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dMasterIdLst>
    <p:sldMasterId id="2147483660" r:id="rId1"/>
  </p:sldMasterIdLst>
  <p:notesMasterIdLst>
    <p:notesMasterId r:id="rId2"/>
  </p:notesMasterIdLst>
  <p:sldIdLst>
    <p:sldId id="296" r:id="rId3"/>
    <p:sldId id="345"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287" r:id="rId23"/>
    <p:sldId id="305" r:id="rId24"/>
    <p:sldId id="307" r:id="rId25"/>
    <p:sldId id="308" r:id="rId26"/>
    <p:sldId id="309" r:id="rId27"/>
    <p:sldId id="310" r:id="rId28"/>
    <p:sldId id="311" r:id="rId29"/>
    <p:sldId id="312" r:id="rId30"/>
    <p:sldId id="313" r:id="rId31"/>
    <p:sldId id="314" r:id="rId32"/>
    <p:sldId id="264" r:id="rId33"/>
    <p:sldId id="268" r:id="rId34"/>
    <p:sldId id="301" r:id="rId35"/>
    <p:sldId id="351" r:id="rId36"/>
    <p:sldId id="353" r:id="rId37"/>
    <p:sldId id="265" r:id="rId38"/>
    <p:sldId id="270" r:id="rId39"/>
    <p:sldId id="284" r:id="rId40"/>
    <p:sldId id="269" r:id="rId41"/>
    <p:sldId id="271" r:id="rId42"/>
    <p:sldId id="272" r:id="rId43"/>
    <p:sldId id="303" r:id="rId44"/>
    <p:sldId id="286" r:id="rId45"/>
    <p:sldId id="273" r:id="rId46"/>
    <p:sldId id="306" r:id="rId47"/>
    <p:sldId id="346" r:id="rId48"/>
    <p:sldId id="315" r:id="rId49"/>
    <p:sldId id="316" r:id="rId50"/>
    <p:sldId id="326" r:id="rId51"/>
    <p:sldId id="317" r:id="rId52"/>
    <p:sldId id="318" r:id="rId53"/>
    <p:sldId id="319" r:id="rId54"/>
    <p:sldId id="320" r:id="rId55"/>
    <p:sldId id="321" r:id="rId56"/>
    <p:sldId id="322" r:id="rId57"/>
    <p:sldId id="323" r:id="rId58"/>
    <p:sldId id="324" r:id="rId59"/>
    <p:sldId id="325" r:id="rId60"/>
    <p:sldId id="347" r:id="rId61"/>
    <p:sldId id="349" r:id="rId62"/>
    <p:sldId id="350" r:id="rId63"/>
    <p:sldId id="297" r:id="rId6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p:restoredLeft sz="19984" autoAdjust="0"/>
    <p:restoredTop sz="94660"/>
  </p:normalViewPr>
  <p:slideViewPr>
    <p:cSldViewPr snapToGrid="0">
      <p:cViewPr varScale="1">
        <p:scale>
          <a:sx n="100" d="100"/>
          <a:sy n="100" d="100"/>
        </p:scale>
        <p:origin x="772" y="48"/>
      </p:cViewPr>
      <p:guideLst>
        <p:guide orient="horz" pos="2157"/>
        <p:guide pos="38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presProps" Target="presProps.xml"  /><Relationship Id="rId66" Type="http://schemas.openxmlformats.org/officeDocument/2006/relationships/viewProps" Target="viewProps.xml"  /><Relationship Id="rId67" Type="http://schemas.openxmlformats.org/officeDocument/2006/relationships/theme" Target="theme/theme1.xml"  /><Relationship Id="rId68" Type="http://schemas.openxmlformats.org/officeDocument/2006/relationships/tableStyles" Target="tableStyles.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rts/_rels/chart1.xml.rels><?xml version="1.0" encoding="UTF-8" standalone="yes" ?><Relationships xmlns="http://schemas.openxmlformats.org/package/2006/relationships"><Relationship Id="rId1" Type="http://schemas.microsoft.com/office/2011/relationships/chartStyle" Target="style1.xml"  /><Relationship Id="rId2" Type="http://schemas.microsoft.com/office/2011/relationships/chartColorStyle" Target="colors1.xml"  /><Relationship Id="rId3" Type="http://schemas.openxmlformats.org/officeDocument/2006/relationships/package" Target="../embeddings/oleObject1.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text01</c:v>
                </c:pt>
              </c:strCache>
            </c:strRef>
          </c:tx>
          <c:spPr>
            <a:solidFill>
              <a:schemeClr val="accent1"/>
            </a:solidFill>
            <a:ln w="25400">
              <a:solidFill>
                <a:schemeClr val="tx1">
                  <a:lumMod val="75000"/>
                  <a:lumOff val="25000"/>
                </a:schemeClr>
              </a:solidFill>
            </a:ln>
            <a:effectLst/>
          </c:spPr>
          <c:invertIfNegative val="0"/>
          <c:dPt>
            <c:idx val="0"/>
            <c:invertIfNegative val="0"/>
            <c:bubble3D val="0"/>
            <c:spPr>
              <a:solidFill>
                <a:schemeClr val="bg1">
                  <a:lumMod val="85000"/>
                </a:schemeClr>
              </a:solidFill>
              <a:ln w="25400">
                <a:solidFill>
                  <a:schemeClr val="tx1">
                    <a:lumMod val="75000"/>
                    <a:lumOff val="25000"/>
                  </a:schemeClr>
                </a:solidFill>
              </a:ln>
              <a:effectLst/>
            </c:spPr>
            <c:extLst>
              <c:ext xmlns:c16="http://schemas.microsoft.com/office/drawing/2014/chart" uri="{C3380CC4-5D6E-409C-BE32-E72D297353CC}">
                <c16:uniqueId val="{00000001-1D02-704F-80A7-ED90383CD679}"/>
              </c:ext>
            </c:extLst>
          </c:dPt>
          <c:dPt>
            <c:idx val="1"/>
            <c:invertIfNegative val="0"/>
            <c:bubble3D val="0"/>
            <c:spPr>
              <a:solidFill>
                <a:schemeClr val="accent3"/>
              </a:solidFill>
              <a:ln w="25400">
                <a:solidFill>
                  <a:schemeClr val="tx1">
                    <a:lumMod val="75000"/>
                    <a:lumOff val="25000"/>
                  </a:schemeClr>
                </a:solidFill>
              </a:ln>
              <a:effectLst/>
            </c:spPr>
            <c:extLst>
              <c:ext xmlns:c16="http://schemas.microsoft.com/office/drawing/2014/chart" uri="{C3380CC4-5D6E-409C-BE32-E72D297353CC}">
                <c16:uniqueId val="{00000003-1D02-704F-80A7-ED90383CD679}"/>
              </c:ext>
            </c:extLst>
          </c:dPt>
          <c:dPt>
            <c:idx val="2"/>
            <c:invertIfNegative val="0"/>
            <c:bubble3D val="0"/>
            <c:spPr>
              <a:solidFill>
                <a:schemeClr val="accent2"/>
              </a:solidFill>
              <a:ln w="25400">
                <a:solidFill>
                  <a:schemeClr val="tx1">
                    <a:lumMod val="75000"/>
                    <a:lumOff val="25000"/>
                  </a:schemeClr>
                </a:solidFill>
              </a:ln>
              <a:effectLst/>
            </c:spPr>
            <c:extLst>
              <c:ext xmlns:c16="http://schemas.microsoft.com/office/drawing/2014/chart" uri="{C3380CC4-5D6E-409C-BE32-E72D297353CC}">
                <c16:uniqueId val="{00000005-1D02-704F-80A7-ED90383CD679}"/>
              </c:ext>
            </c:extLst>
          </c:dPt>
          <c:cat>
            <c:strRef>
              <c:f>Sheet1!$A$2:$A$5</c:f>
              <c:strCache>
                <c:ptCount val="4"/>
                <c:pt idx="0">
                  <c:v>text01</c:v>
                </c:pt>
                <c:pt idx="1">
                  <c:v>text02</c:v>
                </c:pt>
                <c:pt idx="2">
                  <c:v>text03</c:v>
                </c:pt>
                <c:pt idx="3">
                  <c:v>text04</c:v>
                </c:pt>
              </c:strCache>
            </c:strRef>
          </c:cat>
          <c:val>
            <c:numRef>
              <c:f>Sheet1!$B$2:$B$5</c:f>
              <c:numCache>
                <c:formatCode>General</c:formatCode>
                <c:ptCount val="4"/>
                <c:pt idx="0">
                  <c:v>1</c:v>
                </c:pt>
                <c:pt idx="1">
                  <c:v>2.5</c:v>
                </c:pt>
                <c:pt idx="2">
                  <c:v>4</c:v>
                </c:pt>
                <c:pt idx="3">
                  <c:v>4.7</c:v>
                </c:pt>
              </c:numCache>
            </c:numRef>
          </c:val>
          <c:extLst>
            <c:ext xmlns:c16="http://schemas.microsoft.com/office/drawing/2014/chart" uri="{C3380CC4-5D6E-409C-BE32-E72D297353CC}">
              <c16:uniqueId val="{00000006-1D02-704F-80A7-ED90383CD679}"/>
            </c:ext>
          </c:extLst>
        </c:ser>
        <c:dLbls>
          <c:showLegendKey val="0"/>
          <c:showVal val="0"/>
          <c:showCatName val="0"/>
          <c:showSerName val="0"/>
          <c:showPercent val="0"/>
          <c:showBubbleSize val="0"/>
        </c:dLbls>
        <c:gapWidth val="43"/>
        <c:overlap val="-26"/>
        <c:axId val="369536808"/>
        <c:axId val="369539432"/>
      </c:barChart>
      <c:catAx>
        <c:axId val="36953680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ontserrat" pitchFamily="2" charset="0"/>
                <a:ea typeface="+mn-ea"/>
                <a:cs typeface="+mn-cs"/>
              </a:defRPr>
            </a:pPr>
            <a:endParaRPr lang="ko-KR"/>
          </a:p>
        </c:txPr>
        <c:crossAx val="369539432"/>
        <c:crosses val="autoZero"/>
        <c:auto val="1"/>
        <c:lblAlgn val="ctr"/>
        <c:lblOffset val="100"/>
        <c:noMultiLvlLbl val="0"/>
      </c:catAx>
      <c:valAx>
        <c:axId val="369539432"/>
        <c:scaling>
          <c:orientation val="minMax"/>
        </c:scaling>
        <c:delete val="1"/>
        <c:axPos val="l"/>
        <c:majorGridlines>
          <c:spPr>
            <a:ln w="9525" cap="flat" cmpd="sng" algn="ctr">
              <a:noFill/>
              <a:prstDash val="sysDot"/>
              <a:round/>
            </a:ln>
            <a:effectLst/>
          </c:spPr>
        </c:majorGridlines>
        <c:numFmt formatCode="General" sourceLinked="1"/>
        <c:majorTickMark val="out"/>
        <c:minorTickMark val="none"/>
        <c:tickLblPos val="nextTo"/>
        <c:crossAx val="369536808"/>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a:pPr>
            <a:fld id="{50E011B7-5179-4B5C-B36A-11EA56683564}" type="datetime1">
              <a:rPr lang="ko-KR" altLang="en-US"/>
              <a:pPr lvl="0">
                <a:defRPr/>
              </a:pPr>
              <a:t>2026-06-05</a:t>
            </a:fld>
            <a:endParaRPr lang="ko-KR" altLang="en-US"/>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a:pPr>
            <a:r>
              <a:rPr lang="ko-KR" altLang="en-US"/>
              <a:t>마스터 텍스트 스타일을 편집하려면 클릭</a:t>
            </a:r>
            <a:endParaRPr lang="ko-KR" altLang="en-US"/>
          </a:p>
          <a:p>
            <a:pPr lvl="1">
              <a:defRPr/>
            </a:pPr>
            <a:r>
              <a:rPr lang="ko-KR" altLang="en-US"/>
              <a:t>두 번째 수준</a:t>
            </a:r>
            <a:endParaRPr lang="ko-KR" altLang="en-US"/>
          </a:p>
          <a:p>
            <a:pPr lvl="2">
              <a:defRPr/>
            </a:pPr>
            <a:r>
              <a:rPr lang="ko-KR" altLang="en-US"/>
              <a:t>세 번째 수준</a:t>
            </a:r>
            <a:endParaRPr lang="ko-KR" altLang="en-US"/>
          </a:p>
          <a:p>
            <a:pPr lvl="3">
              <a:defRPr/>
            </a:pPr>
            <a:r>
              <a:rPr lang="ko-KR" altLang="en-US"/>
              <a:t>네 번째 수준</a:t>
            </a:r>
            <a:endParaRPr lang="ko-KR" altLang="en-US"/>
          </a:p>
          <a:p>
            <a:pPr lvl="4">
              <a:defRPr/>
            </a:pPr>
            <a:r>
              <a:rPr lang="ko-KR" altLang="en-US"/>
              <a:t>다섯 번째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a:pPr>
            <a:fld id="{616ACC93-9BC4-4731-8C51-691A2ECC92A6}" type="slidenum">
              <a:rPr lang="ko-KR" altLang="en-US"/>
              <a:pPr lvl="0">
                <a:defRPr/>
              </a:pPr>
              <a:t>‹#›</a:t>
            </a:fld>
            <a:endParaRPr lang="ko-KR" altLang="en-US"/>
          </a:p>
        </p:txBody>
      </p:sp>
    </p:spTree>
    <p:extLst>
      <p:ext uri="{BB962C8B-B14F-4D97-AF65-F5344CB8AC3E}">
        <p14:creationId xmlns:p14="http://schemas.microsoft.com/office/powerpoint/2010/main" val="855109396"/>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kumimoji="1" lang="ko-KR" altLang="en-US"/>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FontTx/>
              <a:buNone/>
              <a:defRPr/>
            </a:pPr>
            <a:fld id="{357641E6-E47D-704C-9436-DC9F88DD3A33}" type="slidenum">
              <a:rPr kumimoji="0" sz="1200" b="0" i="0" u="none" strike="noStrike" kern="1200" cap="none" spc="0" normalizeH="0" baseline="0" noProof="0">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FontTx/>
                <a:buNone/>
                <a:defRPr/>
              </a:pPr>
              <a:t>9</a:t>
            </a:fld>
            <a:endParaRPr kumimoji="1" lang="ko-Kore-KR" altLang="en-US" sz="1200" b="0" i="0" u="none" strike="noStrike" kern="1200" cap="none" spc="0" normalizeH="0" baseline="0" noProof="0">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86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kumimoji="1" lang="ko-KR" altLang="en-US"/>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FontTx/>
              <a:buNone/>
              <a:defRPr/>
            </a:pPr>
            <a:fld id="{357641E6-E47D-704C-9436-DC9F88DD3A33}" type="slidenum">
              <a:rPr kumimoji="0" sz="1200" b="0" i="0" u="none" strike="noStrike" kern="1200" cap="none" spc="0" normalizeH="0" baseline="0" noProof="0">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FontTx/>
                <a:buNone/>
                <a:defRPr/>
              </a:pPr>
              <a:t>10</a:t>
            </a:fld>
            <a:endParaRPr kumimoji="1" lang="ko-Kore-KR" altLang="en-US" sz="1200" b="0" i="0" u="none" strike="noStrike" kern="1200" cap="none" spc="0" normalizeH="0" baseline="0" noProof="0">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20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641E6-E47D-704C-9436-DC9F88DD3A33}"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ko-Kore-KR"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9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641E6-E47D-704C-9436-DC9F88DD3A33}"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ko-Kore-KR"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9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475AD94-FE6B-ED8B-CD06-343A7F872D8F}"/>
              </a:ext>
            </a:extLst>
          </p:cNvPr>
          <p:cNvSpPr>
            <a:spLocks noGrp="1"/>
          </p:cNvSpPr>
          <p:nvPr>
            <p:ph type="ctrTitle"/>
          </p:nvPr>
        </p:nvSpPr>
        <p:spPr>
          <a:xfrm>
            <a:off x="1633786" y="2943374"/>
            <a:ext cx="10049960" cy="971251"/>
          </a:xfrm>
          <a:noFill/>
          <a:ln>
            <a:noFill/>
          </a:ln>
        </p:spPr>
        <p:txBody>
          <a:bodyPr anchor="t">
            <a:normAutofit/>
          </a:bodyPr>
          <a:lstStyle>
            <a:lvl1pPr algn="l">
              <a:defRPr sz="4800" b="0" i="0">
                <a:ln w="25400">
                  <a:noFill/>
                </a:ln>
                <a:solidFill>
                  <a:schemeClr val="tx1"/>
                </a:solidFill>
                <a:latin typeface="Montserrat SemiBold" pitchFamily="2" charset="0"/>
              </a:defRPr>
            </a:lvl1pPr>
          </a:lstStyle>
          <a:p>
            <a:r>
              <a:rPr kumimoji="1" lang="ko-KR" altLang="en-US"/>
              <a:t>마스터 제목 스타일 편집</a:t>
            </a:r>
            <a:endParaRPr kumimoji="1" lang="ko-Kore-KR" altLang="en-US"/>
          </a:p>
        </p:txBody>
      </p:sp>
    </p:spTree>
    <p:extLst>
      <p:ext uri="{BB962C8B-B14F-4D97-AF65-F5344CB8AC3E}">
        <p14:creationId xmlns:p14="http://schemas.microsoft.com/office/powerpoint/2010/main" val="27009700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285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제목 슬라이드">
    <p:spTree>
      <p:nvGrpSpPr>
        <p:cNvPr id="1" name=""/>
        <p:cNvGrpSpPr/>
        <p:nvPr/>
      </p:nvGrpSpPr>
      <p:grpSpPr>
        <a:xfrm>
          <a:off x="0" y="0"/>
          <a:ext cx="0" cy="0"/>
          <a:chOff x="0" y="0"/>
          <a:chExt cx="0" cy="0"/>
        </a:xfrm>
      </p:grpSpPr>
      <p:sp>
        <p:nvSpPr>
          <p:cNvPr id="58" name="그림 개체 틀 24">
            <a:extLst>
              <a:ext uri="{FF2B5EF4-FFF2-40B4-BE49-F238E27FC236}">
                <a16:creationId xmlns:a16="http://schemas.microsoft.com/office/drawing/2014/main" id="{6C3580BB-B852-811B-43C6-3E19502C8A83}"/>
              </a:ext>
            </a:extLst>
          </p:cNvPr>
          <p:cNvSpPr>
            <a:spLocks noGrp="1"/>
          </p:cNvSpPr>
          <p:nvPr>
            <p:ph type="pic" sz="quarter" idx="10"/>
          </p:nvPr>
        </p:nvSpPr>
        <p:spPr>
          <a:xfrm>
            <a:off x="726556" y="3137297"/>
            <a:ext cx="3404782" cy="1613231"/>
          </a:xfrm>
          <a:prstGeom prst="rect">
            <a:avLst/>
          </a:prstGeom>
          <a:solidFill>
            <a:schemeClr val="bg1"/>
          </a:solidFill>
          <a:ln w="25400">
            <a:solidFill>
              <a:schemeClr val="tx1">
                <a:lumMod val="75000"/>
                <a:lumOff val="25000"/>
              </a:schemeClr>
            </a:solidFill>
          </a:ln>
        </p:spPr>
        <p:txBody>
          <a:bodyPr/>
          <a:lstStyle/>
          <a:p>
            <a:endParaRPr kumimoji="1" lang="ko-Kore-KR" altLang="en-US"/>
          </a:p>
        </p:txBody>
      </p:sp>
      <p:sp>
        <p:nvSpPr>
          <p:cNvPr id="59" name="그림 개체 틀 24">
            <a:extLst>
              <a:ext uri="{FF2B5EF4-FFF2-40B4-BE49-F238E27FC236}">
                <a16:creationId xmlns:a16="http://schemas.microsoft.com/office/drawing/2014/main" id="{F3BFFD6C-8136-57C6-FE37-3AA94C4AF266}"/>
              </a:ext>
            </a:extLst>
          </p:cNvPr>
          <p:cNvSpPr>
            <a:spLocks noGrp="1"/>
          </p:cNvSpPr>
          <p:nvPr>
            <p:ph type="pic" sz="quarter" idx="11"/>
          </p:nvPr>
        </p:nvSpPr>
        <p:spPr>
          <a:xfrm>
            <a:off x="4393609" y="3137297"/>
            <a:ext cx="3404782" cy="1613231"/>
          </a:xfrm>
          <a:prstGeom prst="rect">
            <a:avLst/>
          </a:prstGeom>
          <a:solidFill>
            <a:schemeClr val="bg1"/>
          </a:solidFill>
          <a:ln w="25400">
            <a:solidFill>
              <a:schemeClr val="tx1">
                <a:lumMod val="75000"/>
                <a:lumOff val="25000"/>
              </a:schemeClr>
            </a:solidFill>
          </a:ln>
        </p:spPr>
        <p:txBody>
          <a:bodyPr/>
          <a:lstStyle/>
          <a:p>
            <a:endParaRPr kumimoji="1" lang="ko-Kore-KR" altLang="en-US"/>
          </a:p>
        </p:txBody>
      </p:sp>
      <p:sp>
        <p:nvSpPr>
          <p:cNvPr id="60" name="그림 개체 틀 24">
            <a:extLst>
              <a:ext uri="{FF2B5EF4-FFF2-40B4-BE49-F238E27FC236}">
                <a16:creationId xmlns:a16="http://schemas.microsoft.com/office/drawing/2014/main" id="{27BDB1B7-CCD9-AEB9-8B5E-02AFA18212A0}"/>
              </a:ext>
            </a:extLst>
          </p:cNvPr>
          <p:cNvSpPr>
            <a:spLocks noGrp="1"/>
          </p:cNvSpPr>
          <p:nvPr>
            <p:ph type="pic" sz="quarter" idx="12"/>
          </p:nvPr>
        </p:nvSpPr>
        <p:spPr>
          <a:xfrm>
            <a:off x="8060662" y="3137297"/>
            <a:ext cx="3404782" cy="1613231"/>
          </a:xfrm>
          <a:prstGeom prst="rect">
            <a:avLst/>
          </a:prstGeom>
          <a:solidFill>
            <a:schemeClr val="bg1"/>
          </a:solidFill>
          <a:ln w="25400">
            <a:solidFill>
              <a:schemeClr val="tx1">
                <a:lumMod val="75000"/>
                <a:lumOff val="25000"/>
              </a:schemeClr>
            </a:solidFill>
          </a:ln>
        </p:spPr>
        <p:txBody>
          <a:bodyPr/>
          <a:lstStyle/>
          <a:p>
            <a:endParaRPr kumimoji="1" lang="ko-Kore-KR" altLang="en-US"/>
          </a:p>
        </p:txBody>
      </p:sp>
    </p:spTree>
    <p:extLst>
      <p:ext uri="{BB962C8B-B14F-4D97-AF65-F5344CB8AC3E}">
        <p14:creationId xmlns:p14="http://schemas.microsoft.com/office/powerpoint/2010/main" val="4188516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제목 슬라이드">
    <p:spTree>
      <p:nvGrpSpPr>
        <p:cNvPr id="1" name=""/>
        <p:cNvGrpSpPr/>
        <p:nvPr/>
      </p:nvGrpSpPr>
      <p:grpSpPr>
        <a:xfrm>
          <a:off x="0" y="0"/>
          <a:ext cx="0" cy="0"/>
          <a:chOff x="0" y="0"/>
          <a:chExt cx="0" cy="0"/>
        </a:xfrm>
      </p:grpSpPr>
      <p:sp>
        <p:nvSpPr>
          <p:cNvPr id="24" name="그림 개체 틀 24">
            <a:extLst>
              <a:ext uri="{FF2B5EF4-FFF2-40B4-BE49-F238E27FC236}">
                <a16:creationId xmlns:a16="http://schemas.microsoft.com/office/drawing/2014/main" id="{19EF86A5-A94A-FB17-DD05-26F046C7D738}"/>
              </a:ext>
            </a:extLst>
          </p:cNvPr>
          <p:cNvSpPr>
            <a:spLocks noGrp="1"/>
          </p:cNvSpPr>
          <p:nvPr>
            <p:ph type="pic" sz="quarter" idx="10"/>
          </p:nvPr>
        </p:nvSpPr>
        <p:spPr>
          <a:xfrm>
            <a:off x="4982369" y="2510287"/>
            <a:ext cx="2227262" cy="3897753"/>
          </a:xfrm>
          <a:prstGeom prst="roundRect">
            <a:avLst>
              <a:gd name="adj" fmla="val 7243"/>
            </a:avLst>
          </a:prstGeom>
          <a:solidFill>
            <a:schemeClr val="bg1"/>
          </a:solidFill>
          <a:ln w="25400">
            <a:solidFill>
              <a:schemeClr val="tx1">
                <a:lumMod val="75000"/>
                <a:lumOff val="25000"/>
              </a:schemeClr>
            </a:solidFill>
          </a:ln>
        </p:spPr>
        <p:txBody>
          <a:bodyPr/>
          <a:lstStyle/>
          <a:p>
            <a:endParaRPr kumimoji="1" lang="ko-Kore-KR" altLang="en-US"/>
          </a:p>
        </p:txBody>
      </p:sp>
    </p:spTree>
    <p:extLst>
      <p:ext uri="{BB962C8B-B14F-4D97-AF65-F5344CB8AC3E}">
        <p14:creationId xmlns:p14="http://schemas.microsoft.com/office/powerpoint/2010/main" val="26816070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417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제목 슬라이드">
    <p:spTree>
      <p:nvGrpSpPr>
        <p:cNvPr id="1" name=""/>
        <p:cNvGrpSpPr/>
        <p:nvPr/>
      </p:nvGrpSpPr>
      <p:grpSpPr>
        <a:xfrm>
          <a:off x="0" y="0"/>
          <a:ext cx="0" cy="0"/>
          <a:chOff x="0" y="0"/>
          <a:chExt cx="0" cy="0"/>
        </a:xfrm>
      </p:grpSpPr>
      <p:sp>
        <p:nvSpPr>
          <p:cNvPr id="25" name="그림 개체 틀 24">
            <a:extLst>
              <a:ext uri="{FF2B5EF4-FFF2-40B4-BE49-F238E27FC236}">
                <a16:creationId xmlns:a16="http://schemas.microsoft.com/office/drawing/2014/main" id="{9A733617-8D09-656E-0CF0-0B44D39478B4}"/>
              </a:ext>
            </a:extLst>
          </p:cNvPr>
          <p:cNvSpPr>
            <a:spLocks noGrp="1"/>
          </p:cNvSpPr>
          <p:nvPr>
            <p:ph type="pic" sz="quarter" idx="10"/>
          </p:nvPr>
        </p:nvSpPr>
        <p:spPr>
          <a:xfrm>
            <a:off x="7667624" y="4124324"/>
            <a:ext cx="4252847" cy="2085975"/>
          </a:xfrm>
          <a:prstGeom prst="rect">
            <a:avLst/>
          </a:prstGeom>
          <a:solidFill>
            <a:schemeClr val="bg1"/>
          </a:solidFill>
          <a:ln w="25400">
            <a:solidFill>
              <a:schemeClr val="tx1">
                <a:lumMod val="75000"/>
                <a:lumOff val="25000"/>
              </a:schemeClr>
            </a:solidFill>
          </a:ln>
        </p:spPr>
        <p:txBody>
          <a:bodyPr/>
          <a:lstStyle/>
          <a:p>
            <a:endParaRPr kumimoji="1" lang="ko-Kore-KR" altLang="en-US"/>
          </a:p>
        </p:txBody>
      </p:sp>
    </p:spTree>
    <p:extLst>
      <p:ext uri="{BB962C8B-B14F-4D97-AF65-F5344CB8AC3E}">
        <p14:creationId xmlns:p14="http://schemas.microsoft.com/office/powerpoint/2010/main" val="3491385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475AD94-FE6B-ED8B-CD06-343A7F872D8F}"/>
              </a:ext>
            </a:extLst>
          </p:cNvPr>
          <p:cNvSpPr>
            <a:spLocks noGrp="1"/>
          </p:cNvSpPr>
          <p:nvPr>
            <p:ph type="ctrTitle"/>
          </p:nvPr>
        </p:nvSpPr>
        <p:spPr>
          <a:xfrm>
            <a:off x="1083680" y="2496749"/>
            <a:ext cx="10024641" cy="1864501"/>
          </a:xfrm>
        </p:spPr>
        <p:txBody>
          <a:bodyPr anchor="ctr">
            <a:normAutofit/>
          </a:bodyPr>
          <a:lstStyle>
            <a:lvl1pPr algn="ctr">
              <a:defRPr sz="6600" b="0" i="0">
                <a:solidFill>
                  <a:schemeClr val="tx1"/>
                </a:solidFill>
                <a:latin typeface="Montserrat SemiBold" pitchFamily="2" charset="0"/>
              </a:defRPr>
            </a:lvl1pPr>
          </a:lstStyle>
          <a:p>
            <a:r>
              <a:rPr kumimoji="1" lang="ko-KR" altLang="en-US"/>
              <a:t>마스터 제목 스타일 편집</a:t>
            </a:r>
            <a:endParaRPr kumimoji="1" lang="ko-Kore-KR" altLang="en-US"/>
          </a:p>
        </p:txBody>
      </p:sp>
    </p:spTree>
    <p:extLst>
      <p:ext uri="{BB962C8B-B14F-4D97-AF65-F5344CB8AC3E}">
        <p14:creationId xmlns:p14="http://schemas.microsoft.com/office/powerpoint/2010/main" val="26568070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defRPr/>
            </a:pPr>
            <a:fld id="{1D8BD707-D9CF-40AE-B4C6-C98DA3205C09}" type="datetime1">
              <a:rPr lang="en-US"/>
              <a:pPr lvl="0">
                <a:defRPr/>
              </a:pPr>
              <a:t>6/5/2026</a:t>
            </a:fld>
            <a:endParaRPr lang="en-US"/>
          </a:p>
        </p:txBody>
      </p:sp>
      <p:sp>
        <p:nvSpPr>
          <p:cNvPr id="3" name="Footer Placeholder 2"/>
          <p:cNvSpPr>
            <a:spLocks noGrp="1"/>
          </p:cNvSpPr>
          <p:nvPr>
            <p:ph type="ftr" sz="quarter" idx="11"/>
          </p:nvPr>
        </p:nvSpPr>
        <p:spPr/>
        <p:txBody>
          <a:bodyPr/>
          <a:lstStyle/>
          <a:p>
            <a:pPr lvl="0">
              <a:defRPr/>
            </a:pPr>
            <a:endParaRPr lang="ko-KR" altLang="en-US"/>
          </a:p>
        </p:txBody>
      </p:sp>
      <p:sp>
        <p:nvSpPr>
          <p:cNvPr id="4" name="Slide Number Placeholder 3"/>
          <p:cNvSpPr>
            <a:spLocks noGrp="1"/>
          </p:cNvSpPr>
          <p:nvPr>
            <p:ph type="sldNum" sz="quarter" idx="12"/>
          </p:nvPr>
        </p:nvSpPr>
        <p:spPr/>
        <p:txBody>
          <a:bodyPr/>
          <a:lstStyle/>
          <a:p>
            <a:pPr lvl="0">
              <a:defRPr/>
            </a:pPr>
            <a:fld id="{B6F15528-21DE-4FAA-801E-634DDDAF4B2B}" type="slidenum">
              <a:rPr lang="en-US"/>
              <a:pPr lvl="0">
                <a:defRPr/>
              </a:pPr>
              <a:t>‹#›</a:t>
            </a:fld>
            <a:endParaRPr lang="en-US"/>
          </a:p>
        </p:txBody>
      </p:sp>
    </p:spTree>
    <p:extLst>
      <p:ext uri="{BB962C8B-B14F-4D97-AF65-F5344CB8AC3E}">
        <p14:creationId xmlns:p14="http://schemas.microsoft.com/office/powerpoint/2010/main" val="990159391"/>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A360658-C769-7E8E-8FDF-23C522E82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endParaRPr kumimoji="1" lang="ko-Kore-KR" altLang="en-US"/>
          </a:p>
        </p:txBody>
      </p:sp>
      <p:sp>
        <p:nvSpPr>
          <p:cNvPr id="3" name="텍스트 개체 틀 2">
            <a:extLst>
              <a:ext uri="{FF2B5EF4-FFF2-40B4-BE49-F238E27FC236}">
                <a16:creationId xmlns:a16="http://schemas.microsoft.com/office/drawing/2014/main" id="{7E655568-122D-0335-A345-4BF9DFAFF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KR" altLang="en-US"/>
          </a:p>
        </p:txBody>
      </p:sp>
      <p:sp>
        <p:nvSpPr>
          <p:cNvPr id="4" name="날짜 개체 틀 3">
            <a:extLst>
              <a:ext uri="{FF2B5EF4-FFF2-40B4-BE49-F238E27FC236}">
                <a16:creationId xmlns:a16="http://schemas.microsoft.com/office/drawing/2014/main" id="{C7751FC9-3108-9EE9-DE9E-964A1A68A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B9DD1-8DF3-AB4F-8060-1CC40F5183A3}" type="datetimeFigureOut">
              <a:t>2026-06-05</a:t>
            </a:fld>
            <a:endParaRPr kumimoji="1" lang="ko-Kore-KR" altLang="en-US"/>
          </a:p>
        </p:txBody>
      </p:sp>
      <p:sp>
        <p:nvSpPr>
          <p:cNvPr id="5" name="바닥글 개체 틀 4">
            <a:extLst>
              <a:ext uri="{FF2B5EF4-FFF2-40B4-BE49-F238E27FC236}">
                <a16:creationId xmlns:a16="http://schemas.microsoft.com/office/drawing/2014/main" id="{23E6E606-9186-8478-0124-DE0624851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ore-KR" altLang="en-US"/>
          </a:p>
        </p:txBody>
      </p:sp>
      <p:sp>
        <p:nvSpPr>
          <p:cNvPr id="6" name="슬라이드 번호 개체 틀 5">
            <a:extLst>
              <a:ext uri="{FF2B5EF4-FFF2-40B4-BE49-F238E27FC236}">
                <a16:creationId xmlns:a16="http://schemas.microsoft.com/office/drawing/2014/main" id="{D94E5D33-A306-F9F8-1AB4-C46B6AA1A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B435F-AB3D-B24E-8764-DBC8E645BE9F}" type="slidenum">
              <a:t>‹#›</a:t>
            </a:fld>
            <a:endParaRPr kumimoji="1" lang="ko-Kore-KR" altLang="en-US"/>
          </a:p>
        </p:txBody>
      </p:sp>
    </p:spTree>
    <p:extLst>
      <p:ext uri="{BB962C8B-B14F-4D97-AF65-F5344CB8AC3E}">
        <p14:creationId xmlns:p14="http://schemas.microsoft.com/office/powerpoint/2010/main" val="57537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image" Target="../media/image9.png"  /><Relationship Id="rId11" Type="http://schemas.openxmlformats.org/officeDocument/2006/relationships/image" Target="../media/image10.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13.png"  /><Relationship Id="rId15" Type="http://schemas.openxmlformats.org/officeDocument/2006/relationships/image" Target="../media/image14.png"  /><Relationship Id="rId16" Type="http://schemas.openxmlformats.org/officeDocument/2006/relationships/image" Target="../media/image15.png"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image" Target="../media/image24.png"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pn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pn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png"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 Id="rId3" Type="http://schemas.openxmlformats.org/officeDocument/2006/relationships/image" Target="../media/image28.png"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png"  /></Relationships>
</file>

<file path=ppt/slides/_rels/slide41.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2.xml"  /><Relationship Id="rId3" Type="http://schemas.openxmlformats.org/officeDocument/2006/relationships/image" Target="../media/image31.pn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png"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33.jpeg"  /><Relationship Id="rId3" Type="http://schemas.openxmlformats.org/officeDocument/2006/relationships/image" Target="../media/image34.png"  /></Relationships>
</file>

<file path=ppt/slides/_rels/slide44.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2.xml"  /><Relationship Id="rId3" Type="http://schemas.openxmlformats.org/officeDocument/2006/relationships/image" Target="../media/image35.png"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png"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png"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9.png"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0.png"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png"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png"  /><Relationship Id="rId3" Type="http://schemas.openxmlformats.org/officeDocument/2006/relationships/image" Target="../media/image42.png"  /><Relationship Id="rId4" Type="http://schemas.openxmlformats.org/officeDocument/2006/relationships/image" Target="../media/image43.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4.png"  /><Relationship Id="rId3" Type="http://schemas.openxmlformats.org/officeDocument/2006/relationships/image" Target="../media/image1.png"  /><Relationship Id="rId4" Type="http://schemas.openxmlformats.org/officeDocument/2006/relationships/image" Target="../media/image45.png"  /><Relationship Id="rId5" Type="http://schemas.openxmlformats.org/officeDocument/2006/relationships/image" Target="../media/image46.png"  /><Relationship Id="rId6" Type="http://schemas.openxmlformats.org/officeDocument/2006/relationships/image" Target="../media/image47.png"  /><Relationship Id="rId7" Type="http://schemas.openxmlformats.org/officeDocument/2006/relationships/image" Target="../media/image48.png"  /><Relationship Id="rId8" Type="http://schemas.openxmlformats.org/officeDocument/2006/relationships/image" Target="../media/image49.png"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png"  /><Relationship Id="rId3" Type="http://schemas.openxmlformats.org/officeDocument/2006/relationships/image" Target="../media/image43.png"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 Id="rId3" Type="http://schemas.openxmlformats.org/officeDocument/2006/relationships/image" Target="../media/image19.png"  /><Relationship Id="rId4" Type="http://schemas.openxmlformats.org/officeDocument/2006/relationships/image" Target="../media/image20.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모서리가 둥근 직사각형 263">
            <a:extLst>
              <a:ext uri="{FF2B5EF4-FFF2-40B4-BE49-F238E27FC236}">
                <a16:creationId xmlns:a16="http://schemas.microsoft.com/office/drawing/2014/main" id="{696FAEAC-44D8-BBC0-9F26-FAC3B00F7AA6}"/>
              </a:ext>
            </a:extLst>
          </p:cNvPr>
          <p:cNvSpPr/>
          <p:nvPr/>
        </p:nvSpPr>
        <p:spPr>
          <a:xfrm>
            <a:off x="1265936" y="1039113"/>
            <a:ext cx="10031349" cy="5159975"/>
          </a:xfrm>
          <a:prstGeom prst="roundRect">
            <a:avLst>
              <a:gd name="adj" fmla="val 3773"/>
            </a:avLst>
          </a:prstGeom>
          <a:solidFill>
            <a:schemeClr val="bg1">
              <a:lumMod val="7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3" name="모서리가 둥근 직사각형 122"/>
          <p:cNvSpPr/>
          <p:nvPr/>
        </p:nvSpPr>
        <p:spPr>
          <a:xfrm>
            <a:off x="1081256" y="849013"/>
            <a:ext cx="10031349" cy="5159975"/>
          </a:xfrm>
          <a:prstGeom prst="roundRect">
            <a:avLst>
              <a:gd name="adj" fmla="val 3773"/>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88" name="Freeform 18">
            <a:extLst>
              <a:ext uri="{FF2B5EF4-FFF2-40B4-BE49-F238E27FC236}">
                <a16:creationId xmlns:a16="http://schemas.microsoft.com/office/drawing/2014/main" id="{A1B304C5-AD95-319B-86F0-313CDA4D5125}"/>
              </a:ext>
            </a:extLst>
          </p:cNvPr>
          <p:cNvSpPr>
            <a:spLocks/>
          </p:cNvSpPr>
          <p:nvPr/>
        </p:nvSpPr>
        <p:spPr bwMode="auto">
          <a:xfrm>
            <a:off x="5432410" y="6166383"/>
            <a:ext cx="136092" cy="153678"/>
          </a:xfrm>
          <a:custGeom>
            <a:avLst/>
            <a:gdLst>
              <a:gd name="T0" fmla="*/ 86 w 86"/>
              <a:gd name="T1" fmla="*/ 99 h 99"/>
              <a:gd name="T2" fmla="*/ 86 w 86"/>
              <a:gd name="T3" fmla="*/ 0 h 99"/>
              <a:gd name="T4" fmla="*/ 0 w 86"/>
              <a:gd name="T5" fmla="*/ 50 h 99"/>
            </a:gdLst>
            <a:ahLst/>
            <a:cxnLst>
              <a:cxn ang="0">
                <a:pos x="T0" y="T1"/>
              </a:cxn>
              <a:cxn ang="0">
                <a:pos x="T2" y="T3"/>
              </a:cxn>
              <a:cxn ang="0">
                <a:pos x="T4" y="T5"/>
              </a:cxn>
            </a:cxnLst>
            <a:rect l="0" t="0" r="r" b="b"/>
            <a:pathLst>
              <a:path w="86" h="99">
                <a:moveTo>
                  <a:pt x="86" y="99"/>
                </a:moveTo>
                <a:lnTo>
                  <a:pt x="86" y="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06" name="직선 연결선[R] 205"/>
          <p:cNvCxnSpPr/>
          <p:nvPr/>
        </p:nvCxnSpPr>
        <p:spPr>
          <a:xfrm>
            <a:off x="1080325" y="4657601"/>
            <a:ext cx="10031349" cy="0"/>
          </a:xfrm>
          <a:prstGeom prst="lin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1" name="직선 연결선[R] 260"/>
          <p:cNvCxnSpPr/>
          <p:nvPr/>
        </p:nvCxnSpPr>
        <p:spPr>
          <a:xfrm rot="5400000">
            <a:off x="5467840" y="3432532"/>
            <a:ext cx="5146790" cy="6121"/>
          </a:xfrm>
          <a:prstGeom prst="lin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2" name="제목 121"/>
          <p:cNvSpPr>
            <a:spLocks noGrp="1"/>
          </p:cNvSpPr>
          <p:nvPr>
            <p:ph type="ctrTitle"/>
          </p:nvPr>
        </p:nvSpPr>
        <p:spPr/>
        <p:txBody>
          <a:bodyPr/>
          <a:lstStyle/>
          <a:p>
            <a:pPr lvl="0">
              <a:defRPr/>
            </a:pPr>
            <a:r>
              <a:rPr lang="ko-KR" altLang="en-US">
                <a:latin typeface="+mj-lt"/>
              </a:rPr>
              <a:t>공공부문 사례관리</a:t>
            </a:r>
          </a:p>
        </p:txBody>
      </p:sp>
      <p:grpSp>
        <p:nvGrpSpPr>
          <p:cNvPr id="32" name="그룹 31"/>
          <p:cNvGrpSpPr/>
          <p:nvPr/>
        </p:nvGrpSpPr>
        <p:grpSpPr>
          <a:xfrm>
            <a:off x="8956420" y="2634740"/>
            <a:ext cx="1242578" cy="1704479"/>
            <a:chOff x="8956420" y="2634740"/>
            <a:chExt cx="1242578" cy="1704479"/>
          </a:xfrm>
        </p:grpSpPr>
        <p:grpSp>
          <p:nvGrpSpPr>
            <p:cNvPr id="246" name="그룹 245">
              <a:extLst>
                <a:ext uri="{FF2B5EF4-FFF2-40B4-BE49-F238E27FC236}">
                  <a16:creationId xmlns:a16="http://schemas.microsoft.com/office/drawing/2014/main" id="{86898121-9AAB-1C15-FD9D-99300C289127}"/>
                </a:ext>
              </a:extLst>
            </p:cNvPr>
            <p:cNvGrpSpPr/>
            <p:nvPr/>
          </p:nvGrpSpPr>
          <p:grpSpPr>
            <a:xfrm>
              <a:off x="8956420" y="2634740"/>
              <a:ext cx="1242578" cy="1704479"/>
              <a:chOff x="6713538" y="5191125"/>
              <a:chExt cx="303213" cy="415926"/>
            </a:xfrm>
          </p:grpSpPr>
          <p:sp>
            <p:nvSpPr>
              <p:cNvPr id="247" name="Freeform 322">
                <a:extLst>
                  <a:ext uri="{FF2B5EF4-FFF2-40B4-BE49-F238E27FC236}">
                    <a16:creationId xmlns:a16="http://schemas.microsoft.com/office/drawing/2014/main" id="{7602A7C0-8838-A969-41D3-53FF41BE7BA9}"/>
                  </a:ext>
                </a:extLst>
              </p:cNvPr>
              <p:cNvSpPr>
                <a:spLocks/>
              </p:cNvSpPr>
              <p:nvPr/>
            </p:nvSpPr>
            <p:spPr bwMode="auto">
              <a:xfrm>
                <a:off x="6796088" y="5497513"/>
                <a:ext cx="138113" cy="109538"/>
              </a:xfrm>
              <a:custGeom>
                <a:avLst/>
                <a:gdLst>
                  <a:gd name="T0" fmla="*/ 42 w 42"/>
                  <a:gd name="T1" fmla="*/ 12 h 33"/>
                  <a:gd name="T2" fmla="*/ 36 w 42"/>
                  <a:gd name="T3" fmla="*/ 27 h 33"/>
                  <a:gd name="T4" fmla="*/ 21 w 42"/>
                  <a:gd name="T5" fmla="*/ 33 h 33"/>
                  <a:gd name="T6" fmla="*/ 17 w 42"/>
                  <a:gd name="T7" fmla="*/ 33 h 33"/>
                  <a:gd name="T8" fmla="*/ 0 w 42"/>
                  <a:gd name="T9" fmla="*/ 12 h 33"/>
                  <a:gd name="T10" fmla="*/ 0 w 42"/>
                  <a:gd name="T11" fmla="*/ 0 h 33"/>
                  <a:gd name="T12" fmla="*/ 13 w 42"/>
                  <a:gd name="T13" fmla="*/ 0 h 33"/>
                  <a:gd name="T14" fmla="*/ 30 w 42"/>
                  <a:gd name="T15" fmla="*/ 0 h 33"/>
                  <a:gd name="T16" fmla="*/ 42 w 42"/>
                  <a:gd name="T17" fmla="*/ 0 h 33"/>
                  <a:gd name="T18" fmla="*/ 42 w 42"/>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3">
                    <a:moveTo>
                      <a:pt x="42" y="12"/>
                    </a:moveTo>
                    <a:cubicBezTo>
                      <a:pt x="42" y="18"/>
                      <a:pt x="40" y="23"/>
                      <a:pt x="36" y="27"/>
                    </a:cubicBezTo>
                    <a:cubicBezTo>
                      <a:pt x="32" y="31"/>
                      <a:pt x="27" y="33"/>
                      <a:pt x="21" y="33"/>
                    </a:cubicBezTo>
                    <a:cubicBezTo>
                      <a:pt x="20" y="33"/>
                      <a:pt x="18" y="33"/>
                      <a:pt x="17" y="33"/>
                    </a:cubicBezTo>
                    <a:cubicBezTo>
                      <a:pt x="7" y="31"/>
                      <a:pt x="0" y="22"/>
                      <a:pt x="0" y="12"/>
                    </a:cubicBezTo>
                    <a:cubicBezTo>
                      <a:pt x="0" y="0"/>
                      <a:pt x="0" y="0"/>
                      <a:pt x="0" y="0"/>
                    </a:cubicBezTo>
                    <a:cubicBezTo>
                      <a:pt x="13" y="0"/>
                      <a:pt x="13" y="0"/>
                      <a:pt x="13" y="0"/>
                    </a:cubicBezTo>
                    <a:cubicBezTo>
                      <a:pt x="30" y="0"/>
                      <a:pt x="30" y="0"/>
                      <a:pt x="30" y="0"/>
                    </a:cubicBezTo>
                    <a:cubicBezTo>
                      <a:pt x="42" y="0"/>
                      <a:pt x="42" y="0"/>
                      <a:pt x="42" y="0"/>
                    </a:cubicBezTo>
                    <a:lnTo>
                      <a:pt x="42" y="12"/>
                    </a:lnTo>
                    <a:close/>
                  </a:path>
                </a:pathLst>
              </a:custGeom>
              <a:solidFill>
                <a:schemeClr val="accent2"/>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8" name="Freeform 323">
                <a:extLst>
                  <a:ext uri="{FF2B5EF4-FFF2-40B4-BE49-F238E27FC236}">
                    <a16:creationId xmlns:a16="http://schemas.microsoft.com/office/drawing/2014/main" id="{0FB31E7D-2B65-DB8B-61E5-1F10072951AC}"/>
                  </a:ext>
                </a:extLst>
              </p:cNvPr>
              <p:cNvSpPr>
                <a:spLocks/>
              </p:cNvSpPr>
              <p:nvPr/>
            </p:nvSpPr>
            <p:spPr bwMode="auto">
              <a:xfrm>
                <a:off x="6713538" y="5191125"/>
                <a:ext cx="303213" cy="306388"/>
              </a:xfrm>
              <a:custGeom>
                <a:avLst/>
                <a:gdLst>
                  <a:gd name="T0" fmla="*/ 82 w 92"/>
                  <a:gd name="T1" fmla="*/ 17 h 93"/>
                  <a:gd name="T2" fmla="*/ 79 w 92"/>
                  <a:gd name="T3" fmla="*/ 14 h 93"/>
                  <a:gd name="T4" fmla="*/ 46 w 92"/>
                  <a:gd name="T5" fmla="*/ 0 h 93"/>
                  <a:gd name="T6" fmla="*/ 46 w 92"/>
                  <a:gd name="T7" fmla="*/ 0 h 93"/>
                  <a:gd name="T8" fmla="*/ 0 w 92"/>
                  <a:gd name="T9" fmla="*/ 46 h 93"/>
                  <a:gd name="T10" fmla="*/ 11 w 92"/>
                  <a:gd name="T11" fmla="*/ 76 h 93"/>
                  <a:gd name="T12" fmla="*/ 25 w 92"/>
                  <a:gd name="T13" fmla="*/ 93 h 93"/>
                  <a:gd name="T14" fmla="*/ 38 w 92"/>
                  <a:gd name="T15" fmla="*/ 93 h 93"/>
                  <a:gd name="T16" fmla="*/ 55 w 92"/>
                  <a:gd name="T17" fmla="*/ 93 h 93"/>
                  <a:gd name="T18" fmla="*/ 67 w 92"/>
                  <a:gd name="T19" fmla="*/ 93 h 93"/>
                  <a:gd name="T20" fmla="*/ 81 w 92"/>
                  <a:gd name="T21" fmla="*/ 76 h 93"/>
                  <a:gd name="T22" fmla="*/ 92 w 92"/>
                  <a:gd name="T23" fmla="*/ 51 h 93"/>
                  <a:gd name="T24" fmla="*/ 92 w 92"/>
                  <a:gd name="T25" fmla="*/ 46 h 93"/>
                  <a:gd name="T26" fmla="*/ 82 w 92"/>
                  <a:gd name="T27"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3">
                    <a:moveTo>
                      <a:pt x="82" y="17"/>
                    </a:moveTo>
                    <a:cubicBezTo>
                      <a:pt x="81" y="16"/>
                      <a:pt x="80" y="15"/>
                      <a:pt x="79" y="14"/>
                    </a:cubicBezTo>
                    <a:cubicBezTo>
                      <a:pt x="71" y="5"/>
                      <a:pt x="59" y="0"/>
                      <a:pt x="46" y="0"/>
                    </a:cubicBezTo>
                    <a:cubicBezTo>
                      <a:pt x="46" y="0"/>
                      <a:pt x="46" y="0"/>
                      <a:pt x="46" y="0"/>
                    </a:cubicBezTo>
                    <a:cubicBezTo>
                      <a:pt x="21" y="0"/>
                      <a:pt x="0" y="21"/>
                      <a:pt x="0" y="46"/>
                    </a:cubicBezTo>
                    <a:cubicBezTo>
                      <a:pt x="0" y="57"/>
                      <a:pt x="4" y="68"/>
                      <a:pt x="11" y="76"/>
                    </a:cubicBezTo>
                    <a:cubicBezTo>
                      <a:pt x="25" y="93"/>
                      <a:pt x="25" y="93"/>
                      <a:pt x="25" y="93"/>
                    </a:cubicBezTo>
                    <a:cubicBezTo>
                      <a:pt x="38" y="93"/>
                      <a:pt x="38" y="93"/>
                      <a:pt x="38" y="93"/>
                    </a:cubicBezTo>
                    <a:cubicBezTo>
                      <a:pt x="55" y="93"/>
                      <a:pt x="55" y="93"/>
                      <a:pt x="55" y="93"/>
                    </a:cubicBezTo>
                    <a:cubicBezTo>
                      <a:pt x="67" y="93"/>
                      <a:pt x="67" y="93"/>
                      <a:pt x="67" y="93"/>
                    </a:cubicBezTo>
                    <a:cubicBezTo>
                      <a:pt x="81" y="76"/>
                      <a:pt x="81" y="76"/>
                      <a:pt x="81" y="76"/>
                    </a:cubicBezTo>
                    <a:cubicBezTo>
                      <a:pt x="87" y="69"/>
                      <a:pt x="91" y="60"/>
                      <a:pt x="92" y="51"/>
                    </a:cubicBezTo>
                    <a:cubicBezTo>
                      <a:pt x="92" y="49"/>
                      <a:pt x="92" y="48"/>
                      <a:pt x="92" y="46"/>
                    </a:cubicBezTo>
                    <a:cubicBezTo>
                      <a:pt x="92" y="35"/>
                      <a:pt x="89" y="25"/>
                      <a:pt x="82" y="17"/>
                    </a:cubicBezTo>
                    <a:close/>
                  </a:path>
                </a:pathLst>
              </a:custGeom>
              <a:solidFill>
                <a:schemeClr val="accent3"/>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9" name="Freeform 324">
                <a:extLst>
                  <a:ext uri="{FF2B5EF4-FFF2-40B4-BE49-F238E27FC236}">
                    <a16:creationId xmlns:a16="http://schemas.microsoft.com/office/drawing/2014/main" id="{0C56D54B-5DDA-AB28-1C69-2DAA3DA7B1C8}"/>
                  </a:ext>
                </a:extLst>
              </p:cNvPr>
              <p:cNvSpPr>
                <a:spLocks/>
              </p:cNvSpPr>
              <p:nvPr/>
            </p:nvSpPr>
            <p:spPr bwMode="auto">
              <a:xfrm>
                <a:off x="6904038" y="5289550"/>
                <a:ext cx="60325" cy="55563"/>
              </a:xfrm>
              <a:custGeom>
                <a:avLst/>
                <a:gdLst>
                  <a:gd name="T0" fmla="*/ 15 w 18"/>
                  <a:gd name="T1" fmla="*/ 2 h 17"/>
                  <a:gd name="T2" fmla="*/ 18 w 18"/>
                  <a:gd name="T3" fmla="*/ 8 h 17"/>
                  <a:gd name="T4" fmla="*/ 9 w 18"/>
                  <a:gd name="T5" fmla="*/ 17 h 17"/>
                  <a:gd name="T6" fmla="*/ 0 w 18"/>
                  <a:gd name="T7" fmla="*/ 17 h 17"/>
                  <a:gd name="T8" fmla="*/ 0 w 18"/>
                  <a:gd name="T9" fmla="*/ 8 h 17"/>
                  <a:gd name="T10" fmla="*/ 9 w 18"/>
                  <a:gd name="T11" fmla="*/ 0 h 17"/>
                  <a:gd name="T12" fmla="*/ 9 w 18"/>
                  <a:gd name="T13" fmla="*/ 0 h 17"/>
                  <a:gd name="T14" fmla="*/ 15 w 18"/>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5" y="2"/>
                    </a:moveTo>
                    <a:cubicBezTo>
                      <a:pt x="17" y="4"/>
                      <a:pt x="18" y="6"/>
                      <a:pt x="18" y="8"/>
                    </a:cubicBezTo>
                    <a:cubicBezTo>
                      <a:pt x="18" y="13"/>
                      <a:pt x="14" y="17"/>
                      <a:pt x="9" y="17"/>
                    </a:cubicBezTo>
                    <a:cubicBezTo>
                      <a:pt x="0" y="17"/>
                      <a:pt x="0" y="17"/>
                      <a:pt x="0" y="17"/>
                    </a:cubicBezTo>
                    <a:cubicBezTo>
                      <a:pt x="0" y="8"/>
                      <a:pt x="0" y="8"/>
                      <a:pt x="0" y="8"/>
                    </a:cubicBezTo>
                    <a:cubicBezTo>
                      <a:pt x="1" y="3"/>
                      <a:pt x="4" y="0"/>
                      <a:pt x="9" y="0"/>
                    </a:cubicBezTo>
                    <a:cubicBezTo>
                      <a:pt x="9" y="0"/>
                      <a:pt x="9" y="0"/>
                      <a:pt x="9" y="0"/>
                    </a:cubicBezTo>
                    <a:cubicBezTo>
                      <a:pt x="12" y="0"/>
                      <a:pt x="14" y="1"/>
                      <a:pt x="15" y="2"/>
                    </a:cubicBezTo>
                    <a:close/>
                  </a:path>
                </a:pathLst>
              </a:custGeom>
              <a:solidFill>
                <a:srgbClr val="FCD7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0" name="Freeform 325">
                <a:extLst>
                  <a:ext uri="{FF2B5EF4-FFF2-40B4-BE49-F238E27FC236}">
                    <a16:creationId xmlns:a16="http://schemas.microsoft.com/office/drawing/2014/main" id="{1861DE4D-D7EF-5E1B-E6B8-42F4DFF04E8E}"/>
                  </a:ext>
                </a:extLst>
              </p:cNvPr>
              <p:cNvSpPr>
                <a:spLocks/>
              </p:cNvSpPr>
              <p:nvPr/>
            </p:nvSpPr>
            <p:spPr bwMode="auto">
              <a:xfrm>
                <a:off x="6769101" y="5289550"/>
                <a:ext cx="58738" cy="55563"/>
              </a:xfrm>
              <a:custGeom>
                <a:avLst/>
                <a:gdLst>
                  <a:gd name="T0" fmla="*/ 17 w 18"/>
                  <a:gd name="T1" fmla="*/ 8 h 17"/>
                  <a:gd name="T2" fmla="*/ 18 w 18"/>
                  <a:gd name="T3" fmla="*/ 17 h 17"/>
                  <a:gd name="T4" fmla="*/ 8 w 18"/>
                  <a:gd name="T5" fmla="*/ 17 h 17"/>
                  <a:gd name="T6" fmla="*/ 2 w 18"/>
                  <a:gd name="T7" fmla="*/ 14 h 17"/>
                  <a:gd name="T8" fmla="*/ 0 w 18"/>
                  <a:gd name="T9" fmla="*/ 8 h 17"/>
                  <a:gd name="T10" fmla="*/ 8 w 18"/>
                  <a:gd name="T11" fmla="*/ 0 h 17"/>
                  <a:gd name="T12" fmla="*/ 9 w 18"/>
                  <a:gd name="T13" fmla="*/ 0 h 17"/>
                  <a:gd name="T14" fmla="*/ 17 w 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8"/>
                    </a:moveTo>
                    <a:cubicBezTo>
                      <a:pt x="18" y="17"/>
                      <a:pt x="18" y="17"/>
                      <a:pt x="18" y="17"/>
                    </a:cubicBezTo>
                    <a:cubicBezTo>
                      <a:pt x="8" y="17"/>
                      <a:pt x="8" y="17"/>
                      <a:pt x="8" y="17"/>
                    </a:cubicBezTo>
                    <a:cubicBezTo>
                      <a:pt x="6" y="17"/>
                      <a:pt x="4" y="16"/>
                      <a:pt x="2" y="14"/>
                    </a:cubicBezTo>
                    <a:cubicBezTo>
                      <a:pt x="1" y="13"/>
                      <a:pt x="0" y="10"/>
                      <a:pt x="0" y="8"/>
                    </a:cubicBezTo>
                    <a:cubicBezTo>
                      <a:pt x="0" y="3"/>
                      <a:pt x="4" y="0"/>
                      <a:pt x="8" y="0"/>
                    </a:cubicBezTo>
                    <a:cubicBezTo>
                      <a:pt x="9" y="0"/>
                      <a:pt x="9" y="0"/>
                      <a:pt x="9" y="0"/>
                    </a:cubicBezTo>
                    <a:cubicBezTo>
                      <a:pt x="13" y="0"/>
                      <a:pt x="17" y="3"/>
                      <a:pt x="17" y="8"/>
                    </a:cubicBezTo>
                    <a:close/>
                  </a:path>
                </a:pathLst>
              </a:custGeom>
              <a:solidFill>
                <a:srgbClr val="FCD7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29" name="자유형 28"/>
            <p:cNvSpPr/>
            <p:nvPr/>
          </p:nvSpPr>
          <p:spPr>
            <a:xfrm>
              <a:off x="9185295" y="3038089"/>
              <a:ext cx="796518" cy="858201"/>
            </a:xfrm>
            <a:custGeom>
              <a:avLst/>
              <a:gdLst>
                <a:gd name="connsiteX0" fmla="*/ 452444 w 800114"/>
                <a:gd name="connsiteY0" fmla="*/ 854778 h 859541"/>
                <a:gd name="connsiteX1" fmla="*/ 557219 w 800114"/>
                <a:gd name="connsiteY1" fmla="*/ 216603 h 859541"/>
                <a:gd name="connsiteX2" fmla="*/ 585794 w 800114"/>
                <a:gd name="connsiteY2" fmla="*/ 68966 h 859541"/>
                <a:gd name="connsiteX3" fmla="*/ 690569 w 800114"/>
                <a:gd name="connsiteY3" fmla="*/ 2291 h 859541"/>
                <a:gd name="connsiteX4" fmla="*/ 800107 w 800114"/>
                <a:gd name="connsiteY4" fmla="*/ 107066 h 859541"/>
                <a:gd name="connsiteX5" fmla="*/ 695332 w 800114"/>
                <a:gd name="connsiteY5" fmla="*/ 230891 h 859541"/>
                <a:gd name="connsiteX6" fmla="*/ 552457 w 800114"/>
                <a:gd name="connsiteY6" fmla="*/ 230891 h 859541"/>
                <a:gd name="connsiteX7" fmla="*/ 233369 w 800114"/>
                <a:gd name="connsiteY7" fmla="*/ 235653 h 859541"/>
                <a:gd name="connsiteX8" fmla="*/ 104782 w 800114"/>
                <a:gd name="connsiteY8" fmla="*/ 240416 h 859541"/>
                <a:gd name="connsiteX9" fmla="*/ 7 w 800114"/>
                <a:gd name="connsiteY9" fmla="*/ 126116 h 859541"/>
                <a:gd name="connsiteX10" fmla="*/ 100019 w 800114"/>
                <a:gd name="connsiteY10" fmla="*/ 2291 h 859541"/>
                <a:gd name="connsiteX11" fmla="*/ 228607 w 800114"/>
                <a:gd name="connsiteY11" fmla="*/ 59441 h 859541"/>
                <a:gd name="connsiteX12" fmla="*/ 266707 w 800114"/>
                <a:gd name="connsiteY12" fmla="*/ 226128 h 859541"/>
                <a:gd name="connsiteX13" fmla="*/ 328619 w 800114"/>
                <a:gd name="connsiteY13" fmla="*/ 859541 h 859541"/>
                <a:gd name="connsiteX0" fmla="*/ 452445 w 800115"/>
                <a:gd name="connsiteY0" fmla="*/ 854778 h 859541"/>
                <a:gd name="connsiteX1" fmla="*/ 557220 w 800115"/>
                <a:gd name="connsiteY1" fmla="*/ 216603 h 859541"/>
                <a:gd name="connsiteX2" fmla="*/ 585795 w 800115"/>
                <a:gd name="connsiteY2" fmla="*/ 68966 h 859541"/>
                <a:gd name="connsiteX3" fmla="*/ 690570 w 800115"/>
                <a:gd name="connsiteY3" fmla="*/ 2291 h 859541"/>
                <a:gd name="connsiteX4" fmla="*/ 800108 w 800115"/>
                <a:gd name="connsiteY4" fmla="*/ 107066 h 859541"/>
                <a:gd name="connsiteX5" fmla="*/ 695333 w 800115"/>
                <a:gd name="connsiteY5" fmla="*/ 230891 h 859541"/>
                <a:gd name="connsiteX6" fmla="*/ 552458 w 800115"/>
                <a:gd name="connsiteY6" fmla="*/ 230891 h 859541"/>
                <a:gd name="connsiteX7" fmla="*/ 233370 w 800115"/>
                <a:gd name="connsiteY7" fmla="*/ 235653 h 859541"/>
                <a:gd name="connsiteX8" fmla="*/ 95258 w 800115"/>
                <a:gd name="connsiteY8" fmla="*/ 230891 h 859541"/>
                <a:gd name="connsiteX9" fmla="*/ 8 w 800115"/>
                <a:gd name="connsiteY9" fmla="*/ 126116 h 859541"/>
                <a:gd name="connsiteX10" fmla="*/ 100020 w 800115"/>
                <a:gd name="connsiteY10" fmla="*/ 2291 h 859541"/>
                <a:gd name="connsiteX11" fmla="*/ 228608 w 800115"/>
                <a:gd name="connsiteY11" fmla="*/ 59441 h 859541"/>
                <a:gd name="connsiteX12" fmla="*/ 266708 w 800115"/>
                <a:gd name="connsiteY12" fmla="*/ 226128 h 859541"/>
                <a:gd name="connsiteX13" fmla="*/ 328620 w 800115"/>
                <a:gd name="connsiteY13" fmla="*/ 859541 h 859541"/>
                <a:gd name="connsiteX0" fmla="*/ 452445 w 800115"/>
                <a:gd name="connsiteY0" fmla="*/ 854778 h 859541"/>
                <a:gd name="connsiteX1" fmla="*/ 557220 w 800115"/>
                <a:gd name="connsiteY1" fmla="*/ 216603 h 859541"/>
                <a:gd name="connsiteX2" fmla="*/ 585795 w 800115"/>
                <a:gd name="connsiteY2" fmla="*/ 68966 h 859541"/>
                <a:gd name="connsiteX3" fmla="*/ 690570 w 800115"/>
                <a:gd name="connsiteY3" fmla="*/ 2291 h 859541"/>
                <a:gd name="connsiteX4" fmla="*/ 800108 w 800115"/>
                <a:gd name="connsiteY4" fmla="*/ 107066 h 859541"/>
                <a:gd name="connsiteX5" fmla="*/ 695333 w 800115"/>
                <a:gd name="connsiteY5" fmla="*/ 230891 h 859541"/>
                <a:gd name="connsiteX6" fmla="*/ 552458 w 800115"/>
                <a:gd name="connsiteY6" fmla="*/ 230891 h 859541"/>
                <a:gd name="connsiteX7" fmla="*/ 233370 w 800115"/>
                <a:gd name="connsiteY7" fmla="*/ 235653 h 859541"/>
                <a:gd name="connsiteX8" fmla="*/ 95258 w 800115"/>
                <a:gd name="connsiteY8" fmla="*/ 230891 h 859541"/>
                <a:gd name="connsiteX9" fmla="*/ 8 w 800115"/>
                <a:gd name="connsiteY9" fmla="*/ 126116 h 859541"/>
                <a:gd name="connsiteX10" fmla="*/ 100020 w 800115"/>
                <a:gd name="connsiteY10" fmla="*/ 2291 h 859541"/>
                <a:gd name="connsiteX11" fmla="*/ 228608 w 800115"/>
                <a:gd name="connsiteY11" fmla="*/ 59441 h 859541"/>
                <a:gd name="connsiteX12" fmla="*/ 266708 w 800115"/>
                <a:gd name="connsiteY12" fmla="*/ 226128 h 859541"/>
                <a:gd name="connsiteX13" fmla="*/ 328620 w 800115"/>
                <a:gd name="connsiteY13" fmla="*/ 859541 h 859541"/>
                <a:gd name="connsiteX0" fmla="*/ 452520 w 800190"/>
                <a:gd name="connsiteY0" fmla="*/ 854778 h 859541"/>
                <a:gd name="connsiteX1" fmla="*/ 557295 w 800190"/>
                <a:gd name="connsiteY1" fmla="*/ 216603 h 859541"/>
                <a:gd name="connsiteX2" fmla="*/ 585870 w 800190"/>
                <a:gd name="connsiteY2" fmla="*/ 68966 h 859541"/>
                <a:gd name="connsiteX3" fmla="*/ 690645 w 800190"/>
                <a:gd name="connsiteY3" fmla="*/ 2291 h 859541"/>
                <a:gd name="connsiteX4" fmla="*/ 800183 w 800190"/>
                <a:gd name="connsiteY4" fmla="*/ 107066 h 859541"/>
                <a:gd name="connsiteX5" fmla="*/ 695408 w 800190"/>
                <a:gd name="connsiteY5" fmla="*/ 230891 h 859541"/>
                <a:gd name="connsiteX6" fmla="*/ 552533 w 800190"/>
                <a:gd name="connsiteY6" fmla="*/ 230891 h 859541"/>
                <a:gd name="connsiteX7" fmla="*/ 233445 w 800190"/>
                <a:gd name="connsiteY7" fmla="*/ 235653 h 859541"/>
                <a:gd name="connsiteX8" fmla="*/ 85808 w 800190"/>
                <a:gd name="connsiteY8" fmla="*/ 233272 h 859541"/>
                <a:gd name="connsiteX9" fmla="*/ 83 w 800190"/>
                <a:gd name="connsiteY9" fmla="*/ 126116 h 859541"/>
                <a:gd name="connsiteX10" fmla="*/ 100095 w 800190"/>
                <a:gd name="connsiteY10" fmla="*/ 2291 h 859541"/>
                <a:gd name="connsiteX11" fmla="*/ 228683 w 800190"/>
                <a:gd name="connsiteY11" fmla="*/ 59441 h 859541"/>
                <a:gd name="connsiteX12" fmla="*/ 266783 w 800190"/>
                <a:gd name="connsiteY12" fmla="*/ 226128 h 859541"/>
                <a:gd name="connsiteX13" fmla="*/ 328695 w 800190"/>
                <a:gd name="connsiteY13" fmla="*/ 859541 h 859541"/>
                <a:gd name="connsiteX0" fmla="*/ 452520 w 800190"/>
                <a:gd name="connsiteY0" fmla="*/ 853438 h 858201"/>
                <a:gd name="connsiteX1" fmla="*/ 557295 w 800190"/>
                <a:gd name="connsiteY1" fmla="*/ 215263 h 858201"/>
                <a:gd name="connsiteX2" fmla="*/ 585870 w 800190"/>
                <a:gd name="connsiteY2" fmla="*/ 67626 h 858201"/>
                <a:gd name="connsiteX3" fmla="*/ 690645 w 800190"/>
                <a:gd name="connsiteY3" fmla="*/ 951 h 858201"/>
                <a:gd name="connsiteX4" fmla="*/ 800183 w 800190"/>
                <a:gd name="connsiteY4" fmla="*/ 105726 h 858201"/>
                <a:gd name="connsiteX5" fmla="*/ 695408 w 800190"/>
                <a:gd name="connsiteY5" fmla="*/ 229551 h 858201"/>
                <a:gd name="connsiteX6" fmla="*/ 552533 w 800190"/>
                <a:gd name="connsiteY6" fmla="*/ 229551 h 858201"/>
                <a:gd name="connsiteX7" fmla="*/ 233445 w 800190"/>
                <a:gd name="connsiteY7" fmla="*/ 234313 h 858201"/>
                <a:gd name="connsiteX8" fmla="*/ 85808 w 800190"/>
                <a:gd name="connsiteY8" fmla="*/ 231932 h 858201"/>
                <a:gd name="connsiteX9" fmla="*/ 83 w 800190"/>
                <a:gd name="connsiteY9" fmla="*/ 124776 h 858201"/>
                <a:gd name="connsiteX10" fmla="*/ 100095 w 800190"/>
                <a:gd name="connsiteY10" fmla="*/ 951 h 858201"/>
                <a:gd name="connsiteX11" fmla="*/ 228683 w 800190"/>
                <a:gd name="connsiteY11" fmla="*/ 58101 h 858201"/>
                <a:gd name="connsiteX12" fmla="*/ 266783 w 800190"/>
                <a:gd name="connsiteY12" fmla="*/ 224788 h 858201"/>
                <a:gd name="connsiteX13" fmla="*/ 328695 w 800190"/>
                <a:gd name="connsiteY13" fmla="*/ 858201 h 858201"/>
                <a:gd name="connsiteX0" fmla="*/ 452602 w 800272"/>
                <a:gd name="connsiteY0" fmla="*/ 853438 h 858201"/>
                <a:gd name="connsiteX1" fmla="*/ 557377 w 800272"/>
                <a:gd name="connsiteY1" fmla="*/ 215263 h 858201"/>
                <a:gd name="connsiteX2" fmla="*/ 585952 w 800272"/>
                <a:gd name="connsiteY2" fmla="*/ 67626 h 858201"/>
                <a:gd name="connsiteX3" fmla="*/ 690727 w 800272"/>
                <a:gd name="connsiteY3" fmla="*/ 951 h 858201"/>
                <a:gd name="connsiteX4" fmla="*/ 800265 w 800272"/>
                <a:gd name="connsiteY4" fmla="*/ 105726 h 858201"/>
                <a:gd name="connsiteX5" fmla="*/ 695490 w 800272"/>
                <a:gd name="connsiteY5" fmla="*/ 229551 h 858201"/>
                <a:gd name="connsiteX6" fmla="*/ 552615 w 800272"/>
                <a:gd name="connsiteY6" fmla="*/ 229551 h 858201"/>
                <a:gd name="connsiteX7" fmla="*/ 233527 w 800272"/>
                <a:gd name="connsiteY7" fmla="*/ 234313 h 858201"/>
                <a:gd name="connsiteX8" fmla="*/ 85890 w 800272"/>
                <a:gd name="connsiteY8" fmla="*/ 231932 h 858201"/>
                <a:gd name="connsiteX9" fmla="*/ 165 w 800272"/>
                <a:gd name="connsiteY9" fmla="*/ 124776 h 858201"/>
                <a:gd name="connsiteX10" fmla="*/ 100177 w 800272"/>
                <a:gd name="connsiteY10" fmla="*/ 951 h 858201"/>
                <a:gd name="connsiteX11" fmla="*/ 228765 w 800272"/>
                <a:gd name="connsiteY11" fmla="*/ 58101 h 858201"/>
                <a:gd name="connsiteX12" fmla="*/ 266865 w 800272"/>
                <a:gd name="connsiteY12" fmla="*/ 224788 h 858201"/>
                <a:gd name="connsiteX13" fmla="*/ 328777 w 800272"/>
                <a:gd name="connsiteY13" fmla="*/ 858201 h 858201"/>
                <a:gd name="connsiteX0" fmla="*/ 452536 w 800206"/>
                <a:gd name="connsiteY0" fmla="*/ 853438 h 858201"/>
                <a:gd name="connsiteX1" fmla="*/ 557311 w 800206"/>
                <a:gd name="connsiteY1" fmla="*/ 215263 h 858201"/>
                <a:gd name="connsiteX2" fmla="*/ 585886 w 800206"/>
                <a:gd name="connsiteY2" fmla="*/ 67626 h 858201"/>
                <a:gd name="connsiteX3" fmla="*/ 690661 w 800206"/>
                <a:gd name="connsiteY3" fmla="*/ 951 h 858201"/>
                <a:gd name="connsiteX4" fmla="*/ 800199 w 800206"/>
                <a:gd name="connsiteY4" fmla="*/ 105726 h 858201"/>
                <a:gd name="connsiteX5" fmla="*/ 695424 w 800206"/>
                <a:gd name="connsiteY5" fmla="*/ 229551 h 858201"/>
                <a:gd name="connsiteX6" fmla="*/ 552549 w 800206"/>
                <a:gd name="connsiteY6" fmla="*/ 229551 h 858201"/>
                <a:gd name="connsiteX7" fmla="*/ 281086 w 800206"/>
                <a:gd name="connsiteY7" fmla="*/ 239075 h 858201"/>
                <a:gd name="connsiteX8" fmla="*/ 85824 w 800206"/>
                <a:gd name="connsiteY8" fmla="*/ 231932 h 858201"/>
                <a:gd name="connsiteX9" fmla="*/ 99 w 800206"/>
                <a:gd name="connsiteY9" fmla="*/ 124776 h 858201"/>
                <a:gd name="connsiteX10" fmla="*/ 100111 w 800206"/>
                <a:gd name="connsiteY10" fmla="*/ 951 h 858201"/>
                <a:gd name="connsiteX11" fmla="*/ 228699 w 800206"/>
                <a:gd name="connsiteY11" fmla="*/ 58101 h 858201"/>
                <a:gd name="connsiteX12" fmla="*/ 266799 w 800206"/>
                <a:gd name="connsiteY12" fmla="*/ 224788 h 858201"/>
                <a:gd name="connsiteX13" fmla="*/ 328711 w 800206"/>
                <a:gd name="connsiteY13" fmla="*/ 858201 h 858201"/>
                <a:gd name="connsiteX0" fmla="*/ 452536 w 800206"/>
                <a:gd name="connsiteY0" fmla="*/ 853438 h 858201"/>
                <a:gd name="connsiteX1" fmla="*/ 557311 w 800206"/>
                <a:gd name="connsiteY1" fmla="*/ 215263 h 858201"/>
                <a:gd name="connsiteX2" fmla="*/ 585886 w 800206"/>
                <a:gd name="connsiteY2" fmla="*/ 67626 h 858201"/>
                <a:gd name="connsiteX3" fmla="*/ 690661 w 800206"/>
                <a:gd name="connsiteY3" fmla="*/ 951 h 858201"/>
                <a:gd name="connsiteX4" fmla="*/ 800199 w 800206"/>
                <a:gd name="connsiteY4" fmla="*/ 105726 h 858201"/>
                <a:gd name="connsiteX5" fmla="*/ 695424 w 800206"/>
                <a:gd name="connsiteY5" fmla="*/ 229551 h 858201"/>
                <a:gd name="connsiteX6" fmla="*/ 554930 w 800206"/>
                <a:gd name="connsiteY6" fmla="*/ 239076 h 858201"/>
                <a:gd name="connsiteX7" fmla="*/ 281086 w 800206"/>
                <a:gd name="connsiteY7" fmla="*/ 239075 h 858201"/>
                <a:gd name="connsiteX8" fmla="*/ 85824 w 800206"/>
                <a:gd name="connsiteY8" fmla="*/ 231932 h 858201"/>
                <a:gd name="connsiteX9" fmla="*/ 99 w 800206"/>
                <a:gd name="connsiteY9" fmla="*/ 124776 h 858201"/>
                <a:gd name="connsiteX10" fmla="*/ 100111 w 800206"/>
                <a:gd name="connsiteY10" fmla="*/ 951 h 858201"/>
                <a:gd name="connsiteX11" fmla="*/ 228699 w 800206"/>
                <a:gd name="connsiteY11" fmla="*/ 58101 h 858201"/>
                <a:gd name="connsiteX12" fmla="*/ 266799 w 800206"/>
                <a:gd name="connsiteY12" fmla="*/ 224788 h 858201"/>
                <a:gd name="connsiteX13" fmla="*/ 328711 w 800206"/>
                <a:gd name="connsiteY13" fmla="*/ 858201 h 858201"/>
                <a:gd name="connsiteX0" fmla="*/ 452536 w 800334"/>
                <a:gd name="connsiteY0" fmla="*/ 853438 h 858201"/>
                <a:gd name="connsiteX1" fmla="*/ 557311 w 800334"/>
                <a:gd name="connsiteY1" fmla="*/ 215263 h 858201"/>
                <a:gd name="connsiteX2" fmla="*/ 585886 w 800334"/>
                <a:gd name="connsiteY2" fmla="*/ 67626 h 858201"/>
                <a:gd name="connsiteX3" fmla="*/ 714473 w 800334"/>
                <a:gd name="connsiteY3" fmla="*/ 3332 h 858201"/>
                <a:gd name="connsiteX4" fmla="*/ 800199 w 800334"/>
                <a:gd name="connsiteY4" fmla="*/ 105726 h 858201"/>
                <a:gd name="connsiteX5" fmla="*/ 695424 w 800334"/>
                <a:gd name="connsiteY5" fmla="*/ 229551 h 858201"/>
                <a:gd name="connsiteX6" fmla="*/ 554930 w 800334"/>
                <a:gd name="connsiteY6" fmla="*/ 239076 h 858201"/>
                <a:gd name="connsiteX7" fmla="*/ 281086 w 800334"/>
                <a:gd name="connsiteY7" fmla="*/ 239075 h 858201"/>
                <a:gd name="connsiteX8" fmla="*/ 85824 w 800334"/>
                <a:gd name="connsiteY8" fmla="*/ 231932 h 858201"/>
                <a:gd name="connsiteX9" fmla="*/ 99 w 800334"/>
                <a:gd name="connsiteY9" fmla="*/ 124776 h 858201"/>
                <a:gd name="connsiteX10" fmla="*/ 100111 w 800334"/>
                <a:gd name="connsiteY10" fmla="*/ 951 h 858201"/>
                <a:gd name="connsiteX11" fmla="*/ 228699 w 800334"/>
                <a:gd name="connsiteY11" fmla="*/ 58101 h 858201"/>
                <a:gd name="connsiteX12" fmla="*/ 266799 w 800334"/>
                <a:gd name="connsiteY12" fmla="*/ 224788 h 858201"/>
                <a:gd name="connsiteX13" fmla="*/ 328711 w 800334"/>
                <a:gd name="connsiteY13" fmla="*/ 858201 h 858201"/>
                <a:gd name="connsiteX0" fmla="*/ 452536 w 800334"/>
                <a:gd name="connsiteY0" fmla="*/ 853438 h 858201"/>
                <a:gd name="connsiteX1" fmla="*/ 557311 w 800334"/>
                <a:gd name="connsiteY1" fmla="*/ 215263 h 858201"/>
                <a:gd name="connsiteX2" fmla="*/ 585886 w 800334"/>
                <a:gd name="connsiteY2" fmla="*/ 67626 h 858201"/>
                <a:gd name="connsiteX3" fmla="*/ 714473 w 800334"/>
                <a:gd name="connsiteY3" fmla="*/ 3332 h 858201"/>
                <a:gd name="connsiteX4" fmla="*/ 800199 w 800334"/>
                <a:gd name="connsiteY4" fmla="*/ 105726 h 858201"/>
                <a:gd name="connsiteX5" fmla="*/ 695424 w 800334"/>
                <a:gd name="connsiteY5" fmla="*/ 229551 h 858201"/>
                <a:gd name="connsiteX6" fmla="*/ 554930 w 800334"/>
                <a:gd name="connsiteY6" fmla="*/ 239076 h 858201"/>
                <a:gd name="connsiteX7" fmla="*/ 281086 w 800334"/>
                <a:gd name="connsiteY7" fmla="*/ 239075 h 858201"/>
                <a:gd name="connsiteX8" fmla="*/ 85824 w 800334"/>
                <a:gd name="connsiteY8" fmla="*/ 231932 h 858201"/>
                <a:gd name="connsiteX9" fmla="*/ 99 w 800334"/>
                <a:gd name="connsiteY9" fmla="*/ 124776 h 858201"/>
                <a:gd name="connsiteX10" fmla="*/ 100111 w 800334"/>
                <a:gd name="connsiteY10" fmla="*/ 951 h 858201"/>
                <a:gd name="connsiteX11" fmla="*/ 228699 w 800334"/>
                <a:gd name="connsiteY11" fmla="*/ 58101 h 858201"/>
                <a:gd name="connsiteX12" fmla="*/ 266799 w 800334"/>
                <a:gd name="connsiteY12" fmla="*/ 224788 h 858201"/>
                <a:gd name="connsiteX13" fmla="*/ 328711 w 800334"/>
                <a:gd name="connsiteY13" fmla="*/ 858201 h 858201"/>
                <a:gd name="connsiteX0" fmla="*/ 452536 w 800334"/>
                <a:gd name="connsiteY0" fmla="*/ 853438 h 858201"/>
                <a:gd name="connsiteX1" fmla="*/ 557311 w 800334"/>
                <a:gd name="connsiteY1" fmla="*/ 215263 h 858201"/>
                <a:gd name="connsiteX2" fmla="*/ 585886 w 800334"/>
                <a:gd name="connsiteY2" fmla="*/ 67626 h 858201"/>
                <a:gd name="connsiteX3" fmla="*/ 714473 w 800334"/>
                <a:gd name="connsiteY3" fmla="*/ 3332 h 858201"/>
                <a:gd name="connsiteX4" fmla="*/ 800199 w 800334"/>
                <a:gd name="connsiteY4" fmla="*/ 105726 h 858201"/>
                <a:gd name="connsiteX5" fmla="*/ 695424 w 800334"/>
                <a:gd name="connsiteY5" fmla="*/ 229551 h 858201"/>
                <a:gd name="connsiteX6" fmla="*/ 554930 w 800334"/>
                <a:gd name="connsiteY6" fmla="*/ 239076 h 858201"/>
                <a:gd name="connsiteX7" fmla="*/ 281086 w 800334"/>
                <a:gd name="connsiteY7" fmla="*/ 239075 h 858201"/>
                <a:gd name="connsiteX8" fmla="*/ 85824 w 800334"/>
                <a:gd name="connsiteY8" fmla="*/ 231932 h 858201"/>
                <a:gd name="connsiteX9" fmla="*/ 99 w 800334"/>
                <a:gd name="connsiteY9" fmla="*/ 124776 h 858201"/>
                <a:gd name="connsiteX10" fmla="*/ 100111 w 800334"/>
                <a:gd name="connsiteY10" fmla="*/ 951 h 858201"/>
                <a:gd name="connsiteX11" fmla="*/ 228699 w 800334"/>
                <a:gd name="connsiteY11" fmla="*/ 58101 h 858201"/>
                <a:gd name="connsiteX12" fmla="*/ 266799 w 800334"/>
                <a:gd name="connsiteY12" fmla="*/ 224788 h 858201"/>
                <a:gd name="connsiteX13" fmla="*/ 328711 w 800334"/>
                <a:gd name="connsiteY13" fmla="*/ 858201 h 858201"/>
                <a:gd name="connsiteX0" fmla="*/ 452536 w 793208"/>
                <a:gd name="connsiteY0" fmla="*/ 853438 h 858201"/>
                <a:gd name="connsiteX1" fmla="*/ 557311 w 793208"/>
                <a:gd name="connsiteY1" fmla="*/ 215263 h 858201"/>
                <a:gd name="connsiteX2" fmla="*/ 585886 w 793208"/>
                <a:gd name="connsiteY2" fmla="*/ 67626 h 858201"/>
                <a:gd name="connsiteX3" fmla="*/ 714473 w 793208"/>
                <a:gd name="connsiteY3" fmla="*/ 3332 h 858201"/>
                <a:gd name="connsiteX4" fmla="*/ 793056 w 793208"/>
                <a:gd name="connsiteY4" fmla="*/ 115251 h 858201"/>
                <a:gd name="connsiteX5" fmla="*/ 695424 w 793208"/>
                <a:gd name="connsiteY5" fmla="*/ 229551 h 858201"/>
                <a:gd name="connsiteX6" fmla="*/ 554930 w 793208"/>
                <a:gd name="connsiteY6" fmla="*/ 239076 h 858201"/>
                <a:gd name="connsiteX7" fmla="*/ 281086 w 793208"/>
                <a:gd name="connsiteY7" fmla="*/ 239075 h 858201"/>
                <a:gd name="connsiteX8" fmla="*/ 85824 w 793208"/>
                <a:gd name="connsiteY8" fmla="*/ 231932 h 858201"/>
                <a:gd name="connsiteX9" fmla="*/ 99 w 793208"/>
                <a:gd name="connsiteY9" fmla="*/ 124776 h 858201"/>
                <a:gd name="connsiteX10" fmla="*/ 100111 w 793208"/>
                <a:gd name="connsiteY10" fmla="*/ 951 h 858201"/>
                <a:gd name="connsiteX11" fmla="*/ 228699 w 793208"/>
                <a:gd name="connsiteY11" fmla="*/ 58101 h 858201"/>
                <a:gd name="connsiteX12" fmla="*/ 266799 w 793208"/>
                <a:gd name="connsiteY12" fmla="*/ 224788 h 858201"/>
                <a:gd name="connsiteX13" fmla="*/ 328711 w 793208"/>
                <a:gd name="connsiteY13" fmla="*/ 858201 h 858201"/>
                <a:gd name="connsiteX0" fmla="*/ 452536 w 793208"/>
                <a:gd name="connsiteY0" fmla="*/ 853438 h 858201"/>
                <a:gd name="connsiteX1" fmla="*/ 557311 w 793208"/>
                <a:gd name="connsiteY1" fmla="*/ 215263 h 858201"/>
                <a:gd name="connsiteX2" fmla="*/ 585886 w 793208"/>
                <a:gd name="connsiteY2" fmla="*/ 67626 h 858201"/>
                <a:gd name="connsiteX3" fmla="*/ 714473 w 793208"/>
                <a:gd name="connsiteY3" fmla="*/ 3332 h 858201"/>
                <a:gd name="connsiteX4" fmla="*/ 793056 w 793208"/>
                <a:gd name="connsiteY4" fmla="*/ 115251 h 858201"/>
                <a:gd name="connsiteX5" fmla="*/ 695424 w 793208"/>
                <a:gd name="connsiteY5" fmla="*/ 229551 h 858201"/>
                <a:gd name="connsiteX6" fmla="*/ 554930 w 793208"/>
                <a:gd name="connsiteY6" fmla="*/ 239076 h 858201"/>
                <a:gd name="connsiteX7" fmla="*/ 281086 w 793208"/>
                <a:gd name="connsiteY7" fmla="*/ 239075 h 858201"/>
                <a:gd name="connsiteX8" fmla="*/ 85824 w 793208"/>
                <a:gd name="connsiteY8" fmla="*/ 231932 h 858201"/>
                <a:gd name="connsiteX9" fmla="*/ 99 w 793208"/>
                <a:gd name="connsiteY9" fmla="*/ 124776 h 858201"/>
                <a:gd name="connsiteX10" fmla="*/ 100111 w 793208"/>
                <a:gd name="connsiteY10" fmla="*/ 951 h 858201"/>
                <a:gd name="connsiteX11" fmla="*/ 228699 w 793208"/>
                <a:gd name="connsiteY11" fmla="*/ 58101 h 858201"/>
                <a:gd name="connsiteX12" fmla="*/ 266799 w 793208"/>
                <a:gd name="connsiteY12" fmla="*/ 224788 h 858201"/>
                <a:gd name="connsiteX13" fmla="*/ 328711 w 793208"/>
                <a:gd name="connsiteY13" fmla="*/ 858201 h 858201"/>
                <a:gd name="connsiteX0" fmla="*/ 452536 w 793208"/>
                <a:gd name="connsiteY0" fmla="*/ 853438 h 858201"/>
                <a:gd name="connsiteX1" fmla="*/ 557311 w 793208"/>
                <a:gd name="connsiteY1" fmla="*/ 215263 h 858201"/>
                <a:gd name="connsiteX2" fmla="*/ 585886 w 793208"/>
                <a:gd name="connsiteY2" fmla="*/ 67626 h 858201"/>
                <a:gd name="connsiteX3" fmla="*/ 714473 w 793208"/>
                <a:gd name="connsiteY3" fmla="*/ 3332 h 858201"/>
                <a:gd name="connsiteX4" fmla="*/ 793056 w 793208"/>
                <a:gd name="connsiteY4" fmla="*/ 115251 h 858201"/>
                <a:gd name="connsiteX5" fmla="*/ 695424 w 793208"/>
                <a:gd name="connsiteY5" fmla="*/ 229551 h 858201"/>
                <a:gd name="connsiteX6" fmla="*/ 554930 w 793208"/>
                <a:gd name="connsiteY6" fmla="*/ 239076 h 858201"/>
                <a:gd name="connsiteX7" fmla="*/ 281086 w 793208"/>
                <a:gd name="connsiteY7" fmla="*/ 239075 h 858201"/>
                <a:gd name="connsiteX8" fmla="*/ 85824 w 793208"/>
                <a:gd name="connsiteY8" fmla="*/ 231932 h 858201"/>
                <a:gd name="connsiteX9" fmla="*/ 99 w 793208"/>
                <a:gd name="connsiteY9" fmla="*/ 124776 h 858201"/>
                <a:gd name="connsiteX10" fmla="*/ 100111 w 793208"/>
                <a:gd name="connsiteY10" fmla="*/ 951 h 858201"/>
                <a:gd name="connsiteX11" fmla="*/ 228699 w 793208"/>
                <a:gd name="connsiteY11" fmla="*/ 58101 h 858201"/>
                <a:gd name="connsiteX12" fmla="*/ 266799 w 793208"/>
                <a:gd name="connsiteY12" fmla="*/ 224788 h 858201"/>
                <a:gd name="connsiteX13" fmla="*/ 328711 w 793208"/>
                <a:gd name="connsiteY13" fmla="*/ 858201 h 858201"/>
                <a:gd name="connsiteX0" fmla="*/ 452536 w 793208"/>
                <a:gd name="connsiteY0" fmla="*/ 853438 h 858201"/>
                <a:gd name="connsiteX1" fmla="*/ 557311 w 793208"/>
                <a:gd name="connsiteY1" fmla="*/ 215263 h 858201"/>
                <a:gd name="connsiteX2" fmla="*/ 585886 w 793208"/>
                <a:gd name="connsiteY2" fmla="*/ 67626 h 858201"/>
                <a:gd name="connsiteX3" fmla="*/ 714473 w 793208"/>
                <a:gd name="connsiteY3" fmla="*/ 3332 h 858201"/>
                <a:gd name="connsiteX4" fmla="*/ 793056 w 793208"/>
                <a:gd name="connsiteY4" fmla="*/ 115251 h 858201"/>
                <a:gd name="connsiteX5" fmla="*/ 695424 w 793208"/>
                <a:gd name="connsiteY5" fmla="*/ 229551 h 858201"/>
                <a:gd name="connsiteX6" fmla="*/ 554930 w 793208"/>
                <a:gd name="connsiteY6" fmla="*/ 239076 h 858201"/>
                <a:gd name="connsiteX7" fmla="*/ 281086 w 793208"/>
                <a:gd name="connsiteY7" fmla="*/ 239075 h 858201"/>
                <a:gd name="connsiteX8" fmla="*/ 85824 w 793208"/>
                <a:gd name="connsiteY8" fmla="*/ 231932 h 858201"/>
                <a:gd name="connsiteX9" fmla="*/ 99 w 793208"/>
                <a:gd name="connsiteY9" fmla="*/ 124776 h 858201"/>
                <a:gd name="connsiteX10" fmla="*/ 100111 w 793208"/>
                <a:gd name="connsiteY10" fmla="*/ 951 h 858201"/>
                <a:gd name="connsiteX11" fmla="*/ 228699 w 793208"/>
                <a:gd name="connsiteY11" fmla="*/ 58101 h 858201"/>
                <a:gd name="connsiteX12" fmla="*/ 266799 w 793208"/>
                <a:gd name="connsiteY12" fmla="*/ 224788 h 858201"/>
                <a:gd name="connsiteX13" fmla="*/ 328711 w 793208"/>
                <a:gd name="connsiteY13" fmla="*/ 858201 h 858201"/>
                <a:gd name="connsiteX0" fmla="*/ 452536 w 793208"/>
                <a:gd name="connsiteY0" fmla="*/ 853438 h 858201"/>
                <a:gd name="connsiteX1" fmla="*/ 557311 w 793208"/>
                <a:gd name="connsiteY1" fmla="*/ 215263 h 858201"/>
                <a:gd name="connsiteX2" fmla="*/ 585886 w 793208"/>
                <a:gd name="connsiteY2" fmla="*/ 67626 h 858201"/>
                <a:gd name="connsiteX3" fmla="*/ 714473 w 793208"/>
                <a:gd name="connsiteY3" fmla="*/ 3332 h 858201"/>
                <a:gd name="connsiteX4" fmla="*/ 793056 w 793208"/>
                <a:gd name="connsiteY4" fmla="*/ 115251 h 858201"/>
                <a:gd name="connsiteX5" fmla="*/ 695424 w 793208"/>
                <a:gd name="connsiteY5" fmla="*/ 229551 h 858201"/>
                <a:gd name="connsiteX6" fmla="*/ 554930 w 793208"/>
                <a:gd name="connsiteY6" fmla="*/ 239076 h 858201"/>
                <a:gd name="connsiteX7" fmla="*/ 281086 w 793208"/>
                <a:gd name="connsiteY7" fmla="*/ 239075 h 858201"/>
                <a:gd name="connsiteX8" fmla="*/ 85824 w 793208"/>
                <a:gd name="connsiteY8" fmla="*/ 231932 h 858201"/>
                <a:gd name="connsiteX9" fmla="*/ 99 w 793208"/>
                <a:gd name="connsiteY9" fmla="*/ 124776 h 858201"/>
                <a:gd name="connsiteX10" fmla="*/ 100111 w 793208"/>
                <a:gd name="connsiteY10" fmla="*/ 951 h 858201"/>
                <a:gd name="connsiteX11" fmla="*/ 228699 w 793208"/>
                <a:gd name="connsiteY11" fmla="*/ 58101 h 858201"/>
                <a:gd name="connsiteX12" fmla="*/ 266799 w 793208"/>
                <a:gd name="connsiteY12" fmla="*/ 224788 h 858201"/>
                <a:gd name="connsiteX13" fmla="*/ 328711 w 793208"/>
                <a:gd name="connsiteY13" fmla="*/ 858201 h 858201"/>
                <a:gd name="connsiteX0" fmla="*/ 452536 w 795583"/>
                <a:gd name="connsiteY0" fmla="*/ 853438 h 858201"/>
                <a:gd name="connsiteX1" fmla="*/ 557311 w 795583"/>
                <a:gd name="connsiteY1" fmla="*/ 215263 h 858201"/>
                <a:gd name="connsiteX2" fmla="*/ 585886 w 795583"/>
                <a:gd name="connsiteY2" fmla="*/ 67626 h 858201"/>
                <a:gd name="connsiteX3" fmla="*/ 714473 w 795583"/>
                <a:gd name="connsiteY3" fmla="*/ 3332 h 858201"/>
                <a:gd name="connsiteX4" fmla="*/ 795437 w 795583"/>
                <a:gd name="connsiteY4" fmla="*/ 134301 h 858201"/>
                <a:gd name="connsiteX5" fmla="*/ 695424 w 795583"/>
                <a:gd name="connsiteY5" fmla="*/ 229551 h 858201"/>
                <a:gd name="connsiteX6" fmla="*/ 554930 w 795583"/>
                <a:gd name="connsiteY6" fmla="*/ 239076 h 858201"/>
                <a:gd name="connsiteX7" fmla="*/ 281086 w 795583"/>
                <a:gd name="connsiteY7" fmla="*/ 239075 h 858201"/>
                <a:gd name="connsiteX8" fmla="*/ 85824 w 795583"/>
                <a:gd name="connsiteY8" fmla="*/ 231932 h 858201"/>
                <a:gd name="connsiteX9" fmla="*/ 99 w 795583"/>
                <a:gd name="connsiteY9" fmla="*/ 124776 h 858201"/>
                <a:gd name="connsiteX10" fmla="*/ 100111 w 795583"/>
                <a:gd name="connsiteY10" fmla="*/ 951 h 858201"/>
                <a:gd name="connsiteX11" fmla="*/ 228699 w 795583"/>
                <a:gd name="connsiteY11" fmla="*/ 58101 h 858201"/>
                <a:gd name="connsiteX12" fmla="*/ 266799 w 795583"/>
                <a:gd name="connsiteY12" fmla="*/ 224788 h 858201"/>
                <a:gd name="connsiteX13" fmla="*/ 328711 w 795583"/>
                <a:gd name="connsiteY13" fmla="*/ 858201 h 858201"/>
                <a:gd name="connsiteX0" fmla="*/ 452536 w 803717"/>
                <a:gd name="connsiteY0" fmla="*/ 853438 h 858201"/>
                <a:gd name="connsiteX1" fmla="*/ 557311 w 803717"/>
                <a:gd name="connsiteY1" fmla="*/ 215263 h 858201"/>
                <a:gd name="connsiteX2" fmla="*/ 585886 w 803717"/>
                <a:gd name="connsiteY2" fmla="*/ 67626 h 858201"/>
                <a:gd name="connsiteX3" fmla="*/ 714473 w 803717"/>
                <a:gd name="connsiteY3" fmla="*/ 3332 h 858201"/>
                <a:gd name="connsiteX4" fmla="*/ 795437 w 803717"/>
                <a:gd name="connsiteY4" fmla="*/ 134301 h 858201"/>
                <a:gd name="connsiteX5" fmla="*/ 695424 w 803717"/>
                <a:gd name="connsiteY5" fmla="*/ 229551 h 858201"/>
                <a:gd name="connsiteX6" fmla="*/ 554930 w 803717"/>
                <a:gd name="connsiteY6" fmla="*/ 239076 h 858201"/>
                <a:gd name="connsiteX7" fmla="*/ 281086 w 803717"/>
                <a:gd name="connsiteY7" fmla="*/ 239075 h 858201"/>
                <a:gd name="connsiteX8" fmla="*/ 85824 w 803717"/>
                <a:gd name="connsiteY8" fmla="*/ 231932 h 858201"/>
                <a:gd name="connsiteX9" fmla="*/ 99 w 803717"/>
                <a:gd name="connsiteY9" fmla="*/ 124776 h 858201"/>
                <a:gd name="connsiteX10" fmla="*/ 100111 w 803717"/>
                <a:gd name="connsiteY10" fmla="*/ 951 h 858201"/>
                <a:gd name="connsiteX11" fmla="*/ 228699 w 803717"/>
                <a:gd name="connsiteY11" fmla="*/ 58101 h 858201"/>
                <a:gd name="connsiteX12" fmla="*/ 266799 w 803717"/>
                <a:gd name="connsiteY12" fmla="*/ 224788 h 858201"/>
                <a:gd name="connsiteX13" fmla="*/ 328711 w 803717"/>
                <a:gd name="connsiteY13" fmla="*/ 858201 h 858201"/>
                <a:gd name="connsiteX0" fmla="*/ 452536 w 799795"/>
                <a:gd name="connsiteY0" fmla="*/ 853438 h 858201"/>
                <a:gd name="connsiteX1" fmla="*/ 557311 w 799795"/>
                <a:gd name="connsiteY1" fmla="*/ 215263 h 858201"/>
                <a:gd name="connsiteX2" fmla="*/ 585886 w 799795"/>
                <a:gd name="connsiteY2" fmla="*/ 67626 h 858201"/>
                <a:gd name="connsiteX3" fmla="*/ 714473 w 799795"/>
                <a:gd name="connsiteY3" fmla="*/ 3332 h 858201"/>
                <a:gd name="connsiteX4" fmla="*/ 795437 w 799795"/>
                <a:gd name="connsiteY4" fmla="*/ 134301 h 858201"/>
                <a:gd name="connsiteX5" fmla="*/ 695424 w 799795"/>
                <a:gd name="connsiteY5" fmla="*/ 229551 h 858201"/>
                <a:gd name="connsiteX6" fmla="*/ 554930 w 799795"/>
                <a:gd name="connsiteY6" fmla="*/ 239076 h 858201"/>
                <a:gd name="connsiteX7" fmla="*/ 281086 w 799795"/>
                <a:gd name="connsiteY7" fmla="*/ 239075 h 858201"/>
                <a:gd name="connsiteX8" fmla="*/ 85824 w 799795"/>
                <a:gd name="connsiteY8" fmla="*/ 231932 h 858201"/>
                <a:gd name="connsiteX9" fmla="*/ 99 w 799795"/>
                <a:gd name="connsiteY9" fmla="*/ 124776 h 858201"/>
                <a:gd name="connsiteX10" fmla="*/ 100111 w 799795"/>
                <a:gd name="connsiteY10" fmla="*/ 951 h 858201"/>
                <a:gd name="connsiteX11" fmla="*/ 228699 w 799795"/>
                <a:gd name="connsiteY11" fmla="*/ 58101 h 858201"/>
                <a:gd name="connsiteX12" fmla="*/ 266799 w 799795"/>
                <a:gd name="connsiteY12" fmla="*/ 224788 h 858201"/>
                <a:gd name="connsiteX13" fmla="*/ 328711 w 799795"/>
                <a:gd name="connsiteY13" fmla="*/ 858201 h 858201"/>
                <a:gd name="connsiteX0" fmla="*/ 452536 w 799795"/>
                <a:gd name="connsiteY0" fmla="*/ 853438 h 858201"/>
                <a:gd name="connsiteX1" fmla="*/ 557311 w 799795"/>
                <a:gd name="connsiteY1" fmla="*/ 215263 h 858201"/>
                <a:gd name="connsiteX2" fmla="*/ 585886 w 799795"/>
                <a:gd name="connsiteY2" fmla="*/ 67626 h 858201"/>
                <a:gd name="connsiteX3" fmla="*/ 714473 w 799795"/>
                <a:gd name="connsiteY3" fmla="*/ 3332 h 858201"/>
                <a:gd name="connsiteX4" fmla="*/ 795437 w 799795"/>
                <a:gd name="connsiteY4" fmla="*/ 134301 h 858201"/>
                <a:gd name="connsiteX5" fmla="*/ 695424 w 799795"/>
                <a:gd name="connsiteY5" fmla="*/ 229551 h 858201"/>
                <a:gd name="connsiteX6" fmla="*/ 554930 w 799795"/>
                <a:gd name="connsiteY6" fmla="*/ 239076 h 858201"/>
                <a:gd name="connsiteX7" fmla="*/ 281086 w 799795"/>
                <a:gd name="connsiteY7" fmla="*/ 239075 h 858201"/>
                <a:gd name="connsiteX8" fmla="*/ 85824 w 799795"/>
                <a:gd name="connsiteY8" fmla="*/ 231932 h 858201"/>
                <a:gd name="connsiteX9" fmla="*/ 99 w 799795"/>
                <a:gd name="connsiteY9" fmla="*/ 124776 h 858201"/>
                <a:gd name="connsiteX10" fmla="*/ 100111 w 799795"/>
                <a:gd name="connsiteY10" fmla="*/ 951 h 858201"/>
                <a:gd name="connsiteX11" fmla="*/ 228699 w 799795"/>
                <a:gd name="connsiteY11" fmla="*/ 58101 h 858201"/>
                <a:gd name="connsiteX12" fmla="*/ 266799 w 799795"/>
                <a:gd name="connsiteY12" fmla="*/ 224788 h 858201"/>
                <a:gd name="connsiteX13" fmla="*/ 328711 w 799795"/>
                <a:gd name="connsiteY13" fmla="*/ 858201 h 858201"/>
                <a:gd name="connsiteX0" fmla="*/ 452536 w 799795"/>
                <a:gd name="connsiteY0" fmla="*/ 853438 h 858201"/>
                <a:gd name="connsiteX1" fmla="*/ 557311 w 799795"/>
                <a:gd name="connsiteY1" fmla="*/ 215263 h 858201"/>
                <a:gd name="connsiteX2" fmla="*/ 585886 w 799795"/>
                <a:gd name="connsiteY2" fmla="*/ 67626 h 858201"/>
                <a:gd name="connsiteX3" fmla="*/ 714473 w 799795"/>
                <a:gd name="connsiteY3" fmla="*/ 3332 h 858201"/>
                <a:gd name="connsiteX4" fmla="*/ 795437 w 799795"/>
                <a:gd name="connsiteY4" fmla="*/ 134301 h 858201"/>
                <a:gd name="connsiteX5" fmla="*/ 695424 w 799795"/>
                <a:gd name="connsiteY5" fmla="*/ 229551 h 858201"/>
                <a:gd name="connsiteX6" fmla="*/ 554930 w 799795"/>
                <a:gd name="connsiteY6" fmla="*/ 239076 h 858201"/>
                <a:gd name="connsiteX7" fmla="*/ 281086 w 799795"/>
                <a:gd name="connsiteY7" fmla="*/ 239075 h 858201"/>
                <a:gd name="connsiteX8" fmla="*/ 85824 w 799795"/>
                <a:gd name="connsiteY8" fmla="*/ 231932 h 858201"/>
                <a:gd name="connsiteX9" fmla="*/ 99 w 799795"/>
                <a:gd name="connsiteY9" fmla="*/ 124776 h 858201"/>
                <a:gd name="connsiteX10" fmla="*/ 100111 w 799795"/>
                <a:gd name="connsiteY10" fmla="*/ 951 h 858201"/>
                <a:gd name="connsiteX11" fmla="*/ 228699 w 799795"/>
                <a:gd name="connsiteY11" fmla="*/ 58101 h 858201"/>
                <a:gd name="connsiteX12" fmla="*/ 266799 w 799795"/>
                <a:gd name="connsiteY12" fmla="*/ 224788 h 858201"/>
                <a:gd name="connsiteX13" fmla="*/ 328711 w 799795"/>
                <a:gd name="connsiteY13" fmla="*/ 858201 h 858201"/>
                <a:gd name="connsiteX0" fmla="*/ 452536 w 795583"/>
                <a:gd name="connsiteY0" fmla="*/ 853438 h 858201"/>
                <a:gd name="connsiteX1" fmla="*/ 557311 w 795583"/>
                <a:gd name="connsiteY1" fmla="*/ 215263 h 858201"/>
                <a:gd name="connsiteX2" fmla="*/ 585886 w 795583"/>
                <a:gd name="connsiteY2" fmla="*/ 67626 h 858201"/>
                <a:gd name="connsiteX3" fmla="*/ 714473 w 795583"/>
                <a:gd name="connsiteY3" fmla="*/ 3332 h 858201"/>
                <a:gd name="connsiteX4" fmla="*/ 795437 w 795583"/>
                <a:gd name="connsiteY4" fmla="*/ 134301 h 858201"/>
                <a:gd name="connsiteX5" fmla="*/ 695424 w 795583"/>
                <a:gd name="connsiteY5" fmla="*/ 235901 h 858201"/>
                <a:gd name="connsiteX6" fmla="*/ 554930 w 795583"/>
                <a:gd name="connsiteY6" fmla="*/ 239076 h 858201"/>
                <a:gd name="connsiteX7" fmla="*/ 281086 w 795583"/>
                <a:gd name="connsiteY7" fmla="*/ 239075 h 858201"/>
                <a:gd name="connsiteX8" fmla="*/ 85824 w 795583"/>
                <a:gd name="connsiteY8" fmla="*/ 231932 h 858201"/>
                <a:gd name="connsiteX9" fmla="*/ 99 w 795583"/>
                <a:gd name="connsiteY9" fmla="*/ 124776 h 858201"/>
                <a:gd name="connsiteX10" fmla="*/ 100111 w 795583"/>
                <a:gd name="connsiteY10" fmla="*/ 951 h 858201"/>
                <a:gd name="connsiteX11" fmla="*/ 228699 w 795583"/>
                <a:gd name="connsiteY11" fmla="*/ 58101 h 858201"/>
                <a:gd name="connsiteX12" fmla="*/ 266799 w 795583"/>
                <a:gd name="connsiteY12" fmla="*/ 224788 h 858201"/>
                <a:gd name="connsiteX13" fmla="*/ 328711 w 795583"/>
                <a:gd name="connsiteY13" fmla="*/ 858201 h 858201"/>
                <a:gd name="connsiteX0" fmla="*/ 452536 w 796518"/>
                <a:gd name="connsiteY0" fmla="*/ 853438 h 858201"/>
                <a:gd name="connsiteX1" fmla="*/ 557311 w 796518"/>
                <a:gd name="connsiteY1" fmla="*/ 215263 h 858201"/>
                <a:gd name="connsiteX2" fmla="*/ 585886 w 796518"/>
                <a:gd name="connsiteY2" fmla="*/ 67626 h 858201"/>
                <a:gd name="connsiteX3" fmla="*/ 714473 w 796518"/>
                <a:gd name="connsiteY3" fmla="*/ 3332 h 858201"/>
                <a:gd name="connsiteX4" fmla="*/ 795437 w 796518"/>
                <a:gd name="connsiteY4" fmla="*/ 134301 h 858201"/>
                <a:gd name="connsiteX5" fmla="*/ 695424 w 796518"/>
                <a:gd name="connsiteY5" fmla="*/ 235901 h 858201"/>
                <a:gd name="connsiteX6" fmla="*/ 554930 w 796518"/>
                <a:gd name="connsiteY6" fmla="*/ 239076 h 858201"/>
                <a:gd name="connsiteX7" fmla="*/ 281086 w 796518"/>
                <a:gd name="connsiteY7" fmla="*/ 239075 h 858201"/>
                <a:gd name="connsiteX8" fmla="*/ 85824 w 796518"/>
                <a:gd name="connsiteY8" fmla="*/ 231932 h 858201"/>
                <a:gd name="connsiteX9" fmla="*/ 99 w 796518"/>
                <a:gd name="connsiteY9" fmla="*/ 124776 h 858201"/>
                <a:gd name="connsiteX10" fmla="*/ 100111 w 796518"/>
                <a:gd name="connsiteY10" fmla="*/ 951 h 858201"/>
                <a:gd name="connsiteX11" fmla="*/ 228699 w 796518"/>
                <a:gd name="connsiteY11" fmla="*/ 58101 h 858201"/>
                <a:gd name="connsiteX12" fmla="*/ 266799 w 796518"/>
                <a:gd name="connsiteY12" fmla="*/ 224788 h 858201"/>
                <a:gd name="connsiteX13" fmla="*/ 328711 w 796518"/>
                <a:gd name="connsiteY13" fmla="*/ 858201 h 8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6518" h="858201">
                  <a:moveTo>
                    <a:pt x="452536" y="853438"/>
                  </a:moveTo>
                  <a:cubicBezTo>
                    <a:pt x="493811" y="599835"/>
                    <a:pt x="542229" y="298607"/>
                    <a:pt x="557311" y="215263"/>
                  </a:cubicBezTo>
                  <a:cubicBezTo>
                    <a:pt x="572393" y="131919"/>
                    <a:pt x="566836" y="117235"/>
                    <a:pt x="585886" y="67626"/>
                  </a:cubicBezTo>
                  <a:cubicBezTo>
                    <a:pt x="604936" y="18017"/>
                    <a:pt x="679548" y="-7780"/>
                    <a:pt x="714473" y="3332"/>
                  </a:cubicBezTo>
                  <a:cubicBezTo>
                    <a:pt x="749398" y="14444"/>
                    <a:pt x="804962" y="44740"/>
                    <a:pt x="795437" y="134301"/>
                  </a:cubicBezTo>
                  <a:cubicBezTo>
                    <a:pt x="785912" y="223862"/>
                    <a:pt x="735508" y="230344"/>
                    <a:pt x="695424" y="235901"/>
                  </a:cubicBezTo>
                  <a:cubicBezTo>
                    <a:pt x="655340" y="241458"/>
                    <a:pt x="623986" y="238547"/>
                    <a:pt x="554930" y="239076"/>
                  </a:cubicBezTo>
                  <a:lnTo>
                    <a:pt x="281086" y="239075"/>
                  </a:lnTo>
                  <a:cubicBezTo>
                    <a:pt x="202902" y="237884"/>
                    <a:pt x="132655" y="250982"/>
                    <a:pt x="85824" y="231932"/>
                  </a:cubicBezTo>
                  <a:cubicBezTo>
                    <a:pt x="38993" y="212882"/>
                    <a:pt x="-2282" y="185498"/>
                    <a:pt x="99" y="124776"/>
                  </a:cubicBezTo>
                  <a:cubicBezTo>
                    <a:pt x="2480" y="64054"/>
                    <a:pt x="35817" y="7301"/>
                    <a:pt x="100111" y="951"/>
                  </a:cubicBezTo>
                  <a:cubicBezTo>
                    <a:pt x="164405" y="-5399"/>
                    <a:pt x="200918" y="20795"/>
                    <a:pt x="228699" y="58101"/>
                  </a:cubicBezTo>
                  <a:cubicBezTo>
                    <a:pt x="256480" y="95407"/>
                    <a:pt x="250130" y="91438"/>
                    <a:pt x="266799" y="224788"/>
                  </a:cubicBezTo>
                  <a:cubicBezTo>
                    <a:pt x="283468" y="358138"/>
                    <a:pt x="306089" y="608169"/>
                    <a:pt x="328711" y="858201"/>
                  </a:cubicBezTo>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cxnSp>
          <p:nvCxnSpPr>
            <p:cNvPr id="31" name="직선 연결선 30"/>
            <p:cNvCxnSpPr/>
            <p:nvPr/>
          </p:nvCxnSpPr>
          <p:spPr>
            <a:xfrm>
              <a:off x="9294713" y="3996412"/>
              <a:ext cx="565992" cy="0"/>
            </a:xfrm>
            <a:prstGeom prst="line">
              <a:avLst/>
            </a:prstGeom>
            <a:solidFill>
              <a:schemeClr val="accent2"/>
            </a:solidFill>
            <a:ln w="38100">
              <a:solidFill>
                <a:srgbClr val="000000"/>
              </a:solidFill>
              <a:round/>
              <a:headEnd/>
              <a:tailEnd/>
            </a:ln>
          </p:spPr>
        </p:cxnSp>
        <p:cxnSp>
          <p:nvCxnSpPr>
            <p:cNvPr id="67" name="직선 연결선 66"/>
            <p:cNvCxnSpPr/>
            <p:nvPr/>
          </p:nvCxnSpPr>
          <p:spPr>
            <a:xfrm>
              <a:off x="9294713" y="4083534"/>
              <a:ext cx="565992" cy="0"/>
            </a:xfrm>
            <a:prstGeom prst="line">
              <a:avLst/>
            </a:prstGeom>
            <a:solidFill>
              <a:schemeClr val="accent2"/>
            </a:solidFill>
            <a:ln w="38100">
              <a:solidFill>
                <a:srgbClr val="000000"/>
              </a:solidFill>
              <a:round/>
              <a:headEnd/>
              <a:tailEnd/>
            </a:ln>
          </p:spPr>
        </p:cxnSp>
      </p:grpSp>
      <p:sp>
        <p:nvSpPr>
          <p:cNvPr id="265" name="가로 글상자 264"/>
          <p:cNvSpPr txBox="1"/>
          <p:nvPr/>
        </p:nvSpPr>
        <p:spPr>
          <a:xfrm>
            <a:off x="1197428" y="4764974"/>
            <a:ext cx="3302825" cy="910021"/>
          </a:xfrm>
          <a:prstGeom prst="rect">
            <a:avLst/>
          </a:prstGeom>
        </p:spPr>
        <p:txBody>
          <a:bodyPr wrap="square">
            <a:spAutoFit/>
          </a:bodyPr>
          <a:lstStyle/>
          <a:p>
            <a:pPr lvl="0">
              <a:defRPr/>
            </a:pPr>
            <a:r>
              <a:rPr lang="ko-KR" altLang="en-US"/>
              <a:t>김조영</a:t>
            </a:r>
          </a:p>
          <a:p>
            <a:pPr lvl="0">
              <a:defRPr/>
            </a:pPr>
            <a:r>
              <a:rPr lang="ko-KR" altLang="en-US"/>
              <a:t>박건우</a:t>
            </a:r>
          </a:p>
          <a:p>
            <a:pPr lvl="0">
              <a:defRPr/>
            </a:pPr>
            <a:r>
              <a:rPr lang="ko-KR" altLang="en-US"/>
              <a:t>김건호</a:t>
            </a:r>
          </a:p>
        </p:txBody>
      </p:sp>
      <p:sp>
        <p:nvSpPr>
          <p:cNvPr id="266" name="가로 글상자 265"/>
          <p:cNvSpPr txBox="1"/>
          <p:nvPr/>
        </p:nvSpPr>
        <p:spPr>
          <a:xfrm>
            <a:off x="4531178" y="4771159"/>
            <a:ext cx="3179123" cy="646331"/>
          </a:xfrm>
          <a:prstGeom prst="rect">
            <a:avLst/>
          </a:prstGeom>
        </p:spPr>
        <p:txBody>
          <a:bodyPr wrap="square">
            <a:spAutoFit/>
          </a:bodyPr>
          <a:lstStyle/>
          <a:p>
            <a:pPr lvl="0">
              <a:defRPr/>
            </a:pPr>
            <a:r>
              <a:rPr lang="ko-KR" altLang="en-US" dirty="0" err="1"/>
              <a:t>유사랑</a:t>
            </a:r>
            <a:endParaRPr lang="ko-KR" altLang="en-US" dirty="0"/>
          </a:p>
          <a:p>
            <a:pPr lvl="0">
              <a:defRPr/>
            </a:pPr>
            <a:r>
              <a:rPr lang="ko-KR" altLang="en-US" dirty="0" err="1"/>
              <a:t>김다솜</a:t>
            </a:r>
            <a:endParaRPr lang="ko-KR" altLang="en-US" dirty="0"/>
          </a:p>
        </p:txBody>
      </p:sp>
      <p:sp>
        <p:nvSpPr>
          <p:cNvPr id="267" name="가로 글상자 266"/>
          <p:cNvSpPr txBox="1"/>
          <p:nvPr/>
        </p:nvSpPr>
        <p:spPr>
          <a:xfrm>
            <a:off x="8205108" y="4795899"/>
            <a:ext cx="2758538" cy="907671"/>
          </a:xfrm>
          <a:prstGeom prst="rect">
            <a:avLst/>
          </a:prstGeom>
        </p:spPr>
        <p:txBody>
          <a:bodyPr wrap="square">
            <a:spAutoFit/>
          </a:bodyPr>
          <a:lstStyle/>
          <a:p>
            <a:pPr lvl="0">
              <a:defRPr/>
            </a:pPr>
            <a:r>
              <a:rPr lang="ko-KR" altLang="en-US"/>
              <a:t>담당 교수님</a:t>
            </a:r>
          </a:p>
          <a:p>
            <a:pPr lvl="0">
              <a:defRPr/>
            </a:pPr>
            <a:endParaRPr lang="ko-KR" altLang="en-US"/>
          </a:p>
          <a:p>
            <a:pPr lvl="0">
              <a:defRPr/>
            </a:pPr>
            <a:r>
              <a:rPr lang="ko-KR" altLang="en-US"/>
              <a:t>강흥구 교수님</a:t>
            </a:r>
          </a:p>
        </p:txBody>
      </p:sp>
    </p:spTree>
    <p:extLst>
      <p:ext uri="{BB962C8B-B14F-4D97-AF65-F5344CB8AC3E}">
        <p14:creationId xmlns:p14="http://schemas.microsoft.com/office/powerpoint/2010/main" val="298818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모서리가 둥근 직사각형 41"/>
          <p:cNvSpPr/>
          <p:nvPr/>
        </p:nvSpPr>
        <p:spPr>
          <a:xfrm>
            <a:off x="271528" y="2377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43" name="그룹 42"/>
          <p:cNvGrpSpPr/>
          <p:nvPr/>
        </p:nvGrpSpPr>
        <p:grpSpPr>
          <a:xfrm>
            <a:off x="530352" y="403479"/>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6" name="타원 85"/>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직사각형 48"/>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50" name="모서리가 둥근 직사각형 49"/>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70" name="그룹 69"/>
          <p:cNvGrpSpPr/>
          <p:nvPr/>
        </p:nvGrpSpPr>
        <p:grpSpPr>
          <a:xfrm>
            <a:off x="659468" y="1665350"/>
            <a:ext cx="283558" cy="277431"/>
            <a:chOff x="2709093" y="4704274"/>
            <a:chExt cx="166806" cy="163202"/>
          </a:xfrm>
        </p:grpSpPr>
        <p:sp>
          <p:nvSpPr>
            <p:cNvPr id="82" name="Freeform 209"/>
            <p:cNvSpPr/>
            <p:nvPr/>
          </p:nvSpPr>
          <p:spPr>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3" name="Freeform 230"/>
            <p:cNvSpPr>
              <a:spLocks noEditPoints="1"/>
            </p:cNvSpPr>
            <p:nvPr/>
          </p:nvSpPr>
          <p:spPr>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grpSp>
      <p:sp>
        <p:nvSpPr>
          <p:cNvPr id="71" name="TextBox 70"/>
          <p:cNvSpPr txBox="1"/>
          <p:nvPr/>
        </p:nvSpPr>
        <p:spPr>
          <a:xfrm>
            <a:off x="1048562" y="1632852"/>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통합사례관리의 과제 </a:t>
            </a:r>
            <a:r>
              <a:rPr kumimoji="1" lang="en-US" altLang="ko-KR" sz="1600" b="0" i="0" u="none" strike="noStrike" kern="1200" cap="none" spc="0" normalizeH="0" baseline="0">
                <a:solidFill>
                  <a:srgbClr val="000000"/>
                </a:solidFill>
                <a:effectLst/>
                <a:uLnTx/>
                <a:uFillTx/>
                <a:latin typeface="Montserrat SemiBold"/>
                <a:ea typeface="맑은 고딕"/>
                <a:cs typeface="+mn-cs"/>
              </a:rPr>
              <a:t>– </a:t>
            </a:r>
            <a:r>
              <a:rPr kumimoji="1" lang="ko-KR" altLang="en-US" sz="1600" b="0" i="0" u="none" strike="noStrike" kern="1200" cap="none" spc="0" normalizeH="0" baseline="0">
                <a:solidFill>
                  <a:srgbClr val="000000"/>
                </a:solidFill>
                <a:effectLst/>
                <a:uLnTx/>
                <a:uFillTx/>
                <a:latin typeface="Montserrat SemiBold"/>
                <a:ea typeface="맑은 고딕"/>
                <a:cs typeface="+mn-cs"/>
              </a:rPr>
              <a:t>해결방안 </a:t>
            </a:r>
            <a:r>
              <a:rPr kumimoji="1" lang="en-US" altLang="ko-KR" sz="1600" b="0" i="0" u="none" strike="noStrike" kern="1200" cap="none" spc="0" normalizeH="0" baseline="0">
                <a:solidFill>
                  <a:srgbClr val="000000"/>
                </a:solidFill>
                <a:effectLst/>
                <a:uLnTx/>
                <a:uFillTx/>
                <a:latin typeface="Montserrat SemiBold"/>
                <a:ea typeface="맑은 고딕"/>
                <a:cs typeface="+mn-cs"/>
              </a:rPr>
              <a:t>5</a:t>
            </a:r>
            <a:r>
              <a:rPr kumimoji="1" lang="ko-KR" altLang="en-US" sz="1600" b="0" i="0" u="none" strike="noStrike" kern="1200" cap="none" spc="0" normalizeH="0" baseline="0">
                <a:solidFill>
                  <a:srgbClr val="000000"/>
                </a:solidFill>
                <a:effectLst/>
                <a:uLnTx/>
                <a:uFillTx/>
                <a:latin typeface="Montserrat SemiBold"/>
                <a:ea typeface="맑은 고딕"/>
                <a:cs typeface="+mn-cs"/>
              </a:rPr>
              <a:t>가지</a:t>
            </a:r>
            <a:endParaRPr kumimoji="1" lang="ko-Kore-KR" altLang="en-US" sz="1600" b="0" i="0" u="none" strike="noStrike" kern="1200" cap="none" spc="0" normalizeH="0" baseline="0">
              <a:solidFill>
                <a:srgbClr val="000000"/>
              </a:solidFill>
              <a:effectLst/>
              <a:uLnTx/>
              <a:uFillTx/>
              <a:latin typeface="Montserrat SemiBold"/>
              <a:ea typeface="맑은 고딕"/>
              <a:cs typeface="+mn-cs"/>
            </a:endParaRPr>
          </a:p>
        </p:txBody>
      </p:sp>
      <p:sp>
        <p:nvSpPr>
          <p:cNvPr id="34" name="TextBox 33"/>
          <p:cNvSpPr txBox="1"/>
          <p:nvPr/>
        </p:nvSpPr>
        <p:spPr>
          <a:xfrm>
            <a:off x="4649544" y="4984329"/>
            <a:ext cx="2716436" cy="299313"/>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0" marR="0" lvl="0" indent="0" algn="l" defTabSz="914400" rtl="0" eaLnBrk="1" latinLnBrk="0" hangingPunct="1">
              <a:lnSpc>
                <a:spcPct val="150000"/>
              </a:lnSpc>
              <a:spcBef>
                <a:spcPts val="0"/>
              </a:spcBef>
              <a:spcAft>
                <a:spcPts val="0"/>
              </a:spcAft>
              <a:buClrTx/>
              <a:buFontTx/>
              <a:buNone/>
              <a:defRPr/>
            </a:pPr>
            <a:endParaRPr kumimoji="0" lang="en-US" altLang="ko-KR" sz="1000" b="0" i="0" u="none" strike="noStrike" kern="1200" cap="none" spc="0" normalizeH="0" baseline="0">
              <a:solidFill>
                <a:srgbClr val="FFFFFF">
                  <a:lumMod val="50000"/>
                </a:srgbClr>
              </a:solidFill>
              <a:effectLst/>
              <a:uLnTx/>
              <a:uFillTx/>
              <a:latin typeface="Calibri"/>
              <a:ea typeface="맑은 고딕"/>
              <a:cs typeface="+mn-cs"/>
            </a:endParaRPr>
          </a:p>
        </p:txBody>
      </p:sp>
      <p:sp>
        <p:nvSpPr>
          <p:cNvPr id="73" name="TextBox 72"/>
          <p:cNvSpPr txBox="1"/>
          <p:nvPr/>
        </p:nvSpPr>
        <p:spPr>
          <a:xfrm>
            <a:off x="525463" y="2845409"/>
            <a:ext cx="10730100" cy="3170099"/>
          </a:xfrm>
          <a:prstGeom prst="rect">
            <a:avLst/>
          </a:prstGeom>
          <a:noFill/>
        </p:spPr>
        <p:txBody>
          <a:bodyPr wrap="square">
            <a:spAutoFit/>
          </a:bodyPr>
          <a:lstStyle/>
          <a:p>
            <a:pPr marR="0" lvl="0" algn="l" defTabSz="914400" rtl="0" eaLnBrk="1" latinLnBrk="0" hangingPunct="1">
              <a:lnSpc>
                <a:spcPct val="100000"/>
              </a:lnSpc>
              <a:spcBef>
                <a:spcPts val="0"/>
              </a:spcBef>
              <a:spcAft>
                <a:spcPts val="0"/>
              </a:spcAft>
              <a:buClrTx/>
              <a:defRPr/>
            </a:pPr>
            <a:r>
              <a:rPr kumimoji="1" lang="en-US" altLang="ko-KR" sz="2000">
                <a:solidFill>
                  <a:srgbClr val="00ACB4"/>
                </a:solidFill>
                <a:latin typeface="Montserrat SemiBold"/>
                <a:ea typeface="맑은 고딕"/>
              </a:rPr>
              <a:t>3. </a:t>
            </a:r>
            <a:r>
              <a:rPr kumimoji="1" lang="ko-KR" altLang="en-US" sz="2000">
                <a:solidFill>
                  <a:srgbClr val="00ACB4"/>
                </a:solidFill>
                <a:latin typeface="Montserrat SemiBold"/>
                <a:ea typeface="맑은 고딕"/>
              </a:rPr>
              <a:t>사례관리자의 고용 안정 및 권한 부여</a:t>
            </a:r>
          </a:p>
          <a:p>
            <a:pPr marL="342900" marR="0" lvl="0" indent="-342900" algn="l" defTabSz="914400" rtl="0" eaLnBrk="1" latinLnBrk="0" hangingPunct="1">
              <a:lnSpc>
                <a:spcPct val="100000"/>
              </a:lnSpc>
              <a:spcBef>
                <a:spcPts val="0"/>
              </a:spcBef>
              <a:spcAft>
                <a:spcPts val="0"/>
              </a:spcAft>
              <a:buClrTx/>
              <a:buFontTx/>
              <a:buChar char="-"/>
              <a:defRPr/>
            </a:pPr>
            <a:r>
              <a:rPr kumimoji="1" lang="ko-KR" altLang="en-US" sz="2000" b="1">
                <a:solidFill>
                  <a:schemeClr val="accent5">
                    <a:lumMod val="75000"/>
                  </a:schemeClr>
                </a:solidFill>
                <a:latin typeface="Montserrat SemiBold"/>
                <a:ea typeface="맑은 고딕"/>
              </a:rPr>
              <a:t>무기계약직 전환 등 고용 여건 개선을 통해 업무의 연속성과 안정성 확보</a:t>
            </a:r>
          </a:p>
          <a:p>
            <a:pPr marR="0" lvl="0" algn="l" defTabSz="914400" rtl="0" eaLnBrk="1" latinLnBrk="0" hangingPunct="1">
              <a:lnSpc>
                <a:spcPct val="100000"/>
              </a:lnSpc>
              <a:spcBef>
                <a:spcPts val="0"/>
              </a:spcBef>
              <a:spcAft>
                <a:spcPts val="0"/>
              </a:spcAft>
              <a:buClrTx/>
              <a:defRPr/>
            </a:pPr>
            <a:endParaRPr kumimoji="1" lang="en-US" altLang="ko-KR" sz="2000" b="1">
              <a:solidFill>
                <a:schemeClr val="accent5">
                  <a:lumMod val="75000"/>
                </a:schemeClr>
              </a:solidFill>
              <a:latin typeface="Montserrat SemiBold"/>
              <a:ea typeface="맑은 고딕"/>
            </a:endParaRPr>
          </a:p>
          <a:p>
            <a:pPr lvl="0" latinLnBrk="0">
              <a:defRPr/>
            </a:pPr>
            <a:r>
              <a:rPr kumimoji="1" lang="en-US" altLang="ko-KR" sz="2000">
                <a:solidFill>
                  <a:srgbClr val="00ACB4"/>
                </a:solidFill>
                <a:latin typeface="Montserrat SemiBold"/>
              </a:rPr>
              <a:t>4. </a:t>
            </a:r>
            <a:r>
              <a:rPr kumimoji="1" lang="ko-KR" altLang="en-US" sz="2000">
                <a:solidFill>
                  <a:srgbClr val="00ACB4"/>
                </a:solidFill>
                <a:latin typeface="Montserrat SemiBold"/>
              </a:rPr>
              <a:t>보편적</a:t>
            </a:r>
            <a:r>
              <a:rPr kumimoji="1" lang="en-US" altLang="ko-KR" sz="2000">
                <a:solidFill>
                  <a:srgbClr val="00ACB4"/>
                </a:solidFill>
                <a:latin typeface="Montserrat SemiBold"/>
              </a:rPr>
              <a:t>.</a:t>
            </a:r>
            <a:r>
              <a:rPr kumimoji="1" lang="ko-KR" altLang="en-US" sz="2000">
                <a:solidFill>
                  <a:srgbClr val="00ACB4"/>
                </a:solidFill>
                <a:latin typeface="Montserrat SemiBold"/>
              </a:rPr>
              <a:t>복합적 욕구 대응</a:t>
            </a:r>
            <a:r>
              <a:rPr kumimoji="1" lang="en-US" altLang="ko-KR" sz="2000">
                <a:solidFill>
                  <a:srgbClr val="00ACB4"/>
                </a:solidFill>
                <a:latin typeface="Montserrat SemiBold"/>
              </a:rPr>
              <a:t>(</a:t>
            </a:r>
            <a:r>
              <a:rPr kumimoji="1" lang="ko-KR" altLang="en-US" sz="2000">
                <a:solidFill>
                  <a:srgbClr val="00ACB4"/>
                </a:solidFill>
                <a:latin typeface="Montserrat SemiBold"/>
              </a:rPr>
              <a:t>탈빈곤 위주 탈피</a:t>
            </a:r>
            <a:r>
              <a:rPr kumimoji="1" lang="en-US" altLang="ko-KR" sz="2000">
                <a:solidFill>
                  <a:srgbClr val="00ACB4"/>
                </a:solidFill>
                <a:latin typeface="Montserrat SemiBold"/>
              </a:rPr>
              <a:t>) </a:t>
            </a:r>
          </a:p>
          <a:p>
            <a:pPr marL="342900" lvl="0" indent="-342900" latinLnBrk="0">
              <a:buFontTx/>
              <a:buChar char="-"/>
              <a:defRPr/>
            </a:pPr>
            <a:r>
              <a:rPr kumimoji="1" lang="ko-KR" altLang="en-US" sz="2000" b="1">
                <a:solidFill>
                  <a:schemeClr val="accent5">
                    <a:lumMod val="75000"/>
                  </a:schemeClr>
                </a:solidFill>
                <a:latin typeface="Montserrat SemiBold"/>
              </a:rPr>
              <a:t>적극적인 아웃리치를 통해 대상자를 다양화하고 복합적 문제 해결</a:t>
            </a:r>
          </a:p>
          <a:p>
            <a:pPr marL="342900" lvl="0" indent="-342900" latinLnBrk="0">
              <a:buFontTx/>
              <a:buChar char="-"/>
              <a:defRPr/>
            </a:pPr>
            <a:endParaRPr kumimoji="1" lang="en-US" altLang="ko-KR" sz="2000" b="1">
              <a:solidFill>
                <a:schemeClr val="accent5">
                  <a:lumMod val="75000"/>
                </a:schemeClr>
              </a:solidFill>
              <a:latin typeface="Montserrat SemiBold"/>
            </a:endParaRPr>
          </a:p>
          <a:p>
            <a:pPr lvl="0" latinLnBrk="0">
              <a:defRPr/>
            </a:pPr>
            <a:r>
              <a:rPr kumimoji="1" lang="en-US" altLang="ko-KR" sz="2000">
                <a:solidFill>
                  <a:srgbClr val="00ACB4"/>
                </a:solidFill>
                <a:latin typeface="Montserrat SemiBold"/>
              </a:rPr>
              <a:t>5. </a:t>
            </a:r>
            <a:r>
              <a:rPr kumimoji="1" lang="ko-KR" altLang="en-US" sz="2000">
                <a:solidFill>
                  <a:srgbClr val="00ACB4"/>
                </a:solidFill>
                <a:latin typeface="Montserrat SemiBold"/>
              </a:rPr>
              <a:t>공공</a:t>
            </a:r>
            <a:r>
              <a:rPr kumimoji="1" lang="en-US" altLang="ko-KR" sz="2000">
                <a:solidFill>
                  <a:srgbClr val="00ACB4"/>
                </a:solidFill>
                <a:latin typeface="Montserrat SemiBold"/>
              </a:rPr>
              <a:t>-</a:t>
            </a:r>
            <a:r>
              <a:rPr kumimoji="1" lang="ko-KR" altLang="en-US" sz="2000">
                <a:solidFill>
                  <a:srgbClr val="00ACB4"/>
                </a:solidFill>
                <a:latin typeface="Montserrat SemiBold"/>
              </a:rPr>
              <a:t>민간 협력 및 명확한 역할 분담</a:t>
            </a:r>
          </a:p>
          <a:p>
            <a:pPr marL="342900" lvl="0" indent="-342900" latinLnBrk="0">
              <a:buFontTx/>
              <a:buChar char="-"/>
              <a:defRPr/>
            </a:pPr>
            <a:r>
              <a:rPr kumimoji="1" lang="ko-KR" altLang="en-US" sz="2000" b="1">
                <a:solidFill>
                  <a:schemeClr val="accent5">
                    <a:lumMod val="75000"/>
                  </a:schemeClr>
                </a:solidFill>
                <a:latin typeface="Montserrat SemiBold"/>
              </a:rPr>
              <a:t>정보공유시스템 구축 및 역할 명확화</a:t>
            </a:r>
          </a:p>
          <a:p>
            <a:pPr lvl="0" latinLnBrk="0">
              <a:defRPr/>
            </a:pPr>
            <a:r>
              <a:rPr kumimoji="1" lang="en-US" altLang="ko-KR" sz="2000" b="1">
                <a:solidFill>
                  <a:schemeClr val="accent5">
                    <a:lumMod val="75000"/>
                  </a:schemeClr>
                </a:solidFill>
                <a:latin typeface="Montserrat SemiBold"/>
              </a:rPr>
              <a:t>     - </a:t>
            </a:r>
            <a:r>
              <a:rPr kumimoji="1" lang="ko-KR" altLang="en-US" sz="2000" b="1">
                <a:solidFill>
                  <a:schemeClr val="accent5">
                    <a:lumMod val="75000"/>
                  </a:schemeClr>
                </a:solidFill>
                <a:latin typeface="Montserrat SemiBold"/>
              </a:rPr>
              <a:t>공공</a:t>
            </a:r>
            <a:r>
              <a:rPr kumimoji="1" lang="en-US" altLang="ko-KR" sz="2000" b="1">
                <a:solidFill>
                  <a:schemeClr val="accent5">
                    <a:lumMod val="75000"/>
                  </a:schemeClr>
                </a:solidFill>
                <a:latin typeface="Montserrat SemiBold"/>
              </a:rPr>
              <a:t>: </a:t>
            </a:r>
            <a:r>
              <a:rPr kumimoji="1" lang="ko-KR" altLang="en-US" sz="2000" b="1">
                <a:solidFill>
                  <a:schemeClr val="accent5">
                    <a:lumMod val="75000"/>
                  </a:schemeClr>
                </a:solidFill>
                <a:latin typeface="Montserrat SemiBold"/>
              </a:rPr>
              <a:t>저소득 위기가구 중심의 공공 급여</a:t>
            </a:r>
            <a:r>
              <a:rPr kumimoji="1" lang="en-US" altLang="ko-KR" sz="2000" b="1">
                <a:solidFill>
                  <a:schemeClr val="accent5">
                    <a:lumMod val="75000"/>
                  </a:schemeClr>
                </a:solidFill>
                <a:latin typeface="Montserrat SemiBold"/>
              </a:rPr>
              <a:t>. </a:t>
            </a:r>
            <a:r>
              <a:rPr kumimoji="1" lang="ko-KR" altLang="en-US" sz="2000" b="1">
                <a:solidFill>
                  <a:schemeClr val="accent5">
                    <a:lumMod val="75000"/>
                  </a:schemeClr>
                </a:solidFill>
                <a:latin typeface="Montserrat SemiBold"/>
              </a:rPr>
              <a:t>서비스 총괄 보장</a:t>
            </a:r>
          </a:p>
          <a:p>
            <a:pPr lvl="0" latinLnBrk="0">
              <a:defRPr/>
            </a:pPr>
            <a:r>
              <a:rPr kumimoji="1" lang="en-US" altLang="ko-KR" sz="2000" b="1">
                <a:solidFill>
                  <a:schemeClr val="accent5">
                    <a:lumMod val="75000"/>
                  </a:schemeClr>
                </a:solidFill>
                <a:latin typeface="Montserrat SemiBold"/>
              </a:rPr>
              <a:t>     - </a:t>
            </a:r>
            <a:r>
              <a:rPr kumimoji="1" lang="ko-KR" altLang="en-US" sz="2000" b="1">
                <a:solidFill>
                  <a:schemeClr val="accent5">
                    <a:lumMod val="75000"/>
                  </a:schemeClr>
                </a:solidFill>
                <a:latin typeface="Montserrat SemiBold"/>
              </a:rPr>
              <a:t>민간</a:t>
            </a:r>
            <a:r>
              <a:rPr kumimoji="1" lang="en-US" altLang="ko-KR" sz="2000" b="1">
                <a:solidFill>
                  <a:schemeClr val="accent5">
                    <a:lumMod val="75000"/>
                  </a:schemeClr>
                </a:solidFill>
                <a:latin typeface="Montserrat SemiBold"/>
              </a:rPr>
              <a:t>: </a:t>
            </a:r>
            <a:r>
              <a:rPr kumimoji="1" lang="ko-KR" altLang="en-US" sz="2000" b="1">
                <a:solidFill>
                  <a:schemeClr val="accent5">
                    <a:lumMod val="75000"/>
                  </a:schemeClr>
                </a:solidFill>
                <a:latin typeface="Montserrat SemiBold"/>
              </a:rPr>
              <a:t>만성적</a:t>
            </a:r>
            <a:r>
              <a:rPr kumimoji="1" lang="en-US" altLang="ko-KR" sz="2000" b="1">
                <a:solidFill>
                  <a:schemeClr val="accent5">
                    <a:lumMod val="75000"/>
                  </a:schemeClr>
                </a:solidFill>
                <a:latin typeface="Montserrat SemiBold"/>
              </a:rPr>
              <a:t>.</a:t>
            </a:r>
            <a:r>
              <a:rPr kumimoji="1" lang="ko-KR" altLang="en-US" sz="2000" b="1">
                <a:solidFill>
                  <a:schemeClr val="accent5">
                    <a:lumMod val="75000"/>
                  </a:schemeClr>
                </a:solidFill>
                <a:latin typeface="Montserrat SemiBold"/>
              </a:rPr>
              <a:t>특수 욕구 가구 중심의 전문 서비스 및 민간자원 발굴</a:t>
            </a:r>
            <a:r>
              <a:rPr kumimoji="1" lang="en-US" altLang="ko-KR" sz="2000" b="1">
                <a:solidFill>
                  <a:schemeClr val="accent5">
                    <a:lumMod val="75000"/>
                  </a:schemeClr>
                </a:solidFill>
                <a:latin typeface="Montserrat SemiBold"/>
              </a:rPr>
              <a:t>.</a:t>
            </a:r>
            <a:r>
              <a:rPr kumimoji="1" lang="ko-KR" altLang="en-US" sz="2000" b="1">
                <a:solidFill>
                  <a:schemeClr val="accent5">
                    <a:lumMod val="75000"/>
                  </a:schemeClr>
                </a:solidFill>
                <a:latin typeface="Montserrat SemiBold"/>
              </a:rPr>
              <a:t>연결</a:t>
            </a:r>
            <a:endParaRPr kumimoji="1" lang="en-US" altLang="ko-KR" sz="2000" b="1">
              <a:solidFill>
                <a:schemeClr val="accent5">
                  <a:lumMod val="75000"/>
                </a:schemeClr>
              </a:solidFill>
              <a:latin typeface="Montserrat SemiBold"/>
            </a:endParaRPr>
          </a:p>
        </p:txBody>
      </p:sp>
      <p:sp>
        <p:nvSpPr>
          <p:cNvPr id="87" name="가로 글상자 86"/>
          <p:cNvSpPr txBox="1"/>
          <p:nvPr/>
        </p:nvSpPr>
        <p:spPr>
          <a:xfrm>
            <a:off x="1407720" y="305542"/>
            <a:ext cx="3407971" cy="359303"/>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a:p>
        </p:txBody>
      </p:sp>
    </p:spTree>
    <p:extLst>
      <p:ext uri="{BB962C8B-B14F-4D97-AF65-F5344CB8AC3E}">
        <p14:creationId xmlns:p14="http://schemas.microsoft.com/office/powerpoint/2010/main" val="18599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r>
                  <a:rPr kumimoji="1" lang="ko-KR" altLang="en-US" sz="3200" b="1">
                    <a:solidFill>
                      <a:srgbClr val="000000"/>
                    </a:solidFill>
                    <a:latin typeface="Montserrat SemiBold"/>
                    <a:ea typeface="맑은 고딕"/>
                    <a:cs typeface="+mn-cs"/>
                  </a:rPr>
                  <a:t>무한돌봄 사업의 의의</a:t>
                </a: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sp>
        <p:nvSpPr>
          <p:cNvPr id="3" name="TextBox 2"/>
          <p:cNvSpPr txBox="1"/>
          <p:nvPr/>
        </p:nvSpPr>
        <p:spPr>
          <a:xfrm>
            <a:off x="696881" y="1413986"/>
            <a:ext cx="10666444" cy="2123658"/>
          </a:xfrm>
          <a:prstGeom prst="rect">
            <a:avLst/>
          </a:prstGeom>
          <a:noFill/>
        </p:spPr>
        <p:txBody>
          <a:bodyPr wrap="square">
            <a:spAutoFit/>
          </a:bodyPr>
          <a:lstStyle/>
          <a:p>
            <a:pPr lvl="0">
              <a:buNone/>
              <a:defRPr/>
            </a:pPr>
            <a:r>
              <a:rPr lang="ko-KR" altLang="en-US" sz="2400" b="1">
                <a:highlight>
                  <a:srgbClr val="FFFF00"/>
                </a:highlight>
              </a:rPr>
              <a:t>① 목적</a:t>
            </a:r>
          </a:p>
          <a:p>
            <a:pPr lvl="0">
              <a:buNone/>
              <a:defRPr/>
            </a:pPr>
            <a:endParaRPr lang="ko-KR" altLang="en-US" b="1"/>
          </a:p>
          <a:p>
            <a:pPr lvl="0">
              <a:buFont typeface="Arial"/>
              <a:buChar char="•"/>
              <a:defRPr/>
            </a:pPr>
            <a:r>
              <a:rPr lang="ko-KR" altLang="en-US"/>
              <a:t>정부 지원기준에 해당되지 않아 지원받지 못하는 위기가정 지원</a:t>
            </a:r>
          </a:p>
          <a:p>
            <a:pPr lvl="0">
              <a:defRPr/>
            </a:pPr>
            <a:endParaRPr lang="ko-KR" altLang="en-US"/>
          </a:p>
          <a:p>
            <a:pPr lvl="0">
              <a:buFont typeface="Arial"/>
              <a:buChar char="•"/>
              <a:defRPr/>
            </a:pPr>
            <a:r>
              <a:rPr lang="ko-KR" altLang="en-US"/>
              <a:t>경기도 자체 예산을 활용한 생활안정 지원 </a:t>
            </a:r>
          </a:p>
          <a:p>
            <a:pPr lvl="0">
              <a:buFont typeface="Arial"/>
              <a:buChar char="•"/>
              <a:defRPr/>
            </a:pPr>
            <a:endParaRPr lang="ko-KR" altLang="en-US"/>
          </a:p>
          <a:p>
            <a:pPr lvl="0">
              <a:buFont typeface="Arial"/>
              <a:buChar char="•"/>
              <a:defRPr/>
            </a:pPr>
            <a:r>
              <a:rPr lang="ko-KR" altLang="en-US"/>
              <a:t>위기가정의 자립 지원 및 삶의 질 향상 도모</a:t>
            </a:r>
          </a:p>
        </p:txBody>
      </p:sp>
      <p:sp>
        <p:nvSpPr>
          <p:cNvPr id="5" name="TextBox 4"/>
          <p:cNvSpPr txBox="1"/>
          <p:nvPr/>
        </p:nvSpPr>
        <p:spPr>
          <a:xfrm>
            <a:off x="696881" y="3797840"/>
            <a:ext cx="10818844" cy="2123658"/>
          </a:xfrm>
          <a:prstGeom prst="rect">
            <a:avLst/>
          </a:prstGeom>
          <a:noFill/>
        </p:spPr>
        <p:txBody>
          <a:bodyPr wrap="square">
            <a:spAutoFit/>
          </a:bodyPr>
          <a:lstStyle/>
          <a:p>
            <a:pPr lvl="0">
              <a:buNone/>
              <a:defRPr/>
            </a:pPr>
            <a:r>
              <a:rPr lang="ko-KR" altLang="en-US" sz="2400" b="1">
                <a:highlight>
                  <a:srgbClr val="FFFF00"/>
                </a:highlight>
              </a:rPr>
              <a:t>② 기능</a:t>
            </a:r>
          </a:p>
          <a:p>
            <a:pPr lvl="0">
              <a:buNone/>
              <a:defRPr/>
            </a:pPr>
            <a:endParaRPr lang="ko-KR" altLang="en-US" b="1"/>
          </a:p>
          <a:p>
            <a:pPr lvl="0">
              <a:buFont typeface="Arial"/>
              <a:buChar char="•"/>
              <a:defRPr/>
            </a:pPr>
            <a:r>
              <a:rPr lang="ko-KR" altLang="en-US"/>
              <a:t>생계</a:t>
            </a:r>
            <a:r>
              <a:rPr lang="en-US" altLang="ko-KR"/>
              <a:t>·</a:t>
            </a:r>
            <a:r>
              <a:rPr lang="ko-KR" altLang="en-US"/>
              <a:t>의료</a:t>
            </a:r>
            <a:r>
              <a:rPr lang="en-US" altLang="ko-KR"/>
              <a:t>·</a:t>
            </a:r>
            <a:r>
              <a:rPr lang="ko-KR" altLang="en-US"/>
              <a:t>주거</a:t>
            </a:r>
            <a:r>
              <a:rPr lang="en-US" altLang="ko-KR"/>
              <a:t>·</a:t>
            </a:r>
            <a:r>
              <a:rPr lang="ko-KR" altLang="en-US"/>
              <a:t>교육 등 통합서비스 제공 </a:t>
            </a:r>
          </a:p>
          <a:p>
            <a:pPr lvl="0">
              <a:buFont typeface="Arial"/>
              <a:buChar char="•"/>
              <a:defRPr/>
            </a:pPr>
            <a:endParaRPr lang="ko-KR" altLang="en-US"/>
          </a:p>
          <a:p>
            <a:pPr lvl="0">
              <a:buFont typeface="Arial"/>
              <a:buChar char="•"/>
              <a:defRPr/>
            </a:pPr>
            <a:r>
              <a:rPr lang="ko-KR" altLang="en-US"/>
              <a:t>사례관리 및 지역사회 자원연계 수행 </a:t>
            </a:r>
          </a:p>
          <a:p>
            <a:pPr lvl="0">
              <a:buFont typeface="Arial"/>
              <a:buChar char="•"/>
              <a:defRPr/>
            </a:pPr>
            <a:endParaRPr lang="ko-KR" altLang="en-US"/>
          </a:p>
          <a:p>
            <a:pPr lvl="0">
              <a:buFont typeface="Arial"/>
              <a:buChar char="•"/>
              <a:defRPr/>
            </a:pPr>
            <a:r>
              <a:rPr lang="ko-KR" altLang="en-US"/>
              <a:t>중앙정부</a:t>
            </a:r>
            <a:r>
              <a:rPr lang="en-US" altLang="ko-KR"/>
              <a:t>·</a:t>
            </a:r>
            <a:r>
              <a:rPr lang="ko-KR" altLang="en-US"/>
              <a:t>지방정부</a:t>
            </a:r>
            <a:r>
              <a:rPr lang="en-US" altLang="ko-KR"/>
              <a:t>·</a:t>
            </a:r>
            <a:r>
              <a:rPr lang="ko-KR" altLang="en-US"/>
              <a:t>민간기관 간 민</a:t>
            </a:r>
            <a:r>
              <a:rPr lang="en-US" altLang="ko-KR"/>
              <a:t>·</a:t>
            </a:r>
            <a:r>
              <a:rPr lang="ko-KR" altLang="en-US"/>
              <a:t>관 협력체계 구축 </a:t>
            </a:r>
          </a:p>
        </p:txBody>
      </p:sp>
    </p:spTree>
    <p:extLst>
      <p:ext uri="{BB962C8B-B14F-4D97-AF65-F5344CB8AC3E}">
        <p14:creationId xmlns:p14="http://schemas.microsoft.com/office/powerpoint/2010/main" val="397600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r>
                  <a:rPr kumimoji="1" lang="ko-KR" altLang="en-US" sz="3200" b="1">
                    <a:solidFill>
                      <a:srgbClr val="000000"/>
                    </a:solidFill>
                    <a:latin typeface="Montserrat SemiBold"/>
                    <a:ea typeface="맑은 고딕"/>
                    <a:cs typeface="+mn-cs"/>
                  </a:rPr>
                  <a:t>무한돌봄 사업의 추진배경</a:t>
                </a: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sp>
        <p:nvSpPr>
          <p:cNvPr id="3" name="TextBox 2"/>
          <p:cNvSpPr txBox="1"/>
          <p:nvPr/>
        </p:nvSpPr>
        <p:spPr>
          <a:xfrm>
            <a:off x="898482" y="992555"/>
            <a:ext cx="5800725" cy="2677656"/>
          </a:xfrm>
          <a:prstGeom prst="rect">
            <a:avLst/>
          </a:prstGeom>
          <a:noFill/>
        </p:spPr>
        <p:txBody>
          <a:bodyPr wrap="square">
            <a:spAutoFit/>
          </a:bodyPr>
          <a:lstStyle/>
          <a:p>
            <a:pPr lvl="0">
              <a:defRPr/>
            </a:pPr>
            <a:r>
              <a:rPr lang="ko-KR" altLang="en-US" sz="2400" b="1">
                <a:highlight>
                  <a:srgbClr val="FFFF00"/>
                </a:highlight>
              </a:rPr>
              <a:t>① 경제위기 이후의 상황</a:t>
            </a:r>
          </a:p>
          <a:p>
            <a:pPr lvl="0">
              <a:defRPr/>
            </a:pPr>
            <a:endParaRPr lang="ko-KR" altLang="en-US" b="1"/>
          </a:p>
          <a:p>
            <a:pPr lvl="0">
              <a:defRPr/>
            </a:pPr>
            <a:r>
              <a:rPr lang="en-US" altLang="ko-KR"/>
              <a:t>- </a:t>
            </a:r>
            <a:r>
              <a:rPr lang="ko-KR" altLang="en-US"/>
              <a:t>경제위기 이후 빈곤계층 증가 </a:t>
            </a:r>
          </a:p>
          <a:p>
            <a:pPr lvl="0">
              <a:defRPr/>
            </a:pPr>
            <a:endParaRPr lang="ko-KR" altLang="en-US"/>
          </a:p>
          <a:p>
            <a:pPr lvl="0">
              <a:defRPr/>
            </a:pPr>
            <a:r>
              <a:rPr lang="en-US" altLang="ko-KR"/>
              <a:t>- </a:t>
            </a:r>
            <a:r>
              <a:rPr lang="ko-KR" altLang="en-US"/>
              <a:t>복지 사각지대 확대 </a:t>
            </a:r>
          </a:p>
          <a:p>
            <a:pPr lvl="0">
              <a:defRPr/>
            </a:pPr>
            <a:endParaRPr lang="ko-KR" altLang="en-US"/>
          </a:p>
          <a:p>
            <a:pPr lvl="0">
              <a:defRPr/>
            </a:pPr>
            <a:r>
              <a:rPr lang="en-US" altLang="ko-KR"/>
              <a:t>- </a:t>
            </a:r>
            <a:r>
              <a:rPr lang="ko-KR" altLang="en-US"/>
              <a:t>중산층의 빈곤층 추락 문제 발생</a:t>
            </a:r>
          </a:p>
          <a:p>
            <a:pPr lvl="0">
              <a:defRPr/>
            </a:pPr>
            <a:r>
              <a:rPr lang="ko-KR" altLang="en-US"/>
              <a:t> </a:t>
            </a:r>
          </a:p>
          <a:p>
            <a:pPr lvl="0">
              <a:defRPr/>
            </a:pPr>
            <a:r>
              <a:rPr lang="en-US" altLang="ko-KR"/>
              <a:t>- </a:t>
            </a:r>
            <a:r>
              <a:rPr lang="ko-KR" altLang="en-US"/>
              <a:t>기존 공공복지제도의 한계 발생</a:t>
            </a:r>
          </a:p>
        </p:txBody>
      </p:sp>
      <p:sp>
        <p:nvSpPr>
          <p:cNvPr id="5" name="TextBox 4"/>
          <p:cNvSpPr txBox="1"/>
          <p:nvPr/>
        </p:nvSpPr>
        <p:spPr>
          <a:xfrm>
            <a:off x="898482" y="3722109"/>
            <a:ext cx="4712504" cy="2769989"/>
          </a:xfrm>
          <a:prstGeom prst="rect">
            <a:avLst/>
          </a:prstGeom>
          <a:noFill/>
        </p:spPr>
        <p:txBody>
          <a:bodyPr wrap="square">
            <a:spAutoFit/>
          </a:bodyPr>
          <a:lstStyle/>
          <a:p>
            <a:pPr lvl="0">
              <a:defRPr/>
            </a:pPr>
            <a:r>
              <a:rPr lang="ko-KR" altLang="en-US" sz="2400" b="1">
                <a:highlight>
                  <a:srgbClr val="FFFF00"/>
                </a:highlight>
              </a:rPr>
              <a:t>② 장기적 목표</a:t>
            </a:r>
          </a:p>
          <a:p>
            <a:pPr lvl="0">
              <a:defRPr/>
            </a:pPr>
            <a:endParaRPr lang="ko-KR" altLang="en-US" sz="2400" b="1"/>
          </a:p>
          <a:p>
            <a:pPr lvl="0">
              <a:defRPr/>
            </a:pPr>
            <a:r>
              <a:rPr lang="en-US" altLang="ko-KR"/>
              <a:t>- </a:t>
            </a:r>
            <a:r>
              <a:rPr lang="ko-KR" altLang="en-US"/>
              <a:t>단기적 위기관리 및 긴급지원 수행</a:t>
            </a:r>
          </a:p>
          <a:p>
            <a:pPr lvl="0">
              <a:defRPr/>
            </a:pPr>
            <a:r>
              <a:rPr lang="ko-KR" altLang="en-US"/>
              <a:t> </a:t>
            </a:r>
          </a:p>
          <a:p>
            <a:pPr lvl="0">
              <a:defRPr/>
            </a:pPr>
            <a:r>
              <a:rPr lang="en-US" altLang="ko-KR"/>
              <a:t>- </a:t>
            </a:r>
            <a:r>
              <a:rPr lang="ko-KR" altLang="en-US"/>
              <a:t>지역사회 안전망 구축 </a:t>
            </a:r>
          </a:p>
          <a:p>
            <a:pPr lvl="0">
              <a:defRPr/>
            </a:pPr>
            <a:endParaRPr lang="ko-KR" altLang="en-US"/>
          </a:p>
          <a:p>
            <a:pPr lvl="0">
              <a:defRPr/>
            </a:pPr>
            <a:r>
              <a:rPr lang="en-US" altLang="ko-KR"/>
              <a:t>- </a:t>
            </a:r>
            <a:r>
              <a:rPr lang="ko-KR" altLang="en-US"/>
              <a:t>빈부격차 완화 및 사회</a:t>
            </a:r>
            <a:r>
              <a:rPr lang="en-US" altLang="ko-KR"/>
              <a:t>·</a:t>
            </a:r>
            <a:r>
              <a:rPr lang="ko-KR" altLang="en-US"/>
              <a:t>경제적 불안 최소화</a:t>
            </a:r>
          </a:p>
          <a:p>
            <a:pPr lvl="0">
              <a:defRPr/>
            </a:pPr>
            <a:r>
              <a:rPr lang="ko-KR" altLang="en-US"/>
              <a:t> </a:t>
            </a:r>
          </a:p>
          <a:p>
            <a:pPr lvl="0">
              <a:defRPr/>
            </a:pPr>
            <a:r>
              <a:rPr lang="en-US" altLang="ko-KR"/>
              <a:t>- </a:t>
            </a:r>
            <a:r>
              <a:rPr lang="ko-KR" altLang="en-US"/>
              <a:t>민</a:t>
            </a:r>
            <a:r>
              <a:rPr lang="en-US" altLang="ko-KR"/>
              <a:t>·</a:t>
            </a:r>
            <a:r>
              <a:rPr lang="ko-KR" altLang="en-US"/>
              <a:t>관 협력 중심의 통합사례관리 체계 구축</a:t>
            </a:r>
          </a:p>
        </p:txBody>
      </p:sp>
    </p:spTree>
    <p:extLst>
      <p:ext uri="{BB962C8B-B14F-4D97-AF65-F5344CB8AC3E}">
        <p14:creationId xmlns:p14="http://schemas.microsoft.com/office/powerpoint/2010/main" val="25754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r>
                  <a:rPr kumimoji="1" lang="ko-KR" altLang="en-US" sz="3200" b="1">
                    <a:solidFill>
                      <a:srgbClr val="000000"/>
                    </a:solidFill>
                    <a:latin typeface="Montserrat SemiBold"/>
                    <a:ea typeface="맑은 고딕"/>
                    <a:cs typeface="+mn-cs"/>
                  </a:rPr>
                  <a:t>무한돌봄 센터의 발전과정</a:t>
                </a: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696881" y="1317678"/>
          <a:ext cx="8458201" cy="4016320"/>
        </p:xfrm>
        <a:graphic>
          <a:graphicData uri="http://schemas.openxmlformats.org/drawingml/2006/table">
            <a:tbl>
              <a:tblPr/>
              <a:tblGrid>
                <a:gridCol w="8458201">
                  <a:extLst>
                    <a:ext uri="{9D8B030D-6E8A-4147-A177-3AD203B41FA5}">
                      <a16:colId xmlns:a16="http://schemas.microsoft.com/office/drawing/2014/main" val="20000"/>
                    </a:ext>
                  </a:extLst>
                </a:gridCol>
              </a:tblGrid>
              <a:tr h="803264">
                <a:tc>
                  <a:txBody>
                    <a:bodyPr/>
                    <a:lstStyle/>
                    <a:p>
                      <a:pPr lvl="0">
                        <a:buNone/>
                        <a:defRPr/>
                      </a:pPr>
                      <a:r>
                        <a:rPr lang="en-US" altLang="ko-KR" sz="2400"/>
                        <a:t>2009  -   </a:t>
                      </a:r>
                      <a:r>
                        <a:rPr lang="ko-KR" altLang="en-US" sz="2400"/>
                        <a:t>무한돌봄센터 설치 방안 수립</a:t>
                      </a: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803264">
                <a:tc>
                  <a:txBody>
                    <a:bodyPr/>
                    <a:lstStyle/>
                    <a:p>
                      <a:pPr lvl="0">
                        <a:buNone/>
                        <a:defRPr/>
                      </a:pPr>
                      <a:r>
                        <a:rPr lang="en-US" altLang="ko-KR" sz="2400"/>
                        <a:t>2010  -    </a:t>
                      </a:r>
                      <a:r>
                        <a:rPr lang="ko-KR" altLang="en-US" sz="2400"/>
                        <a:t>도 및 시</a:t>
                      </a:r>
                      <a:r>
                        <a:rPr lang="en-US" altLang="ko-KR" sz="2400"/>
                        <a:t>.</a:t>
                      </a:r>
                      <a:r>
                        <a:rPr lang="ko-KR" altLang="en-US" sz="2400"/>
                        <a:t>군 무한돌봄센터 개소</a:t>
                      </a: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r h="803264">
                <a:tc>
                  <a:txBody>
                    <a:bodyPr/>
                    <a:lstStyle/>
                    <a:p>
                      <a:pPr lvl="0">
                        <a:buNone/>
                        <a:defRPr/>
                      </a:pPr>
                      <a:r>
                        <a:rPr lang="en-US" altLang="ko-KR" sz="2400"/>
                        <a:t>2011  -    30</a:t>
                      </a:r>
                      <a:r>
                        <a:rPr lang="ko-KR" altLang="en-US" sz="2400"/>
                        <a:t>개 시군센터</a:t>
                      </a:r>
                      <a:r>
                        <a:rPr lang="en-US" altLang="ko-KR" sz="2400"/>
                        <a:t>.89</a:t>
                      </a:r>
                      <a:r>
                        <a:rPr lang="ko-KR" altLang="en-US" sz="2400"/>
                        <a:t>개 네트워크팀 운영</a:t>
                      </a:r>
                      <a:endParaRPr lang="en-US" altLang="ko-KR" sz="2400"/>
                    </a:p>
                  </a:txBody>
                  <a:tcPr anchor="ctr">
                    <a:lnL>
                      <a:noFill/>
                    </a:lnL>
                    <a:lnR>
                      <a:noFill/>
                    </a:lnR>
                    <a:lnT>
                      <a:noFill/>
                    </a:lnT>
                    <a:lnB>
                      <a:noFill/>
                    </a:lnB>
                    <a:noFill/>
                  </a:tcPr>
                </a:tc>
                <a:extLst>
                  <a:ext uri="{0D108BD9-81ED-4DB2-BD59-A6C34878D82A}">
                    <a16:rowId xmlns:a16="http://schemas.microsoft.com/office/drawing/2014/main" val="10002"/>
                  </a:ext>
                </a:extLst>
              </a:tr>
              <a:tr h="803264">
                <a:tc>
                  <a:txBody>
                    <a:bodyPr/>
                    <a:lstStyle/>
                    <a:p>
                      <a:pPr lvl="0">
                        <a:buNone/>
                        <a:defRPr/>
                      </a:pPr>
                      <a:r>
                        <a:rPr lang="en-US" altLang="ko-KR" sz="2400"/>
                        <a:t>2012  -   </a:t>
                      </a:r>
                      <a:r>
                        <a:rPr lang="ko-KR" altLang="en-US" sz="2400"/>
                        <a:t>인력충원 및 사례관리 체계 확대</a:t>
                      </a:r>
                      <a:endParaRPr lang="en-US" altLang="ko-KR" sz="2400"/>
                    </a:p>
                  </a:txBody>
                  <a:tcPr anchor="ctr">
                    <a:lnL>
                      <a:noFill/>
                    </a:lnL>
                    <a:lnR>
                      <a:noFill/>
                    </a:lnR>
                    <a:lnT>
                      <a:noFill/>
                    </a:lnT>
                    <a:lnB>
                      <a:noFill/>
                    </a:lnB>
                    <a:noFill/>
                  </a:tcPr>
                </a:tc>
                <a:extLst>
                  <a:ext uri="{0D108BD9-81ED-4DB2-BD59-A6C34878D82A}">
                    <a16:rowId xmlns:a16="http://schemas.microsoft.com/office/drawing/2014/main" val="10003"/>
                  </a:ext>
                </a:extLst>
              </a:tr>
              <a:tr h="803264">
                <a:tc>
                  <a:txBody>
                    <a:bodyPr/>
                    <a:lstStyle/>
                    <a:p>
                      <a:pPr lvl="0">
                        <a:buNone/>
                        <a:defRPr/>
                      </a:pPr>
                      <a:r>
                        <a:rPr lang="en-US" altLang="ko-KR" sz="2400"/>
                        <a:t>2013  -   </a:t>
                      </a:r>
                      <a:r>
                        <a:rPr lang="ko-KR" altLang="en-US" sz="2400"/>
                        <a:t>찾아가는 무한돌봄센터 및 지역특화모델 운영</a:t>
                      </a:r>
                      <a:endParaRPr lang="en-US" altLang="ko-KR" sz="2400"/>
                    </a:p>
                  </a:txBody>
                  <a:tcPr anchor="ctr">
                    <a:lnL>
                      <a:noFill/>
                    </a:lnL>
                    <a:lnR>
                      <a:noFill/>
                    </a:lnR>
                    <a:lnT>
                      <a:noFill/>
                    </a:lnT>
                    <a:lnB>
                      <a:noFill/>
                    </a:lnB>
                    <a:noFill/>
                  </a:tcP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a:xfrm>
            <a:off x="631320" y="5421851"/>
            <a:ext cx="5500224" cy="984885"/>
          </a:xfrm>
          <a:prstGeom prst="rect">
            <a:avLst/>
          </a:prstGeom>
          <a:noFill/>
          <a:ln>
            <a:noFill/>
          </a:ln>
          <a:effectLst/>
        </p:spPr>
        <p:txBody>
          <a:bodyPr vert="horz" wrap="none" lIns="91440" tIns="45720" rIns="91440" bIns="45720" anchor="ctr" anchorCtr="0">
            <a:prstTxWarp prst="textNoShape">
              <a:avLst/>
            </a:prstTxWarp>
            <a:spAutoFit/>
          </a:bodyPr>
          <a:lstStyle/>
          <a:p>
            <a:pPr marL="0" marR="0" lvl="0" indent="0" algn="l" defTabSz="914400" rtl="0" eaLnBrk="0" latinLnBrk="0" hangingPunct="0">
              <a:lnSpc>
                <a:spcPct val="100000"/>
              </a:lnSpc>
              <a:spcBef>
                <a:spcPct val="0"/>
              </a:spcBef>
              <a:spcAft>
                <a:spcPct val="0"/>
              </a:spcAft>
              <a:buClrTx/>
              <a:buFontTx/>
              <a:buNone/>
              <a:defRPr/>
            </a:pPr>
            <a:r>
              <a:rPr kumimoji="0" lang="ko-KR" altLang="ko-KR" sz="2000" b="0" i="0" u="none" strike="noStrike" cap="none" normalizeH="0" baseline="0">
                <a:solidFill>
                  <a:schemeClr val="tx1"/>
                </a:solidFill>
                <a:effectLst/>
                <a:highlight>
                  <a:srgbClr val="FFFF00"/>
                </a:highlight>
                <a:latin typeface="Arial"/>
              </a:rPr>
              <a:t>▶ 특징</a:t>
            </a:r>
          </a:p>
          <a:p>
            <a:pPr marL="0" marR="0" lvl="0" indent="0" algn="l" defTabSz="914400" rtl="0" eaLnBrk="0" latinLnBrk="0" hangingPunct="0">
              <a:lnSpc>
                <a:spcPct val="100000"/>
              </a:lnSpc>
              <a:spcBef>
                <a:spcPct val="0"/>
              </a:spcBef>
              <a:spcAft>
                <a:spcPct val="0"/>
              </a:spcAft>
              <a:buClrTx/>
              <a:buFontTx/>
              <a:buChar char="•"/>
              <a:defRPr/>
            </a:pPr>
            <a:r>
              <a:rPr kumimoji="0" lang="ko-KR" altLang="ko-KR" sz="2000" b="0" i="0" u="none" strike="noStrike" cap="none" normalizeH="0" baseline="0">
                <a:solidFill>
                  <a:schemeClr val="tx1"/>
                </a:solidFill>
                <a:effectLst/>
                <a:latin typeface="Arial"/>
              </a:rPr>
              <a:t>긴급지원 중심에서 통합사례관리 체계로 발전 </a:t>
            </a:r>
          </a:p>
          <a:p>
            <a:pPr marL="0" marR="0" lvl="0" indent="0" algn="l" defTabSz="914400" rtl="0" eaLnBrk="0" latinLnBrk="0" hangingPunct="0">
              <a:lnSpc>
                <a:spcPct val="100000"/>
              </a:lnSpc>
              <a:spcBef>
                <a:spcPct val="0"/>
              </a:spcBef>
              <a:spcAft>
                <a:spcPct val="0"/>
              </a:spcAft>
              <a:buClrTx/>
              <a:buFontTx/>
              <a:buNone/>
              <a:defRPr/>
            </a:pPr>
            <a:endParaRPr kumimoji="0" lang="ko-KR" altLang="ko-KR" sz="1800" b="0" i="0" u="none" strike="noStrike" cap="none" normalizeH="0" baseline="0">
              <a:solidFill>
                <a:schemeClr val="tx1"/>
              </a:solidFill>
              <a:effectLst/>
              <a:latin typeface="Arial"/>
            </a:endParaRPr>
          </a:p>
        </p:txBody>
      </p:sp>
    </p:spTree>
    <p:extLst>
      <p:ext uri="{BB962C8B-B14F-4D97-AF65-F5344CB8AC3E}">
        <p14:creationId xmlns:p14="http://schemas.microsoft.com/office/powerpoint/2010/main" val="43576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r>
                  <a:rPr kumimoji="1" lang="ko-KR" altLang="en-US" sz="3200" b="1" i="0" u="none" strike="noStrike" kern="1200" cap="none" spc="0" normalizeH="0" baseline="0">
                    <a:solidFill>
                      <a:srgbClr val="000000"/>
                    </a:solidFill>
                    <a:effectLst/>
                    <a:uLnTx/>
                    <a:uFillTx/>
                    <a:latin typeface="함초롬바탕"/>
                    <a:ea typeface="함초롬바탕"/>
                    <a:cs typeface="함초롬바탕"/>
                  </a:rPr>
                  <a:t>통합사례관리의 정의와 대상</a:t>
                </a:r>
                <a:endParaRPr kumimoji="1" lang="ko-KR" altLang="en-US" sz="3200" b="1" i="0" u="none" strike="noStrike" kern="1200" cap="none" spc="0" normalizeH="0" baseline="0">
                  <a:solidFill>
                    <a:srgbClr val="000000"/>
                  </a:solidFill>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792946" y="1042461"/>
          <a:ext cx="9945719" cy="6255414"/>
        </p:xfrm>
        <a:graphic>
          <a:graphicData uri="http://schemas.openxmlformats.org/drawingml/2006/table">
            <a:tbl>
              <a:tblPr/>
              <a:tblGrid>
                <a:gridCol w="9945719">
                  <a:extLst>
                    <a:ext uri="{9D8B030D-6E8A-4147-A177-3AD203B41FA5}">
                      <a16:colId xmlns:a16="http://schemas.microsoft.com/office/drawing/2014/main" val="20000"/>
                    </a:ext>
                  </a:extLst>
                </a:gridCol>
              </a:tblGrid>
              <a:tr h="1108485">
                <a:tc>
                  <a:txBody>
                    <a:bodyPr/>
                    <a:lstStyle/>
                    <a:p>
                      <a:pPr lvl="0">
                        <a:defRPr/>
                      </a:pPr>
                      <a:r>
                        <a:rPr lang="ko-KR" altLang="en-US" sz="2400" b="1">
                          <a:highlight>
                            <a:srgbClr val="FFFF00"/>
                          </a:highlight>
                        </a:rPr>
                        <a:t>▶ 통합사례관리의 정의</a:t>
                      </a:r>
                    </a:p>
                    <a:p>
                      <a:pPr lvl="0">
                        <a:defRPr/>
                      </a:pPr>
                      <a:endParaRPr lang="ko-KR" altLang="en-US" sz="2000"/>
                    </a:p>
                    <a:p>
                      <a:pPr lvl="0">
                        <a:defRPr/>
                      </a:pPr>
                      <a:r>
                        <a:rPr lang="en-US" altLang="ko-KR" sz="2000"/>
                        <a:t>- </a:t>
                      </a:r>
                      <a:r>
                        <a:rPr lang="ko-KR" altLang="en-US" sz="2000"/>
                        <a:t>복합적이고 다양한 욕구를 가진 대상자에게 필요한 서비스를 통합적으로 제공하고 점검</a:t>
                      </a:r>
                      <a:r>
                        <a:rPr lang="en-US" altLang="ko-KR" sz="2000"/>
                        <a:t>·</a:t>
                      </a:r>
                      <a:r>
                        <a:rPr lang="ko-KR" altLang="en-US" sz="2000"/>
                        <a:t>평가하는 활동 </a:t>
                      </a:r>
                    </a:p>
                    <a:p>
                      <a:pPr lvl="0">
                        <a:defRPr/>
                      </a:pPr>
                      <a:endParaRPr lang="ko-KR" altLang="en-US" sz="2000"/>
                    </a:p>
                    <a:p>
                      <a:pPr lvl="0">
                        <a:defRPr/>
                      </a:pPr>
                      <a:r>
                        <a:rPr lang="en-US" altLang="ko-KR" sz="2000"/>
                        <a:t>- </a:t>
                      </a:r>
                      <a:r>
                        <a:rPr lang="ko-KR" altLang="en-US" sz="2000"/>
                        <a:t>지역사회 자원 발굴 및 연계 중심 사례관리 </a:t>
                      </a:r>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0">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r h="2536854">
                <a:tc>
                  <a:txBody>
                    <a:bodyPr/>
                    <a:lstStyle/>
                    <a:p>
                      <a:pPr lvl="0">
                        <a:defRPr/>
                      </a:pPr>
                      <a:r>
                        <a:rPr lang="ko-KR" altLang="en-US" sz="2400">
                          <a:highlight>
                            <a:srgbClr val="FFFF00"/>
                          </a:highlight>
                        </a:rPr>
                        <a:t>▶ </a:t>
                      </a:r>
                      <a:r>
                        <a:rPr lang="ko-KR" altLang="en-US" sz="2400" b="1">
                          <a:highlight>
                            <a:srgbClr val="FFFF00"/>
                          </a:highlight>
                        </a:rPr>
                        <a:t>통합사례관리의 대상</a:t>
                      </a:r>
                    </a:p>
                    <a:p>
                      <a:pPr lvl="0">
                        <a:defRPr/>
                      </a:pPr>
                      <a:endParaRPr lang="ko-KR" altLang="en-US" sz="2400"/>
                    </a:p>
                    <a:p>
                      <a:pPr lvl="0">
                        <a:defRPr/>
                      </a:pPr>
                      <a:r>
                        <a:rPr lang="en-US" altLang="ko-KR" sz="2000"/>
                        <a:t>-    </a:t>
                      </a:r>
                      <a:r>
                        <a:rPr lang="ko-KR" altLang="en-US" sz="2000"/>
                        <a:t>국민기초생활보장 수급가구 </a:t>
                      </a:r>
                    </a:p>
                    <a:p>
                      <a:pPr marL="342900" lvl="0" indent="-342900">
                        <a:buFontTx/>
                        <a:buChar char="-"/>
                        <a:defRPr/>
                      </a:pPr>
                      <a:r>
                        <a:rPr lang="ko-KR" altLang="en-US" sz="2000"/>
                        <a:t>비수급 저소득 위기가구</a:t>
                      </a:r>
                      <a:r>
                        <a:rPr lang="en-US" altLang="ko-KR" sz="2000"/>
                        <a:t>  </a:t>
                      </a:r>
                    </a:p>
                    <a:p>
                      <a:pPr marL="342900" lvl="0" indent="-342900">
                        <a:buFontTx/>
                        <a:buChar char="-"/>
                        <a:defRPr/>
                      </a:pPr>
                      <a:r>
                        <a:rPr lang="ko-KR" altLang="en-US" sz="2000"/>
                        <a:t>조손</a:t>
                      </a:r>
                      <a:r>
                        <a:rPr lang="en-US" altLang="ko-KR" sz="2000"/>
                        <a:t>·</a:t>
                      </a:r>
                      <a:r>
                        <a:rPr lang="ko-KR" altLang="en-US" sz="2000"/>
                        <a:t>한부모가정 </a:t>
                      </a:r>
                    </a:p>
                    <a:p>
                      <a:pPr marL="0" lvl="0" indent="0">
                        <a:buFontTx/>
                        <a:buNone/>
                        <a:defRPr/>
                      </a:pPr>
                      <a:r>
                        <a:rPr lang="en-US" altLang="ko-KR" sz="2000"/>
                        <a:t>-    </a:t>
                      </a:r>
                      <a:r>
                        <a:rPr lang="ko-KR" altLang="en-US" sz="2000"/>
                        <a:t>경제</a:t>
                      </a:r>
                      <a:r>
                        <a:rPr lang="en-US" altLang="ko-KR" sz="2000"/>
                        <a:t>·</a:t>
                      </a:r>
                      <a:r>
                        <a:rPr lang="ko-KR" altLang="en-US" sz="2000"/>
                        <a:t>건강</a:t>
                      </a:r>
                      <a:r>
                        <a:rPr lang="en-US" altLang="ko-KR" sz="2000"/>
                        <a:t>·</a:t>
                      </a:r>
                      <a:r>
                        <a:rPr lang="ko-KR" altLang="en-US" sz="2000"/>
                        <a:t>주거 문제를 가진 가구</a:t>
                      </a:r>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2"/>
                  </a:ext>
                </a:extLst>
              </a:tr>
              <a:tr h="349108">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3"/>
                  </a:ext>
                </a:extLst>
              </a:tr>
              <a:tr h="349108">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4074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r>
                  <a:rPr kumimoji="1" lang="ko-KR" altLang="en-US" sz="3200" b="1" i="0" u="none" strike="noStrike" kern="1200" cap="none" spc="0" normalizeH="0" baseline="0">
                    <a:solidFill>
                      <a:srgbClr val="000000"/>
                    </a:solidFill>
                    <a:effectLst/>
                    <a:uLnTx/>
                    <a:uFillTx/>
                    <a:latin typeface="함초롬바탕"/>
                    <a:ea typeface="함초롬바탕"/>
                    <a:cs typeface="함초롬바탕"/>
                  </a:rPr>
                  <a:t>통합사례관리의 </a:t>
                </a:r>
                <a:r>
                  <a:rPr kumimoji="1" lang="ko-KR" altLang="en-US" sz="3200" b="1">
                    <a:solidFill>
                      <a:srgbClr val="000000"/>
                    </a:solidFill>
                    <a:latin typeface="Montserrat SemiBold"/>
                    <a:ea typeface="맑은 고딕"/>
                    <a:cs typeface="+mn-cs"/>
                  </a:rPr>
                  <a:t>목적</a:t>
                </a: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591344" y="967522"/>
          <a:ext cx="9945719" cy="5303520"/>
        </p:xfrm>
        <a:graphic>
          <a:graphicData uri="http://schemas.openxmlformats.org/drawingml/2006/table">
            <a:tbl>
              <a:tblPr/>
              <a:tblGrid>
                <a:gridCol w="9945719">
                  <a:extLst>
                    <a:ext uri="{9D8B030D-6E8A-4147-A177-3AD203B41FA5}">
                      <a16:colId xmlns:a16="http://schemas.microsoft.com/office/drawing/2014/main" val="20000"/>
                    </a:ext>
                  </a:extLst>
                </a:gridCol>
              </a:tblGrid>
              <a:tr h="373447">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349108">
                <a:tc>
                  <a:txBody>
                    <a:bodyPr/>
                    <a:lstStyle/>
                    <a:p>
                      <a:pPr lvl="0">
                        <a:defRPr/>
                      </a:pPr>
                      <a:r>
                        <a:rPr lang="ko-KR" altLang="en-US" sz="3200"/>
                        <a:t>① 대상자 중심 맞춤형 서비스 제공</a:t>
                      </a:r>
                    </a:p>
                    <a:p>
                      <a:pPr lvl="0">
                        <a:defRPr/>
                      </a:pPr>
                      <a:endParaRPr lang="ko-KR" altLang="en-US" sz="3200"/>
                    </a:p>
                    <a:p>
                      <a:pPr lvl="0">
                        <a:defRPr/>
                      </a:pPr>
                      <a:r>
                        <a:rPr lang="ko-KR" altLang="en-US" sz="3200"/>
                        <a:t>② 민</a:t>
                      </a:r>
                      <a:r>
                        <a:rPr lang="en-US" altLang="ko-KR" sz="3200"/>
                        <a:t>·</a:t>
                      </a:r>
                      <a:r>
                        <a:rPr lang="ko-KR" altLang="en-US" sz="3200"/>
                        <a:t>관 협력체계 구축</a:t>
                      </a:r>
                    </a:p>
                    <a:p>
                      <a:pPr lvl="0">
                        <a:defRPr/>
                      </a:pPr>
                      <a:endParaRPr lang="ko-KR" altLang="en-US" sz="3200"/>
                    </a:p>
                    <a:p>
                      <a:pPr lvl="0">
                        <a:defRPr/>
                      </a:pPr>
                      <a:r>
                        <a:rPr lang="ko-KR" altLang="en-US" sz="3200"/>
                        <a:t>③ 서비스 중복 및 누락 방지</a:t>
                      </a:r>
                    </a:p>
                    <a:p>
                      <a:pPr lvl="0">
                        <a:defRPr/>
                      </a:pPr>
                      <a:endParaRPr lang="ko-KR" altLang="en-US" sz="3200"/>
                    </a:p>
                    <a:p>
                      <a:pPr lvl="0">
                        <a:defRPr/>
                      </a:pPr>
                      <a:r>
                        <a:rPr lang="ko-KR" altLang="en-US" sz="3200"/>
                        <a:t>④ 위기가구 삶의 질 향상</a:t>
                      </a:r>
                    </a:p>
                    <a:p>
                      <a:pPr lvl="0">
                        <a:defRPr/>
                      </a:pPr>
                      <a:endParaRPr lang="ko-KR" altLang="en-US" sz="3200"/>
                    </a:p>
                    <a:p>
                      <a:pPr lvl="0">
                        <a:defRPr/>
                      </a:pPr>
                      <a:r>
                        <a:rPr lang="ko-KR" altLang="en-US" sz="3200"/>
                        <a:t>⑤ 대상자의 자립 지원</a:t>
                      </a:r>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876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792946" y="626899"/>
          <a:ext cx="9945719" cy="8686800"/>
        </p:xfrm>
        <a:graphic>
          <a:graphicData uri="http://schemas.openxmlformats.org/drawingml/2006/table">
            <a:tbl>
              <a:tblPr/>
              <a:tblGrid>
                <a:gridCol w="9945719">
                  <a:extLst>
                    <a:ext uri="{9D8B030D-6E8A-4147-A177-3AD203B41FA5}">
                      <a16:colId xmlns:a16="http://schemas.microsoft.com/office/drawing/2014/main" val="20000"/>
                    </a:ext>
                  </a:extLst>
                </a:gridCol>
              </a:tblGrid>
              <a:tr h="373447">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349108">
                <a:tc>
                  <a:txBody>
                    <a:bodyPr/>
                    <a:lstStyle/>
                    <a:p>
                      <a:pPr lvl="0">
                        <a:defRPr/>
                      </a:pPr>
                      <a:r>
                        <a:rPr lang="ko-KR" altLang="en-US" sz="2000">
                          <a:highlight>
                            <a:srgbClr val="FFFF00"/>
                          </a:highlight>
                        </a:rPr>
                        <a:t>▶ 기본형</a:t>
                      </a:r>
                    </a:p>
                    <a:p>
                      <a:pPr lvl="0">
                        <a:defRPr/>
                      </a:pPr>
                      <a:endParaRPr lang="ko-KR" altLang="en-US" sz="1600"/>
                    </a:p>
                    <a:p>
                      <a:pPr lvl="0">
                        <a:defRPr/>
                      </a:pPr>
                      <a:r>
                        <a:rPr lang="en-US" altLang="ko-KR" sz="1600"/>
                        <a:t>-   </a:t>
                      </a:r>
                      <a:r>
                        <a:rPr lang="ko-KR" altLang="en-US" sz="1600"/>
                        <a:t>사례관리 수행</a:t>
                      </a:r>
                    </a:p>
                    <a:p>
                      <a:pPr lvl="0">
                        <a:defRPr/>
                      </a:pPr>
                      <a:r>
                        <a:rPr lang="ko-KR" altLang="en-US" sz="1600"/>
                        <a:t> </a:t>
                      </a:r>
                    </a:p>
                    <a:p>
                      <a:pPr lvl="0">
                        <a:defRPr/>
                      </a:pPr>
                      <a:r>
                        <a:rPr lang="en-US" altLang="ko-KR" sz="1600"/>
                        <a:t>-   </a:t>
                      </a:r>
                      <a:r>
                        <a:rPr lang="ko-KR" altLang="en-US" sz="1600"/>
                        <a:t>지역 복지기관 협력 </a:t>
                      </a:r>
                    </a:p>
                    <a:p>
                      <a:pPr lvl="0">
                        <a:defRPr/>
                      </a:pPr>
                      <a:endParaRPr lang="ko-KR" altLang="en-US" sz="1600"/>
                    </a:p>
                    <a:p>
                      <a:pPr marL="285750" lvl="0" indent="-285750">
                        <a:buFontTx/>
                        <a:buChar char="-"/>
                        <a:defRPr/>
                      </a:pPr>
                      <a:r>
                        <a:rPr lang="ko-KR" altLang="en-US" sz="1600"/>
                        <a:t>지역자원 발굴 및 연계    </a:t>
                      </a:r>
                    </a:p>
                    <a:p>
                      <a:pPr marL="285750" lvl="0" indent="-285750">
                        <a:buFontTx/>
                        <a:buChar char="-"/>
                        <a:defRPr/>
                      </a:pPr>
                      <a:endParaRPr lang="en-US" altLang="ko-KR" sz="1800"/>
                    </a:p>
                    <a:p>
                      <a:pPr lvl="0">
                        <a:defRPr/>
                      </a:pPr>
                      <a:r>
                        <a:rPr lang="ko-KR" altLang="en-US" sz="2000">
                          <a:highlight>
                            <a:srgbClr val="FFFF00"/>
                          </a:highlight>
                        </a:rPr>
                        <a:t>▶ 확장형</a:t>
                      </a:r>
                    </a:p>
                    <a:p>
                      <a:pPr lvl="0">
                        <a:defRPr/>
                      </a:pPr>
                      <a:endParaRPr lang="ko-KR" altLang="en-US"/>
                    </a:p>
                    <a:p>
                      <a:pPr lvl="0">
                        <a:defRPr/>
                      </a:pPr>
                      <a:r>
                        <a:rPr lang="en-US" altLang="ko-KR"/>
                        <a:t>- </a:t>
                      </a:r>
                      <a:r>
                        <a:rPr lang="ko-KR" altLang="en-US" sz="1600"/>
                        <a:t>사례관리 </a:t>
                      </a:r>
                      <a:r>
                        <a:rPr lang="en-US" altLang="ko-KR" sz="1600"/>
                        <a:t>+ </a:t>
                      </a:r>
                      <a:r>
                        <a:rPr lang="ko-KR" altLang="en-US" sz="1600"/>
                        <a:t>직접 서비스 제공 </a:t>
                      </a:r>
                    </a:p>
                    <a:p>
                      <a:pPr lvl="0">
                        <a:defRPr/>
                      </a:pPr>
                      <a:endParaRPr lang="ko-KR" altLang="en-US" sz="1600"/>
                    </a:p>
                    <a:p>
                      <a:pPr lvl="0">
                        <a:defRPr/>
                      </a:pPr>
                      <a:r>
                        <a:rPr lang="en-US" altLang="ko-KR" sz="1600"/>
                        <a:t>- </a:t>
                      </a:r>
                      <a:r>
                        <a:rPr lang="ko-KR" altLang="en-US" sz="1600"/>
                        <a:t>복지자원 부족 지역 중심 운영</a:t>
                      </a:r>
                    </a:p>
                    <a:p>
                      <a:pPr marL="285750" lvl="0" indent="-285750">
                        <a:buFontTx/>
                        <a:buChar char="-"/>
                        <a:defRPr/>
                      </a:pPr>
                      <a:endParaRPr lang="en-US" altLang="ko-KR" sz="1800"/>
                    </a:p>
                    <a:p>
                      <a:pPr marL="0" lvl="0" indent="0">
                        <a:buFontTx/>
                        <a:buNone/>
                        <a:defRPr/>
                      </a:pPr>
                      <a:endParaRPr lang="en-US" altLang="ko-KR" sz="1800"/>
                    </a:p>
                    <a:p>
                      <a:pPr lvl="0">
                        <a:defRPr/>
                      </a:pPr>
                      <a:r>
                        <a:rPr lang="ko-KR" altLang="en-US" sz="2000">
                          <a:highlight>
                            <a:srgbClr val="FFFF00"/>
                          </a:highlight>
                        </a:rPr>
                        <a:t>▶ 운영주체</a:t>
                      </a:r>
                    </a:p>
                    <a:p>
                      <a:pPr lvl="0">
                        <a:defRPr/>
                      </a:pPr>
                      <a:endParaRPr lang="ko-KR" altLang="en-US" sz="2000"/>
                    </a:p>
                    <a:p>
                      <a:pPr lvl="0">
                        <a:defRPr/>
                      </a:pPr>
                      <a:r>
                        <a:rPr lang="en-US" altLang="ko-KR" sz="1600"/>
                        <a:t>- </a:t>
                      </a:r>
                      <a:r>
                        <a:rPr lang="ko-KR" altLang="en-US" sz="1600"/>
                        <a:t>민간위탁 방식 운영 </a:t>
                      </a:r>
                    </a:p>
                    <a:p>
                      <a:pPr lvl="0">
                        <a:defRPr/>
                      </a:pPr>
                      <a:endParaRPr lang="ko-KR" altLang="en-US" sz="1600"/>
                    </a:p>
                    <a:p>
                      <a:pPr lvl="0">
                        <a:defRPr/>
                      </a:pPr>
                      <a:r>
                        <a:rPr lang="en-US" altLang="ko-KR" sz="1600"/>
                        <a:t>- </a:t>
                      </a:r>
                      <a:r>
                        <a:rPr lang="ko-KR" altLang="en-US" sz="1600"/>
                        <a:t>사회복지시설 및 비영리법인 위탁 </a:t>
                      </a:r>
                    </a:p>
                    <a:p>
                      <a:pPr marL="0" lvl="0" indent="0">
                        <a:buFontTx/>
                        <a:buNone/>
                        <a:defRPr/>
                      </a:pPr>
                      <a:endParaRPr lang="en-US" altLang="ko-KR" sz="1800"/>
                    </a:p>
                    <a:p>
                      <a:pPr marL="285750" lvl="0" indent="-285750">
                        <a:buFontTx/>
                        <a:buChar char="-"/>
                        <a:defRPr/>
                      </a:pPr>
                      <a:endParaRPr lang="en-US" altLang="ko-KR" sz="1800"/>
                    </a:p>
                    <a:p>
                      <a:pPr marL="342900" lvl="0" indent="-342900">
                        <a:buFontTx/>
                        <a:buChar char="-"/>
                        <a:defRPr/>
                      </a:pPr>
                      <a:endParaRPr lang="en-US" altLang="ko-KR" sz="2000"/>
                    </a:p>
                    <a:p>
                      <a:pPr marL="342900" lvl="0" indent="-342900">
                        <a:buFontTx/>
                        <a:buChar char="-"/>
                        <a:defRPr/>
                      </a:pPr>
                      <a:endParaRPr lang="en-US" altLang="ko-KR" sz="2000"/>
                    </a:p>
                    <a:p>
                      <a:pPr marL="342900" lvl="0" indent="-342900">
                        <a:buFontTx/>
                        <a:buChar char="-"/>
                        <a:defRPr/>
                      </a:pPr>
                      <a:endParaRPr lang="en-US" altLang="ko-KR" sz="2000"/>
                    </a:p>
                    <a:p>
                      <a:pPr marL="342900" lvl="0" indent="-342900">
                        <a:buFontTx/>
                        <a:buChar char="-"/>
                        <a:defRPr/>
                      </a:pPr>
                      <a:endParaRPr lang="en-US" altLang="ko-KR" sz="2000"/>
                    </a:p>
                    <a:p>
                      <a:pPr lvl="0">
                        <a:defRPr/>
                      </a:pPr>
                      <a:endParaRPr lang="en-US" altLang="ko-KR" sz="2400"/>
                    </a:p>
                    <a:p>
                      <a:pPr lvl="0">
                        <a:defRPr/>
                      </a:pPr>
                      <a:endParaRPr lang="ko-KR" altLang="en-US" sz="2400"/>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4072144" y="221576"/>
            <a:ext cx="6096000" cy="523220"/>
          </a:xfrm>
          <a:prstGeom prst="rect">
            <a:avLst/>
          </a:prstGeom>
          <a:noFill/>
        </p:spPr>
        <p:txBody>
          <a:bodyPr wrap="square">
            <a:spAutoFit/>
          </a:bodyPr>
          <a:lstStyle/>
          <a:p>
            <a:pPr lvl="0">
              <a:defRPr/>
            </a:pPr>
            <a:r>
              <a:rPr lang="ko-KR" altLang="en-US" sz="2800" b="1"/>
              <a:t>    무한돌봄 네트워크팀 </a:t>
            </a:r>
          </a:p>
        </p:txBody>
      </p:sp>
    </p:spTree>
    <p:extLst>
      <p:ext uri="{BB962C8B-B14F-4D97-AF65-F5344CB8AC3E}">
        <p14:creationId xmlns:p14="http://schemas.microsoft.com/office/powerpoint/2010/main" val="220301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696881" y="834680"/>
          <a:ext cx="10831730" cy="5188643"/>
        </p:xfrm>
        <a:graphic>
          <a:graphicData uri="http://schemas.openxmlformats.org/drawingml/2006/table">
            <a:tbl>
              <a:tblPr/>
              <a:tblGrid>
                <a:gridCol w="5415865">
                  <a:extLst>
                    <a:ext uri="{9D8B030D-6E8A-4147-A177-3AD203B41FA5}">
                      <a16:colId xmlns:a16="http://schemas.microsoft.com/office/drawing/2014/main" val="20000"/>
                    </a:ext>
                  </a:extLst>
                </a:gridCol>
                <a:gridCol w="5415865">
                  <a:extLst>
                    <a:ext uri="{9D8B030D-6E8A-4147-A177-3AD203B41FA5}">
                      <a16:colId xmlns:a16="http://schemas.microsoft.com/office/drawing/2014/main" val="20001"/>
                    </a:ext>
                  </a:extLst>
                </a:gridCol>
              </a:tblGrid>
              <a:tr h="693563">
                <a:tc>
                  <a:txBody>
                    <a:bodyPr/>
                    <a:lstStyle/>
                    <a:p>
                      <a:pPr lvl="0">
                        <a:buNone/>
                        <a:defRPr/>
                      </a:pPr>
                      <a:endParaRPr lang="en-US" altLang="ko-KR" sz="2400"/>
                    </a:p>
                  </a:txBody>
                  <a:tcPr anchor="ctr">
                    <a:lnL>
                      <a:noFill/>
                    </a:lnL>
                    <a:lnR>
                      <a:noFill/>
                    </a:lnR>
                    <a:lnT>
                      <a:noFill/>
                    </a:lnT>
                    <a:lnB w="12700" cap="flat" cmpd="sng" algn="ctr">
                      <a:solidFill>
                        <a:schemeClr val="tx1"/>
                      </a:solidFill>
                      <a:prstDash val="solid"/>
                      <a:round/>
                      <a:headEnd w="med" len="med"/>
                      <a:tailEnd w="med" len="med"/>
                    </a:lnB>
                    <a:noFill/>
                  </a:tcPr>
                </a:tc>
                <a:tc>
                  <a:txBody>
                    <a:bodyPr/>
                    <a:lstStyle/>
                    <a:p>
                      <a:pPr lvl="0">
                        <a:buNone/>
                        <a:defRPr/>
                      </a:pPr>
                      <a:endParaRPr lang="en-US" altLang="ko-KR" sz="2400"/>
                    </a:p>
                  </a:txBody>
                  <a:tcPr anchor="ctr">
                    <a:lnL>
                      <a:noFill/>
                    </a:lnL>
                    <a:lnR>
                      <a:noFill/>
                    </a:lnR>
                    <a:lnT>
                      <a:noFill/>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0"/>
                  </a:ext>
                </a:extLst>
              </a:tr>
              <a:tr h="749180">
                <a:tc>
                  <a:txBody>
                    <a:bodyPr/>
                    <a:lstStyle/>
                    <a:p>
                      <a:pPr lvl="0" algn="ctr">
                        <a:buNone/>
                        <a:defRPr/>
                      </a:pPr>
                      <a:r>
                        <a:rPr lang="ko-KR" altLang="en-US" b="1"/>
                        <a:t>구분</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tc>
                  <a:txBody>
                    <a:bodyPr/>
                    <a:lstStyle/>
                    <a:p>
                      <a:pPr lvl="0" algn="ctr">
                        <a:buNone/>
                        <a:defRPr/>
                      </a:pPr>
                      <a:r>
                        <a:rPr lang="ko-KR" altLang="en-US" b="1"/>
                        <a:t>역할</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1"/>
                  </a:ext>
                </a:extLst>
              </a:tr>
              <a:tr h="749180">
                <a:tc>
                  <a:txBody>
                    <a:bodyPr/>
                    <a:lstStyle/>
                    <a:p>
                      <a:pPr lvl="0" algn="ctr">
                        <a:buNone/>
                        <a:defRPr/>
                      </a:pPr>
                      <a:r>
                        <a:rPr lang="ko-KR" altLang="en-US"/>
                        <a:t>센터장</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tc>
                  <a:txBody>
                    <a:bodyPr/>
                    <a:lstStyle/>
                    <a:p>
                      <a:pPr lvl="0" algn="ctr">
                        <a:buNone/>
                        <a:defRPr/>
                      </a:pPr>
                      <a:r>
                        <a:rPr lang="ko-KR" altLang="en-US"/>
                        <a:t>센터 총괄 및 사례관리 조정</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2"/>
                  </a:ext>
                </a:extLst>
              </a:tr>
              <a:tr h="749180">
                <a:tc>
                  <a:txBody>
                    <a:bodyPr/>
                    <a:lstStyle/>
                    <a:p>
                      <a:pPr lvl="0" algn="ctr">
                        <a:buNone/>
                        <a:defRPr/>
                      </a:pPr>
                      <a:r>
                        <a:rPr lang="ko-KR" altLang="en-US"/>
                        <a:t>민간 사례관리사</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tc>
                  <a:txBody>
                    <a:bodyPr/>
                    <a:lstStyle/>
                    <a:p>
                      <a:pPr lvl="0" algn="ctr">
                        <a:buNone/>
                        <a:defRPr/>
                      </a:pPr>
                      <a:r>
                        <a:rPr lang="ko-KR" altLang="en-US"/>
                        <a:t>사례관리 및 자원개발</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3"/>
                  </a:ext>
                </a:extLst>
              </a:tr>
              <a:tr h="749180">
                <a:tc>
                  <a:txBody>
                    <a:bodyPr/>
                    <a:lstStyle/>
                    <a:p>
                      <a:pPr lvl="0" algn="ctr">
                        <a:buNone/>
                        <a:defRPr/>
                      </a:pPr>
                      <a:r>
                        <a:rPr lang="ko-KR" altLang="en-US"/>
                        <a:t>주 사례관리자</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tc>
                  <a:txBody>
                    <a:bodyPr/>
                    <a:lstStyle/>
                    <a:p>
                      <a:pPr lvl="0" algn="ctr">
                        <a:buNone/>
                        <a:defRPr/>
                      </a:pPr>
                      <a:r>
                        <a:rPr lang="ko-KR" altLang="en-US"/>
                        <a:t>대상 가구 전담 관리</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4"/>
                  </a:ext>
                </a:extLst>
              </a:tr>
              <a:tr h="749180">
                <a:tc>
                  <a:txBody>
                    <a:bodyPr/>
                    <a:lstStyle/>
                    <a:p>
                      <a:pPr lvl="0" algn="ctr">
                        <a:buNone/>
                        <a:defRPr/>
                      </a:pPr>
                      <a:r>
                        <a:rPr lang="ko-KR" altLang="en-US"/>
                        <a:t>사례관리 조정자</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tc>
                  <a:txBody>
                    <a:bodyPr/>
                    <a:lstStyle/>
                    <a:p>
                      <a:pPr lvl="0" algn="ctr">
                        <a:buNone/>
                        <a:defRPr/>
                      </a:pPr>
                      <a:r>
                        <a:rPr lang="ko-KR" altLang="en-US"/>
                        <a:t>사례관리 전반 조정</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5"/>
                  </a:ext>
                </a:extLst>
              </a:tr>
              <a:tr h="749180">
                <a:tc>
                  <a:txBody>
                    <a:bodyPr/>
                    <a:lstStyle/>
                    <a:p>
                      <a:pPr lvl="0" algn="ctr">
                        <a:buNone/>
                        <a:defRPr/>
                      </a:pPr>
                      <a:r>
                        <a:rPr lang="ko-KR" altLang="en-US"/>
                        <a:t>슈퍼바이저</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tc>
                  <a:txBody>
                    <a:bodyPr/>
                    <a:lstStyle/>
                    <a:p>
                      <a:pPr lvl="0" algn="ctr">
                        <a:buNone/>
                        <a:defRPr/>
                      </a:pPr>
                      <a:r>
                        <a:rPr lang="ko-KR" altLang="en-US"/>
                        <a:t>사례관리 지도 및 지원</a:t>
                      </a:r>
                    </a:p>
                  </a:txBody>
                  <a:tcPr anchor="ctr">
                    <a:lnL w="12700" cap="flat" cmpd="sng" algn="ctr">
                      <a:solidFill>
                        <a:schemeClr val="tx1"/>
                      </a:solidFill>
                      <a:prstDash val="solid"/>
                      <a:round/>
                      <a:headEnd w="med" len="med"/>
                      <a:tailEnd w="med" len="med"/>
                    </a:lnL>
                    <a:lnR w="12700" cap="flat" cmpd="sng" algn="ctr">
                      <a:solidFill>
                        <a:schemeClr val="tx1"/>
                      </a:solidFill>
                      <a:prstDash val="solid"/>
                      <a:round/>
                      <a:headEnd w="med" len="med"/>
                      <a:tailEnd w="med" len="med"/>
                    </a:lnR>
                    <a:lnT w="12700" cap="flat" cmpd="sng" algn="ctr">
                      <a:solidFill>
                        <a:schemeClr val="tx1"/>
                      </a:solidFill>
                      <a:prstDash val="solid"/>
                      <a:round/>
                      <a:headEnd w="med" len="med"/>
                      <a:tailEnd w="med" len="med"/>
                    </a:lnT>
                    <a:lnB w="12700" cap="flat" cmpd="sng" algn="ctr">
                      <a:solidFill>
                        <a:schemeClr val="tx1"/>
                      </a:solidFill>
                      <a:prstDash val="solid"/>
                      <a:round/>
                      <a:headEnd w="med" len="med"/>
                      <a:tailEnd w="med" len="med"/>
                    </a:lnB>
                    <a:noFill/>
                  </a:tcPr>
                </a:tc>
                <a:extLst>
                  <a:ext uri="{0D108BD9-81ED-4DB2-BD59-A6C34878D82A}">
                    <a16:rowId xmlns:a16="http://schemas.microsoft.com/office/drawing/2014/main" val="10006"/>
                  </a:ext>
                </a:extLst>
              </a:tr>
            </a:tbl>
          </a:graphicData>
        </a:graphic>
      </p:graphicFrame>
      <p:sp>
        <p:nvSpPr>
          <p:cNvPr id="4" name="TextBox 3"/>
          <p:cNvSpPr txBox="1"/>
          <p:nvPr/>
        </p:nvSpPr>
        <p:spPr>
          <a:xfrm>
            <a:off x="2861908" y="230570"/>
            <a:ext cx="6326915" cy="523220"/>
          </a:xfrm>
          <a:prstGeom prst="rect">
            <a:avLst/>
          </a:prstGeom>
          <a:noFill/>
        </p:spPr>
        <p:txBody>
          <a:bodyPr wrap="square">
            <a:spAutoFit/>
          </a:bodyPr>
          <a:lstStyle/>
          <a:p>
            <a:pPr lvl="0">
              <a:defRPr/>
            </a:pPr>
            <a:r>
              <a:rPr lang="ko-KR" altLang="en-US" sz="2800" b="1"/>
              <a:t>    무한돌봄센터 체계 내 각 인원의 역할  </a:t>
            </a:r>
          </a:p>
        </p:txBody>
      </p:sp>
    </p:spTree>
    <p:extLst>
      <p:ext uri="{BB962C8B-B14F-4D97-AF65-F5344CB8AC3E}">
        <p14:creationId xmlns:p14="http://schemas.microsoft.com/office/powerpoint/2010/main" val="25353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792946" y="626899"/>
          <a:ext cx="9945719" cy="7711440"/>
        </p:xfrm>
        <a:graphic>
          <a:graphicData uri="http://schemas.openxmlformats.org/drawingml/2006/table">
            <a:tbl>
              <a:tblPr/>
              <a:tblGrid>
                <a:gridCol w="9945719">
                  <a:extLst>
                    <a:ext uri="{9D8B030D-6E8A-4147-A177-3AD203B41FA5}">
                      <a16:colId xmlns:a16="http://schemas.microsoft.com/office/drawing/2014/main" val="20000"/>
                    </a:ext>
                  </a:extLst>
                </a:gridCol>
              </a:tblGrid>
              <a:tr h="373447">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349108">
                <a:tc>
                  <a:txBody>
                    <a:bodyPr/>
                    <a:lstStyle/>
                    <a:p>
                      <a:pPr lvl="0">
                        <a:defRPr/>
                      </a:pPr>
                      <a:r>
                        <a:rPr lang="ko-KR" altLang="en-US" sz="2400" b="1">
                          <a:highlight>
                            <a:srgbClr val="FFFF00"/>
                          </a:highlight>
                        </a:rPr>
                        <a:t>▶ 협력기관</a:t>
                      </a:r>
                    </a:p>
                    <a:p>
                      <a:pPr lvl="0">
                        <a:defRPr/>
                      </a:pPr>
                      <a:endParaRPr lang="ko-KR" altLang="en-US"/>
                    </a:p>
                    <a:p>
                      <a:pPr lvl="0">
                        <a:defRPr/>
                      </a:pPr>
                      <a:r>
                        <a:rPr lang="ko-KR" altLang="en-US"/>
                        <a:t>욕구사정 및 서비스 제공 </a:t>
                      </a:r>
                    </a:p>
                    <a:p>
                      <a:pPr lvl="0">
                        <a:defRPr/>
                      </a:pPr>
                      <a:endParaRPr lang="ko-KR" altLang="en-US"/>
                    </a:p>
                    <a:p>
                      <a:pPr lvl="0">
                        <a:defRPr/>
                      </a:pPr>
                      <a:r>
                        <a:rPr lang="ko-KR" altLang="en-US"/>
                        <a:t>사례의뢰 및 자원연계</a:t>
                      </a:r>
                    </a:p>
                    <a:p>
                      <a:pPr lvl="0">
                        <a:defRPr/>
                      </a:pPr>
                      <a:r>
                        <a:rPr lang="ko-KR" altLang="en-US"/>
                        <a:t> </a:t>
                      </a:r>
                    </a:p>
                    <a:p>
                      <a:pPr lvl="0">
                        <a:defRPr/>
                      </a:pPr>
                      <a:r>
                        <a:rPr lang="ko-KR" altLang="en-US"/>
                        <a:t>공동 사례관리 수행 </a:t>
                      </a:r>
                    </a:p>
                    <a:p>
                      <a:pPr lvl="0">
                        <a:defRPr/>
                      </a:pPr>
                      <a:endParaRPr lang="en-US" altLang="ko-KR" sz="1800"/>
                    </a:p>
                    <a:p>
                      <a:pPr lvl="0">
                        <a:defRPr/>
                      </a:pPr>
                      <a:endParaRPr lang="en-US" altLang="ko-KR" sz="1800"/>
                    </a:p>
                    <a:p>
                      <a:pPr lvl="0">
                        <a:defRPr/>
                      </a:pPr>
                      <a:r>
                        <a:rPr lang="ko-KR" altLang="en-US" sz="2400" b="1">
                          <a:highlight>
                            <a:srgbClr val="FFFF00"/>
                          </a:highlight>
                        </a:rPr>
                        <a:t>▶ 읍</a:t>
                      </a:r>
                      <a:r>
                        <a:rPr lang="en-US" altLang="ko-KR" sz="2400" b="1">
                          <a:highlight>
                            <a:srgbClr val="FFFF00"/>
                          </a:highlight>
                        </a:rPr>
                        <a:t>·</a:t>
                      </a:r>
                      <a:r>
                        <a:rPr lang="ko-KR" altLang="en-US" sz="2400" b="1">
                          <a:highlight>
                            <a:srgbClr val="FFFF00"/>
                          </a:highlight>
                        </a:rPr>
                        <a:t>면</a:t>
                      </a:r>
                      <a:r>
                        <a:rPr lang="en-US" altLang="ko-KR" sz="2400" b="1">
                          <a:highlight>
                            <a:srgbClr val="FFFF00"/>
                          </a:highlight>
                        </a:rPr>
                        <a:t>·</a:t>
                      </a:r>
                      <a:r>
                        <a:rPr lang="ko-KR" altLang="en-US" sz="2400" b="1">
                          <a:highlight>
                            <a:srgbClr val="FFFF00"/>
                          </a:highlight>
                        </a:rPr>
                        <a:t>동</a:t>
                      </a:r>
                    </a:p>
                    <a:p>
                      <a:pPr lvl="0">
                        <a:defRPr/>
                      </a:pPr>
                      <a:endParaRPr lang="ko-KR" altLang="en-US"/>
                    </a:p>
                    <a:p>
                      <a:pPr lvl="0">
                        <a:defRPr/>
                      </a:pPr>
                      <a:r>
                        <a:rPr lang="ko-KR" altLang="en-US"/>
                        <a:t>초기상담 실시 </a:t>
                      </a:r>
                    </a:p>
                    <a:p>
                      <a:pPr lvl="0">
                        <a:defRPr/>
                      </a:pPr>
                      <a:endParaRPr lang="ko-KR" altLang="en-US"/>
                    </a:p>
                    <a:p>
                      <a:pPr lvl="0">
                        <a:defRPr/>
                      </a:pPr>
                      <a:r>
                        <a:rPr lang="ko-KR" altLang="en-US"/>
                        <a:t>사례발굴 및 연계 </a:t>
                      </a:r>
                    </a:p>
                    <a:p>
                      <a:pPr lvl="0">
                        <a:defRPr/>
                      </a:pPr>
                      <a:endParaRPr lang="ko-KR" altLang="en-US"/>
                    </a:p>
                    <a:p>
                      <a:pPr lvl="0">
                        <a:defRPr/>
                      </a:pPr>
                      <a:r>
                        <a:rPr lang="ko-KR" altLang="en-US"/>
                        <a:t>사례 종결 후 사후관리 수행</a:t>
                      </a:r>
                    </a:p>
                    <a:p>
                      <a:pPr marL="285750" lvl="0" indent="-285750">
                        <a:buFontTx/>
                        <a:buChar char="-"/>
                        <a:defRPr/>
                      </a:pPr>
                      <a:endParaRPr lang="en-US" altLang="ko-KR" sz="1800"/>
                    </a:p>
                    <a:p>
                      <a:pPr marL="342900" lvl="0" indent="-342900">
                        <a:buFontTx/>
                        <a:buChar char="-"/>
                        <a:defRPr/>
                      </a:pPr>
                      <a:endParaRPr lang="en-US" altLang="ko-KR" sz="2000"/>
                    </a:p>
                    <a:p>
                      <a:pPr marL="342900" lvl="0" indent="-342900">
                        <a:buFontTx/>
                        <a:buChar char="-"/>
                        <a:defRPr/>
                      </a:pPr>
                      <a:endParaRPr lang="en-US" altLang="ko-KR" sz="2000"/>
                    </a:p>
                    <a:p>
                      <a:pPr marL="342900" lvl="0" indent="-342900">
                        <a:buFontTx/>
                        <a:buChar char="-"/>
                        <a:defRPr/>
                      </a:pPr>
                      <a:endParaRPr lang="en-US" altLang="ko-KR" sz="2000"/>
                    </a:p>
                    <a:p>
                      <a:pPr marL="342900" lvl="0" indent="-342900">
                        <a:buFontTx/>
                        <a:buChar char="-"/>
                        <a:defRPr/>
                      </a:pPr>
                      <a:endParaRPr lang="en-US" altLang="ko-KR" sz="2000"/>
                    </a:p>
                    <a:p>
                      <a:pPr lvl="0">
                        <a:defRPr/>
                      </a:pPr>
                      <a:endParaRPr lang="en-US" altLang="ko-KR" sz="2400"/>
                    </a:p>
                    <a:p>
                      <a:pPr lvl="0">
                        <a:defRPr/>
                      </a:pPr>
                      <a:endParaRPr lang="ko-KR" altLang="en-US" sz="2400"/>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3444614" y="210128"/>
            <a:ext cx="6096000" cy="523220"/>
          </a:xfrm>
          <a:prstGeom prst="rect">
            <a:avLst/>
          </a:prstGeom>
          <a:noFill/>
        </p:spPr>
        <p:txBody>
          <a:bodyPr wrap="square">
            <a:spAutoFit/>
          </a:bodyPr>
          <a:lstStyle/>
          <a:p>
            <a:pPr lvl="0">
              <a:defRPr/>
            </a:pPr>
            <a:r>
              <a:rPr lang="ko-KR" altLang="en-US" sz="2800" b="1"/>
              <a:t>    지역사회 내 협력기관 역할 </a:t>
            </a:r>
          </a:p>
        </p:txBody>
      </p:sp>
    </p:spTree>
    <p:extLst>
      <p:ext uri="{BB962C8B-B14F-4D97-AF65-F5344CB8AC3E}">
        <p14:creationId xmlns:p14="http://schemas.microsoft.com/office/powerpoint/2010/main" val="360238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336664"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591344" y="860702"/>
          <a:ext cx="9945719" cy="5486400"/>
        </p:xfrm>
        <a:graphic>
          <a:graphicData uri="http://schemas.openxmlformats.org/drawingml/2006/table">
            <a:tbl>
              <a:tblPr/>
              <a:tblGrid>
                <a:gridCol w="9945719">
                  <a:extLst>
                    <a:ext uri="{9D8B030D-6E8A-4147-A177-3AD203B41FA5}">
                      <a16:colId xmlns:a16="http://schemas.microsoft.com/office/drawing/2014/main" val="20000"/>
                    </a:ext>
                  </a:extLst>
                </a:gridCol>
              </a:tblGrid>
              <a:tr h="373447">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349108">
                <a:tc>
                  <a:txBody>
                    <a:bodyPr/>
                    <a:lstStyle/>
                    <a:p>
                      <a:pPr lvl="0">
                        <a:defRPr/>
                      </a:pPr>
                      <a:r>
                        <a:rPr lang="ko-KR" altLang="en-US" sz="2000" b="0"/>
                        <a:t>① 대상자 접수</a:t>
                      </a:r>
                    </a:p>
                    <a:p>
                      <a:pPr lvl="0">
                        <a:defRPr/>
                      </a:pPr>
                      <a:endParaRPr lang="ko-KR" altLang="en-US" sz="2000" b="0"/>
                    </a:p>
                    <a:p>
                      <a:pPr lvl="0">
                        <a:defRPr/>
                      </a:pPr>
                      <a:r>
                        <a:rPr lang="ko-KR" altLang="en-US" sz="2000" b="0"/>
                        <a:t>② 욕구조사 및 위기도 조사</a:t>
                      </a:r>
                    </a:p>
                    <a:p>
                      <a:pPr lvl="0">
                        <a:defRPr/>
                      </a:pPr>
                      <a:endParaRPr lang="ko-KR" altLang="en-US" sz="2000" b="0"/>
                    </a:p>
                    <a:p>
                      <a:pPr lvl="0">
                        <a:defRPr/>
                      </a:pPr>
                      <a:r>
                        <a:rPr lang="ko-KR" altLang="en-US" sz="2000" b="0"/>
                        <a:t>③ 대상자 선정</a:t>
                      </a:r>
                    </a:p>
                    <a:p>
                      <a:pPr lvl="0">
                        <a:defRPr/>
                      </a:pPr>
                      <a:endParaRPr lang="ko-KR" altLang="en-US" sz="2000" b="0"/>
                    </a:p>
                    <a:p>
                      <a:pPr lvl="0">
                        <a:defRPr/>
                      </a:pPr>
                      <a:r>
                        <a:rPr lang="ko-KR" altLang="en-US" sz="2000" b="0"/>
                        <a:t>④ 사례회의 개최</a:t>
                      </a:r>
                    </a:p>
                    <a:p>
                      <a:pPr lvl="0">
                        <a:defRPr/>
                      </a:pPr>
                      <a:endParaRPr lang="ko-KR" altLang="en-US" sz="2000" b="0"/>
                    </a:p>
                    <a:p>
                      <a:pPr lvl="0">
                        <a:defRPr/>
                      </a:pPr>
                      <a:r>
                        <a:rPr lang="ko-KR" altLang="en-US" sz="2000" b="0"/>
                        <a:t>⑤ 서비스 계획 수립</a:t>
                      </a:r>
                    </a:p>
                    <a:p>
                      <a:pPr lvl="0">
                        <a:defRPr/>
                      </a:pPr>
                      <a:endParaRPr lang="ko-KR" altLang="en-US" sz="2000" b="0"/>
                    </a:p>
                    <a:p>
                      <a:pPr lvl="0">
                        <a:defRPr/>
                      </a:pPr>
                      <a:r>
                        <a:rPr lang="ko-KR" altLang="en-US" sz="2000" b="0"/>
                        <a:t>⑥ 서비스 제공 및 점검</a:t>
                      </a:r>
                    </a:p>
                    <a:p>
                      <a:pPr lvl="0">
                        <a:defRPr/>
                      </a:pPr>
                      <a:endParaRPr lang="ko-KR" altLang="en-US" sz="2000" b="0"/>
                    </a:p>
                    <a:p>
                      <a:pPr lvl="0">
                        <a:defRPr/>
                      </a:pPr>
                      <a:r>
                        <a:rPr lang="ko-KR" altLang="en-US" sz="2000" b="0"/>
                        <a:t>⑦ 종결</a:t>
                      </a:r>
                    </a:p>
                    <a:p>
                      <a:pPr lvl="0">
                        <a:defRPr/>
                      </a:pPr>
                      <a:endParaRPr lang="ko-KR" altLang="en-US" sz="2000" b="0"/>
                    </a:p>
                    <a:p>
                      <a:pPr lvl="0">
                        <a:defRPr/>
                      </a:pPr>
                      <a:r>
                        <a:rPr lang="ko-KR" altLang="en-US" sz="2000" b="0"/>
                        <a:t>⑧ 사후관리</a:t>
                      </a:r>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3776308" y="207337"/>
            <a:ext cx="6096000" cy="523220"/>
          </a:xfrm>
          <a:prstGeom prst="rect">
            <a:avLst/>
          </a:prstGeom>
          <a:noFill/>
        </p:spPr>
        <p:txBody>
          <a:bodyPr wrap="square">
            <a:spAutoFit/>
          </a:bodyPr>
          <a:lstStyle/>
          <a:p>
            <a:pPr lvl="0">
              <a:defRPr/>
            </a:pPr>
            <a:r>
              <a:rPr lang="ko-KR" altLang="en-US" sz="2800" b="1"/>
              <a:t>    통합사례 관리의 과정 </a:t>
            </a:r>
          </a:p>
        </p:txBody>
      </p:sp>
    </p:spTree>
    <p:extLst>
      <p:ext uri="{BB962C8B-B14F-4D97-AF65-F5344CB8AC3E}">
        <p14:creationId xmlns:p14="http://schemas.microsoft.com/office/powerpoint/2010/main" val="46927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stretch>
            <a:fillRect/>
          </a:stretch>
        </p:blipFill>
        <p:spPr>
          <a:xfrm>
            <a:off x="0" y="0"/>
            <a:ext cx="12192000" cy="110066"/>
          </a:xfrm>
          <a:prstGeom prst="rect">
            <a:avLst/>
          </a:prstGeom>
        </p:spPr>
      </p:pic>
      <p:pic>
        <p:nvPicPr>
          <p:cNvPr id="5" name="Picture 5"/>
          <p:cNvPicPr>
            <a:picLocks noChangeAspect="1"/>
          </p:cNvPicPr>
          <p:nvPr/>
        </p:nvPicPr>
        <p:blipFill rotWithShape="1">
          <a:blip r:embed="rId3"/>
          <a:stretch>
            <a:fillRect/>
          </a:stretch>
        </p:blipFill>
        <p:spPr>
          <a:xfrm>
            <a:off x="3124200" y="643466"/>
            <a:ext cx="5452533" cy="1854200"/>
          </a:xfrm>
          <a:prstGeom prst="rect">
            <a:avLst/>
          </a:prstGeom>
        </p:spPr>
      </p:pic>
      <p:pic>
        <p:nvPicPr>
          <p:cNvPr id="8" name="Picture 8"/>
          <p:cNvPicPr>
            <a:picLocks noChangeAspect="1"/>
          </p:cNvPicPr>
          <p:nvPr/>
        </p:nvPicPr>
        <p:blipFill rotWithShape="1">
          <a:blip r:embed="rId4"/>
          <a:stretch>
            <a:fillRect/>
          </a:stretch>
        </p:blipFill>
        <p:spPr>
          <a:xfrm rot="18900000">
            <a:off x="1888066" y="2794000"/>
            <a:ext cx="364066" cy="364066"/>
          </a:xfrm>
          <a:prstGeom prst="rect">
            <a:avLst/>
          </a:prstGeom>
        </p:spPr>
      </p:pic>
      <p:pic>
        <p:nvPicPr>
          <p:cNvPr id="9" name="Picture 9"/>
          <p:cNvPicPr>
            <a:picLocks noChangeAspect="1"/>
          </p:cNvPicPr>
          <p:nvPr/>
        </p:nvPicPr>
        <p:blipFill rotWithShape="1">
          <a:blip r:embed="rId5"/>
          <a:stretch>
            <a:fillRect/>
          </a:stretch>
        </p:blipFill>
        <p:spPr>
          <a:xfrm>
            <a:off x="1744133" y="2683933"/>
            <a:ext cx="660400" cy="635000"/>
          </a:xfrm>
          <a:prstGeom prst="rect">
            <a:avLst/>
          </a:prstGeom>
        </p:spPr>
      </p:pic>
      <p:pic>
        <p:nvPicPr>
          <p:cNvPr id="12" name="Picture 12"/>
          <p:cNvPicPr>
            <a:picLocks noChangeAspect="1"/>
          </p:cNvPicPr>
          <p:nvPr/>
        </p:nvPicPr>
        <p:blipFill rotWithShape="1">
          <a:blip r:embed="rId4"/>
          <a:stretch>
            <a:fillRect/>
          </a:stretch>
        </p:blipFill>
        <p:spPr>
          <a:xfrm rot="18900000">
            <a:off x="1888066" y="4555067"/>
            <a:ext cx="364066" cy="364066"/>
          </a:xfrm>
          <a:prstGeom prst="rect">
            <a:avLst/>
          </a:prstGeom>
        </p:spPr>
      </p:pic>
      <p:pic>
        <p:nvPicPr>
          <p:cNvPr id="13" name="Picture 13"/>
          <p:cNvPicPr>
            <a:picLocks noChangeAspect="1"/>
          </p:cNvPicPr>
          <p:nvPr/>
        </p:nvPicPr>
        <p:blipFill rotWithShape="1">
          <a:blip r:embed="rId6"/>
          <a:stretch>
            <a:fillRect/>
          </a:stretch>
        </p:blipFill>
        <p:spPr>
          <a:xfrm>
            <a:off x="1766358" y="4445000"/>
            <a:ext cx="651933" cy="635000"/>
          </a:xfrm>
          <a:prstGeom prst="rect">
            <a:avLst/>
          </a:prstGeom>
        </p:spPr>
      </p:pic>
      <p:pic>
        <p:nvPicPr>
          <p:cNvPr id="14" name="Picture 14"/>
          <p:cNvPicPr>
            <a:picLocks noChangeAspect="1"/>
          </p:cNvPicPr>
          <p:nvPr/>
        </p:nvPicPr>
        <p:blipFill rotWithShape="1">
          <a:blip r:embed="rId7"/>
          <a:stretch>
            <a:fillRect/>
          </a:stretch>
        </p:blipFill>
        <p:spPr>
          <a:xfrm>
            <a:off x="9179466" y="2654575"/>
            <a:ext cx="1143000" cy="728133"/>
          </a:xfrm>
          <a:prstGeom prst="rect">
            <a:avLst/>
          </a:prstGeom>
        </p:spPr>
      </p:pic>
      <p:pic>
        <p:nvPicPr>
          <p:cNvPr id="16" name="Picture 16"/>
          <p:cNvPicPr>
            <a:picLocks noChangeAspect="1"/>
          </p:cNvPicPr>
          <p:nvPr/>
        </p:nvPicPr>
        <p:blipFill rotWithShape="1">
          <a:blip r:embed="rId4"/>
          <a:stretch>
            <a:fillRect/>
          </a:stretch>
        </p:blipFill>
        <p:spPr>
          <a:xfrm rot="18900000">
            <a:off x="5147733" y="2794000"/>
            <a:ext cx="364066" cy="364066"/>
          </a:xfrm>
          <a:prstGeom prst="rect">
            <a:avLst/>
          </a:prstGeom>
        </p:spPr>
      </p:pic>
      <p:pic>
        <p:nvPicPr>
          <p:cNvPr id="17" name="Picture 17"/>
          <p:cNvPicPr>
            <a:picLocks noChangeAspect="1"/>
          </p:cNvPicPr>
          <p:nvPr/>
        </p:nvPicPr>
        <p:blipFill rotWithShape="1">
          <a:blip r:embed="rId8"/>
          <a:stretch>
            <a:fillRect/>
          </a:stretch>
        </p:blipFill>
        <p:spPr>
          <a:xfrm>
            <a:off x="4995333" y="2683933"/>
            <a:ext cx="702733" cy="635000"/>
          </a:xfrm>
          <a:prstGeom prst="rect">
            <a:avLst/>
          </a:prstGeom>
        </p:spPr>
      </p:pic>
      <p:pic>
        <p:nvPicPr>
          <p:cNvPr id="20" name="Picture 20"/>
          <p:cNvPicPr>
            <a:picLocks noChangeAspect="1"/>
          </p:cNvPicPr>
          <p:nvPr/>
        </p:nvPicPr>
        <p:blipFill rotWithShape="1">
          <a:blip r:embed="rId4"/>
          <a:stretch>
            <a:fillRect/>
          </a:stretch>
        </p:blipFill>
        <p:spPr>
          <a:xfrm rot="18900000">
            <a:off x="5130800" y="4555067"/>
            <a:ext cx="364066" cy="364066"/>
          </a:xfrm>
          <a:prstGeom prst="rect">
            <a:avLst/>
          </a:prstGeom>
        </p:spPr>
      </p:pic>
      <p:pic>
        <p:nvPicPr>
          <p:cNvPr id="21" name="Picture 21"/>
          <p:cNvPicPr>
            <a:picLocks noChangeAspect="1"/>
          </p:cNvPicPr>
          <p:nvPr/>
        </p:nvPicPr>
        <p:blipFill rotWithShape="1">
          <a:blip r:embed="rId9"/>
          <a:stretch>
            <a:fillRect/>
          </a:stretch>
        </p:blipFill>
        <p:spPr>
          <a:xfrm>
            <a:off x="4995333" y="4453467"/>
            <a:ext cx="677333" cy="643466"/>
          </a:xfrm>
          <a:prstGeom prst="rect">
            <a:avLst/>
          </a:prstGeom>
        </p:spPr>
      </p:pic>
      <p:pic>
        <p:nvPicPr>
          <p:cNvPr id="22" name="Picture 22"/>
          <p:cNvPicPr>
            <a:picLocks noChangeAspect="1"/>
          </p:cNvPicPr>
          <p:nvPr/>
        </p:nvPicPr>
        <p:blipFill rotWithShape="1">
          <a:blip r:embed="rId10"/>
          <a:stretch>
            <a:fillRect/>
          </a:stretch>
        </p:blipFill>
        <p:spPr>
          <a:xfrm>
            <a:off x="2532333" y="4491238"/>
            <a:ext cx="728133" cy="1016000"/>
          </a:xfrm>
          <a:prstGeom prst="rect">
            <a:avLst/>
          </a:prstGeom>
        </p:spPr>
      </p:pic>
      <p:pic>
        <p:nvPicPr>
          <p:cNvPr id="23" name="Picture 23"/>
          <p:cNvPicPr>
            <a:picLocks noChangeAspect="1"/>
          </p:cNvPicPr>
          <p:nvPr/>
        </p:nvPicPr>
        <p:blipFill rotWithShape="1">
          <a:blip r:embed="rId4"/>
          <a:stretch>
            <a:fillRect/>
          </a:stretch>
        </p:blipFill>
        <p:spPr>
          <a:xfrm rot="18900000">
            <a:off x="8415867" y="2794000"/>
            <a:ext cx="364066" cy="364066"/>
          </a:xfrm>
          <a:prstGeom prst="rect">
            <a:avLst/>
          </a:prstGeom>
        </p:spPr>
      </p:pic>
      <p:pic>
        <p:nvPicPr>
          <p:cNvPr id="24" name="Picture 24"/>
          <p:cNvPicPr>
            <a:picLocks noChangeAspect="1"/>
          </p:cNvPicPr>
          <p:nvPr/>
        </p:nvPicPr>
        <p:blipFill rotWithShape="1">
          <a:blip r:embed="rId11"/>
          <a:stretch>
            <a:fillRect/>
          </a:stretch>
        </p:blipFill>
        <p:spPr>
          <a:xfrm>
            <a:off x="8305800" y="2675466"/>
            <a:ext cx="643466" cy="643466"/>
          </a:xfrm>
          <a:prstGeom prst="rect">
            <a:avLst/>
          </a:prstGeom>
        </p:spPr>
      </p:pic>
      <p:pic>
        <p:nvPicPr>
          <p:cNvPr id="25" name="Picture 25"/>
          <p:cNvPicPr>
            <a:picLocks noChangeAspect="1"/>
          </p:cNvPicPr>
          <p:nvPr/>
        </p:nvPicPr>
        <p:blipFill rotWithShape="1">
          <a:blip r:embed="rId12"/>
          <a:stretch>
            <a:fillRect/>
          </a:stretch>
        </p:blipFill>
        <p:spPr>
          <a:xfrm>
            <a:off x="5783533" y="2700867"/>
            <a:ext cx="1202266" cy="1016000"/>
          </a:xfrm>
          <a:prstGeom prst="rect">
            <a:avLst/>
          </a:prstGeom>
        </p:spPr>
      </p:pic>
      <p:pic>
        <p:nvPicPr>
          <p:cNvPr id="26" name="Picture 26"/>
          <p:cNvPicPr>
            <a:picLocks noChangeAspect="1"/>
          </p:cNvPicPr>
          <p:nvPr/>
        </p:nvPicPr>
        <p:blipFill rotWithShape="1">
          <a:blip r:embed="rId13"/>
          <a:stretch>
            <a:fillRect/>
          </a:stretch>
        </p:blipFill>
        <p:spPr>
          <a:xfrm>
            <a:off x="5817400" y="3183467"/>
            <a:ext cx="931333" cy="762000"/>
          </a:xfrm>
          <a:prstGeom prst="rect">
            <a:avLst/>
          </a:prstGeom>
        </p:spPr>
      </p:pic>
      <p:pic>
        <p:nvPicPr>
          <p:cNvPr id="29" name="Picture 29"/>
          <p:cNvPicPr>
            <a:picLocks noChangeAspect="1"/>
          </p:cNvPicPr>
          <p:nvPr/>
        </p:nvPicPr>
        <p:blipFill rotWithShape="1">
          <a:blip r:embed="rId14"/>
          <a:stretch>
            <a:fillRect/>
          </a:stretch>
        </p:blipFill>
        <p:spPr>
          <a:xfrm>
            <a:off x="5758134" y="4381829"/>
            <a:ext cx="846666" cy="753533"/>
          </a:xfrm>
          <a:prstGeom prst="rect">
            <a:avLst/>
          </a:prstGeom>
        </p:spPr>
      </p:pic>
      <p:pic>
        <p:nvPicPr>
          <p:cNvPr id="30" name="Picture 18"/>
          <p:cNvPicPr>
            <a:picLocks noChangeAspect="1"/>
          </p:cNvPicPr>
          <p:nvPr/>
        </p:nvPicPr>
        <p:blipFill rotWithShape="1">
          <a:blip r:embed="rId15"/>
          <a:stretch>
            <a:fillRect/>
          </a:stretch>
        </p:blipFill>
        <p:spPr>
          <a:xfrm>
            <a:off x="2489999" y="2687314"/>
            <a:ext cx="2269066" cy="1016000"/>
          </a:xfrm>
          <a:prstGeom prst="rect">
            <a:avLst/>
          </a:prstGeom>
        </p:spPr>
      </p:pic>
      <p:pic>
        <p:nvPicPr>
          <p:cNvPr id="31" name="Picture 19"/>
          <p:cNvPicPr>
            <a:picLocks noChangeAspect="1"/>
          </p:cNvPicPr>
          <p:nvPr/>
        </p:nvPicPr>
        <p:blipFill rotWithShape="1">
          <a:blip r:embed="rId16"/>
          <a:stretch>
            <a:fillRect/>
          </a:stretch>
        </p:blipFill>
        <p:spPr>
          <a:xfrm>
            <a:off x="2489999" y="3130797"/>
            <a:ext cx="1879600" cy="1134533"/>
          </a:xfrm>
          <a:prstGeom prst="rect">
            <a:avLst/>
          </a:prstGeom>
        </p:spPr>
      </p:pic>
    </p:spTree>
    <p:extLst>
      <p:ext uri="{BB962C8B-B14F-4D97-AF65-F5344CB8AC3E}">
        <p14:creationId xmlns:p14="http://schemas.microsoft.com/office/powerpoint/2010/main" val="287870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p:cNvGrpSpPr/>
          <p:nvPr/>
        </p:nvGrpSpPr>
        <p:grpSpPr>
          <a:xfrm>
            <a:off x="485808" y="363411"/>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3" name="타원 92"/>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grpSp>
        <p:nvGrpSpPr>
          <p:cNvPr id="132" name="그룹 131"/>
          <p:cNvGrpSpPr/>
          <p:nvPr/>
        </p:nvGrpSpPr>
        <p:grpSpPr>
          <a:xfrm>
            <a:off x="485808" y="0"/>
            <a:ext cx="11518671" cy="6494589"/>
            <a:chOff x="-6599380" y="370085"/>
            <a:chExt cx="13188179" cy="7150796"/>
          </a:xfrm>
        </p:grpSpPr>
        <p:sp>
          <p:nvSpPr>
            <p:cNvPr id="135" name="직사각형 41"/>
            <p:cNvSpPr/>
            <p:nvPr/>
          </p:nvSpPr>
          <p:spPr>
            <a:xfrm>
              <a:off x="-5320859" y="623952"/>
              <a:ext cx="11226376" cy="524927"/>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39" name="그룹 124"/>
            <p:cNvGrpSpPr/>
            <p:nvPr/>
          </p:nvGrpSpPr>
          <p:grpSpPr>
            <a:xfrm>
              <a:off x="-6599380" y="370085"/>
              <a:ext cx="13188179" cy="7150796"/>
              <a:chOff x="-6751780" y="217685"/>
              <a:chExt cx="13188179" cy="7150793"/>
            </a:xfrm>
          </p:grpSpPr>
          <p:sp>
            <p:nvSpPr>
              <p:cNvPr id="142" name="TextBox 76"/>
              <p:cNvSpPr txBox="1"/>
              <p:nvPr/>
            </p:nvSpPr>
            <p:spPr>
              <a:xfrm>
                <a:off x="-5391868" y="217685"/>
                <a:ext cx="10549748" cy="861304"/>
              </a:xfrm>
              <a:prstGeom prst="rect">
                <a:avLst/>
              </a:prstGeom>
              <a:noFill/>
            </p:spPr>
            <p:txBody>
              <a:bodyPr wrap="square">
                <a:spAutoFit/>
              </a:bodyPr>
              <a:lstStyle/>
              <a:p>
                <a:pPr lvl="0" algn="ctr">
                  <a:lnSpc>
                    <a:spcPct val="160000"/>
                  </a:lnSpc>
                  <a:spcBef>
                    <a:spcPts val="0"/>
                  </a:spcBef>
                  <a:spcAft>
                    <a:spcPts val="0"/>
                  </a:spcAft>
                  <a:defRPr/>
                </a:pPr>
                <a:endParaRPr kumimoji="1" lang="ko-KR" altLang="en-US" sz="3200" b="1" i="0" u="none" strike="noStrike" kern="1200" cap="none" spc="0" normalizeH="0" baseline="0">
                  <a:solidFill>
                    <a:srgbClr val="000000"/>
                  </a:solidFill>
                  <a:effectLst/>
                  <a:uLnTx/>
                  <a:uFillTx/>
                  <a:latin typeface="함초롬바탕"/>
                  <a:ea typeface="함초롬바탕"/>
                  <a:cs typeface="함초롬바탕"/>
                </a:endParaRPr>
              </a:p>
            </p:txBody>
          </p:sp>
          <p:sp>
            <p:nvSpPr>
              <p:cNvPr id="143" name="모서리가 둥근 직사각형 47"/>
              <p:cNvSpPr/>
              <p:nvPr/>
            </p:nvSpPr>
            <p:spPr>
              <a:xfrm>
                <a:off x="-6751780" y="1136700"/>
                <a:ext cx="13188179" cy="6231778"/>
              </a:xfrm>
              <a:prstGeom prst="roundRect">
                <a:avLst>
                  <a:gd name="adj" fmla="val 16667"/>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en-US" altLang="ko-KR" sz="1800" b="0" i="0" u="none" strike="noStrike" kern="1200" cap="none" spc="0" normalizeH="0" baseline="0">
                  <a:solidFill>
                    <a:schemeClr val="tx1"/>
                  </a:solidFill>
                  <a:effectLst/>
                  <a:uLnTx/>
                  <a:uFillTx/>
                  <a:latin typeface="Calibri"/>
                  <a:ea typeface="맑은 고딕"/>
                  <a:cs typeface="+mn-cs"/>
                </a:endParaRPr>
              </a:p>
            </p:txBody>
          </p:sp>
          <p:sp>
            <p:nvSpPr>
              <p:cNvPr id="144" name="가로 글상자 111"/>
              <p:cNvSpPr txBox="1"/>
              <p:nvPr/>
            </p:nvSpPr>
            <p:spPr>
              <a:xfrm>
                <a:off x="86977" y="2195334"/>
                <a:ext cx="2800123" cy="521583"/>
              </a:xfrm>
              <a:prstGeom prst="rect">
                <a:avLst/>
              </a:prstGeom>
            </p:spPr>
            <p:txBody>
              <a:bodyPr wrap="square">
                <a:spAutoFit/>
              </a:bodyPr>
              <a:lstStyle/>
              <a:p>
                <a:pPr lvl="0" algn="just">
                  <a:lnSpc>
                    <a:spcPct val="160000"/>
                  </a:lnSpc>
                  <a:spcBef>
                    <a:spcPts val="0"/>
                  </a:spcBef>
                  <a:spcAft>
                    <a:spcPts val="0"/>
                  </a:spcAft>
                  <a:defRPr/>
                </a:pPr>
                <a:endParaRPr b="0" i="0" u="none" strike="noStrike" baseline="0">
                  <a:solidFill>
                    <a:srgbClr val="000000"/>
                  </a:solidFill>
                  <a:latin typeface="맑은 고딕"/>
                  <a:cs typeface="함초롬바탕"/>
                </a:endParaRPr>
              </a:p>
            </p:txBody>
          </p:sp>
        </p:grpSp>
      </p:grpSp>
      <p:graphicFrame>
        <p:nvGraphicFramePr>
          <p:cNvPr id="2" name="표 1"/>
          <p:cNvGraphicFramePr>
            <a:graphicFrameLocks noGrp="1"/>
          </p:cNvGraphicFramePr>
          <p:nvPr/>
        </p:nvGraphicFramePr>
        <p:xfrm>
          <a:off x="792946" y="1591994"/>
          <a:ext cx="3444813" cy="4145280"/>
        </p:xfrm>
        <a:graphic>
          <a:graphicData uri="http://schemas.openxmlformats.org/drawingml/2006/table">
            <a:tbl>
              <a:tblPr/>
              <a:tblGrid>
                <a:gridCol w="3444813">
                  <a:extLst>
                    <a:ext uri="{9D8B030D-6E8A-4147-A177-3AD203B41FA5}">
                      <a16:colId xmlns:a16="http://schemas.microsoft.com/office/drawing/2014/main" val="20000"/>
                    </a:ext>
                  </a:extLst>
                </a:gridCol>
              </a:tblGrid>
              <a:tr h="373447">
                <a:tc>
                  <a:txBody>
                    <a:bodyPr/>
                    <a:lstStyle/>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0"/>
                  </a:ext>
                </a:extLst>
              </a:tr>
              <a:tr h="349108">
                <a:tc>
                  <a:txBody>
                    <a:bodyPr/>
                    <a:lstStyle/>
                    <a:p>
                      <a:pPr lvl="0">
                        <a:defRPr/>
                      </a:pPr>
                      <a:r>
                        <a:rPr lang="ko-KR" altLang="en-US" sz="2400" b="1">
                          <a:highlight>
                            <a:srgbClr val="FFFF00"/>
                          </a:highlight>
                        </a:rPr>
                        <a:t>▶ 효과 및 성과                        </a:t>
                      </a:r>
                    </a:p>
                    <a:p>
                      <a:pPr lvl="0">
                        <a:defRPr/>
                      </a:pPr>
                      <a:endParaRPr lang="ko-KR" altLang="en-US" sz="2400"/>
                    </a:p>
                    <a:p>
                      <a:pPr lvl="0">
                        <a:defRPr/>
                      </a:pPr>
                      <a:r>
                        <a:rPr lang="en-US" altLang="ko-KR" sz="2000"/>
                        <a:t>- </a:t>
                      </a:r>
                      <a:r>
                        <a:rPr lang="ko-KR" altLang="en-US" sz="2000"/>
                        <a:t>복지 사각지대 발굴 </a:t>
                      </a:r>
                    </a:p>
                    <a:p>
                      <a:pPr lvl="0">
                        <a:defRPr/>
                      </a:pPr>
                      <a:endParaRPr lang="ko-KR" altLang="en-US" sz="2000"/>
                    </a:p>
                    <a:p>
                      <a:pPr lvl="0">
                        <a:defRPr/>
                      </a:pPr>
                      <a:r>
                        <a:rPr lang="en-US" altLang="ko-KR" sz="2000"/>
                        <a:t>- </a:t>
                      </a:r>
                      <a:r>
                        <a:rPr lang="ko-KR" altLang="en-US" sz="2000"/>
                        <a:t>지역사회 네트워크 강화 </a:t>
                      </a:r>
                    </a:p>
                    <a:p>
                      <a:pPr lvl="0">
                        <a:defRPr/>
                      </a:pPr>
                      <a:endParaRPr lang="ko-KR" altLang="en-US" sz="2000"/>
                    </a:p>
                    <a:p>
                      <a:pPr lvl="0">
                        <a:defRPr/>
                      </a:pPr>
                      <a:r>
                        <a:rPr lang="en-US" altLang="ko-KR" sz="2000"/>
                        <a:t>- </a:t>
                      </a:r>
                      <a:r>
                        <a:rPr lang="ko-KR" altLang="en-US" sz="2000"/>
                        <a:t>민</a:t>
                      </a:r>
                      <a:r>
                        <a:rPr lang="en-US" altLang="ko-KR" sz="2000"/>
                        <a:t>·</a:t>
                      </a:r>
                      <a:r>
                        <a:rPr lang="ko-KR" altLang="en-US" sz="2000"/>
                        <a:t>관 협력 활성화 </a:t>
                      </a:r>
                    </a:p>
                    <a:p>
                      <a:pPr lvl="0">
                        <a:defRPr/>
                      </a:pPr>
                      <a:endParaRPr lang="ko-KR" altLang="en-US" sz="2000"/>
                    </a:p>
                    <a:p>
                      <a:pPr lvl="0">
                        <a:defRPr/>
                      </a:pPr>
                      <a:r>
                        <a:rPr lang="en-US" altLang="ko-KR" sz="2000"/>
                        <a:t>- </a:t>
                      </a:r>
                      <a:r>
                        <a:rPr lang="ko-KR" altLang="en-US" sz="2000"/>
                        <a:t>맞춤형 통합서비스 제공</a:t>
                      </a:r>
                    </a:p>
                    <a:p>
                      <a:pPr lvl="0">
                        <a:buNone/>
                        <a:defRPr/>
                      </a:pPr>
                      <a:endParaRPr lang="en-US" altLang="ko-KR" sz="2400"/>
                    </a:p>
                    <a:p>
                      <a:pPr lvl="0">
                        <a:buNone/>
                        <a:defRPr/>
                      </a:pPr>
                      <a:endParaRPr lang="en-US" altLang="ko-KR" sz="2400"/>
                    </a:p>
                  </a:txBody>
                  <a:tcPr anchor="ctr">
                    <a:lnL>
                      <a:noFill/>
                    </a:lnL>
                    <a:lnR>
                      <a:noFill/>
                    </a:lnR>
                    <a:lnT>
                      <a:noFill/>
                    </a:lnT>
                    <a:lnB>
                      <a:noFill/>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3444614" y="210128"/>
            <a:ext cx="6096000" cy="523220"/>
          </a:xfrm>
          <a:prstGeom prst="rect">
            <a:avLst/>
          </a:prstGeom>
          <a:noFill/>
        </p:spPr>
        <p:txBody>
          <a:bodyPr wrap="square">
            <a:spAutoFit/>
          </a:bodyPr>
          <a:lstStyle/>
          <a:p>
            <a:pPr lvl="0">
              <a:defRPr/>
            </a:pPr>
            <a:r>
              <a:rPr lang="ko-KR" altLang="en-US" sz="2800" b="1"/>
              <a:t>무한돌봄센터 통합사례관리의 과제</a:t>
            </a:r>
          </a:p>
        </p:txBody>
      </p:sp>
      <p:sp>
        <p:nvSpPr>
          <p:cNvPr id="5" name="TextBox 4"/>
          <p:cNvSpPr txBox="1"/>
          <p:nvPr/>
        </p:nvSpPr>
        <p:spPr>
          <a:xfrm>
            <a:off x="4619099" y="1993748"/>
            <a:ext cx="3771974" cy="3046988"/>
          </a:xfrm>
          <a:prstGeom prst="rect">
            <a:avLst/>
          </a:prstGeom>
          <a:noFill/>
        </p:spPr>
        <p:txBody>
          <a:bodyPr wrap="square">
            <a:spAutoFit/>
          </a:bodyPr>
          <a:lstStyle/>
          <a:p>
            <a:pPr lvl="0">
              <a:buNone/>
              <a:defRPr/>
            </a:pPr>
            <a:r>
              <a:rPr lang="ko-KR" altLang="en-US" sz="2400" b="1">
                <a:highlight>
                  <a:srgbClr val="FFFF00"/>
                </a:highlight>
              </a:rPr>
              <a:t>▶ 문제점</a:t>
            </a:r>
          </a:p>
          <a:p>
            <a:pPr lvl="0">
              <a:buNone/>
              <a:defRPr/>
            </a:pPr>
            <a:endParaRPr lang="ko-KR" altLang="en-US" sz="2400"/>
          </a:p>
          <a:p>
            <a:pPr lvl="0">
              <a:defRPr/>
            </a:pPr>
            <a:r>
              <a:rPr lang="en-US" altLang="ko-KR" sz="2400"/>
              <a:t>- </a:t>
            </a:r>
            <a:r>
              <a:rPr lang="ko-KR" altLang="en-US" sz="2000"/>
              <a:t>인력 부족 문제 </a:t>
            </a:r>
          </a:p>
          <a:p>
            <a:pPr lvl="0">
              <a:defRPr/>
            </a:pPr>
            <a:endParaRPr lang="ko-KR" altLang="en-US" sz="2000"/>
          </a:p>
          <a:p>
            <a:pPr lvl="0">
              <a:defRPr/>
            </a:pPr>
            <a:r>
              <a:rPr lang="en-US" altLang="ko-KR" sz="2000"/>
              <a:t>- </a:t>
            </a:r>
            <a:r>
              <a:rPr lang="ko-KR" altLang="en-US" sz="2000"/>
              <a:t>담당자 잦은 교체 </a:t>
            </a:r>
          </a:p>
          <a:p>
            <a:pPr lvl="0">
              <a:buFont typeface="Arial"/>
              <a:buChar char="•"/>
              <a:defRPr/>
            </a:pPr>
            <a:endParaRPr lang="ko-KR" altLang="en-US" sz="2000"/>
          </a:p>
          <a:p>
            <a:pPr lvl="0">
              <a:defRPr/>
            </a:pPr>
            <a:r>
              <a:rPr lang="en-US" altLang="ko-KR" sz="2000"/>
              <a:t>- </a:t>
            </a:r>
            <a:r>
              <a:rPr lang="ko-KR" altLang="en-US" sz="2000"/>
              <a:t>사례관리 지속성 부족 </a:t>
            </a:r>
          </a:p>
          <a:p>
            <a:pPr lvl="0">
              <a:buFont typeface="Arial"/>
              <a:buChar char="•"/>
              <a:defRPr/>
            </a:pPr>
            <a:endParaRPr lang="ko-KR" altLang="en-US" sz="2000"/>
          </a:p>
          <a:p>
            <a:pPr lvl="0">
              <a:defRPr/>
            </a:pPr>
            <a:r>
              <a:rPr lang="en-US" altLang="ko-KR" sz="2000"/>
              <a:t>- </a:t>
            </a:r>
            <a:r>
              <a:rPr lang="ko-KR" altLang="en-US" sz="2000"/>
              <a:t>지역별 인력 차이 발생 </a:t>
            </a:r>
          </a:p>
        </p:txBody>
      </p:sp>
      <p:sp>
        <p:nvSpPr>
          <p:cNvPr id="6" name="TextBox 5"/>
          <p:cNvSpPr txBox="1"/>
          <p:nvPr/>
        </p:nvSpPr>
        <p:spPr>
          <a:xfrm>
            <a:off x="8416097" y="1993748"/>
            <a:ext cx="4076775" cy="2985433"/>
          </a:xfrm>
          <a:prstGeom prst="rect">
            <a:avLst/>
          </a:prstGeom>
          <a:noFill/>
        </p:spPr>
        <p:txBody>
          <a:bodyPr wrap="square">
            <a:spAutoFit/>
          </a:bodyPr>
          <a:lstStyle/>
          <a:p>
            <a:pPr lvl="0">
              <a:defRPr/>
            </a:pPr>
            <a:r>
              <a:rPr lang="ko-KR" altLang="en-US" sz="2400" b="1">
                <a:highlight>
                  <a:srgbClr val="FFFF00"/>
                </a:highlight>
              </a:rPr>
              <a:t>▶ 해결방안</a:t>
            </a:r>
          </a:p>
          <a:p>
            <a:pPr lvl="0">
              <a:defRPr/>
            </a:pPr>
            <a:endParaRPr lang="ko-KR" altLang="en-US" sz="2400"/>
          </a:p>
          <a:p>
            <a:pPr lvl="0">
              <a:defRPr/>
            </a:pPr>
            <a:r>
              <a:rPr lang="en-US" altLang="ko-KR" sz="2000"/>
              <a:t>- </a:t>
            </a:r>
            <a:r>
              <a:rPr lang="ko-KR" altLang="en-US" sz="2000"/>
              <a:t>사례관리 인력 안정성 강화</a:t>
            </a:r>
          </a:p>
          <a:p>
            <a:pPr lvl="0">
              <a:defRPr/>
            </a:pPr>
            <a:r>
              <a:rPr lang="ko-KR" altLang="en-US" sz="2000"/>
              <a:t> </a:t>
            </a:r>
          </a:p>
          <a:p>
            <a:pPr lvl="0">
              <a:defRPr/>
            </a:pPr>
            <a:r>
              <a:rPr lang="en-US" altLang="ko-KR" sz="2000"/>
              <a:t>- </a:t>
            </a:r>
            <a:r>
              <a:rPr lang="ko-KR" altLang="en-US" sz="2000"/>
              <a:t>민</a:t>
            </a:r>
            <a:r>
              <a:rPr lang="en-US" altLang="ko-KR" sz="2000"/>
              <a:t>·</a:t>
            </a:r>
            <a:r>
              <a:rPr lang="ko-KR" altLang="en-US" sz="2000"/>
              <a:t>관 협력체계 확대 </a:t>
            </a:r>
          </a:p>
          <a:p>
            <a:pPr lvl="0">
              <a:defRPr/>
            </a:pPr>
            <a:endParaRPr lang="ko-KR" altLang="en-US" sz="2000"/>
          </a:p>
          <a:p>
            <a:pPr lvl="0">
              <a:defRPr/>
            </a:pPr>
            <a:r>
              <a:rPr lang="en-US" altLang="ko-KR" sz="2000"/>
              <a:t>- </a:t>
            </a:r>
            <a:r>
              <a:rPr lang="ko-KR" altLang="en-US" sz="2000"/>
              <a:t>슈퍼비전 체계 구축 </a:t>
            </a:r>
          </a:p>
          <a:p>
            <a:pPr lvl="0">
              <a:defRPr/>
            </a:pPr>
            <a:endParaRPr lang="ko-KR" altLang="en-US" sz="2000"/>
          </a:p>
          <a:p>
            <a:pPr lvl="0">
              <a:defRPr/>
            </a:pPr>
            <a:r>
              <a:rPr lang="en-US" altLang="ko-KR" sz="2000"/>
              <a:t>- </a:t>
            </a:r>
            <a:r>
              <a:rPr lang="ko-KR" altLang="en-US" sz="2000"/>
              <a:t>지역 간 인력 균형 확보</a:t>
            </a:r>
          </a:p>
        </p:txBody>
      </p:sp>
    </p:spTree>
    <p:extLst>
      <p:ext uri="{BB962C8B-B14F-4D97-AF65-F5344CB8AC3E}">
        <p14:creationId xmlns:p14="http://schemas.microsoft.com/office/powerpoint/2010/main" val="122482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extLst>
              <a:ext uri="{FF2B5EF4-FFF2-40B4-BE49-F238E27FC236}">
                <a16:creationId xmlns:a16="http://schemas.microsoft.com/office/drawing/2014/main" id="{246269B0-7A57-8ADA-83B1-7B1371A6C39B}"/>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1203983" y="1982275"/>
            <a:ext cx="2552700" cy="428556"/>
          </a:xfrm>
          <a:prstGeom prst="rect">
            <a:avLst/>
          </a:prstGeom>
          <a:noFill/>
        </p:spPr>
        <p:txBody>
          <a:bodyPr wrap="square">
            <a:spAutoFit/>
          </a:bodyPr>
          <a:lstStyle/>
          <a:p>
            <a:pPr marL="0" marR="0" lvl="0" indent="0" algn="l" defTabSz="914400" rtl="0" eaLnBrk="1" latinLnBrk="0" hangingPunct="1">
              <a:lnSpc>
                <a:spcPct val="150000"/>
              </a:lnSpc>
              <a:spcBef>
                <a:spcPts val="0"/>
              </a:spcBef>
              <a:spcAft>
                <a:spcPts val="0"/>
              </a:spcAft>
              <a:buClrTx/>
              <a:buFontTx/>
              <a:buNone/>
              <a:defRPr/>
            </a:pPr>
            <a:r>
              <a:rPr kumimoji="1" lang="ko-KR" altLang="en-US" sz="1500" b="0" i="0" u="none" strike="noStrike" kern="1200" cap="none" spc="0" normalizeH="0" baseline="0">
                <a:solidFill>
                  <a:srgbClr val="000000"/>
                </a:solidFill>
                <a:effectLst/>
                <a:uLnTx/>
                <a:uFillTx/>
                <a:latin typeface="Montserrat SemiBold"/>
                <a:ea typeface="맑은 고딕"/>
                <a:cs typeface="+mn-cs"/>
              </a:rPr>
              <a:t>의료급여 사례관리 개념</a:t>
            </a: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1" name="TextBox 40">
            <a:extLst>
              <a:ext uri="{FF2B5EF4-FFF2-40B4-BE49-F238E27FC236}">
                <a16:creationId xmlns:a16="http://schemas.microsoft.com/office/drawing/2014/main" id="{78AF32F7-C38F-264E-CAAF-4742FF30004B}"/>
              </a:ext>
            </a:extLst>
          </p:cNvPr>
          <p:cNvSpPr txBox="1"/>
          <p:nvPr/>
        </p:nvSpPr>
        <p:spPr>
          <a:xfrm>
            <a:off x="1228725" y="3935918"/>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4800" b="0" i="0" u="none" strike="noStrike" kern="1200" cap="none" spc="0" normalizeH="0" baseline="0" noProof="0">
                <a:ln>
                  <a:noFill/>
                </a:ln>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3" name="TextBox 42"/>
          <p:cNvSpPr txBox="1"/>
          <p:nvPr/>
        </p:nvSpPr>
        <p:spPr>
          <a:xfrm>
            <a:off x="4481470" y="1310788"/>
            <a:ext cx="6193536" cy="2278232"/>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altLang="ko-KR" sz="1500" b="0" i="0" u="none" strike="noStrike" baseline="0">
                <a:solidFill>
                  <a:srgbClr val="000000"/>
                </a:solidFill>
                <a:latin typeface="함초롬바탕"/>
                <a:ea typeface="함초롬바탕"/>
                <a:cs typeface="함초롬바탕"/>
              </a:rPr>
              <a:t>-</a:t>
            </a:r>
            <a:r>
              <a:rPr sz="1500" b="0" i="0" u="none" strike="noStrike" baseline="0">
                <a:solidFill>
                  <a:srgbClr val="000000"/>
                </a:solidFill>
                <a:latin typeface="맑은 고딕"/>
                <a:cs typeface="함초롬바탕"/>
              </a:rPr>
              <a:t>의료급여 수급권자를 대상으로 그들의 건강증진과 삶의 질 행상을 목적으로 시행되는 제도</a:t>
            </a:r>
          </a:p>
          <a:p>
            <a:pPr lvl="0" algn="just">
              <a:lnSpc>
                <a:spcPct val="160000"/>
              </a:lnSpc>
              <a:spcBef>
                <a:spcPts val="0"/>
              </a:spcBef>
              <a:spcAft>
                <a:spcPts val="0"/>
              </a:spcAft>
              <a:defRPr/>
            </a:pPr>
            <a:r>
              <a:rPr lang="en-US" altLang="ko-KR" sz="1500" b="0" i="0" u="none" strike="noStrike" baseline="0">
                <a:solidFill>
                  <a:srgbClr val="000000"/>
                </a:solidFill>
                <a:latin typeface="맑은 고딕"/>
                <a:cs typeface="함초롬바탕"/>
              </a:rPr>
              <a:t>-</a:t>
            </a:r>
            <a:r>
              <a:rPr sz="1500" b="0" i="0" u="none" strike="noStrike" baseline="0">
                <a:solidFill>
                  <a:srgbClr val="000000"/>
                </a:solidFill>
                <a:latin typeface="맑은 고딕"/>
                <a:cs typeface="함초롬바탕"/>
              </a:rPr>
              <a:t>의료급여 수급권자의 삶의 질 향상과 적정의료 이용을 목적으로 수급권자의 욕구를 사정하고 건강 상담 및 필요한 정보를 제공하는 일련의 과정</a:t>
            </a: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effectLst/>
              <a:uLnTx/>
              <a:uFillTx/>
              <a:latin typeface="맑은 고딕"/>
              <a:ea typeface="맑은 고딕"/>
            </a:endParaRPr>
          </a:p>
        </p:txBody>
      </p:sp>
      <p:sp>
        <p:nvSpPr>
          <p:cNvPr id="44" name="가로 글상자 43"/>
          <p:cNvSpPr txBox="1"/>
          <p:nvPr/>
        </p:nvSpPr>
        <p:spPr>
          <a:xfrm>
            <a:off x="1407721" y="385948"/>
            <a:ext cx="8968344" cy="364622"/>
          </a:xfrm>
          <a:prstGeom prst="rect">
            <a:avLst/>
          </a:prstGeom>
        </p:spPr>
        <p:txBody>
          <a:bodyPr wrap="square">
            <a:spAutoFit/>
          </a:bodyPr>
          <a:lstStyle/>
          <a:p>
            <a:pPr lvl="0">
              <a:defRPr/>
            </a:pPr>
            <a:r>
              <a:rPr lang="ko-KR" altLang="en-US"/>
              <a:t>의료급여 사례관리와 등장배경</a:t>
            </a: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284389" y="4813976"/>
            <a:ext cx="2552700" cy="430662"/>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kumimoji="1" lang="ko-KR" altLang="en-US" sz="1500" b="0" i="0" u="none" strike="noStrike" kern="1200" cap="none" spc="0" normalizeH="0" baseline="0">
                <a:solidFill>
                  <a:srgbClr val="000000"/>
                </a:solidFill>
                <a:latin typeface="Montserrat SemiBold"/>
                <a:ea typeface="맑은 고딕"/>
                <a:cs typeface="+mn-cs"/>
              </a:rPr>
              <a:t>등장배경</a:t>
            </a:r>
          </a:p>
        </p:txBody>
      </p:sp>
      <p:sp>
        <p:nvSpPr>
          <p:cNvPr id="48" name="TextBox 42"/>
          <p:cNvSpPr txBox="1"/>
          <p:nvPr/>
        </p:nvSpPr>
        <p:spPr>
          <a:xfrm>
            <a:off x="4537136" y="3762614"/>
            <a:ext cx="6193536" cy="3648403"/>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sz="1200" b="0" i="0" u="none" strike="noStrike" baseline="0">
                <a:solidFill>
                  <a:srgbClr val="000000"/>
                </a:solidFill>
                <a:latin typeface="함초롬바탕"/>
                <a:ea typeface="함초롬바탕"/>
              </a:rPr>
              <a:t>-</a:t>
            </a:r>
            <a:r>
              <a:rPr lang="EN-US" sz="1300" b="0" i="0" u="none" strike="noStrike" baseline="0">
                <a:solidFill>
                  <a:srgbClr val="000000"/>
                </a:solidFill>
                <a:latin typeface="맑은 고딕"/>
              </a:rPr>
              <a:t>2003</a:t>
            </a:r>
            <a:r>
              <a:rPr sz="1300" b="0" i="0" u="none" strike="noStrike" baseline="0">
                <a:solidFill>
                  <a:srgbClr val="000000"/>
                </a:solidFill>
                <a:latin typeface="맑은 고딕"/>
                <a:cs typeface="함초롬바탕"/>
              </a:rPr>
              <a:t>년</a:t>
            </a:r>
            <a:r>
              <a:rPr lang="en-US" altLang="ko-KR" sz="1300" b="0" i="0" u="none" strike="noStrike" baseline="0">
                <a:solidFill>
                  <a:srgbClr val="000000"/>
                </a:solidFill>
                <a:latin typeface="맑은 고딕"/>
                <a:cs typeface="함초롬바탕"/>
              </a:rPr>
              <a:t>:</a:t>
            </a:r>
            <a:r>
              <a:rPr sz="1300" b="0" i="0" u="none" strike="noStrike" baseline="0">
                <a:solidFill>
                  <a:srgbClr val="000000"/>
                </a:solidFill>
                <a:latin typeface="맑은 고딕"/>
                <a:cs typeface="함초롬바탕"/>
              </a:rPr>
              <a:t> 의료급여 관리 운영상의 문제와 의료급여의 재정문제</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의료급여 환자의 도덕적 해이 문제부각</a:t>
            </a:r>
            <a:r>
              <a:rPr lang="en-US" altLang="ko-KR" sz="1300" b="0" i="0" u="none" strike="noStrike" baseline="0">
                <a:solidFill>
                  <a:srgbClr val="000000"/>
                </a:solidFill>
                <a:latin typeface="맑은 고딕"/>
                <a:cs typeface="함초롬바탕"/>
              </a:rPr>
              <a:t>-&gt;</a:t>
            </a:r>
            <a:r>
              <a:rPr sz="1300" b="0" i="0" u="none" strike="noStrike" baseline="0">
                <a:solidFill>
                  <a:srgbClr val="000000"/>
                </a:solidFill>
                <a:latin typeface="맑은 고딕"/>
                <a:cs typeface="함초롬바탕"/>
              </a:rPr>
              <a:t>사회복지사와 간호사를 사례관리사로 채용하여 시범사업을 실시</a:t>
            </a:r>
          </a:p>
          <a:p>
            <a:pPr lvl="0" algn="just">
              <a:lnSpc>
                <a:spcPct val="160000"/>
              </a:lnSpc>
              <a:spcBef>
                <a:spcPts val="0"/>
              </a:spcBef>
              <a:spcAft>
                <a:spcPts val="0"/>
              </a:spcAft>
              <a:defRPr/>
            </a:pPr>
            <a:r>
              <a:rPr lang="EN-US" sz="1300" b="0" i="0" u="none" strike="noStrike" baseline="0">
                <a:solidFill>
                  <a:srgbClr val="000000"/>
                </a:solidFill>
                <a:latin typeface="맑은 고딕"/>
              </a:rPr>
              <a:t>-2004</a:t>
            </a:r>
            <a:r>
              <a:rPr sz="1300" b="0" i="0" u="none" strike="noStrike" baseline="0">
                <a:solidFill>
                  <a:srgbClr val="000000"/>
                </a:solidFill>
                <a:latin typeface="맑은 고딕"/>
                <a:cs typeface="함초롬바탕"/>
              </a:rPr>
              <a:t>년</a:t>
            </a:r>
            <a:r>
              <a:rPr lang="en-US" altLang="ko-KR" sz="1300" b="0" i="0" u="none" strike="noStrike" baseline="0">
                <a:solidFill>
                  <a:srgbClr val="000000"/>
                </a:solidFill>
                <a:latin typeface="맑은 고딕"/>
                <a:cs typeface="함초롬바탕"/>
              </a:rPr>
              <a:t>:</a:t>
            </a:r>
            <a:r>
              <a:rPr sz="1300" b="0" i="0" u="none" strike="noStrike" baseline="0">
                <a:solidFill>
                  <a:srgbClr val="000000"/>
                </a:solidFill>
                <a:latin typeface="맑은 고딕"/>
                <a:cs typeface="함초롬바탕"/>
              </a:rPr>
              <a:t>간호사만 사례관리사로 채용</a:t>
            </a:r>
            <a:r>
              <a:rPr lang="en-US" altLang="ko-KR" sz="1300" b="0" i="0" u="none" strike="noStrike" baseline="0">
                <a:solidFill>
                  <a:srgbClr val="000000"/>
                </a:solidFill>
                <a:latin typeface="맑은 고딕"/>
                <a:cs typeface="함초롬바탕"/>
              </a:rPr>
              <a:t>.</a:t>
            </a:r>
            <a:r>
              <a:rPr lang="ko-KR" altLang="en-US" sz="1300" b="0" i="0" u="none" strike="noStrike" baseline="0">
                <a:solidFill>
                  <a:srgbClr val="000000"/>
                </a:solidFill>
                <a:latin typeface="맑은 고딕"/>
                <a:cs typeface="함초롬바탕"/>
              </a:rPr>
              <a:t> </a:t>
            </a:r>
            <a:r>
              <a:rPr sz="1300" b="0" i="0" u="none" strike="noStrike" baseline="0">
                <a:solidFill>
                  <a:srgbClr val="000000"/>
                </a:solidFill>
                <a:latin typeface="맑은 고딕"/>
                <a:cs typeface="함초롬바탕"/>
              </a:rPr>
              <a:t>비중이 의료적인 부분으로 경도되어 운영</a:t>
            </a:r>
          </a:p>
          <a:p>
            <a:pPr lvl="0" algn="just">
              <a:lnSpc>
                <a:spcPct val="160000"/>
              </a:lnSpc>
              <a:spcBef>
                <a:spcPts val="0"/>
              </a:spcBef>
              <a:spcAft>
                <a:spcPts val="0"/>
              </a:spcAft>
              <a:defRPr/>
            </a:pPr>
            <a:r>
              <a:rPr lang="EN-US" sz="1300" b="0" i="0" u="none" strike="noStrike" baseline="0">
                <a:solidFill>
                  <a:srgbClr val="000000"/>
                </a:solidFill>
                <a:latin typeface="맑은 고딕"/>
              </a:rPr>
              <a:t>-2015</a:t>
            </a:r>
            <a:r>
              <a:rPr sz="1300" b="0" i="0" u="none" strike="noStrike" baseline="0">
                <a:solidFill>
                  <a:srgbClr val="000000"/>
                </a:solidFill>
                <a:latin typeface="맑은 고딕"/>
                <a:cs typeface="함초롬바탕"/>
              </a:rPr>
              <a:t>년 의료급여 사례관리지침에 보면 의료급여사례관리의 목적</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수급권자의 자가 건강관리 능력 향상</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합리적 의료 이용 유도</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지지체계 구축을 통하여 건강 삶의 질 향상과 의료급여 재정 안정화에 기여</a:t>
            </a:r>
          </a:p>
          <a:p>
            <a:pPr lvl="0" algn="just">
              <a:lnSpc>
                <a:spcPct val="160000"/>
              </a:lnSpc>
              <a:spcBef>
                <a:spcPts val="0"/>
              </a:spcBef>
              <a:spcAft>
                <a:spcPts val="0"/>
              </a:spcAft>
              <a:defRPr/>
            </a:pPr>
            <a:r>
              <a:rPr lang="en-US" altLang="ko-KR" sz="1300" b="0" i="0" u="none" strike="noStrike" baseline="0">
                <a:solidFill>
                  <a:srgbClr val="000000"/>
                </a:solidFill>
                <a:latin typeface="맑은 고딕"/>
                <a:cs typeface="함초롬바탕"/>
              </a:rPr>
              <a:t>-&gt;</a:t>
            </a:r>
            <a:r>
              <a:rPr sz="1300" b="0" i="0" u="none" strike="noStrike" baseline="0">
                <a:solidFill>
                  <a:srgbClr val="000000"/>
                </a:solidFill>
                <a:latin typeface="맑은 고딕"/>
                <a:cs typeface="함초롬바탕"/>
              </a:rPr>
              <a:t>건강관리와 재정 안정화의 목적을 명확히 하고 있다</a:t>
            </a:r>
            <a:r>
              <a:rPr lang="EN-US" sz="1300" b="0" i="0" u="none" strike="noStrike" baseline="0">
                <a:solidFill>
                  <a:srgbClr val="000000"/>
                </a:solidFill>
                <a:latin typeface="맑은 고딕"/>
              </a:rPr>
              <a:t>.</a:t>
            </a:r>
            <a:endParaRPr lang="EN-US" sz="1200" b="0" i="0" u="none" strike="noStrike" baseline="0">
              <a:solidFill>
                <a:srgbClr val="000000"/>
              </a:solidFill>
              <a:latin typeface="함초롬바탕"/>
              <a:ea typeface="함초롬바탕"/>
            </a:endParaRPr>
          </a:p>
          <a:p>
            <a:pPr lvl="0" algn="just">
              <a:lnSpc>
                <a:spcPct val="160000"/>
              </a:lnSpc>
              <a:spcBef>
                <a:spcPts val="0"/>
              </a:spcBef>
              <a:spcAft>
                <a:spcPts val="0"/>
              </a:spcAft>
              <a:defRPr/>
            </a:pPr>
            <a:endParaRPr sz="12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en-US" altLang="ko-K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Tree>
    <p:extLst>
      <p:ext uri="{BB962C8B-B14F-4D97-AF65-F5344CB8AC3E}">
        <p14:creationId xmlns:p14="http://schemas.microsoft.com/office/powerpoint/2010/main" val="93715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8" name="그룹 7">
            <a:extLst>
              <a:ext uri="{FF2B5EF4-FFF2-40B4-BE49-F238E27FC236}">
                <a16:creationId xmlns:a16="http://schemas.microsoft.com/office/drawing/2014/main" id="{C188FDBF-266A-0378-354A-F1CF059CE2FD}"/>
              </a:ext>
            </a:extLst>
          </p:cNvPr>
          <p:cNvGrpSpPr/>
          <p:nvPr/>
        </p:nvGrpSpPr>
        <p:grpSpPr>
          <a:xfrm>
            <a:off x="530352" y="403479"/>
            <a:ext cx="825350" cy="211073"/>
            <a:chOff x="502920" y="348234"/>
            <a:chExt cx="929640" cy="237744"/>
          </a:xfrm>
        </p:grpSpPr>
        <p:sp>
          <p:nvSpPr>
            <p:cNvPr id="40" name="타원 39">
              <a:extLst>
                <a:ext uri="{FF2B5EF4-FFF2-40B4-BE49-F238E27FC236}">
                  <a16:creationId xmlns:a16="http://schemas.microsoft.com/office/drawing/2014/main" id="{85A46D2D-412F-F90F-DAD5-BD69E999751E}"/>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1" name="타원 40">
              <a:extLst>
                <a:ext uri="{FF2B5EF4-FFF2-40B4-BE49-F238E27FC236}">
                  <a16:creationId xmlns:a16="http://schemas.microsoft.com/office/drawing/2014/main" id="{FAECDC6C-FCDF-2C7C-6875-C75C0576832E}"/>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7" name="타원 66">
              <a:extLst>
                <a:ext uri="{FF2B5EF4-FFF2-40B4-BE49-F238E27FC236}">
                  <a16:creationId xmlns:a16="http://schemas.microsoft.com/office/drawing/2014/main" id="{0414D441-C9FA-1181-C1C2-4C631CA488E3}"/>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27" name="TextBox 26"/>
          <p:cNvSpPr txBox="1"/>
          <p:nvPr/>
        </p:nvSpPr>
        <p:spPr>
          <a:xfrm>
            <a:off x="635104" y="1574771"/>
            <a:ext cx="2884542" cy="338554"/>
          </a:xfrm>
          <a:prstGeom prst="rect">
            <a:avLst/>
          </a:prstGeom>
          <a:noFill/>
        </p:spPr>
        <p:txBody>
          <a:bodyPr wrap="square">
            <a:spAutoFit/>
          </a:bodyPr>
          <a:lstStyle/>
          <a:p>
            <a:pPr lvl="0" algn="ctr">
              <a:defRPr/>
            </a:pPr>
            <a:r>
              <a:rPr lang="ko-KR" altLang="en-US" sz="1600" b="1">
                <a:solidFill>
                  <a:schemeClr val="tx1"/>
                </a:solidFill>
              </a:rPr>
              <a:t>의료급여 수급자의 욕구 증가</a:t>
            </a:r>
            <a:endParaRPr kumimoji="1" lang="ko-Kore-KR" altLang="en-US" sz="1600" b="1" i="0" u="none" strike="noStrike" kern="1200" cap="none" spc="0" normalizeH="0" baseline="0">
              <a:solidFill>
                <a:srgbClr val="00ACB4"/>
              </a:solidFill>
              <a:effectLst/>
              <a:uLnTx/>
              <a:uFillTx/>
              <a:latin typeface="Montserrat SemiBold"/>
              <a:ea typeface="맑은 고딕"/>
              <a:cs typeface="+mn-cs"/>
            </a:endParaRPr>
          </a:p>
        </p:txBody>
      </p:sp>
      <p:sp>
        <p:nvSpPr>
          <p:cNvPr id="28" name="TextBox 27"/>
          <p:cNvSpPr txBox="1"/>
          <p:nvPr/>
        </p:nvSpPr>
        <p:spPr>
          <a:xfrm>
            <a:off x="525497" y="2095847"/>
            <a:ext cx="5570502" cy="1150273"/>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400">
                <a:solidFill>
                  <a:schemeClr val="tx1"/>
                </a:solidFill>
              </a:rPr>
              <a:t>사회</a:t>
            </a:r>
            <a:r>
              <a:rPr lang="en-US" altLang="ko-KR" sz="1400">
                <a:solidFill>
                  <a:schemeClr val="tx1"/>
                </a:solidFill>
              </a:rPr>
              <a:t>, </a:t>
            </a:r>
            <a:r>
              <a:rPr lang="ko-KR" altLang="en-US" sz="1400">
                <a:solidFill>
                  <a:schemeClr val="tx1"/>
                </a:solidFill>
              </a:rPr>
              <a:t>경제적으로 열악한 환경에 있는 수급자의 유병률 증가</a:t>
            </a:r>
          </a:p>
          <a:p>
            <a:pPr marL="285750" lvl="0" indent="-285750" algn="l">
              <a:buFont typeface="Arial"/>
              <a:buChar char="•"/>
              <a:defRPr/>
            </a:pPr>
            <a:r>
              <a:rPr lang="ko-KR" altLang="en-US" sz="1400">
                <a:solidFill>
                  <a:schemeClr val="tx1"/>
                </a:solidFill>
              </a:rPr>
              <a:t>건강에 대한 관심의 증가로 의료서비스 및 기타 복지에 대한 욕구 증가 </a:t>
            </a:r>
          </a:p>
          <a:p>
            <a:pPr marL="285750" lvl="0" indent="-285750" algn="l">
              <a:buFont typeface="Arial"/>
              <a:buChar char="•"/>
              <a:defRPr/>
            </a:pPr>
            <a:r>
              <a:rPr lang="ko-KR" altLang="en-US" sz="1400">
                <a:solidFill>
                  <a:schemeClr val="tx1"/>
                </a:solidFill>
              </a:rPr>
              <a:t>욕구 증가에 따른 적절한 서비스 제공의 미흡으로 인한 대처의 필요</a:t>
            </a:r>
            <a:endParaRPr kumimoji="0" lang="en-US" altLang="ko-KR" sz="1000" i="0" u="none" strike="noStrike" kern="1200" cap="none" spc="0" normalizeH="0" baseline="0">
              <a:solidFill>
                <a:srgbClr val="000000"/>
              </a:solidFill>
              <a:latin typeface="Calibri"/>
              <a:ea typeface="맑은 고딕"/>
              <a:cs typeface="+mn-cs"/>
            </a:endParaRPr>
          </a:p>
        </p:txBody>
      </p:sp>
      <p:sp>
        <p:nvSpPr>
          <p:cNvPr id="32" name="TextBox 31"/>
          <p:cNvSpPr txBox="1"/>
          <p:nvPr/>
        </p:nvSpPr>
        <p:spPr>
          <a:xfrm>
            <a:off x="517587" y="3889609"/>
            <a:ext cx="5488456" cy="547136"/>
          </a:xfrm>
          <a:prstGeom prst="rect">
            <a:avLst/>
          </a:prstGeom>
          <a:noFill/>
        </p:spPr>
        <p:txBody>
          <a:bodyPr wrap="square">
            <a:spAutoFit/>
          </a:bodyPr>
          <a:lstStyle/>
          <a:p>
            <a:pPr lvl="0" algn="ctr">
              <a:defRPr/>
            </a:pPr>
            <a:r>
              <a:rPr lang="ko-KR" altLang="en-US" sz="1500" b="1">
                <a:solidFill>
                  <a:schemeClr val="tx1"/>
                </a:solidFill>
              </a:rPr>
              <a:t>의료이용에 대한 정확한 지식</a:t>
            </a:r>
            <a:r>
              <a:rPr lang="en-US" altLang="ko-KR" sz="1500" b="1">
                <a:solidFill>
                  <a:schemeClr val="tx1"/>
                </a:solidFill>
              </a:rPr>
              <a:t>, </a:t>
            </a:r>
            <a:r>
              <a:rPr lang="ko-KR" altLang="en-US" sz="1500" b="1">
                <a:solidFill>
                  <a:schemeClr val="tx1"/>
                </a:solidFill>
              </a:rPr>
              <a:t>정보 부족으로 인한 수급자 건강악화</a:t>
            </a:r>
            <a:endParaRPr kumimoji="1" lang="ko-Kore-KR" altLang="en-US" sz="1500" b="0" i="0" u="none" strike="noStrike" kern="1200" cap="none" spc="0" normalizeH="0" baseline="0">
              <a:solidFill>
                <a:srgbClr val="00ACB4"/>
              </a:solidFill>
              <a:effectLst/>
              <a:uLnTx/>
              <a:uFillTx/>
              <a:latin typeface="Montserrat SemiBold"/>
              <a:ea typeface="맑은 고딕"/>
              <a:cs typeface="+mn-cs"/>
            </a:endParaRPr>
          </a:p>
        </p:txBody>
      </p:sp>
      <p:sp>
        <p:nvSpPr>
          <p:cNvPr id="33" name="TextBox 32"/>
          <p:cNvSpPr txBox="1"/>
          <p:nvPr/>
        </p:nvSpPr>
        <p:spPr>
          <a:xfrm>
            <a:off x="438907" y="4413043"/>
            <a:ext cx="5616616" cy="947627"/>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400">
                <a:solidFill>
                  <a:schemeClr val="tx1"/>
                </a:solidFill>
              </a:rPr>
              <a:t>의료급여 대상자들의 실질적인 의료 이용에 대한 정보</a:t>
            </a:r>
            <a:r>
              <a:rPr lang="en-US" altLang="ko-KR" sz="1400">
                <a:solidFill>
                  <a:schemeClr val="tx1"/>
                </a:solidFill>
              </a:rPr>
              <a:t>, </a:t>
            </a:r>
            <a:r>
              <a:rPr lang="ko-KR" altLang="en-US" sz="1400">
                <a:solidFill>
                  <a:schemeClr val="tx1"/>
                </a:solidFill>
              </a:rPr>
              <a:t>지식의 부족으로 인한 건강 악화 초래</a:t>
            </a:r>
          </a:p>
          <a:p>
            <a:pPr marL="285750" lvl="0" indent="-285750" algn="l">
              <a:buFont typeface="Arial"/>
              <a:buChar char="•"/>
              <a:defRPr/>
            </a:pPr>
            <a:r>
              <a:rPr lang="ko-KR" altLang="en-US" sz="1400">
                <a:solidFill>
                  <a:schemeClr val="tx1"/>
                </a:solidFill>
              </a:rPr>
              <a:t>수급자들에게 정보</a:t>
            </a:r>
            <a:r>
              <a:rPr lang="en-US" altLang="ko-KR" sz="1400">
                <a:solidFill>
                  <a:schemeClr val="tx1"/>
                </a:solidFill>
              </a:rPr>
              <a:t>, </a:t>
            </a:r>
            <a:r>
              <a:rPr lang="ko-KR" altLang="en-US" sz="1400">
                <a:solidFill>
                  <a:schemeClr val="tx1"/>
                </a:solidFill>
              </a:rPr>
              <a:t>지식 제공 및 적정하고 건강한 의료 이용을 원조하는 사례관리자 역할 필요</a:t>
            </a:r>
            <a:endParaRPr kumimoji="0" lang="en-US" altLang="ko-KR" sz="1000" i="0" u="none" strike="noStrike" kern="1200" cap="none" spc="0" normalizeH="0" baseline="0">
              <a:solidFill>
                <a:srgbClr val="000000"/>
              </a:solidFill>
              <a:latin typeface="Calibri"/>
              <a:ea typeface="맑은 고딕"/>
              <a:cs typeface="+mn-cs"/>
            </a:endParaRPr>
          </a:p>
        </p:txBody>
      </p:sp>
      <p:sp>
        <p:nvSpPr>
          <p:cNvPr id="35" name="TextBox 34"/>
          <p:cNvSpPr txBox="1"/>
          <p:nvPr/>
        </p:nvSpPr>
        <p:spPr>
          <a:xfrm>
            <a:off x="6860128" y="1661585"/>
            <a:ext cx="4350404" cy="336760"/>
          </a:xfrm>
          <a:prstGeom prst="rect">
            <a:avLst/>
          </a:prstGeom>
          <a:noFill/>
        </p:spPr>
        <p:txBody>
          <a:bodyPr wrap="square">
            <a:spAutoFit/>
          </a:bodyPr>
          <a:lstStyle/>
          <a:p>
            <a:pPr lvl="0" algn="ctr">
              <a:defRPr/>
            </a:pPr>
            <a:r>
              <a:rPr lang="ko-KR" altLang="en-US" sz="1600" b="1">
                <a:solidFill>
                  <a:schemeClr val="tx1"/>
                </a:solidFill>
              </a:rPr>
              <a:t>부적절한 의료 이용으로 의료급여 비용 급증</a:t>
            </a:r>
            <a:endParaRPr kumimoji="1" lang="ko-Kore-KR" altLang="en-US" sz="1600" b="0" i="0" u="none" strike="noStrike" kern="1200" cap="none" spc="0" normalizeH="0" baseline="0">
              <a:solidFill>
                <a:srgbClr val="FCE38A">
                  <a:lumMod val="75000"/>
                </a:srgbClr>
              </a:solidFill>
              <a:effectLst/>
              <a:uLnTx/>
              <a:uFillTx/>
              <a:latin typeface="Montserrat SemiBold"/>
              <a:ea typeface="맑은 고딕"/>
              <a:cs typeface="+mn-cs"/>
            </a:endParaRPr>
          </a:p>
        </p:txBody>
      </p:sp>
      <p:sp>
        <p:nvSpPr>
          <p:cNvPr id="36" name="TextBox 35"/>
          <p:cNvSpPr txBox="1"/>
          <p:nvPr/>
        </p:nvSpPr>
        <p:spPr>
          <a:xfrm>
            <a:off x="6673588" y="2244699"/>
            <a:ext cx="4770252" cy="515331"/>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400">
                <a:solidFill>
                  <a:schemeClr val="tx1"/>
                </a:solidFill>
              </a:rPr>
              <a:t>의료급여 수급자의 부적절한 의료이용</a:t>
            </a:r>
            <a:r>
              <a:rPr lang="en-US" altLang="ko-KR" sz="1400">
                <a:solidFill>
                  <a:schemeClr val="tx1"/>
                </a:solidFill>
              </a:rPr>
              <a:t>(</a:t>
            </a:r>
            <a:r>
              <a:rPr lang="ko-KR" altLang="en-US" sz="1400">
                <a:solidFill>
                  <a:schemeClr val="tx1"/>
                </a:solidFill>
              </a:rPr>
              <a:t>약물오남용</a:t>
            </a:r>
            <a:r>
              <a:rPr lang="en-US" altLang="ko-KR" sz="1400">
                <a:solidFill>
                  <a:schemeClr val="tx1"/>
                </a:solidFill>
              </a:rPr>
              <a:t>, </a:t>
            </a:r>
            <a:r>
              <a:rPr lang="ko-KR" altLang="en-US" sz="1400">
                <a:solidFill>
                  <a:schemeClr val="tx1"/>
                </a:solidFill>
              </a:rPr>
              <a:t>의료쇼핑 등</a:t>
            </a:r>
            <a:r>
              <a:rPr lang="en-US" altLang="ko-KR" sz="1400">
                <a:solidFill>
                  <a:schemeClr val="tx1"/>
                </a:solidFill>
              </a:rPr>
              <a:t>)</a:t>
            </a:r>
            <a:r>
              <a:rPr lang="ko-KR" altLang="en-US" sz="1400">
                <a:solidFill>
                  <a:schemeClr val="tx1"/>
                </a:solidFill>
              </a:rPr>
              <a:t>으로 인한 의료급여 재정 급증</a:t>
            </a:r>
            <a:endParaRPr kumimoji="0" lang="en-US" altLang="ko-KR" sz="1400" i="0" u="none" strike="noStrike" kern="1200" cap="none" spc="0" normalizeH="0" baseline="0">
              <a:solidFill>
                <a:srgbClr val="000000"/>
              </a:solidFill>
              <a:latin typeface="Calibri"/>
              <a:ea typeface="맑은 고딕"/>
              <a:cs typeface="+mn-cs"/>
            </a:endParaRPr>
          </a:p>
        </p:txBody>
      </p:sp>
      <p:sp>
        <p:nvSpPr>
          <p:cNvPr id="38" name="TextBox 37"/>
          <p:cNvSpPr txBox="1"/>
          <p:nvPr/>
        </p:nvSpPr>
        <p:spPr>
          <a:xfrm>
            <a:off x="7033309" y="3913479"/>
            <a:ext cx="3861783" cy="338554"/>
          </a:xfrm>
          <a:prstGeom prst="rect">
            <a:avLst/>
          </a:prstGeom>
          <a:noFill/>
        </p:spPr>
        <p:txBody>
          <a:bodyPr wrap="square">
            <a:spAutoFit/>
          </a:bodyPr>
          <a:lstStyle/>
          <a:p>
            <a:pPr lvl="0" algn="ctr">
              <a:defRPr/>
            </a:pPr>
            <a:r>
              <a:rPr lang="ko-KR" altLang="en-US" sz="1600" b="1">
                <a:solidFill>
                  <a:schemeClr val="tx1"/>
                </a:solidFill>
              </a:rPr>
              <a:t>선택 진료 등의 보장성 강화 필요</a:t>
            </a:r>
            <a:endParaRPr kumimoji="1" lang="ko-Kore-KR" altLang="en-US" sz="1600" b="0" i="0" u="none" strike="noStrike" kern="1200" cap="none" spc="0" normalizeH="0" baseline="0">
              <a:solidFill>
                <a:srgbClr val="FCE38A">
                  <a:lumMod val="75000"/>
                </a:srgbClr>
              </a:solidFill>
              <a:effectLst/>
              <a:uLnTx/>
              <a:uFillTx/>
              <a:latin typeface="Montserrat SemiBold"/>
              <a:ea typeface="맑은 고딕"/>
              <a:cs typeface="+mn-cs"/>
            </a:endParaRPr>
          </a:p>
        </p:txBody>
      </p:sp>
      <p:sp>
        <p:nvSpPr>
          <p:cNvPr id="39" name="TextBox 38"/>
          <p:cNvSpPr txBox="1"/>
          <p:nvPr/>
        </p:nvSpPr>
        <p:spPr>
          <a:xfrm>
            <a:off x="6903978" y="4354033"/>
            <a:ext cx="4372864" cy="511337"/>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400">
                <a:solidFill>
                  <a:schemeClr val="tx1"/>
                </a:solidFill>
              </a:rPr>
              <a:t>경제적 요인 혹은 다양한 질병 등으로 인해 다양한 병원 이용 → 다양한 의료이용의 폭 확대 필요</a:t>
            </a:r>
            <a:endParaRPr kumimoji="0" lang="en-US" altLang="ko-KR" sz="1400" i="0" u="none" strike="noStrike" kern="1200" cap="none" spc="0" normalizeH="0" baseline="0">
              <a:solidFill>
                <a:srgbClr val="000000"/>
              </a:solidFill>
              <a:latin typeface="Calibri"/>
              <a:ea typeface="맑은 고딕"/>
              <a:cs typeface="+mn-cs"/>
            </a:endParaRPr>
          </a:p>
        </p:txBody>
      </p:sp>
      <p:cxnSp>
        <p:nvCxnSpPr>
          <p:cNvPr id="45" name="직선 연결선[R] 56"/>
          <p:cNvCxnSpPr/>
          <p:nvPr/>
        </p:nvCxnSpPr>
        <p:spPr>
          <a:xfrm flipV="1">
            <a:off x="1007782" y="3583627"/>
            <a:ext cx="5088218" cy="2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직선 연결선[R] 56"/>
          <p:cNvCxnSpPr/>
          <p:nvPr/>
        </p:nvCxnSpPr>
        <p:spPr>
          <a:xfrm>
            <a:off x="6627916" y="3589811"/>
            <a:ext cx="4525376"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가로 글상자 67"/>
          <p:cNvSpPr txBox="1"/>
          <p:nvPr/>
        </p:nvSpPr>
        <p:spPr>
          <a:xfrm>
            <a:off x="1494311" y="379763"/>
            <a:ext cx="8671461" cy="361282"/>
          </a:xfrm>
          <a:prstGeom prst="rect">
            <a:avLst/>
          </a:prstGeom>
        </p:spPr>
        <p:txBody>
          <a:bodyPr wrap="square">
            <a:spAutoFit/>
          </a:bodyPr>
          <a:lstStyle/>
          <a:p>
            <a:pPr lvl="0">
              <a:defRPr/>
            </a:pPr>
            <a:r>
              <a:rPr lang="ko-KR" altLang="en-US" dirty="0"/>
              <a:t>의료급여 사례관리의 필요성과 목적</a:t>
            </a:r>
          </a:p>
        </p:txBody>
      </p:sp>
    </p:spTree>
    <p:extLst>
      <p:ext uri="{BB962C8B-B14F-4D97-AF65-F5344CB8AC3E}">
        <p14:creationId xmlns:p14="http://schemas.microsoft.com/office/powerpoint/2010/main" val="271581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1018431" y="1685027"/>
            <a:ext cx="2713512" cy="1522993"/>
          </a:xfrm>
          <a:prstGeom prst="rect">
            <a:avLst/>
          </a:prstGeom>
          <a:noFill/>
        </p:spPr>
        <p:txBody>
          <a:bodyPr wrap="square">
            <a:spAutoFit/>
          </a:bodyPr>
          <a:lstStyle/>
          <a:p>
            <a:pPr marL="0" marR="0" lvl="0" indent="0" algn="l" defTabSz="914400" rtl="0" eaLnBrk="1" latinLnBrk="0" hangingPunct="1">
              <a:lnSpc>
                <a:spcPct val="150000"/>
              </a:lnSpc>
              <a:spcBef>
                <a:spcPts val="0"/>
              </a:spcBef>
              <a:spcAft>
                <a:spcPts val="0"/>
              </a:spcAft>
              <a:buClrTx/>
              <a:buFontTx/>
              <a:buNone/>
              <a:defRPr/>
            </a:pPr>
            <a:r>
              <a:rPr kumimoji="1" lang="ko-KR" altLang="en-US" sz="1500" b="0" i="0" u="none" strike="noStrike" kern="1200" cap="none" spc="0" normalizeH="0" baseline="0">
                <a:solidFill>
                  <a:srgbClr val="000000"/>
                </a:solidFill>
                <a:effectLst/>
                <a:uLnTx/>
                <a:uFillTx/>
                <a:latin typeface="Montserrat SemiBold"/>
                <a:ea typeface="맑은 고딕"/>
                <a:cs typeface="+mn-cs"/>
              </a:rPr>
              <a:t>의료급여 사례관리의 필요성</a:t>
            </a: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a:p>
            <a:pPr lvl="0" algn="just">
              <a:lnSpc>
                <a:spcPct val="160000"/>
              </a:lnSpc>
              <a:spcBef>
                <a:spcPts val="0"/>
              </a:spcBef>
              <a:spcAft>
                <a:spcPts val="0"/>
              </a:spcAft>
              <a:defRPr/>
            </a:pPr>
            <a:r>
              <a:rPr kumimoji="1" lang="en-US" altLang="ko-KR" sz="1500" b="0" i="0" u="none" strike="noStrike" kern="1200" cap="none" spc="0" normalizeH="0" baseline="0">
                <a:solidFill>
                  <a:srgbClr val="000000"/>
                </a:solidFill>
                <a:effectLst/>
                <a:uLnTx/>
                <a:uFillTx/>
                <a:latin typeface="Montserrat SemiBold"/>
                <a:ea typeface="맑은 고딕"/>
                <a:cs typeface="+mn-cs"/>
              </a:rPr>
              <a:t>(2015</a:t>
            </a:r>
            <a:r>
              <a:rPr kumimoji="1" lang="ko-KR" altLang="en-US" sz="1500" b="0" i="0" u="none" strike="noStrike" kern="1200" cap="none" spc="0" normalizeH="0" baseline="0">
                <a:solidFill>
                  <a:srgbClr val="000000"/>
                </a:solidFill>
                <a:effectLst/>
                <a:uLnTx/>
                <a:uFillTx/>
                <a:latin typeface="Montserrat SemiBold"/>
                <a:ea typeface="맑은 고딕"/>
                <a:cs typeface="+mn-cs"/>
              </a:rPr>
              <a:t> </a:t>
            </a:r>
            <a:r>
              <a:rPr sz="1500" b="0" i="0" u="none" strike="noStrike" baseline="0">
                <a:solidFill>
                  <a:srgbClr val="000000"/>
                </a:solidFill>
                <a:latin typeface="함초롬바탕"/>
                <a:ea typeface="함초롬바탕"/>
                <a:cs typeface="함초롬바탕"/>
              </a:rPr>
              <a:t>의료급여사업안내서</a:t>
            </a:r>
            <a:r>
              <a:rPr lang="en-US" altLang="ko-KR" sz="1500" b="0" i="0" u="none" strike="noStrike" baseline="0">
                <a:solidFill>
                  <a:srgbClr val="000000"/>
                </a:solidFill>
                <a:latin typeface="함초롬바탕"/>
                <a:ea typeface="함초롬바탕"/>
                <a:cs typeface="함초롬바탕"/>
              </a:rPr>
              <a:t>)</a:t>
            </a: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p:txBody>
      </p:sp>
      <p:sp>
        <p:nvSpPr>
          <p:cNvPr id="41" name="TextBox 40"/>
          <p:cNvSpPr txBox="1"/>
          <p:nvPr/>
        </p:nvSpPr>
        <p:spPr>
          <a:xfrm>
            <a:off x="1228725" y="3935918"/>
            <a:ext cx="1828800" cy="830997"/>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en-US" altLang="ko-Kore-KR" sz="4800" b="0" i="0" u="none" strike="noStrike" kern="1200" cap="none" spc="0" normalizeH="0" baseline="0">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a:solidFill>
                <a:srgbClr val="000000"/>
              </a:solidFill>
              <a:effectLst/>
              <a:uLnTx/>
              <a:uFillTx/>
              <a:latin typeface="Montserrat SemiBold"/>
              <a:ea typeface="맑은 고딕"/>
              <a:cs typeface="+mn-cs"/>
            </a:endParaRPr>
          </a:p>
        </p:txBody>
      </p:sp>
      <p:sp>
        <p:nvSpPr>
          <p:cNvPr id="43" name="TextBox 42"/>
          <p:cNvSpPr txBox="1"/>
          <p:nvPr/>
        </p:nvSpPr>
        <p:spPr>
          <a:xfrm>
            <a:off x="4481470" y="1310788"/>
            <a:ext cx="6193536" cy="2278232"/>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altLang="ko-KR" sz="1500" b="0" i="0" u="none" strike="noStrike" baseline="0">
                <a:solidFill>
                  <a:srgbClr val="000000"/>
                </a:solidFill>
                <a:latin typeface="함초롬바탕"/>
                <a:ea typeface="함초롬바탕"/>
                <a:cs typeface="함초롬바탕"/>
              </a:rPr>
              <a:t>-</a:t>
            </a:r>
            <a:r>
              <a:rPr sz="1500" b="0" i="0" u="none" strike="noStrike" baseline="0">
                <a:solidFill>
                  <a:srgbClr val="000000"/>
                </a:solidFill>
                <a:latin typeface="맑은 고딕"/>
                <a:cs typeface="함초롬바탕"/>
              </a:rPr>
              <a:t>다빈도 복합 상병을 가진 의료급여 수급권자의 밀착 상담 및 관리 </a:t>
            </a:r>
          </a:p>
          <a:p>
            <a:pPr lvl="0" algn="just">
              <a:lnSpc>
                <a:spcPct val="160000"/>
              </a:lnSpc>
              <a:spcBef>
                <a:spcPts val="0"/>
              </a:spcBef>
              <a:spcAft>
                <a:spcPts val="0"/>
              </a:spcAft>
              <a:defRPr/>
            </a:pPr>
            <a:r>
              <a:rPr lang="en-US" altLang="ko-KR" sz="1500" b="0" i="0" u="none" strike="noStrike" baseline="0">
                <a:solidFill>
                  <a:srgbClr val="000000"/>
                </a:solidFill>
                <a:latin typeface="맑은 고딕"/>
                <a:cs typeface="함초롬바탕"/>
              </a:rPr>
              <a:t>-</a:t>
            </a:r>
            <a:r>
              <a:rPr sz="1500" b="0" i="0" u="none" strike="noStrike" baseline="0">
                <a:solidFill>
                  <a:srgbClr val="000000"/>
                </a:solidFill>
                <a:latin typeface="맑은 고딕"/>
                <a:cs typeface="함초롬바탕"/>
              </a:rPr>
              <a:t>수급권자에 대한 건강관리 정보제공</a:t>
            </a:r>
            <a:r>
              <a:rPr lang="EN-US" sz="1500" b="0" i="0" u="none" strike="noStrike" baseline="0">
                <a:solidFill>
                  <a:srgbClr val="000000"/>
                </a:solidFill>
                <a:latin typeface="맑은 고딕"/>
              </a:rPr>
              <a:t>, </a:t>
            </a:r>
            <a:r>
              <a:rPr sz="1500" b="0" i="0" u="none" strike="noStrike" baseline="0">
                <a:solidFill>
                  <a:srgbClr val="000000"/>
                </a:solidFill>
                <a:latin typeface="맑은 고딕"/>
                <a:cs typeface="함초롬바탕"/>
              </a:rPr>
              <a:t>지역사회 보건복지자원 연계 지원을 강화</a:t>
            </a:r>
          </a:p>
          <a:p>
            <a:pPr lvl="0" algn="just">
              <a:lnSpc>
                <a:spcPct val="160000"/>
              </a:lnSpc>
              <a:spcBef>
                <a:spcPts val="0"/>
              </a:spcBef>
              <a:spcAft>
                <a:spcPts val="0"/>
              </a:spcAft>
              <a:defRPr/>
            </a:pPr>
            <a:r>
              <a:rPr lang="en-US" altLang="ko-KR" sz="1500" b="0" i="0" u="none" strike="noStrike" baseline="0">
                <a:solidFill>
                  <a:srgbClr val="000000"/>
                </a:solidFill>
                <a:latin typeface="맑은 고딕"/>
                <a:cs typeface="함초롬바탕"/>
              </a:rPr>
              <a:t>-</a:t>
            </a:r>
            <a:r>
              <a:rPr sz="1500" b="0" i="0" u="none" strike="noStrike" baseline="0">
                <a:solidFill>
                  <a:srgbClr val="000000"/>
                </a:solidFill>
                <a:latin typeface="맑은 고딕"/>
                <a:cs typeface="함초롬바탕"/>
              </a:rPr>
              <a:t>수급권자</a:t>
            </a:r>
            <a:r>
              <a:rPr lang="EN-US" sz="1500" b="0" i="0" u="none" strike="noStrike" baseline="0">
                <a:solidFill>
                  <a:srgbClr val="000000"/>
                </a:solidFill>
                <a:latin typeface="맑은 고딕"/>
              </a:rPr>
              <a:t>·</a:t>
            </a:r>
            <a:r>
              <a:rPr sz="1500" b="0" i="0" u="none" strike="noStrike" baseline="0">
                <a:solidFill>
                  <a:srgbClr val="000000"/>
                </a:solidFill>
                <a:latin typeface="맑은 고딕"/>
                <a:cs typeface="함초롬바탕"/>
              </a:rPr>
              <a:t>의료공급자의 합리적 의료 관행 유도 및 의료급여 재정의 효율적 관리 </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effectLst/>
              <a:uLnTx/>
              <a:uFillTx/>
              <a:latin typeface="Calibri"/>
              <a:ea typeface="맑은 고딕"/>
              <a:cs typeface="+mn-cs"/>
            </a:endParaRPr>
          </a:p>
        </p:txBody>
      </p:sp>
      <p:sp>
        <p:nvSpPr>
          <p:cNvPr id="44" name="가로 글상자 43"/>
          <p:cNvSpPr txBox="1"/>
          <p:nvPr/>
        </p:nvSpPr>
        <p:spPr>
          <a:xfrm>
            <a:off x="1407721" y="385948"/>
            <a:ext cx="8968344" cy="364622"/>
          </a:xfrm>
          <a:prstGeom prst="rect">
            <a:avLst/>
          </a:prstGeom>
        </p:spPr>
        <p:txBody>
          <a:bodyPr wrap="square">
            <a:spAutoFit/>
          </a:bodyPr>
          <a:lstStyle/>
          <a:p>
            <a:pPr lvl="0">
              <a:defRPr/>
            </a:pPr>
            <a:r>
              <a:rPr lang="ko-KR" altLang="en-US"/>
              <a:t>의료급여 사례관리의 필요성과 목적</a:t>
            </a: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284389" y="4813976"/>
            <a:ext cx="2552700" cy="432394"/>
          </a:xfrm>
          <a:prstGeom prst="rect">
            <a:avLst/>
          </a:prstGeom>
          <a:noFill/>
        </p:spPr>
        <p:txBody>
          <a:bodyPr wrap="square">
            <a:spAutoFit/>
          </a:bodyPr>
          <a:lstStyle/>
          <a:p>
            <a:pPr marL="0" marR="0" lvl="0" indent="0" algn="l" defTabSz="914400" rtl="0" eaLnBrk="1" latinLnBrk="0" hangingPunct="1">
              <a:lnSpc>
                <a:spcPct val="150000"/>
              </a:lnSpc>
              <a:spcBef>
                <a:spcPts val="0"/>
              </a:spcBef>
              <a:spcAft>
                <a:spcPts val="0"/>
              </a:spcAft>
              <a:buClrTx/>
              <a:buFontTx/>
              <a:buNone/>
              <a:defRPr/>
            </a:pPr>
            <a:r>
              <a:rPr kumimoji="1" lang="ko-KR" altLang="en-US" sz="1500" b="0" i="0" u="none" strike="noStrike" kern="1200" cap="none" spc="0" normalizeH="0" baseline="0">
                <a:solidFill>
                  <a:srgbClr val="000000"/>
                </a:solidFill>
                <a:effectLst/>
                <a:uLnTx/>
                <a:uFillTx/>
                <a:latin typeface="Montserrat SemiBold"/>
                <a:ea typeface="맑은 고딕"/>
                <a:cs typeface="+mn-cs"/>
              </a:rPr>
              <a:t>의료급여 사례관리의 목적</a:t>
            </a: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8" name="TextBox 42"/>
          <p:cNvSpPr txBox="1"/>
          <p:nvPr/>
        </p:nvSpPr>
        <p:spPr>
          <a:xfrm>
            <a:off x="4561876" y="4064940"/>
            <a:ext cx="6193536" cy="2648280"/>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altLang="ko-KR" sz="1500" b="0" i="0" u="none" strike="noStrike" baseline="0">
                <a:solidFill>
                  <a:srgbClr val="000000"/>
                </a:solidFill>
                <a:latin typeface="함초롬바탕"/>
                <a:ea typeface="함초롬바탕"/>
                <a:cs typeface="함초롬바탕"/>
              </a:rPr>
              <a:t>-</a:t>
            </a:r>
            <a:r>
              <a:rPr sz="1500" b="0" i="0" u="none" strike="noStrike" baseline="0">
                <a:solidFill>
                  <a:srgbClr val="000000"/>
                </a:solidFill>
                <a:latin typeface="맑은 고딕"/>
                <a:cs typeface="함초롬바탕"/>
              </a:rPr>
              <a:t>건강한 삶의 질 향상 </a:t>
            </a:r>
          </a:p>
          <a:p>
            <a:pPr lvl="0" algn="just">
              <a:lnSpc>
                <a:spcPct val="160000"/>
              </a:lnSpc>
              <a:spcBef>
                <a:spcPts val="0"/>
              </a:spcBef>
              <a:spcAft>
                <a:spcPts val="0"/>
              </a:spcAft>
              <a:defRPr/>
            </a:pPr>
            <a:r>
              <a:rPr lang="en-US" altLang="ko-KR" sz="1500" b="0" i="0" u="none" strike="noStrike" baseline="0">
                <a:solidFill>
                  <a:srgbClr val="000000"/>
                </a:solidFill>
                <a:latin typeface="맑은 고딕"/>
                <a:cs typeface="함초롬바탕"/>
              </a:rPr>
              <a:t>-</a:t>
            </a:r>
            <a:r>
              <a:rPr sz="1500" b="0" i="0" u="none" strike="noStrike" baseline="0">
                <a:solidFill>
                  <a:srgbClr val="000000"/>
                </a:solidFill>
                <a:latin typeface="맑은 고딕"/>
                <a:cs typeface="함초롬바탕"/>
              </a:rPr>
              <a:t>자가 건강관리능력의 신장 </a:t>
            </a:r>
          </a:p>
          <a:p>
            <a:pPr lvl="0" algn="just">
              <a:lnSpc>
                <a:spcPct val="160000"/>
              </a:lnSpc>
              <a:spcBef>
                <a:spcPts val="0"/>
              </a:spcBef>
              <a:spcAft>
                <a:spcPts val="0"/>
              </a:spcAft>
              <a:defRPr/>
            </a:pPr>
            <a:r>
              <a:rPr lang="en-US" altLang="ko-KR" sz="1500" b="0" i="0" u="none" strike="noStrike" baseline="0">
                <a:solidFill>
                  <a:srgbClr val="000000"/>
                </a:solidFill>
                <a:latin typeface="맑은 고딕"/>
                <a:cs typeface="함초롬바탕"/>
              </a:rPr>
              <a:t>-</a:t>
            </a:r>
            <a:r>
              <a:rPr sz="1500" b="0" i="0" u="none" strike="noStrike" baseline="0">
                <a:solidFill>
                  <a:srgbClr val="000000"/>
                </a:solidFill>
                <a:latin typeface="맑은 고딕"/>
                <a:cs typeface="함초롬바탕"/>
              </a:rPr>
              <a:t>합리적 의료 이용 촉진 </a:t>
            </a:r>
          </a:p>
          <a:p>
            <a:pPr lvl="0" algn="just">
              <a:lnSpc>
                <a:spcPct val="160000"/>
              </a:lnSpc>
              <a:spcBef>
                <a:spcPts val="0"/>
              </a:spcBef>
              <a:spcAft>
                <a:spcPts val="0"/>
              </a:spcAft>
              <a:defRPr/>
            </a:pPr>
            <a:r>
              <a:rPr lang="en-US" altLang="ko-KR" sz="1500" b="0" i="0" u="none" strike="noStrike" baseline="0">
                <a:solidFill>
                  <a:srgbClr val="000000"/>
                </a:solidFill>
                <a:latin typeface="맑은 고딕"/>
                <a:cs typeface="함초롬바탕"/>
              </a:rPr>
              <a:t>-</a:t>
            </a:r>
            <a:r>
              <a:rPr sz="1500" b="0" i="0" u="none" strike="noStrike" baseline="0">
                <a:solidFill>
                  <a:srgbClr val="000000"/>
                </a:solidFill>
                <a:latin typeface="맑은 고딕"/>
                <a:cs typeface="함초롬바탕"/>
              </a:rPr>
              <a:t>지지체계의 구축</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en-US" altLang="ko-K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Tree>
    <p:extLst>
      <p:ext uri="{BB962C8B-B14F-4D97-AF65-F5344CB8AC3E}">
        <p14:creationId xmlns:p14="http://schemas.microsoft.com/office/powerpoint/2010/main" val="351800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1049356" y="1948459"/>
            <a:ext cx="2713512" cy="789568"/>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lang="ko-KR" altLang="en-US" sz="1500" b="0" i="0" u="none" strike="noStrike" baseline="0">
                <a:solidFill>
                  <a:srgbClr val="000000"/>
                </a:solidFill>
                <a:latin typeface="맑은 고딕"/>
                <a:cs typeface="함초롬바탕"/>
              </a:rPr>
              <a:t>운영체계</a:t>
            </a:r>
            <a:endParaRPr lang="ko-KR" altLang="en-US"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p:txBody>
      </p:sp>
      <p:sp>
        <p:nvSpPr>
          <p:cNvPr id="41" name="TextBox 40"/>
          <p:cNvSpPr txBox="1"/>
          <p:nvPr/>
        </p:nvSpPr>
        <p:spPr>
          <a:xfrm>
            <a:off x="1228725" y="3935918"/>
            <a:ext cx="1828800" cy="830997"/>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en-US" altLang="ko-Kore-KR" sz="4800" b="0" i="0" u="none" strike="noStrike" kern="1200" cap="none" spc="0" normalizeH="0" baseline="0">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a:solidFill>
                <a:srgbClr val="000000"/>
              </a:solidFill>
              <a:effectLst/>
              <a:uLnTx/>
              <a:uFillTx/>
              <a:latin typeface="Montserrat SemiBold"/>
              <a:ea typeface="맑은 고딕"/>
              <a:cs typeface="+mn-cs"/>
            </a:endParaRPr>
          </a:p>
        </p:txBody>
      </p:sp>
      <p:sp>
        <p:nvSpPr>
          <p:cNvPr id="43" name="TextBox 42"/>
          <p:cNvSpPr txBox="1"/>
          <p:nvPr/>
        </p:nvSpPr>
        <p:spPr>
          <a:xfrm>
            <a:off x="4456730" y="1075755"/>
            <a:ext cx="6193536" cy="2944982"/>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보건복지부 기초의료보장과</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총괄</a:t>
            </a:r>
          </a:p>
          <a:p>
            <a:pPr lvl="0" algn="just">
              <a:lnSpc>
                <a:spcPct val="160000"/>
              </a:lnSpc>
              <a:spcBef>
                <a:spcPts val="0"/>
              </a:spcBef>
              <a:spcAft>
                <a:spcPts val="0"/>
              </a:spcAft>
              <a:defRPr/>
            </a:pP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의료급여사례관리 사업지원단</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운영지원</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사업 모니터링 및 평가</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교육</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연구지워 및 실태조사</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지침 및 제도 개선 지원</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사업결과 통계분석 및 관리</a:t>
            </a:r>
          </a:p>
          <a:p>
            <a:pPr lvl="0" algn="just">
              <a:lnSpc>
                <a:spcPct val="160000"/>
              </a:lnSpc>
              <a:spcBef>
                <a:spcPts val="0"/>
              </a:spcBef>
              <a:spcAft>
                <a:spcPts val="0"/>
              </a:spcAft>
              <a:defRPr/>
            </a:pP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시</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도 의료급여 담당부서</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자체 사업기획 및 예산확보</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지도점검 및 성과보고</a:t>
            </a:r>
          </a:p>
          <a:p>
            <a:pPr lvl="0" algn="just">
              <a:lnSpc>
                <a:spcPct val="160000"/>
              </a:lnSpc>
              <a:spcBef>
                <a:spcPts val="0"/>
              </a:spcBef>
              <a:spcAft>
                <a:spcPts val="0"/>
              </a:spcAft>
              <a:defRPr/>
            </a:pP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시</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군</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구 의료급여 담당부서</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자체 계획수립</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수행 및 평가</a:t>
            </a:r>
          </a:p>
          <a:p>
            <a:pPr lvl="0" algn="just">
              <a:lnSpc>
                <a:spcPct val="160000"/>
              </a:lnSpc>
              <a:spcBef>
                <a:spcPts val="0"/>
              </a:spcBef>
              <a:spcAft>
                <a:spcPts val="0"/>
              </a:spcAft>
              <a:defRPr/>
            </a:pP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국민건강보험공단</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건강보험심사평가원</a:t>
            </a:r>
            <a:r>
              <a:rPr lang="EN-US" sz="1300" b="0" i="0" u="none" strike="noStrike" baseline="0">
                <a:solidFill>
                  <a:srgbClr val="000000"/>
                </a:solidFill>
                <a:latin typeface="맑은 고딕"/>
              </a:rPr>
              <a:t>:</a:t>
            </a:r>
            <a:r>
              <a:rPr sz="1300" b="0" i="0" u="none" strike="noStrike" baseline="0">
                <a:solidFill>
                  <a:srgbClr val="000000"/>
                </a:solidFill>
                <a:latin typeface="맑은 고딕"/>
                <a:cs typeface="함초롬바탕"/>
              </a:rPr>
              <a:t>사례관리관련 자료 구축 및 의료이용 분석</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사례관리 대상자 통보</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의약품 정보 등 자료제공</a:t>
            </a:r>
          </a:p>
          <a:p>
            <a:pPr lvl="0" algn="just">
              <a:lnSpc>
                <a:spcPct val="160000"/>
              </a:lnSpc>
              <a:spcBef>
                <a:spcPts val="0"/>
              </a:spcBef>
              <a:spcAft>
                <a:spcPts val="0"/>
              </a:spcAft>
              <a:defRPr/>
            </a:pPr>
            <a:endParaRPr sz="1300" b="0" i="0" u="none" strike="noStrike" baseline="0">
              <a:solidFill>
                <a:srgbClr val="000000"/>
              </a:solidFill>
              <a:latin typeface="맑은 고딕"/>
              <a:cs typeface="함초롬바탕"/>
            </a:endParaRPr>
          </a:p>
          <a:p>
            <a:pPr lvl="0" algn="just">
              <a:lnSpc>
                <a:spcPct val="160000"/>
              </a:lnSpc>
              <a:spcBef>
                <a:spcPts val="0"/>
              </a:spcBef>
              <a:spcAft>
                <a:spcPts val="0"/>
              </a:spcAft>
              <a:defRPr/>
            </a:pPr>
            <a:endParaRPr kumimoji="0" lang="en-US" altLang="ko-KR" sz="1300" b="0" i="0" u="none" strike="noStrike" kern="1200" cap="none" spc="0" normalizeH="0" baseline="0">
              <a:solidFill>
                <a:srgbClr val="000000"/>
              </a:solidFill>
              <a:effectLst/>
              <a:uLnTx/>
              <a:uFillTx/>
              <a:latin typeface="맑은 고딕"/>
              <a:ea typeface="맑은 고딕"/>
            </a:endParaRP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055542" y="4813976"/>
            <a:ext cx="2781548" cy="432394"/>
          </a:xfrm>
          <a:prstGeom prst="rect">
            <a:avLst/>
          </a:prstGeom>
          <a:noFill/>
        </p:spPr>
        <p:txBody>
          <a:bodyPr wrap="square">
            <a:spAutoFit/>
          </a:bodyPr>
          <a:lstStyle/>
          <a:p>
            <a:pPr marL="0" marR="0" lvl="0" indent="0" algn="l" defTabSz="914400" rtl="0" eaLnBrk="1" latinLnBrk="0" hangingPunct="1">
              <a:lnSpc>
                <a:spcPct val="150000"/>
              </a:lnSpc>
              <a:spcBef>
                <a:spcPts val="0"/>
              </a:spcBef>
              <a:spcAft>
                <a:spcPts val="0"/>
              </a:spcAft>
              <a:buClrTx/>
              <a:buFontTx/>
              <a:buNone/>
              <a:defRPr/>
            </a:pPr>
            <a:r>
              <a:rPr kumimoji="1" lang="ko-KR" altLang="en-US" sz="1500" b="0" i="0" u="none" strike="noStrike" kern="1200" cap="none" spc="0" normalizeH="0" baseline="0">
                <a:solidFill>
                  <a:srgbClr val="000000"/>
                </a:solidFill>
                <a:effectLst/>
                <a:uLnTx/>
                <a:uFillTx/>
                <a:latin typeface="Montserrat SemiBold"/>
                <a:ea typeface="맑은 고딕"/>
                <a:cs typeface="+mn-cs"/>
              </a:rPr>
              <a:t>의료급여 사례관리자의 역할</a:t>
            </a: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8" name="TextBox 42"/>
          <p:cNvSpPr txBox="1"/>
          <p:nvPr/>
        </p:nvSpPr>
        <p:spPr>
          <a:xfrm>
            <a:off x="4506211" y="3823722"/>
            <a:ext cx="6620305" cy="3603873"/>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수급권자의 건강관리 능력 향상을 위한 교육 및 상담</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의료급여제도 안재 및 의료기관 이용 상담</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의사와 의료와 보건지도 및 약사의 복약지도에 대한 수급권자의 이행 여부 모니터링 등 요양 방법의 지도</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수급권자와 보장시설 등 보건복지자원과의 연계</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그 밖의 의료급여 관리에 필요한 사항으로서 보건복지부장관이 정하는 사항</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en-US" altLang="ko-K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
        <p:nvSpPr>
          <p:cNvPr id="49" name="가로 글상자 48"/>
          <p:cNvSpPr txBox="1"/>
          <p:nvPr/>
        </p:nvSpPr>
        <p:spPr>
          <a:xfrm>
            <a:off x="1451016" y="392133"/>
            <a:ext cx="9809516" cy="358437"/>
          </a:xfrm>
          <a:prstGeom prst="rect">
            <a:avLst/>
          </a:prstGeom>
        </p:spPr>
        <p:txBody>
          <a:bodyPr wrap="square">
            <a:spAutoFit/>
          </a:bodyPr>
          <a:lstStyle/>
          <a:p>
            <a:pPr lvl="0">
              <a:defRPr/>
            </a:pPr>
            <a:r>
              <a:rPr lang="ko-KR" altLang="en-US"/>
              <a:t>의료급여 사례관리 운영체계와  의료급여 사례관리자의 역할</a:t>
            </a:r>
          </a:p>
        </p:txBody>
      </p:sp>
    </p:spTree>
    <p:extLst>
      <p:ext uri="{BB962C8B-B14F-4D97-AF65-F5344CB8AC3E}">
        <p14:creationId xmlns:p14="http://schemas.microsoft.com/office/powerpoint/2010/main" val="115279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1049356" y="1948459"/>
            <a:ext cx="2713512" cy="792834"/>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lang="ko-KR" altLang="en-US" sz="1500" b="0" i="0" u="none" strike="noStrike" baseline="0">
                <a:solidFill>
                  <a:srgbClr val="000000"/>
                </a:solidFill>
                <a:latin typeface="맑은 고딕"/>
                <a:cs typeface="함초롬바탕"/>
              </a:rPr>
              <a:t>사례관리 대상자</a:t>
            </a: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p:txBody>
      </p:sp>
      <p:sp>
        <p:nvSpPr>
          <p:cNvPr id="41" name="TextBox 40"/>
          <p:cNvSpPr txBox="1"/>
          <p:nvPr/>
        </p:nvSpPr>
        <p:spPr>
          <a:xfrm>
            <a:off x="1228725" y="3935918"/>
            <a:ext cx="1828800" cy="830997"/>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en-US" altLang="ko-Kore-KR" sz="4800" b="0" i="0" u="none" strike="noStrike" kern="1200" cap="none" spc="0" normalizeH="0" baseline="0">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a:solidFill>
                <a:srgbClr val="000000"/>
              </a:solidFill>
              <a:effectLst/>
              <a:uLnTx/>
              <a:uFillTx/>
              <a:latin typeface="Montserrat SemiBold"/>
              <a:ea typeface="맑은 고딕"/>
              <a:cs typeface="+mn-cs"/>
            </a:endParaRPr>
          </a:p>
        </p:txBody>
      </p:sp>
      <p:sp>
        <p:nvSpPr>
          <p:cNvPr id="43" name="TextBox 42"/>
          <p:cNvSpPr txBox="1"/>
          <p:nvPr/>
        </p:nvSpPr>
        <p:spPr>
          <a:xfrm>
            <a:off x="4456730" y="980505"/>
            <a:ext cx="6193536" cy="3132390"/>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신규 수급권자</a:t>
            </a: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의료급여수급권 최초 취득자 및 재취득자</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고위험군</a:t>
            </a: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질병 대비 과다 의료 이용자로 의료쇼핑</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비합리적 의료 이용</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약물과다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중복처방 등이 확인된 대상</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장기 입원</a:t>
            </a: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장기 입원자</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부적정 입원자</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해당 의료급여 기관 및 사회복지시설 등</a:t>
            </a:r>
          </a:p>
          <a:p>
            <a:pPr lvl="0" algn="just">
              <a:lnSpc>
                <a:spcPct val="160000"/>
              </a:lnSpc>
              <a:spcBef>
                <a:spcPts val="0"/>
              </a:spcBef>
              <a:spcAft>
                <a:spcPts val="0"/>
              </a:spcAft>
              <a:defRPr/>
            </a:pP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집중관리군</a:t>
            </a:r>
            <a:r>
              <a:rPr lang="EN-US" sz="1400" b="0" i="0" u="none" strike="noStrike" baseline="0">
                <a:solidFill>
                  <a:srgbClr val="000000"/>
                </a:solidFill>
                <a:latin typeface="맑은 고딕"/>
              </a:rPr>
              <a:t>:</a:t>
            </a:r>
            <a:r>
              <a:rPr sz="1400" b="0" i="0" u="none" strike="noStrike" baseline="0">
                <a:solidFill>
                  <a:srgbClr val="000000"/>
                </a:solidFill>
                <a:latin typeface="맑은 고딕"/>
                <a:cs typeface="함초롬바탕"/>
              </a:rPr>
              <a:t>단기간의 사례관리 개입으로는 의료 이용 행태가 변화되지 않고</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지속적 관리 및 개입이 필요한 대상자</a:t>
            </a:r>
          </a:p>
          <a:p>
            <a:pPr lvl="0" algn="just">
              <a:lnSpc>
                <a:spcPct val="160000"/>
              </a:lnSpc>
              <a:spcBef>
                <a:spcPts val="0"/>
              </a:spcBef>
              <a:spcAft>
                <a:spcPts val="0"/>
              </a:spcAft>
              <a:defRPr/>
            </a:pPr>
            <a:endParaRPr sz="1400" b="0" i="0" u="none" strike="noStrike" baseline="0">
              <a:solidFill>
                <a:srgbClr val="000000"/>
              </a:solidFill>
              <a:latin typeface="맑은 고딕"/>
              <a:ea typeface="맑은 고딕"/>
              <a:cs typeface="함초롬바탕"/>
            </a:endParaRPr>
          </a:p>
          <a:p>
            <a:pPr lvl="0" algn="just">
              <a:lnSpc>
                <a:spcPct val="160000"/>
              </a:lnSpc>
              <a:spcBef>
                <a:spcPts val="0"/>
              </a:spcBef>
              <a:spcAft>
                <a:spcPts val="0"/>
              </a:spcAft>
              <a:defRPr/>
            </a:pPr>
            <a:endParaRPr kumimoji="0" lang="en-US" altLang="ko-KR" sz="1300" b="0" i="0" u="none" strike="noStrike" kern="1200" cap="none" spc="0" normalizeH="0" baseline="0">
              <a:solidFill>
                <a:srgbClr val="000000"/>
              </a:solidFill>
              <a:effectLst/>
              <a:uLnTx/>
              <a:uFillTx/>
              <a:latin typeface="맑은 고딕"/>
              <a:ea typeface="맑은 고딕"/>
            </a:endParaRP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055542" y="4813976"/>
            <a:ext cx="2781548" cy="432394"/>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kumimoji="1" lang="ko-KR" altLang="en-US" sz="1500" b="0" i="0" u="none" strike="noStrike" kern="1200" cap="none" spc="0" normalizeH="0" baseline="0">
                <a:solidFill>
                  <a:srgbClr val="000000"/>
                </a:solidFill>
                <a:effectLst/>
                <a:uLnTx/>
                <a:uFillTx/>
                <a:latin typeface="Montserrat SemiBold"/>
                <a:ea typeface="맑은 고딕"/>
                <a:cs typeface="+mn-cs"/>
              </a:rPr>
              <a:t>지역유형</a:t>
            </a: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8" name="TextBox 42"/>
          <p:cNvSpPr txBox="1"/>
          <p:nvPr/>
        </p:nvSpPr>
        <p:spPr>
          <a:xfrm>
            <a:off x="4506211" y="3823722"/>
            <a:ext cx="6620305" cy="1555998"/>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en-US" altLang="ko-K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
        <p:nvSpPr>
          <p:cNvPr id="49" name="가로 글상자 48"/>
          <p:cNvSpPr txBox="1"/>
          <p:nvPr/>
        </p:nvSpPr>
        <p:spPr>
          <a:xfrm>
            <a:off x="1451016" y="268308"/>
            <a:ext cx="9809516" cy="958512"/>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의료급여 사례관리의 유형과 개입과정</a:t>
            </a:r>
            <a:endParaRPr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ko-KR" altLang="en-US"/>
          </a:p>
        </p:txBody>
      </p:sp>
      <p:graphicFrame>
        <p:nvGraphicFramePr>
          <p:cNvPr id="50" name="표 49"/>
          <p:cNvGraphicFramePr>
            <a:graphicFrameLocks noGrp="1"/>
          </p:cNvGraphicFramePr>
          <p:nvPr/>
        </p:nvGraphicFramePr>
        <p:xfrm>
          <a:off x="4062797" y="3784141"/>
          <a:ext cx="7245527" cy="2469670"/>
        </p:xfrm>
        <a:graphic>
          <a:graphicData uri="http://schemas.openxmlformats.org/drawingml/2006/table">
            <a:tbl>
              <a:tblPr firstRow="1" bandRow="1"/>
              <a:tblGrid>
                <a:gridCol w="1667780">
                  <a:extLst>
                    <a:ext uri="{9D8B030D-6E8A-4147-A177-3AD203B41FA5}">
                      <a16:colId xmlns:a16="http://schemas.microsoft.com/office/drawing/2014/main" val="20000"/>
                    </a:ext>
                  </a:extLst>
                </a:gridCol>
                <a:gridCol w="5577747">
                  <a:extLst>
                    <a:ext uri="{9D8B030D-6E8A-4147-A177-3AD203B41FA5}">
                      <a16:colId xmlns:a16="http://schemas.microsoft.com/office/drawing/2014/main" val="20001"/>
                    </a:ext>
                  </a:extLst>
                </a:gridCol>
              </a:tblGrid>
              <a:tr h="456966">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구분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내용</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extLst>
                  <a:ext uri="{0D108BD9-81ED-4DB2-BD59-A6C34878D82A}">
                    <a16:rowId xmlns:a16="http://schemas.microsoft.com/office/drawing/2014/main" val="10000"/>
                  </a:ext>
                </a:extLst>
              </a:tr>
              <a:tr h="777869">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입원 고위험지역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just">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상대적으로 다빈도 입원과 장기 입원자 수가 많고 다빈도 장기입원 발생 기관이 많은 지역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1"/>
                  </a:ext>
                </a:extLst>
              </a:tr>
              <a:tr h="456966">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혼합 지역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just">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외래 고위험군과 입원 고위험군이 혼합되어 있는 지역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2"/>
                  </a:ext>
                </a:extLst>
              </a:tr>
              <a:tr h="777869">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외래 고위험지역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just">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상대적으로 신규 의료급여수급권자가 많고</a:t>
                      </a:r>
                      <a:r>
                        <a:rPr lang="EN-US" sz="1000" b="0" i="0" u="none" strike="noStrike" baseline="0">
                          <a:solidFill>
                            <a:srgbClr val="000000"/>
                          </a:solidFill>
                          <a:latin typeface="함초롬바탕"/>
                          <a:ea typeface="함초롬바탕"/>
                        </a:rPr>
                        <a:t>, </a:t>
                      </a:r>
                      <a:r>
                        <a:rPr sz="1000" b="0" i="0" u="none" strike="noStrike" baseline="0">
                          <a:solidFill>
                            <a:srgbClr val="000000"/>
                          </a:solidFill>
                          <a:latin typeface="함초롬바탕"/>
                          <a:ea typeface="함초롬바탕"/>
                          <a:cs typeface="함초롬바탕"/>
                        </a:rPr>
                        <a:t>외래이용 고위험군이 많은 지역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222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888544" y="1919884"/>
            <a:ext cx="3121726" cy="1183361"/>
          </a:xfrm>
          <a:prstGeom prst="rect">
            <a:avLst/>
          </a:prstGeom>
          <a:noFill/>
        </p:spPr>
        <p:txBody>
          <a:bodyPr wrap="square">
            <a:spAutoFit/>
          </a:bodyPr>
          <a:lstStyle/>
          <a:p>
            <a:pPr lvl="0" algn="ctr">
              <a:lnSpc>
                <a:spcPct val="160000"/>
              </a:lnSpc>
              <a:spcBef>
                <a:spcPts val="0"/>
              </a:spcBef>
              <a:spcAft>
                <a:spcPts val="0"/>
              </a:spcAft>
              <a:defRPr/>
            </a:pPr>
            <a:r>
              <a:rPr sz="1500" b="0" i="0" u="none" strike="noStrike" baseline="0">
                <a:solidFill>
                  <a:srgbClr val="000000"/>
                </a:solidFill>
                <a:latin typeface="맑은 고딕"/>
                <a:cs typeface="함초롬바탕"/>
              </a:rPr>
              <a:t>지역 유형에 따른 사례관리 인원과 개입</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p:txBody>
      </p:sp>
      <p:sp>
        <p:nvSpPr>
          <p:cNvPr id="41" name="TextBox 40"/>
          <p:cNvSpPr txBox="1"/>
          <p:nvPr/>
        </p:nvSpPr>
        <p:spPr>
          <a:xfrm>
            <a:off x="1228725" y="3935918"/>
            <a:ext cx="1828800" cy="830997"/>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en-US" altLang="ko-Kore-KR" sz="4800" b="0" i="0" u="none" strike="noStrike" kern="1200" cap="none" spc="0" normalizeH="0" baseline="0">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a:solidFill>
                <a:srgbClr val="000000"/>
              </a:solidFill>
              <a:effectLst/>
              <a:uLnTx/>
              <a:uFillTx/>
              <a:latin typeface="Montserrat SemiBold"/>
              <a:ea typeface="맑은 고딕"/>
              <a:cs typeface="+mn-cs"/>
            </a:endParaRPr>
          </a:p>
        </p:txBody>
      </p:sp>
      <p:sp>
        <p:nvSpPr>
          <p:cNvPr id="43" name="TextBox 42"/>
          <p:cNvSpPr txBox="1"/>
          <p:nvPr/>
        </p:nvSpPr>
        <p:spPr>
          <a:xfrm>
            <a:off x="4456730" y="980505"/>
            <a:ext cx="6193536" cy="741615"/>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endParaRPr sz="1400" b="0" i="0" u="none" strike="noStrike" baseline="0">
              <a:solidFill>
                <a:srgbClr val="000000"/>
              </a:solidFill>
              <a:latin typeface="맑은 고딕"/>
              <a:ea typeface="맑은 고딕"/>
              <a:cs typeface="함초롬바탕"/>
            </a:endParaRPr>
          </a:p>
          <a:p>
            <a:pPr lvl="0" algn="just">
              <a:lnSpc>
                <a:spcPct val="160000"/>
              </a:lnSpc>
              <a:spcBef>
                <a:spcPts val="0"/>
              </a:spcBef>
              <a:spcAft>
                <a:spcPts val="0"/>
              </a:spcAft>
              <a:defRPr/>
            </a:pPr>
            <a:endParaRPr kumimoji="0" lang="en-US" altLang="ko-KR" sz="1300" b="0" i="0" u="none" strike="noStrike" kern="1200" cap="none" spc="0" normalizeH="0" baseline="0">
              <a:solidFill>
                <a:srgbClr val="000000"/>
              </a:solidFill>
              <a:effectLst/>
              <a:uLnTx/>
              <a:uFillTx/>
              <a:latin typeface="맑은 고딕"/>
              <a:ea typeface="맑은 고딕"/>
            </a:endParaRP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055542" y="4813976"/>
            <a:ext cx="2781548" cy="822919"/>
          </a:xfrm>
          <a:prstGeom prst="rect">
            <a:avLst/>
          </a:prstGeom>
          <a:noFill/>
        </p:spPr>
        <p:txBody>
          <a:bodyPr wrap="square">
            <a:spAutoFit/>
          </a:bodyPr>
          <a:lstStyle/>
          <a:p>
            <a:pPr lvl="0" algn="ctr">
              <a:lnSpc>
                <a:spcPct val="160000"/>
              </a:lnSpc>
              <a:spcBef>
                <a:spcPts val="0"/>
              </a:spcBef>
              <a:spcAft>
                <a:spcPts val="0"/>
              </a:spcAft>
              <a:defRPr/>
            </a:pPr>
            <a:r>
              <a:rPr sz="1500" b="0" i="0" u="none" strike="noStrike" baseline="0">
                <a:solidFill>
                  <a:srgbClr val="000000"/>
                </a:solidFill>
                <a:latin typeface="맑은 고딕"/>
                <a:cs typeface="함초롬바탕"/>
              </a:rPr>
              <a:t>사례관리 수행 횟수</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8" name="TextBox 42"/>
          <p:cNvSpPr txBox="1"/>
          <p:nvPr/>
        </p:nvSpPr>
        <p:spPr>
          <a:xfrm>
            <a:off x="4506211" y="3823722"/>
            <a:ext cx="6620305" cy="1555998"/>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en-US" altLang="ko-K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
        <p:nvSpPr>
          <p:cNvPr id="49" name="가로 글상자 48"/>
          <p:cNvSpPr txBox="1"/>
          <p:nvPr/>
        </p:nvSpPr>
        <p:spPr>
          <a:xfrm>
            <a:off x="1451016" y="268308"/>
            <a:ext cx="9809516" cy="958512"/>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의료급여 사례관리의 유형과 개입과정</a:t>
            </a:r>
            <a:endParaRPr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ko-KR" altLang="en-US"/>
          </a:p>
        </p:txBody>
      </p:sp>
      <p:graphicFrame>
        <p:nvGraphicFramePr>
          <p:cNvPr id="51" name="표 50"/>
          <p:cNvGraphicFramePr>
            <a:graphicFrameLocks noGrp="1"/>
          </p:cNvGraphicFramePr>
          <p:nvPr/>
        </p:nvGraphicFramePr>
        <p:xfrm>
          <a:off x="4069110" y="969936"/>
          <a:ext cx="7214346" cy="2459060"/>
        </p:xfrm>
        <a:graphic>
          <a:graphicData uri="http://schemas.openxmlformats.org/drawingml/2006/table">
            <a:tbl>
              <a:tblPr firstRow="1" bandRow="1"/>
              <a:tblGrid>
                <a:gridCol w="1007725">
                  <a:extLst>
                    <a:ext uri="{9D8B030D-6E8A-4147-A177-3AD203B41FA5}">
                      <a16:colId xmlns:a16="http://schemas.microsoft.com/office/drawing/2014/main" val="20000"/>
                    </a:ext>
                  </a:extLst>
                </a:gridCol>
                <a:gridCol w="1299724">
                  <a:extLst>
                    <a:ext uri="{9D8B030D-6E8A-4147-A177-3AD203B41FA5}">
                      <a16:colId xmlns:a16="http://schemas.microsoft.com/office/drawing/2014/main" val="20001"/>
                    </a:ext>
                  </a:extLst>
                </a:gridCol>
                <a:gridCol w="1202391">
                  <a:extLst>
                    <a:ext uri="{9D8B030D-6E8A-4147-A177-3AD203B41FA5}">
                      <a16:colId xmlns:a16="http://schemas.microsoft.com/office/drawing/2014/main" val="20002"/>
                    </a:ext>
                  </a:extLst>
                </a:gridCol>
                <a:gridCol w="1299724">
                  <a:extLst>
                    <a:ext uri="{9D8B030D-6E8A-4147-A177-3AD203B41FA5}">
                      <a16:colId xmlns:a16="http://schemas.microsoft.com/office/drawing/2014/main" val="20003"/>
                    </a:ext>
                  </a:extLst>
                </a:gridCol>
                <a:gridCol w="1445724">
                  <a:extLst>
                    <a:ext uri="{9D8B030D-6E8A-4147-A177-3AD203B41FA5}">
                      <a16:colId xmlns:a16="http://schemas.microsoft.com/office/drawing/2014/main" val="20004"/>
                    </a:ext>
                  </a:extLst>
                </a:gridCol>
                <a:gridCol w="959058">
                  <a:extLst>
                    <a:ext uri="{9D8B030D-6E8A-4147-A177-3AD203B41FA5}">
                      <a16:colId xmlns:a16="http://schemas.microsoft.com/office/drawing/2014/main" val="20005"/>
                    </a:ext>
                  </a:extLst>
                </a:gridCol>
              </a:tblGrid>
              <a:tr h="614765">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지역구분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(A)</a:t>
                      </a:r>
                      <a:r>
                        <a:rPr sz="1000" b="0" i="0" u="none" strike="noStrike" baseline="0">
                          <a:solidFill>
                            <a:srgbClr val="000000"/>
                          </a:solidFill>
                          <a:latin typeface="함초롬바탕"/>
                          <a:ea typeface="함초롬바탕"/>
                          <a:cs typeface="함초롬바탕"/>
                        </a:rPr>
                        <a:t>장기입원자</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(B)</a:t>
                      </a:r>
                      <a:r>
                        <a:rPr sz="1000" b="0" i="0" u="none" strike="noStrike" baseline="0">
                          <a:solidFill>
                            <a:srgbClr val="000000"/>
                          </a:solidFill>
                          <a:latin typeface="함초롬바탕"/>
                          <a:ea typeface="함초롬바탕"/>
                          <a:cs typeface="함초롬바탕"/>
                        </a:rPr>
                        <a:t>고위험군</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(C)</a:t>
                      </a:r>
                      <a:r>
                        <a:rPr sz="1000" b="0" i="0" u="none" strike="noStrike" baseline="0">
                          <a:solidFill>
                            <a:srgbClr val="000000"/>
                          </a:solidFill>
                          <a:latin typeface="함초롬바탕"/>
                          <a:ea typeface="함초롬바탕"/>
                          <a:cs typeface="함초롬바탕"/>
                        </a:rPr>
                        <a:t>집중관리군</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신규 수급권자</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총계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extLst>
                  <a:ext uri="{0D108BD9-81ED-4DB2-BD59-A6C34878D82A}">
                    <a16:rowId xmlns:a16="http://schemas.microsoft.com/office/drawing/2014/main" val="10000"/>
                  </a:ext>
                </a:extLst>
              </a:tr>
              <a:tr h="614765">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입원</a:t>
                      </a:r>
                    </a:p>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고위험</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30-40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50-60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10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전수관리</a:t>
                      </a:r>
                    </a:p>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(200</a:t>
                      </a:r>
                      <a:r>
                        <a:rPr sz="1000" b="0" i="0" u="none" strike="noStrike" baseline="0">
                          <a:solidFill>
                            <a:srgbClr val="000000"/>
                          </a:solidFill>
                          <a:latin typeface="함초롬바탕"/>
                          <a:ea typeface="함초롬바탕"/>
                          <a:cs typeface="함초롬바탕"/>
                        </a:rPr>
                        <a:t>명</a:t>
                      </a: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300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1"/>
                  </a:ext>
                </a:extLst>
              </a:tr>
              <a:tr h="614765">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혼합</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15-25</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65-75</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10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전수관리</a:t>
                      </a:r>
                    </a:p>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(200</a:t>
                      </a:r>
                      <a:r>
                        <a:rPr sz="1000" b="0" i="0" u="none" strike="noStrike" baseline="0">
                          <a:solidFill>
                            <a:srgbClr val="000000"/>
                          </a:solidFill>
                          <a:latin typeface="함초롬바탕"/>
                          <a:ea typeface="함초롬바탕"/>
                          <a:cs typeface="함초롬바탕"/>
                        </a:rPr>
                        <a:t>명</a:t>
                      </a: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300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2"/>
                  </a:ext>
                </a:extLst>
              </a:tr>
              <a:tr h="614765">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외래</a:t>
                      </a:r>
                    </a:p>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고위험</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5-15</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75-85</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10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전수관리</a:t>
                      </a:r>
                    </a:p>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(200</a:t>
                      </a:r>
                      <a:r>
                        <a:rPr sz="1000" b="0" i="0" u="none" strike="noStrike" baseline="0">
                          <a:solidFill>
                            <a:srgbClr val="000000"/>
                          </a:solidFill>
                          <a:latin typeface="함초롬바탕"/>
                          <a:ea typeface="함초롬바탕"/>
                          <a:cs typeface="함초롬바탕"/>
                        </a:rPr>
                        <a:t>명</a:t>
                      </a: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lang="EN-US" sz="1000" b="0" i="0" u="none" strike="noStrike" baseline="0">
                          <a:solidFill>
                            <a:srgbClr val="000000"/>
                          </a:solidFill>
                          <a:latin typeface="함초롬바탕"/>
                          <a:ea typeface="함초롬바탕"/>
                        </a:rPr>
                        <a:t>300</a:t>
                      </a:r>
                      <a:r>
                        <a:rPr sz="1000" b="0" i="0" u="none" strike="noStrike" baseline="0">
                          <a:solidFill>
                            <a:srgbClr val="000000"/>
                          </a:solidFill>
                          <a:latin typeface="함초롬바탕"/>
                          <a:ea typeface="함초롬바탕"/>
                          <a:cs typeface="함초롬바탕"/>
                        </a:rPr>
                        <a:t>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3"/>
                  </a:ext>
                </a:extLst>
              </a:tr>
            </a:tbl>
          </a:graphicData>
        </a:graphic>
      </p:graphicFrame>
      <p:graphicFrame>
        <p:nvGraphicFramePr>
          <p:cNvPr id="52" name="표 51"/>
          <p:cNvGraphicFramePr>
            <a:graphicFrameLocks noGrp="1"/>
          </p:cNvGraphicFramePr>
          <p:nvPr/>
        </p:nvGraphicFramePr>
        <p:xfrm>
          <a:off x="4075293" y="3798457"/>
          <a:ext cx="7201974" cy="2430378"/>
        </p:xfrm>
        <a:graphic>
          <a:graphicData uri="http://schemas.openxmlformats.org/drawingml/2006/table">
            <a:tbl>
              <a:tblPr firstRow="1" bandRow="1"/>
              <a:tblGrid>
                <a:gridCol w="1200329">
                  <a:extLst>
                    <a:ext uri="{9D8B030D-6E8A-4147-A177-3AD203B41FA5}">
                      <a16:colId xmlns:a16="http://schemas.microsoft.com/office/drawing/2014/main" val="20000"/>
                    </a:ext>
                  </a:extLst>
                </a:gridCol>
                <a:gridCol w="1200329">
                  <a:extLst>
                    <a:ext uri="{9D8B030D-6E8A-4147-A177-3AD203B41FA5}">
                      <a16:colId xmlns:a16="http://schemas.microsoft.com/office/drawing/2014/main" val="20001"/>
                    </a:ext>
                  </a:extLst>
                </a:gridCol>
                <a:gridCol w="1200329">
                  <a:extLst>
                    <a:ext uri="{9D8B030D-6E8A-4147-A177-3AD203B41FA5}">
                      <a16:colId xmlns:a16="http://schemas.microsoft.com/office/drawing/2014/main" val="20002"/>
                    </a:ext>
                  </a:extLst>
                </a:gridCol>
                <a:gridCol w="1200329">
                  <a:extLst>
                    <a:ext uri="{9D8B030D-6E8A-4147-A177-3AD203B41FA5}">
                      <a16:colId xmlns:a16="http://schemas.microsoft.com/office/drawing/2014/main" val="20003"/>
                    </a:ext>
                  </a:extLst>
                </a:gridCol>
                <a:gridCol w="1200329">
                  <a:extLst>
                    <a:ext uri="{9D8B030D-6E8A-4147-A177-3AD203B41FA5}">
                      <a16:colId xmlns:a16="http://schemas.microsoft.com/office/drawing/2014/main" val="20004"/>
                    </a:ext>
                  </a:extLst>
                </a:gridCol>
                <a:gridCol w="1200329">
                  <a:extLst>
                    <a:ext uri="{9D8B030D-6E8A-4147-A177-3AD203B41FA5}">
                      <a16:colId xmlns:a16="http://schemas.microsoft.com/office/drawing/2014/main" val="20005"/>
                    </a:ext>
                  </a:extLst>
                </a:gridCol>
              </a:tblGrid>
              <a:tr h="328230">
                <a:tc rowSpan="2">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분류</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rowSpan="2">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사례관리기간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gridSpan="4">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목표관리 횟수</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0"/>
                  </a:ext>
                </a:extLst>
              </a:tr>
              <a:tr h="328230">
                <a:tc v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v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방문</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전화</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서신</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집합교육</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rgbClr val="EBDEF1">
                        <a:alpha val="100000"/>
                      </a:srgbClr>
                    </a:solidFill>
                  </a:tcPr>
                </a:tc>
                <a:extLst>
                  <a:ext uri="{0D108BD9-81ED-4DB2-BD59-A6C34878D82A}">
                    <a16:rowId xmlns:a16="http://schemas.microsoft.com/office/drawing/2014/main" val="10001"/>
                  </a:ext>
                </a:extLst>
              </a:tr>
              <a:tr h="328230">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장기입원자</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6</a:t>
                      </a:r>
                      <a:r>
                        <a:rPr sz="1000" b="0" i="0" u="none" strike="noStrike" baseline="0">
                          <a:solidFill>
                            <a:srgbClr val="000000"/>
                          </a:solidFill>
                          <a:latin typeface="함초롬바탕"/>
                          <a:ea typeface="함초롬바탕"/>
                          <a:cs typeface="함초롬바탕"/>
                        </a:rPr>
                        <a:t>개월</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2</a:t>
                      </a:r>
                      <a:r>
                        <a:rPr sz="1000" b="0" i="0" u="none" strike="noStrike" baseline="0">
                          <a:solidFill>
                            <a:srgbClr val="000000"/>
                          </a:solidFill>
                          <a:latin typeface="함초롬바탕"/>
                          <a:ea typeface="함초롬바탕"/>
                          <a:cs typeface="함초롬바탕"/>
                        </a:rPr>
                        <a:t>회 이상</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6</a:t>
                      </a:r>
                      <a:r>
                        <a:rPr sz="1000" b="0" i="0" u="none" strike="noStrike" baseline="0">
                          <a:solidFill>
                            <a:srgbClr val="000000"/>
                          </a:solidFill>
                          <a:latin typeface="함초롬바탕"/>
                          <a:ea typeface="함초롬바탕"/>
                          <a:cs typeface="함초롬바탕"/>
                        </a:rPr>
                        <a:t>회 이상 </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rowSpan="2">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수시</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rowSpan="2">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2"/>
                  </a:ext>
                </a:extLst>
              </a:tr>
              <a:tr h="328230">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고위험군</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3</a:t>
                      </a:r>
                      <a:r>
                        <a:rPr sz="1000" b="0" i="0" u="none" strike="noStrike" baseline="0">
                          <a:solidFill>
                            <a:srgbClr val="000000"/>
                          </a:solidFill>
                          <a:latin typeface="함초롬바탕"/>
                          <a:ea typeface="함초롬바탕"/>
                          <a:cs typeface="함초롬바탕"/>
                        </a:rPr>
                        <a:t>개월</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2</a:t>
                      </a:r>
                      <a:r>
                        <a:rPr sz="1000" b="0" i="0" u="none" strike="noStrike" baseline="0">
                          <a:solidFill>
                            <a:srgbClr val="000000"/>
                          </a:solidFill>
                          <a:latin typeface="함초롬바탕"/>
                          <a:ea typeface="함초롬바탕"/>
                          <a:cs typeface="함초롬바탕"/>
                        </a:rPr>
                        <a:t>회 이상</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4</a:t>
                      </a:r>
                      <a:r>
                        <a:rPr sz="1000" b="0" i="0" u="none" strike="noStrike" baseline="0">
                          <a:solidFill>
                            <a:srgbClr val="000000"/>
                          </a:solidFill>
                          <a:latin typeface="함초롬바탕"/>
                          <a:ea typeface="함초롬바탕"/>
                          <a:cs typeface="함초롬바탕"/>
                        </a:rPr>
                        <a:t>회 이상</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v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v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3"/>
                  </a:ext>
                </a:extLst>
              </a:tr>
              <a:tr h="558729">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집중관리군</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연중관리</a:t>
                      </a:r>
                    </a:p>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(12</a:t>
                      </a:r>
                      <a:r>
                        <a:rPr sz="1000" b="0" i="0" u="none" strike="noStrike" baseline="0">
                          <a:solidFill>
                            <a:srgbClr val="000000"/>
                          </a:solidFill>
                          <a:latin typeface="함초롬바탕"/>
                          <a:ea typeface="함초롬바탕"/>
                          <a:cs typeface="함초롬바탕"/>
                        </a:rPr>
                        <a:t>월 종결</a:t>
                      </a: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gridSpan="4">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대상자 특성에 따라 자율 숭행하되</a:t>
                      </a:r>
                      <a:r>
                        <a:rPr lang="EN-US" sz="1000" b="0" i="0" u="none" strike="noStrike" baseline="0">
                          <a:solidFill>
                            <a:srgbClr val="000000"/>
                          </a:solidFill>
                          <a:latin typeface="함초롬바탕"/>
                          <a:ea typeface="함초롬바탕"/>
                        </a:rPr>
                        <a:t>,</a:t>
                      </a:r>
                    </a:p>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고위험군 수행서비스 기준이상 개입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4"/>
                  </a:ext>
                </a:extLst>
              </a:tr>
              <a:tr h="558729">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신규수급궞나</a:t>
                      </a:r>
                    </a:p>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a:t>
                      </a:r>
                      <a:r>
                        <a:rPr sz="1000" b="0" i="0" u="none" strike="noStrike" baseline="0">
                          <a:solidFill>
                            <a:srgbClr val="000000"/>
                          </a:solidFill>
                          <a:latin typeface="함초롬바탕"/>
                          <a:ea typeface="함초롬바탕"/>
                          <a:cs typeface="함초롬바탕"/>
                        </a:rPr>
                        <a:t>전체</a:t>
                      </a: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1</a:t>
                      </a:r>
                      <a:r>
                        <a:rPr sz="1000" b="0" i="0" u="none" strike="noStrike" baseline="0">
                          <a:solidFill>
                            <a:srgbClr val="000000"/>
                          </a:solidFill>
                          <a:latin typeface="함초롬바탕"/>
                          <a:ea typeface="함초롬바탕"/>
                          <a:cs typeface="함초롬바탕"/>
                        </a:rPr>
                        <a:t>개월</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필요시 전화</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lang="EN-US" sz="1000" b="0" i="0" u="none" strike="noStrike" baseline="0">
                          <a:solidFill>
                            <a:srgbClr val="000000"/>
                          </a:solidFill>
                          <a:latin typeface="함초롬바탕"/>
                          <a:ea typeface="함초롬바탕"/>
                        </a:rPr>
                        <a:t>1</a:t>
                      </a:r>
                      <a:r>
                        <a:rPr sz="1000" b="0" i="0" u="none" strike="noStrike" baseline="0">
                          <a:solidFill>
                            <a:srgbClr val="000000"/>
                          </a:solidFill>
                          <a:latin typeface="함초롬바탕"/>
                          <a:ea typeface="함초롬바탕"/>
                          <a:cs typeface="함초롬바탕"/>
                        </a:rPr>
                        <a:t>회 이상</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ctr">
                        <a:lnSpc>
                          <a:spcPct val="160000"/>
                        </a:lnSpc>
                        <a:spcBef>
                          <a:spcPts val="0"/>
                        </a:spcBef>
                        <a:spcAft>
                          <a:spcPts val="0"/>
                        </a:spcAft>
                        <a:defRPr/>
                      </a:pPr>
                      <a:r>
                        <a:rPr sz="1000" b="0" i="0" u="none" strike="noStrike" baseline="0">
                          <a:solidFill>
                            <a:srgbClr val="000000"/>
                          </a:solidFill>
                          <a:latin typeface="함초롬바탕"/>
                          <a:ea typeface="함초롬바탕"/>
                          <a:cs typeface="함초롬바탕"/>
                        </a:rPr>
                        <a:t>반기별 </a:t>
                      </a:r>
                      <a:r>
                        <a:rPr lang="EN-US" sz="1000" b="0" i="0" u="none" strike="noStrike" baseline="0">
                          <a:solidFill>
                            <a:srgbClr val="000000"/>
                          </a:solidFill>
                          <a:latin typeface="함초롬바탕"/>
                          <a:ea typeface="함초롬바탕"/>
                        </a:rPr>
                        <a:t>1</a:t>
                      </a:r>
                      <a:r>
                        <a:rPr sz="1000" b="0" i="0" u="none" strike="noStrike" baseline="0">
                          <a:solidFill>
                            <a:srgbClr val="000000"/>
                          </a:solidFill>
                          <a:latin typeface="함초롬바탕"/>
                          <a:ea typeface="함초롬바탕"/>
                          <a:cs typeface="함초롬바탕"/>
                        </a:rPr>
                        <a:t>회 이상</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9175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1049356" y="1948459"/>
            <a:ext cx="2713512" cy="821410"/>
          </a:xfrm>
          <a:prstGeom prst="rect">
            <a:avLst/>
          </a:prstGeom>
          <a:noFill/>
        </p:spPr>
        <p:txBody>
          <a:bodyPr wrap="square">
            <a:spAutoFit/>
          </a:bodyPr>
          <a:lstStyle/>
          <a:p>
            <a:pPr lvl="0" algn="just">
              <a:lnSpc>
                <a:spcPct val="160000"/>
              </a:lnSpc>
              <a:spcBef>
                <a:spcPts val="0"/>
              </a:spcBef>
              <a:spcAft>
                <a:spcPts val="0"/>
              </a:spcAft>
              <a:defRPr/>
            </a:pPr>
            <a:r>
              <a:rPr sz="1500" b="0" i="0" u="none" strike="noStrike" baseline="0">
                <a:solidFill>
                  <a:srgbClr val="000000"/>
                </a:solidFill>
                <a:latin typeface="맑은 고딕"/>
                <a:cs typeface="함초롬바탕"/>
              </a:rPr>
              <a:t>신규 의료급여수급권자 관리</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p:txBody>
      </p:sp>
      <p:sp>
        <p:nvSpPr>
          <p:cNvPr id="41" name="TextBox 40"/>
          <p:cNvSpPr txBox="1"/>
          <p:nvPr/>
        </p:nvSpPr>
        <p:spPr>
          <a:xfrm>
            <a:off x="1228725" y="3935918"/>
            <a:ext cx="1828800" cy="830997"/>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en-US" altLang="ko-Kore-KR" sz="4800" b="0" i="0" u="none" strike="noStrike" kern="1200" cap="none" spc="0" normalizeH="0" baseline="0">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a:solidFill>
                <a:srgbClr val="000000"/>
              </a:solidFill>
              <a:effectLst/>
              <a:uLnTx/>
              <a:uFillTx/>
              <a:latin typeface="Montserrat SemiBold"/>
              <a:ea typeface="맑은 고딕"/>
              <a:cs typeface="+mn-cs"/>
            </a:endParaRPr>
          </a:p>
        </p:txBody>
      </p:sp>
      <p:sp>
        <p:nvSpPr>
          <p:cNvPr id="43" name="TextBox 42"/>
          <p:cNvSpPr txBox="1"/>
          <p:nvPr/>
        </p:nvSpPr>
        <p:spPr>
          <a:xfrm>
            <a:off x="4456730" y="1266255"/>
            <a:ext cx="6193536" cy="1865565"/>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600">
                <a:solidFill>
                  <a:schemeClr val="tx1"/>
                </a:solidFill>
              </a:rPr>
              <a:t>의료급여법 제</a:t>
            </a:r>
            <a:r>
              <a:rPr lang="en-US" altLang="ko-KR" sz="1600">
                <a:solidFill>
                  <a:schemeClr val="tx1"/>
                </a:solidFill>
              </a:rPr>
              <a:t>3</a:t>
            </a:r>
            <a:r>
              <a:rPr lang="ko-KR" altLang="en-US" sz="1600">
                <a:solidFill>
                  <a:schemeClr val="tx1"/>
                </a:solidFill>
              </a:rPr>
              <a:t>조에 의해 의료급여수급권을 최초로 취득한 자로 </a:t>
            </a:r>
            <a:r>
              <a:rPr lang="en-US" altLang="ko-KR" sz="1600">
                <a:solidFill>
                  <a:schemeClr val="tx1"/>
                </a:solidFill>
              </a:rPr>
              <a:t>1</a:t>
            </a:r>
            <a:r>
              <a:rPr lang="ko-KR" altLang="en-US" sz="1600">
                <a:solidFill>
                  <a:schemeClr val="tx1"/>
                </a:solidFill>
              </a:rPr>
              <a:t>개월 이내인 자나 재취득자를 관리</a:t>
            </a:r>
          </a:p>
          <a:p>
            <a:pPr marL="285750" lvl="0" indent="-285750" algn="l">
              <a:buFont typeface="Arial"/>
              <a:buChar char="•"/>
              <a:defRPr/>
            </a:pPr>
            <a:r>
              <a:rPr lang="ko-KR" altLang="en-US" sz="1600">
                <a:solidFill>
                  <a:schemeClr val="tx1"/>
                </a:solidFill>
              </a:rPr>
              <a:t>초기 제도 안내 및 적정 의료이용 안내</a:t>
            </a:r>
            <a:r>
              <a:rPr lang="en-US" altLang="ko-KR" sz="1600">
                <a:solidFill>
                  <a:schemeClr val="tx1"/>
                </a:solidFill>
              </a:rPr>
              <a:t>, </a:t>
            </a:r>
            <a:r>
              <a:rPr lang="ko-KR" altLang="en-US" sz="1600">
                <a:solidFill>
                  <a:schemeClr val="tx1"/>
                </a:solidFill>
              </a:rPr>
              <a:t>잠재적 과다 이용에 대한 예방적 관리</a:t>
            </a:r>
          </a:p>
          <a:p>
            <a:pPr marL="285750" lvl="0" indent="-285750" algn="l">
              <a:buFont typeface="Arial"/>
              <a:buChar char="•"/>
              <a:defRPr/>
            </a:pPr>
            <a:r>
              <a:rPr lang="ko-KR" altLang="en-US" sz="1600">
                <a:solidFill>
                  <a:schemeClr val="tx1"/>
                </a:solidFill>
              </a:rPr>
              <a:t>사례관리 기간은 </a:t>
            </a:r>
            <a:r>
              <a:rPr lang="en-US" altLang="ko-KR" sz="1600">
                <a:solidFill>
                  <a:schemeClr val="tx1"/>
                </a:solidFill>
              </a:rPr>
              <a:t>1</a:t>
            </a:r>
            <a:r>
              <a:rPr lang="ko-KR" altLang="en-US" sz="1600">
                <a:solidFill>
                  <a:schemeClr val="tx1"/>
                </a:solidFill>
              </a:rPr>
              <a:t>개월 → 필요시 전화</a:t>
            </a:r>
            <a:r>
              <a:rPr lang="en-US" altLang="ko-KR" sz="1600">
                <a:solidFill>
                  <a:schemeClr val="tx1"/>
                </a:solidFill>
              </a:rPr>
              <a:t>, 1</a:t>
            </a:r>
            <a:r>
              <a:rPr lang="ko-KR" altLang="en-US" sz="1600">
                <a:solidFill>
                  <a:schemeClr val="tx1"/>
                </a:solidFill>
              </a:rPr>
              <a:t>회 이상의 서신</a:t>
            </a:r>
            <a:r>
              <a:rPr lang="en-US" altLang="ko-KR" sz="1600">
                <a:solidFill>
                  <a:schemeClr val="tx1"/>
                </a:solidFill>
              </a:rPr>
              <a:t>, </a:t>
            </a:r>
            <a:r>
              <a:rPr lang="ko-KR" altLang="en-US" sz="1600">
                <a:solidFill>
                  <a:schemeClr val="tx1"/>
                </a:solidFill>
              </a:rPr>
              <a:t>반기별 </a:t>
            </a:r>
            <a:r>
              <a:rPr lang="en-US" altLang="ko-KR" sz="1600">
                <a:solidFill>
                  <a:schemeClr val="tx1"/>
                </a:solidFill>
              </a:rPr>
              <a:t>1</a:t>
            </a:r>
            <a:r>
              <a:rPr lang="ko-KR" altLang="en-US" sz="1600">
                <a:solidFill>
                  <a:schemeClr val="tx1"/>
                </a:solidFill>
              </a:rPr>
              <a:t>회 이상 집합교육 실시</a:t>
            </a:r>
            <a:endParaRPr sz="1300" b="0" i="0" u="none" strike="noStrike" baseline="0">
              <a:solidFill>
                <a:srgbClr val="000000"/>
              </a:solidFill>
              <a:latin typeface="맑은 고딕"/>
              <a:cs typeface="함초롬바탕"/>
            </a:endParaRPr>
          </a:p>
          <a:p>
            <a:pPr lvl="0" algn="just">
              <a:lnSpc>
                <a:spcPct val="160000"/>
              </a:lnSpc>
              <a:spcBef>
                <a:spcPts val="0"/>
              </a:spcBef>
              <a:spcAft>
                <a:spcPts val="0"/>
              </a:spcAft>
              <a:defRPr/>
            </a:pPr>
            <a:endParaRPr kumimoji="0" lang="en-US" altLang="ko-KR" sz="1300" b="0" i="0" u="none" strike="noStrike" kern="1200" cap="none" spc="0" normalizeH="0" baseline="0">
              <a:solidFill>
                <a:srgbClr val="000000"/>
              </a:solidFill>
              <a:effectLst/>
              <a:uLnTx/>
              <a:uFillTx/>
              <a:latin typeface="맑은 고딕"/>
              <a:ea typeface="맑은 고딕"/>
            </a:endParaRP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055542" y="4813976"/>
            <a:ext cx="2781548" cy="822919"/>
          </a:xfrm>
          <a:prstGeom prst="rect">
            <a:avLst/>
          </a:prstGeom>
          <a:noFill/>
        </p:spPr>
        <p:txBody>
          <a:bodyPr wrap="square">
            <a:spAutoFit/>
          </a:bodyPr>
          <a:lstStyle/>
          <a:p>
            <a:pPr lvl="0" algn="ctr">
              <a:lnSpc>
                <a:spcPct val="160000"/>
              </a:lnSpc>
              <a:spcBef>
                <a:spcPts val="0"/>
              </a:spcBef>
              <a:spcAft>
                <a:spcPts val="0"/>
              </a:spcAft>
              <a:defRPr/>
            </a:pPr>
            <a:r>
              <a:rPr sz="1500" b="0" i="0" u="none" strike="noStrike" baseline="0">
                <a:solidFill>
                  <a:srgbClr val="000000"/>
                </a:solidFill>
                <a:latin typeface="맑은 고딕"/>
                <a:cs typeface="함초롬바탕"/>
              </a:rPr>
              <a:t>고위험군 사례관리</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8" name="TextBox 42"/>
          <p:cNvSpPr txBox="1"/>
          <p:nvPr/>
        </p:nvSpPr>
        <p:spPr>
          <a:xfrm>
            <a:off x="4506211" y="3995172"/>
            <a:ext cx="6620305" cy="2918073"/>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600">
                <a:solidFill>
                  <a:schemeClr val="tx1"/>
                </a:solidFill>
              </a:rPr>
              <a:t>외래진료를 이용하는 의료급여수급권자를 대상으로 부적정 의료 이용 행태를 보이는 대상자를 선정 해 제도 안내</a:t>
            </a:r>
            <a:r>
              <a:rPr lang="en-US" altLang="ko-KR" sz="1600">
                <a:solidFill>
                  <a:schemeClr val="tx1"/>
                </a:solidFill>
              </a:rPr>
              <a:t>, </a:t>
            </a:r>
            <a:r>
              <a:rPr lang="ko-KR" altLang="en-US" sz="1600">
                <a:solidFill>
                  <a:schemeClr val="tx1"/>
                </a:solidFill>
              </a:rPr>
              <a:t>의료 이용 정보제공</a:t>
            </a:r>
            <a:r>
              <a:rPr lang="en-US" altLang="ko-KR" sz="1600">
                <a:solidFill>
                  <a:schemeClr val="tx1"/>
                </a:solidFill>
              </a:rPr>
              <a:t>, </a:t>
            </a:r>
            <a:r>
              <a:rPr lang="ko-KR" altLang="en-US" sz="1600">
                <a:solidFill>
                  <a:schemeClr val="tx1"/>
                </a:solidFill>
              </a:rPr>
              <a:t>건강 상담 등을 제공하는 일련의 과정</a:t>
            </a:r>
          </a:p>
          <a:p>
            <a:pPr marL="285750" lvl="0" indent="-285750" algn="l">
              <a:buFont typeface="Arial"/>
              <a:buChar char="•"/>
              <a:defRPr/>
            </a:pPr>
            <a:r>
              <a:rPr lang="ko-KR" altLang="en-US" sz="1600">
                <a:solidFill>
                  <a:schemeClr val="tx1"/>
                </a:solidFill>
              </a:rPr>
              <a:t>자가 건강관리능력 향상</a:t>
            </a:r>
            <a:r>
              <a:rPr lang="en-US" altLang="ko-KR" sz="1600">
                <a:solidFill>
                  <a:schemeClr val="tx1"/>
                </a:solidFill>
              </a:rPr>
              <a:t>, </a:t>
            </a:r>
            <a:r>
              <a:rPr lang="ko-KR" altLang="en-US" sz="1600">
                <a:solidFill>
                  <a:schemeClr val="tx1"/>
                </a:solidFill>
              </a:rPr>
              <a:t>합리적 의료 이용 유도</a:t>
            </a:r>
            <a:r>
              <a:rPr lang="en-US" altLang="ko-KR" sz="1600">
                <a:solidFill>
                  <a:schemeClr val="tx1"/>
                </a:solidFill>
              </a:rPr>
              <a:t>, </a:t>
            </a:r>
            <a:r>
              <a:rPr lang="ko-KR" altLang="en-US" sz="1600">
                <a:solidFill>
                  <a:schemeClr val="tx1"/>
                </a:solidFill>
              </a:rPr>
              <a:t>지지체계 구축을 통한 삶의 질 향상</a:t>
            </a:r>
            <a:r>
              <a:rPr lang="en-US" altLang="ko-KR" sz="1600">
                <a:solidFill>
                  <a:schemeClr val="tx1"/>
                </a:solidFill>
              </a:rPr>
              <a:t>,</a:t>
            </a:r>
            <a:r>
              <a:rPr lang="ko-KR" altLang="en-US" sz="1600">
                <a:solidFill>
                  <a:schemeClr val="tx1"/>
                </a:solidFill>
              </a:rPr>
              <a:t> 재정안정화 기여</a:t>
            </a:r>
          </a:p>
          <a:p>
            <a:pPr marL="285750" lvl="0" indent="-285750" algn="l">
              <a:buFont typeface="Arial"/>
              <a:buChar char="•"/>
              <a:defRPr/>
            </a:pPr>
            <a:r>
              <a:rPr lang="ko-KR" altLang="en-US" sz="1600">
                <a:solidFill>
                  <a:schemeClr val="tx1"/>
                </a:solidFill>
              </a:rPr>
              <a:t>사례관리 기간은 </a:t>
            </a:r>
            <a:r>
              <a:rPr lang="en-US" altLang="ko-KR" sz="1600">
                <a:solidFill>
                  <a:schemeClr val="tx1"/>
                </a:solidFill>
              </a:rPr>
              <a:t>3</a:t>
            </a:r>
            <a:r>
              <a:rPr lang="ko-KR" altLang="en-US" sz="1600">
                <a:solidFill>
                  <a:schemeClr val="tx1"/>
                </a:solidFill>
              </a:rPr>
              <a:t>개월 → </a:t>
            </a:r>
            <a:r>
              <a:rPr lang="en-US" altLang="ko-KR" sz="1600">
                <a:solidFill>
                  <a:schemeClr val="tx1"/>
                </a:solidFill>
              </a:rPr>
              <a:t>2</a:t>
            </a:r>
            <a:r>
              <a:rPr lang="ko-KR" altLang="en-US" sz="1600">
                <a:solidFill>
                  <a:schemeClr val="tx1"/>
                </a:solidFill>
              </a:rPr>
              <a:t>회 이상 방문</a:t>
            </a:r>
            <a:r>
              <a:rPr lang="en-US" altLang="ko-KR" sz="1600">
                <a:solidFill>
                  <a:schemeClr val="tx1"/>
                </a:solidFill>
              </a:rPr>
              <a:t>, 4</a:t>
            </a:r>
            <a:r>
              <a:rPr lang="ko-KR" altLang="en-US" sz="1600">
                <a:solidFill>
                  <a:schemeClr val="tx1"/>
                </a:solidFill>
              </a:rPr>
              <a:t>회 이상 전화</a:t>
            </a:r>
            <a:r>
              <a:rPr lang="en-US" altLang="ko-KR" sz="1600">
                <a:solidFill>
                  <a:schemeClr val="tx1"/>
                </a:solidFill>
              </a:rPr>
              <a:t>, </a:t>
            </a:r>
            <a:r>
              <a:rPr lang="ko-KR" altLang="en-US" sz="1600">
                <a:solidFill>
                  <a:schemeClr val="tx1"/>
                </a:solidFill>
              </a:rPr>
              <a:t>수시로 보내는 서신을 통한 사례관리</a:t>
            </a:r>
          </a:p>
          <a:p>
            <a:pPr lvl="0" algn="just">
              <a:lnSpc>
                <a:spcPct val="160000"/>
              </a:lnSpc>
              <a:spcBef>
                <a:spcPts val="0"/>
              </a:spcBef>
              <a:spcAft>
                <a:spcPts val="0"/>
              </a:spcAft>
              <a:defRPr/>
            </a:pPr>
            <a:endParaRPr sz="16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en-US" altLang="ko-K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
        <p:nvSpPr>
          <p:cNvPr id="49" name="가로 글상자 48"/>
          <p:cNvSpPr txBox="1"/>
          <p:nvPr/>
        </p:nvSpPr>
        <p:spPr>
          <a:xfrm>
            <a:off x="1481941" y="293171"/>
            <a:ext cx="9809516" cy="958512"/>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의료급여 사례관리의 유형과 개입과정</a:t>
            </a:r>
          </a:p>
          <a:p>
            <a:pPr lvl="0" algn="just">
              <a:lnSpc>
                <a:spcPct val="160000"/>
              </a:lnSpc>
              <a:spcBef>
                <a:spcPts val="0"/>
              </a:spcBef>
              <a:spcAft>
                <a:spcPts val="0"/>
              </a:spcAft>
              <a:defRPr/>
            </a:pPr>
            <a:endParaRPr lang="ko-KR" altLang="en-US"/>
          </a:p>
        </p:txBody>
      </p:sp>
    </p:spTree>
    <p:extLst>
      <p:ext uri="{BB962C8B-B14F-4D97-AF65-F5344CB8AC3E}">
        <p14:creationId xmlns:p14="http://schemas.microsoft.com/office/powerpoint/2010/main" val="183689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874991" y="951736"/>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4031704" y="957921"/>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9" name="TextBox 38"/>
          <p:cNvSpPr txBox="1"/>
          <p:nvPr/>
        </p:nvSpPr>
        <p:spPr>
          <a:xfrm>
            <a:off x="1049356" y="1948459"/>
            <a:ext cx="2713512" cy="821410"/>
          </a:xfrm>
          <a:prstGeom prst="rect">
            <a:avLst/>
          </a:prstGeom>
          <a:noFill/>
        </p:spPr>
        <p:txBody>
          <a:bodyPr wrap="square">
            <a:spAutoFit/>
          </a:bodyPr>
          <a:lstStyle/>
          <a:p>
            <a:pPr lvl="0" algn="ctr">
              <a:lnSpc>
                <a:spcPct val="160000"/>
              </a:lnSpc>
              <a:spcBef>
                <a:spcPts val="0"/>
              </a:spcBef>
              <a:spcAft>
                <a:spcPts val="0"/>
              </a:spcAft>
              <a:defRPr/>
            </a:pPr>
            <a:r>
              <a:rPr sz="1500" b="0" i="0" u="none" strike="noStrike" baseline="0">
                <a:solidFill>
                  <a:srgbClr val="000000"/>
                </a:solidFill>
                <a:latin typeface="맑은 고딕"/>
                <a:cs typeface="함초롬바탕"/>
              </a:rPr>
              <a:t>장기 입원 사례관리</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effectLst/>
              <a:uLnTx/>
              <a:uFillTx/>
              <a:latin typeface="Montserrat SemiBold"/>
              <a:ea typeface="맑은 고딕"/>
              <a:cs typeface="+mn-cs"/>
            </a:endParaRPr>
          </a:p>
        </p:txBody>
      </p:sp>
      <p:sp>
        <p:nvSpPr>
          <p:cNvPr id="41" name="TextBox 40"/>
          <p:cNvSpPr txBox="1"/>
          <p:nvPr/>
        </p:nvSpPr>
        <p:spPr>
          <a:xfrm>
            <a:off x="1228725" y="3935918"/>
            <a:ext cx="1828800" cy="830997"/>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en-US" altLang="ko-Kore-KR" sz="4800" b="0" i="0" u="none" strike="noStrike" kern="1200" cap="none" spc="0" normalizeH="0" baseline="0">
                <a:solidFill>
                  <a:srgbClr val="000000"/>
                </a:solidFill>
                <a:effectLst/>
                <a:uLnTx/>
                <a:uFillTx/>
                <a:latin typeface="Montserrat SemiBold"/>
                <a:ea typeface="맑은 고딕"/>
                <a:cs typeface="+mn-cs"/>
              </a:rPr>
              <a:t>“</a:t>
            </a:r>
            <a:endParaRPr kumimoji="1" lang="ko-Kore-KR" altLang="en-US" sz="4800" b="0" i="0" u="none" strike="noStrike" kern="1200" cap="none" spc="0" normalizeH="0" baseline="0">
              <a:solidFill>
                <a:srgbClr val="000000"/>
              </a:solidFill>
              <a:effectLst/>
              <a:uLnTx/>
              <a:uFillTx/>
              <a:latin typeface="Montserrat SemiBold"/>
              <a:ea typeface="맑은 고딕"/>
              <a:cs typeface="+mn-cs"/>
            </a:endParaRPr>
          </a:p>
        </p:txBody>
      </p:sp>
      <p:sp>
        <p:nvSpPr>
          <p:cNvPr id="43" name="TextBox 42"/>
          <p:cNvSpPr txBox="1"/>
          <p:nvPr/>
        </p:nvSpPr>
        <p:spPr>
          <a:xfrm>
            <a:off x="4456730" y="1266255"/>
            <a:ext cx="6193536" cy="2037015"/>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600">
                <a:solidFill>
                  <a:schemeClr val="tx1"/>
                </a:solidFill>
              </a:rPr>
              <a:t>입원 진료 이용 의료급여 수급권자 대상으로 부적정 의료 이용 행태를 보이는 대상자를 선정 해 제도 안내</a:t>
            </a:r>
            <a:r>
              <a:rPr lang="en-US" altLang="ko-KR" sz="1600">
                <a:solidFill>
                  <a:schemeClr val="tx1"/>
                </a:solidFill>
              </a:rPr>
              <a:t>, </a:t>
            </a:r>
            <a:r>
              <a:rPr lang="ko-KR" altLang="en-US" sz="1600">
                <a:solidFill>
                  <a:schemeClr val="tx1"/>
                </a:solidFill>
              </a:rPr>
              <a:t>의료 이용 정보제공</a:t>
            </a:r>
            <a:r>
              <a:rPr lang="en-US" altLang="ko-KR" sz="1600">
                <a:solidFill>
                  <a:schemeClr val="tx1"/>
                </a:solidFill>
              </a:rPr>
              <a:t>, </a:t>
            </a:r>
            <a:r>
              <a:rPr lang="ko-KR" altLang="en-US" sz="1600">
                <a:solidFill>
                  <a:schemeClr val="tx1"/>
                </a:solidFill>
              </a:rPr>
              <a:t>건강 상담 등을 제공하는 일련의 과정</a:t>
            </a:r>
          </a:p>
          <a:p>
            <a:pPr marL="285750" lvl="0" indent="-285750" algn="l">
              <a:buFont typeface="Arial"/>
              <a:buChar char="•"/>
              <a:defRPr/>
            </a:pPr>
            <a:r>
              <a:rPr lang="ko-KR" altLang="en-US" sz="1600">
                <a:solidFill>
                  <a:schemeClr val="tx1"/>
                </a:solidFill>
              </a:rPr>
              <a:t>치료목적이 아닌 입원의 경우 외래이용 전환</a:t>
            </a:r>
            <a:r>
              <a:rPr lang="en-US" altLang="ko-KR" sz="1600">
                <a:solidFill>
                  <a:schemeClr val="tx1"/>
                </a:solidFill>
              </a:rPr>
              <a:t>, </a:t>
            </a:r>
            <a:r>
              <a:rPr lang="ko-KR" altLang="en-US" sz="1600">
                <a:solidFill>
                  <a:schemeClr val="tx1"/>
                </a:solidFill>
              </a:rPr>
              <a:t>재가서비스</a:t>
            </a:r>
            <a:r>
              <a:rPr lang="en-US" altLang="ko-KR" sz="1600">
                <a:solidFill>
                  <a:schemeClr val="tx1"/>
                </a:solidFill>
              </a:rPr>
              <a:t>, </a:t>
            </a:r>
            <a:r>
              <a:rPr lang="ko-KR" altLang="en-US" sz="1600">
                <a:solidFill>
                  <a:schemeClr val="tx1"/>
                </a:solidFill>
              </a:rPr>
              <a:t>시설 입소 등의 자원연계를 통한 수급자 자가관리 능력 향상 및 적정 의료이용 도모</a:t>
            </a:r>
            <a:r>
              <a:rPr lang="en-US" altLang="ko-KR" sz="1600">
                <a:solidFill>
                  <a:schemeClr val="tx1"/>
                </a:solidFill>
              </a:rPr>
              <a:t>, </a:t>
            </a:r>
            <a:r>
              <a:rPr lang="ko-KR" altLang="en-US" sz="1600">
                <a:solidFill>
                  <a:schemeClr val="tx1"/>
                </a:solidFill>
              </a:rPr>
              <a:t>재정안정화 기여</a:t>
            </a:r>
          </a:p>
          <a:p>
            <a:pPr marL="285750" lvl="0" indent="-285750" algn="l">
              <a:buFont typeface="Arial"/>
              <a:buChar char="•"/>
              <a:defRPr/>
            </a:pPr>
            <a:r>
              <a:rPr lang="ko-KR" altLang="en-US" sz="1600">
                <a:solidFill>
                  <a:schemeClr val="tx1"/>
                </a:solidFill>
              </a:rPr>
              <a:t>사례관리는 </a:t>
            </a:r>
            <a:r>
              <a:rPr lang="en-US" altLang="ko-KR" sz="1600">
                <a:solidFill>
                  <a:schemeClr val="tx1"/>
                </a:solidFill>
              </a:rPr>
              <a:t>6</a:t>
            </a:r>
            <a:r>
              <a:rPr lang="ko-KR" altLang="en-US" sz="1600">
                <a:solidFill>
                  <a:schemeClr val="tx1"/>
                </a:solidFill>
              </a:rPr>
              <a:t>개월 → 방문 </a:t>
            </a:r>
            <a:r>
              <a:rPr lang="en-US" altLang="ko-KR" sz="1600">
                <a:solidFill>
                  <a:schemeClr val="tx1"/>
                </a:solidFill>
              </a:rPr>
              <a:t>2</a:t>
            </a:r>
            <a:r>
              <a:rPr lang="ko-KR" altLang="en-US" sz="1600">
                <a:solidFill>
                  <a:schemeClr val="tx1"/>
                </a:solidFill>
              </a:rPr>
              <a:t>회 이상</a:t>
            </a:r>
            <a:r>
              <a:rPr lang="en-US" altLang="ko-KR" sz="1600">
                <a:solidFill>
                  <a:schemeClr val="tx1"/>
                </a:solidFill>
              </a:rPr>
              <a:t>, </a:t>
            </a:r>
            <a:r>
              <a:rPr lang="ko-KR" altLang="en-US" sz="1600">
                <a:solidFill>
                  <a:schemeClr val="tx1"/>
                </a:solidFill>
              </a:rPr>
              <a:t>전화 </a:t>
            </a:r>
            <a:r>
              <a:rPr lang="en-US" altLang="ko-KR" sz="1600">
                <a:solidFill>
                  <a:schemeClr val="tx1"/>
                </a:solidFill>
              </a:rPr>
              <a:t>6</a:t>
            </a:r>
            <a:r>
              <a:rPr lang="ko-KR" altLang="en-US" sz="1600">
                <a:solidFill>
                  <a:schemeClr val="tx1"/>
                </a:solidFill>
              </a:rPr>
              <a:t>회 이상</a:t>
            </a:r>
            <a:r>
              <a:rPr lang="en-US" altLang="ko-KR" sz="1600">
                <a:solidFill>
                  <a:schemeClr val="tx1"/>
                </a:solidFill>
              </a:rPr>
              <a:t>, </a:t>
            </a:r>
            <a:r>
              <a:rPr lang="ko-KR" altLang="en-US" sz="1600">
                <a:solidFill>
                  <a:schemeClr val="tx1"/>
                </a:solidFill>
              </a:rPr>
              <a:t>수시로 보내는 서신 활용</a:t>
            </a:r>
            <a:endParaRPr kumimoji="0" lang="en-US" altLang="ko-KR" sz="1600" i="0" u="none" strike="noStrike" kern="1200" cap="none" spc="0" normalizeH="0" baseline="0">
              <a:solidFill>
                <a:srgbClr val="000000"/>
              </a:solidFill>
              <a:effectLst/>
              <a:uLnTx/>
              <a:uFillTx/>
              <a:latin typeface="맑은 고딕"/>
              <a:ea typeface="맑은 고딕"/>
            </a:endParaRPr>
          </a:p>
        </p:txBody>
      </p:sp>
      <p:sp>
        <p:nvSpPr>
          <p:cNvPr id="45" name="자유형 44"/>
          <p:cNvSpPr/>
          <p:nvPr/>
        </p:nvSpPr>
        <p:spPr>
          <a:xfrm>
            <a:off x="874991" y="3778554"/>
            <a:ext cx="3555822" cy="2477264"/>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6" name="자유형 45"/>
          <p:cNvSpPr/>
          <p:nvPr/>
        </p:nvSpPr>
        <p:spPr>
          <a:xfrm>
            <a:off x="4031704" y="3784739"/>
            <a:ext cx="7278624" cy="2477264"/>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TextBox 38"/>
          <p:cNvSpPr txBox="1"/>
          <p:nvPr/>
        </p:nvSpPr>
        <p:spPr>
          <a:xfrm>
            <a:off x="1055542" y="4813976"/>
            <a:ext cx="2781548" cy="1184869"/>
          </a:xfrm>
          <a:prstGeom prst="rect">
            <a:avLst/>
          </a:prstGeom>
          <a:noFill/>
        </p:spPr>
        <p:txBody>
          <a:bodyPr wrap="square">
            <a:spAutoFit/>
          </a:bodyPr>
          <a:lstStyle/>
          <a:p>
            <a:pPr lvl="0" algn="ctr">
              <a:lnSpc>
                <a:spcPct val="160000"/>
              </a:lnSpc>
              <a:spcBef>
                <a:spcPts val="0"/>
              </a:spcBef>
              <a:spcAft>
                <a:spcPts val="0"/>
              </a:spcAft>
              <a:defRPr/>
            </a:pPr>
            <a:r>
              <a:rPr sz="1500" b="0" i="0" u="none" strike="noStrike" baseline="0">
                <a:solidFill>
                  <a:srgbClr val="000000"/>
                </a:solidFill>
                <a:latin typeface="맑은 고딕"/>
                <a:cs typeface="함초롬바탕"/>
              </a:rPr>
              <a:t>집중관리군 사례관리</a:t>
            </a: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sz="15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1" lang="ko-KR" altLang="en-US" sz="1500" b="0" i="0" u="none" strike="noStrike" kern="1200" cap="none" spc="0" normalizeH="0" baseline="0">
              <a:solidFill>
                <a:srgbClr val="000000"/>
              </a:solidFill>
              <a:latin typeface="Montserrat SemiBold"/>
              <a:ea typeface="맑은 고딕"/>
              <a:cs typeface="+mn-cs"/>
            </a:endParaRPr>
          </a:p>
        </p:txBody>
      </p:sp>
      <p:sp>
        <p:nvSpPr>
          <p:cNvPr id="48" name="TextBox 42"/>
          <p:cNvSpPr txBox="1"/>
          <p:nvPr/>
        </p:nvSpPr>
        <p:spPr>
          <a:xfrm>
            <a:off x="4506211" y="3823722"/>
            <a:ext cx="6620305" cy="2927598"/>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lang="ko-KR" altLang="en-US" sz="1400">
                <a:solidFill>
                  <a:schemeClr val="tx1"/>
                </a:solidFill>
              </a:rPr>
              <a:t>의료급여 수급권자 중 질병대비 불필요한 의료 이용이나 복합적 의료복지 문제를 가진 대상자</a:t>
            </a:r>
          </a:p>
          <a:p>
            <a:pPr lvl="0" algn="l">
              <a:defRPr/>
            </a:pPr>
            <a:r>
              <a:rPr lang="ko-KR" altLang="en-US" sz="1400">
                <a:solidFill>
                  <a:schemeClr val="tx1"/>
                </a:solidFill>
              </a:rPr>
              <a:t>→ 지속적 관찰 및 개입으로 대상자 변화를 지지</a:t>
            </a:r>
            <a:r>
              <a:rPr lang="en-US" altLang="ko-KR" sz="1400">
                <a:solidFill>
                  <a:schemeClr val="tx1"/>
                </a:solidFill>
              </a:rPr>
              <a:t>·</a:t>
            </a:r>
            <a:r>
              <a:rPr lang="ko-KR" altLang="en-US" sz="1400">
                <a:solidFill>
                  <a:schemeClr val="tx1"/>
                </a:solidFill>
              </a:rPr>
              <a:t>지원하는 종합적 사례관리 활동</a:t>
            </a:r>
          </a:p>
          <a:p>
            <a:pPr lvl="0" algn="l">
              <a:defRPr/>
            </a:pPr>
            <a:endParaRPr lang="en-US" altLang="ko-KR" sz="1400">
              <a:solidFill>
                <a:schemeClr val="tx1"/>
              </a:solidFill>
            </a:endParaRPr>
          </a:p>
          <a:p>
            <a:pPr marL="285750" lvl="0" indent="-285750" algn="l">
              <a:buFont typeface="Arial"/>
              <a:buChar char="•"/>
              <a:defRPr/>
            </a:pPr>
            <a:r>
              <a:rPr lang="ko-KR" altLang="en-US" sz="1400">
                <a:solidFill>
                  <a:schemeClr val="tx1"/>
                </a:solidFill>
              </a:rPr>
              <a:t>복합적 의료 복지 문제를 가진 대상자에게 종합적으로 접근해 건강 삶의 질 향상</a:t>
            </a:r>
          </a:p>
          <a:p>
            <a:pPr marL="285750" lvl="0" indent="-285750" algn="l">
              <a:buFont typeface="Arial"/>
              <a:buChar char="•"/>
              <a:defRPr/>
            </a:pPr>
            <a:r>
              <a:rPr lang="ko-KR" altLang="en-US" sz="1400">
                <a:solidFill>
                  <a:schemeClr val="tx1"/>
                </a:solidFill>
              </a:rPr>
              <a:t>과다의료이용 대상자에게 밀착형 개입</a:t>
            </a:r>
            <a:r>
              <a:rPr lang="en-US" altLang="ko-KR" sz="1400">
                <a:solidFill>
                  <a:schemeClr val="tx1"/>
                </a:solidFill>
              </a:rPr>
              <a:t>, </a:t>
            </a:r>
            <a:r>
              <a:rPr lang="ko-KR" altLang="en-US" sz="1400">
                <a:solidFill>
                  <a:schemeClr val="tx1"/>
                </a:solidFill>
              </a:rPr>
              <a:t>지속적 관찰로 합리적 의료이용 유도</a:t>
            </a:r>
          </a:p>
          <a:p>
            <a:pPr marL="285750" lvl="0" indent="-285750" algn="l">
              <a:buFont typeface="Arial"/>
              <a:buChar char="•"/>
              <a:defRPr/>
            </a:pPr>
            <a:r>
              <a:rPr lang="ko-KR" altLang="en-US" sz="1400">
                <a:solidFill>
                  <a:schemeClr val="tx1"/>
                </a:solidFill>
              </a:rPr>
              <a:t>다양한 욕구를 가진 대상자에게 맞춤형 서비스 제공</a:t>
            </a:r>
          </a:p>
          <a:p>
            <a:pPr marL="285750" lvl="0" indent="-285750" algn="l">
              <a:buFont typeface="Arial"/>
              <a:buChar char="•"/>
              <a:defRPr/>
            </a:pPr>
            <a:r>
              <a:rPr lang="ko-KR" altLang="en-US" sz="1400">
                <a:solidFill>
                  <a:schemeClr val="tx1"/>
                </a:solidFill>
              </a:rPr>
              <a:t>사례관리는 한 해 동안 → </a:t>
            </a:r>
            <a:r>
              <a:rPr lang="en-US" altLang="ko-KR" sz="1400">
                <a:solidFill>
                  <a:schemeClr val="tx1"/>
                </a:solidFill>
              </a:rPr>
              <a:t>12</a:t>
            </a:r>
            <a:r>
              <a:rPr lang="ko-KR" altLang="en-US" sz="1400">
                <a:solidFill>
                  <a:schemeClr val="tx1"/>
                </a:solidFill>
              </a:rPr>
              <a:t>월에 일괄 종결</a:t>
            </a:r>
            <a:r>
              <a:rPr lang="en-US" altLang="ko-KR" sz="1400">
                <a:solidFill>
                  <a:schemeClr val="tx1"/>
                </a:solidFill>
              </a:rPr>
              <a:t>, </a:t>
            </a:r>
            <a:r>
              <a:rPr lang="ko-KR" altLang="en-US" sz="1400">
                <a:solidFill>
                  <a:schemeClr val="tx1"/>
                </a:solidFill>
              </a:rPr>
              <a:t>맞춤형 사례관리방식으로 서신</a:t>
            </a:r>
            <a:r>
              <a:rPr lang="en-US" altLang="ko-KR" sz="1400">
                <a:solidFill>
                  <a:schemeClr val="tx1"/>
                </a:solidFill>
              </a:rPr>
              <a:t>, </a:t>
            </a:r>
            <a:r>
              <a:rPr lang="ko-KR" altLang="en-US" sz="1400">
                <a:solidFill>
                  <a:schemeClr val="tx1"/>
                </a:solidFill>
              </a:rPr>
              <a:t>전화</a:t>
            </a:r>
            <a:r>
              <a:rPr lang="en-US" altLang="ko-KR" sz="1400">
                <a:solidFill>
                  <a:schemeClr val="tx1"/>
                </a:solidFill>
              </a:rPr>
              <a:t>, </a:t>
            </a:r>
            <a:r>
              <a:rPr lang="ko-KR" altLang="en-US" sz="1400">
                <a:solidFill>
                  <a:schemeClr val="tx1"/>
                </a:solidFill>
              </a:rPr>
              <a:t>방문 자율 수행 </a:t>
            </a:r>
            <a:r>
              <a:rPr lang="en-US" altLang="ko-KR" sz="1400">
                <a:solidFill>
                  <a:schemeClr val="tx1"/>
                </a:solidFill>
              </a:rPr>
              <a:t>/ </a:t>
            </a:r>
            <a:r>
              <a:rPr lang="ko-KR" altLang="en-US" sz="1400">
                <a:solidFill>
                  <a:schemeClr val="tx1"/>
                </a:solidFill>
              </a:rPr>
              <a:t>고위험군 수행서비스 기준 이상으로 개입 필요</a:t>
            </a:r>
            <a:endParaRPr sz="1400" i="0" u="none" strike="noStrike" baseline="0">
              <a:solidFill>
                <a:srgbClr val="000000"/>
              </a:solidFill>
              <a:latin typeface="함초롬바탕"/>
              <a:ea typeface="함초롬바탕"/>
              <a:cs typeface="함초롬바탕"/>
            </a:endParaRPr>
          </a:p>
          <a:p>
            <a:pPr lvl="0" algn="l">
              <a:lnSpc>
                <a:spcPct val="160000"/>
              </a:lnSpc>
              <a:spcBef>
                <a:spcPts val="0"/>
              </a:spcBef>
              <a:spcAft>
                <a:spcPts val="0"/>
              </a:spcAft>
              <a:defRPr/>
            </a:pPr>
            <a:endParaRPr lang="en-US" altLang="ko-KR" sz="1400"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kumimoji="0" lang="en-US" altLang="ko-KR" sz="1500" b="0" i="0" u="none" strike="noStrike" kern="1200" cap="none" spc="0" normalizeH="0" baseline="0">
              <a:solidFill>
                <a:srgbClr val="000000"/>
              </a:solidFill>
              <a:latin typeface="Calibri"/>
              <a:ea typeface="맑은 고딕"/>
              <a:cs typeface="+mn-cs"/>
            </a:endParaRPr>
          </a:p>
        </p:txBody>
      </p:sp>
      <p:sp>
        <p:nvSpPr>
          <p:cNvPr id="49" name="가로 글상자 48"/>
          <p:cNvSpPr txBox="1"/>
          <p:nvPr/>
        </p:nvSpPr>
        <p:spPr>
          <a:xfrm>
            <a:off x="1481941" y="293171"/>
            <a:ext cx="9809516" cy="958512"/>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의료급여 사례관리의 유형과 개입과정</a:t>
            </a:r>
          </a:p>
          <a:p>
            <a:pPr lvl="0" algn="just">
              <a:lnSpc>
                <a:spcPct val="160000"/>
              </a:lnSpc>
              <a:spcBef>
                <a:spcPts val="0"/>
              </a:spcBef>
              <a:spcAft>
                <a:spcPts val="0"/>
              </a:spcAft>
              <a:defRPr/>
            </a:pPr>
            <a:endParaRPr lang="ko-KR" altLang="en-US"/>
          </a:p>
        </p:txBody>
      </p:sp>
    </p:spTree>
    <p:extLst>
      <p:ext uri="{BB962C8B-B14F-4D97-AF65-F5344CB8AC3E}">
        <p14:creationId xmlns:p14="http://schemas.microsoft.com/office/powerpoint/2010/main" val="182874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714180" y="1823830"/>
            <a:ext cx="3555822" cy="3788498"/>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3883262" y="1817150"/>
            <a:ext cx="7278624" cy="3807053"/>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3" name="TextBox 42"/>
          <p:cNvSpPr txBox="1"/>
          <p:nvPr/>
        </p:nvSpPr>
        <p:spPr>
          <a:xfrm>
            <a:off x="4382510" y="2391938"/>
            <a:ext cx="6193536" cy="2774027"/>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읍·면·동은 초기상담과 욕구사정을 통해 필요한 서비스를 연결하는 게이트키퍼 역할을 수행</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희망복지지원단은 공공 사례관리기관 간 사례회의와 조정을 통해 연계를 총괄</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아동통합보호를 위해 읍·면·동, 희망복지지원단, 드림스타트가 협력하여 실질적 서비스 연계와 사후점검을 실시</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의료·정신건강·복지서비스를 통합 연계하여 퇴원환자와 복합욕구 대상자를 지속 관리</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자활사례관리 대상자의 정신건강·중독 문제는 정신건강복지센터와 연계하고, 부적격 대상자는 통합사례관리로 연계</a:t>
            </a:r>
          </a:p>
          <a:p>
            <a:pPr marL="285750" lvl="0" indent="-285750" algn="l">
              <a:buFont typeface="Arial"/>
              <a:buChar char="•"/>
              <a:defRPr/>
            </a:pPr>
            <a:endParaRPr kumimoji="0" lang="en-US" altLang="ko-KR" sz="1600" i="0" u="none" strike="noStrike" kern="1200" cap="none" spc="0" normalizeH="0" baseline="0">
              <a:solidFill>
                <a:srgbClr val="000000"/>
              </a:solidFill>
              <a:effectLst/>
              <a:uLnTx/>
              <a:uFillTx/>
              <a:latin typeface="맑은 고딕"/>
              <a:ea typeface="맑은 고딕"/>
            </a:endParaRPr>
          </a:p>
        </p:txBody>
      </p:sp>
      <p:sp>
        <p:nvSpPr>
          <p:cNvPr id="49" name="가로 글상자 48"/>
          <p:cNvSpPr txBox="1"/>
          <p:nvPr/>
        </p:nvSpPr>
        <p:spPr>
          <a:xfrm>
            <a:off x="1481941" y="293171"/>
            <a:ext cx="9809516" cy="962224"/>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공공영역의 사례관리 연계 전략</a:t>
            </a:r>
            <a:endParaRPr b="0" i="0" u="none" strike="noStrike" baseline="0">
              <a:solidFill>
                <a:srgbClr val="000000"/>
              </a:solidFill>
              <a:latin typeface="함초롬바탕"/>
              <a:ea typeface="함초롬바탕"/>
              <a:cs typeface="함초롬바탕"/>
            </a:endParaRPr>
          </a:p>
          <a:p>
            <a:pPr lvl="0" algn="just">
              <a:lnSpc>
                <a:spcPct val="160000"/>
              </a:lnSpc>
              <a:spcBef>
                <a:spcPts val="0"/>
              </a:spcBef>
              <a:spcAft>
                <a:spcPts val="0"/>
              </a:spcAft>
              <a:defRPr/>
            </a:pPr>
            <a:endParaRPr lang="ko-KR" altLang="en-US"/>
          </a:p>
        </p:txBody>
      </p:sp>
    </p:spTree>
    <p:extLst>
      <p:ext uri="{BB962C8B-B14F-4D97-AF65-F5344CB8AC3E}">
        <p14:creationId xmlns:p14="http://schemas.microsoft.com/office/powerpoint/2010/main" val="40864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67212" y="2377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20" name="직사각형 19"/>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1" name="모서리가 둥근 직사각형 20"/>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22" name="그룹 21"/>
          <p:cNvGrpSpPr/>
          <p:nvPr/>
        </p:nvGrpSpPr>
        <p:grpSpPr>
          <a:xfrm>
            <a:off x="659468" y="1665350"/>
            <a:ext cx="283558" cy="277431"/>
            <a:chOff x="2709093" y="4704274"/>
            <a:chExt cx="166806" cy="163202"/>
          </a:xfrm>
        </p:grpSpPr>
        <p:sp>
          <p:nvSpPr>
            <p:cNvPr id="23" name="Freeform 209"/>
            <p:cNvSpPr/>
            <p:nvPr/>
          </p:nvSpPr>
          <p:spPr>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4" name="Freeform 230"/>
            <p:cNvSpPr>
              <a:spLocks noEditPoints="1"/>
            </p:cNvSpPr>
            <p:nvPr/>
          </p:nvSpPr>
          <p:spPr>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grpSp>
      <p:sp>
        <p:nvSpPr>
          <p:cNvPr id="25" name="TextBox 24"/>
          <p:cNvSpPr txBox="1"/>
          <p:nvPr/>
        </p:nvSpPr>
        <p:spPr>
          <a:xfrm>
            <a:off x="1048562" y="1632852"/>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공공사례관리의 역사적 전개 과정</a:t>
            </a:r>
            <a:endParaRPr kumimoji="1" lang="ko-Kore-KR" altLang="en-US" sz="1600" b="0" i="0" u="none" strike="noStrike" kern="1200" cap="none" spc="0" normalizeH="0" baseline="0">
              <a:solidFill>
                <a:srgbClr val="000000"/>
              </a:solidFill>
              <a:effectLst/>
              <a:uLnTx/>
              <a:uFillTx/>
              <a:latin typeface="Montserrat SemiBold"/>
              <a:ea typeface="맑은 고딕"/>
              <a:cs typeface="+mn-cs"/>
            </a:endParaRPr>
          </a:p>
        </p:txBody>
      </p:sp>
      <p:sp>
        <p:nvSpPr>
          <p:cNvPr id="39" name="TextBox 38"/>
          <p:cNvSpPr txBox="1"/>
          <p:nvPr/>
        </p:nvSpPr>
        <p:spPr>
          <a:xfrm>
            <a:off x="558532" y="4117156"/>
            <a:ext cx="2552700" cy="621324"/>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kumimoji="1" lang="en-US" altLang="ko-Kore-KR" sz="1200" b="0" i="0" u="none" strike="noStrike" kern="1200" cap="none" spc="0" normalizeH="0" baseline="0">
                <a:solidFill>
                  <a:srgbClr val="000000"/>
                </a:solidFill>
                <a:effectLst/>
                <a:uLnTx/>
                <a:uFillTx/>
                <a:latin typeface="+mj-ea"/>
                <a:ea typeface="+mj-ea"/>
              </a:rPr>
              <a:t>2005 - 2006</a:t>
            </a:r>
          </a:p>
          <a:p>
            <a:pPr marL="0" marR="0" lvl="0" indent="0" algn="ctr" defTabSz="914400" rtl="0" eaLnBrk="1" latinLnBrk="0" hangingPunct="1">
              <a:lnSpc>
                <a:spcPct val="150000"/>
              </a:lnSpc>
              <a:spcBef>
                <a:spcPts val="0"/>
              </a:spcBef>
              <a:spcAft>
                <a:spcPts val="0"/>
              </a:spcAft>
              <a:buClrTx/>
              <a:buFontTx/>
              <a:buNone/>
              <a:defRPr/>
            </a:pPr>
            <a:r>
              <a:rPr kumimoji="1" lang="ko-KR" altLang="en-US" sz="1200">
                <a:solidFill>
                  <a:srgbClr val="000000"/>
                </a:solidFill>
                <a:latin typeface="HY견고딕"/>
                <a:ea typeface="HY견고딕"/>
              </a:rPr>
              <a:t>기반 마련 및 공식 등장</a:t>
            </a:r>
            <a:endParaRPr kumimoji="1" lang="en-US" altLang="ko-Kore-KR" sz="1200" b="0" i="0" u="none" strike="noStrike" kern="1200" cap="none" spc="0" normalizeH="0" baseline="0">
              <a:solidFill>
                <a:srgbClr val="000000"/>
              </a:solidFill>
              <a:effectLst/>
              <a:uLnTx/>
              <a:uFillTx/>
              <a:latin typeface="HY견고딕"/>
              <a:ea typeface="HY견고딕"/>
            </a:endParaRPr>
          </a:p>
        </p:txBody>
      </p:sp>
      <p:sp>
        <p:nvSpPr>
          <p:cNvPr id="3" name="TextBox 2"/>
          <p:cNvSpPr txBox="1"/>
          <p:nvPr/>
        </p:nvSpPr>
        <p:spPr>
          <a:xfrm>
            <a:off x="525463" y="2378678"/>
            <a:ext cx="7028329" cy="369332"/>
          </a:xfrm>
          <a:prstGeom prst="rect">
            <a:avLst/>
          </a:prstGeom>
          <a:noFill/>
        </p:spPr>
        <p:txBody>
          <a:bodyPr wrap="square">
            <a:spAutoFit/>
          </a:bodyPr>
          <a:lstStyle/>
          <a:p>
            <a:pPr lvl="0">
              <a:defRPr/>
            </a:pPr>
            <a:r>
              <a:rPr lang="en-US" altLang="ko-KR" b="0" i="0">
                <a:solidFill>
                  <a:srgbClr val="64748B"/>
                </a:solidFill>
                <a:effectLst/>
                <a:latin typeface="Noto Sans KR"/>
                <a:ea typeface="Noto Sans KR"/>
              </a:rPr>
              <a:t>2005</a:t>
            </a:r>
            <a:r>
              <a:rPr lang="ko-KR" altLang="en-US" b="0" i="0">
                <a:solidFill>
                  <a:srgbClr val="64748B"/>
                </a:solidFill>
                <a:effectLst/>
                <a:latin typeface="Noto Sans KR"/>
                <a:ea typeface="Noto Sans KR"/>
              </a:rPr>
              <a:t>년 법적 기반 구축부터 읍</a:t>
            </a:r>
            <a:r>
              <a:rPr lang="en-US" altLang="ko-KR" b="0" i="0">
                <a:solidFill>
                  <a:srgbClr val="64748B"/>
                </a:solidFill>
                <a:effectLst/>
                <a:latin typeface="Noto Sans KR"/>
                <a:ea typeface="Noto Sans KR"/>
              </a:rPr>
              <a:t>·</a:t>
            </a:r>
            <a:r>
              <a:rPr lang="ko-KR" altLang="en-US" b="0" i="0">
                <a:solidFill>
                  <a:srgbClr val="64748B"/>
                </a:solidFill>
                <a:effectLst/>
                <a:latin typeface="Noto Sans KR"/>
                <a:ea typeface="Noto Sans KR"/>
              </a:rPr>
              <a:t>면</a:t>
            </a:r>
            <a:r>
              <a:rPr lang="en-US" altLang="ko-KR" b="0" i="0">
                <a:solidFill>
                  <a:srgbClr val="64748B"/>
                </a:solidFill>
                <a:effectLst/>
                <a:latin typeface="Noto Sans KR"/>
                <a:ea typeface="Noto Sans KR"/>
              </a:rPr>
              <a:t>·</a:t>
            </a:r>
            <a:r>
              <a:rPr lang="ko-KR" altLang="en-US" b="0" i="0">
                <a:solidFill>
                  <a:srgbClr val="64748B"/>
                </a:solidFill>
                <a:effectLst/>
                <a:latin typeface="Noto Sans KR"/>
                <a:ea typeface="Noto Sans KR"/>
              </a:rPr>
              <a:t>동 단위 찾아가는 서비스의 확산까지</a:t>
            </a:r>
            <a:endParaRPr lang="ko-KR" altLang="en-US"/>
          </a:p>
        </p:txBody>
      </p:sp>
      <p:cxnSp>
        <p:nvCxnSpPr>
          <p:cNvPr id="6" name="직선 연결선 5"/>
          <p:cNvCxnSpPr/>
          <p:nvPr/>
        </p:nvCxnSpPr>
        <p:spPr>
          <a:xfrm flipV="1">
            <a:off x="1048562" y="3816573"/>
            <a:ext cx="9980799" cy="312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타원 6"/>
          <p:cNvSpPr/>
          <p:nvPr/>
        </p:nvSpPr>
        <p:spPr>
          <a:xfrm>
            <a:off x="1578041" y="3555734"/>
            <a:ext cx="513682" cy="521678"/>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altLang="ko-KR">
                <a:solidFill>
                  <a:schemeClr val="tx1"/>
                </a:solidFill>
              </a:rPr>
              <a:t>1</a:t>
            </a:r>
            <a:endParaRPr lang="ko-KR" altLang="en-US">
              <a:solidFill>
                <a:schemeClr val="tx1"/>
              </a:solidFill>
            </a:endParaRPr>
          </a:p>
        </p:txBody>
      </p:sp>
      <p:sp>
        <p:nvSpPr>
          <p:cNvPr id="31" name="TextBox 30"/>
          <p:cNvSpPr txBox="1"/>
          <p:nvPr/>
        </p:nvSpPr>
        <p:spPr>
          <a:xfrm>
            <a:off x="3398236" y="4077412"/>
            <a:ext cx="2552700" cy="615105"/>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kumimoji="1" lang="en-US" altLang="ko-Kore-KR" sz="1200" b="0" i="0" u="none" strike="noStrike" kern="1200" cap="none" spc="0" normalizeH="0" baseline="0">
                <a:solidFill>
                  <a:srgbClr val="000000"/>
                </a:solidFill>
                <a:effectLst/>
                <a:uLnTx/>
                <a:uFillTx/>
                <a:latin typeface="Gadugi"/>
                <a:ea typeface="Gadugi"/>
              </a:rPr>
              <a:t>2008 - 2010</a:t>
            </a:r>
          </a:p>
          <a:p>
            <a:pPr marL="0" marR="0" lvl="0" indent="0" algn="ctr" defTabSz="914400" rtl="0" eaLnBrk="1" latinLnBrk="0" hangingPunct="1">
              <a:lnSpc>
                <a:spcPct val="150000"/>
              </a:lnSpc>
              <a:spcBef>
                <a:spcPts val="0"/>
              </a:spcBef>
              <a:spcAft>
                <a:spcPts val="0"/>
              </a:spcAft>
              <a:buClrTx/>
              <a:buFontTx/>
              <a:buNone/>
              <a:defRPr/>
            </a:pPr>
            <a:r>
              <a:rPr kumimoji="1" lang="ko-KR" altLang="en-US" sz="1200" b="0" i="0" u="none" strike="noStrike" kern="1200" cap="none" spc="0" normalizeH="0" baseline="0">
                <a:solidFill>
                  <a:srgbClr val="000000"/>
                </a:solidFill>
                <a:effectLst/>
                <a:uLnTx/>
                <a:uFillTx/>
                <a:latin typeface="Gadugi"/>
                <a:ea typeface="HY견고딕"/>
              </a:rPr>
              <a:t>도입 및 시범운영</a:t>
            </a:r>
            <a:endParaRPr kumimoji="1" lang="en-US" altLang="ko-Kore-KR" sz="1200" b="0" i="0" u="none" strike="noStrike" kern="1200" cap="none" spc="0" normalizeH="0" baseline="0">
              <a:solidFill>
                <a:srgbClr val="000000"/>
              </a:solidFill>
              <a:effectLst/>
              <a:uLnTx/>
              <a:uFillTx/>
              <a:latin typeface="Gadugi"/>
              <a:ea typeface="Gadugi"/>
            </a:endParaRPr>
          </a:p>
        </p:txBody>
      </p:sp>
      <p:sp>
        <p:nvSpPr>
          <p:cNvPr id="33" name="타원 32"/>
          <p:cNvSpPr/>
          <p:nvPr/>
        </p:nvSpPr>
        <p:spPr>
          <a:xfrm>
            <a:off x="4421728" y="3555734"/>
            <a:ext cx="513682" cy="521678"/>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altLang="ko-KR">
                <a:solidFill>
                  <a:schemeClr val="tx1"/>
                </a:solidFill>
              </a:rPr>
              <a:t>2</a:t>
            </a:r>
            <a:endParaRPr lang="ko-KR" altLang="en-US">
              <a:solidFill>
                <a:schemeClr val="tx1"/>
              </a:solidFill>
            </a:endParaRPr>
          </a:p>
        </p:txBody>
      </p:sp>
      <p:sp>
        <p:nvSpPr>
          <p:cNvPr id="34" name="TextBox 33"/>
          <p:cNvSpPr txBox="1"/>
          <p:nvPr/>
        </p:nvSpPr>
        <p:spPr>
          <a:xfrm>
            <a:off x="6277442" y="4108665"/>
            <a:ext cx="2552700" cy="615105"/>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kumimoji="1" lang="en-US" altLang="ko-Kore-KR" sz="1200">
                <a:solidFill>
                  <a:srgbClr val="000000"/>
                </a:solidFill>
                <a:latin typeface="+mj-ea"/>
                <a:ea typeface="+mj-ea"/>
              </a:rPr>
              <a:t>2012 – 2014</a:t>
            </a:r>
          </a:p>
          <a:p>
            <a:pPr marL="0" marR="0" lvl="0" indent="0" algn="ctr" defTabSz="914400" rtl="0" eaLnBrk="1" latinLnBrk="0" hangingPunct="1">
              <a:lnSpc>
                <a:spcPct val="150000"/>
              </a:lnSpc>
              <a:spcBef>
                <a:spcPts val="0"/>
              </a:spcBef>
              <a:spcAft>
                <a:spcPts val="0"/>
              </a:spcAft>
              <a:buClrTx/>
              <a:buFontTx/>
              <a:buNone/>
              <a:defRPr/>
            </a:pPr>
            <a:r>
              <a:rPr kumimoji="1" lang="ko-KR" altLang="en-US" sz="1200" b="0" i="0" u="none" strike="noStrike" kern="1200" cap="none" spc="0" normalizeH="0" baseline="0">
                <a:solidFill>
                  <a:srgbClr val="000000"/>
                </a:solidFill>
                <a:effectLst/>
                <a:uLnTx/>
                <a:uFillTx/>
                <a:latin typeface="HY견고딕"/>
                <a:ea typeface="HY견고딕"/>
              </a:rPr>
              <a:t>희망복지지원단 출범</a:t>
            </a:r>
            <a:endParaRPr kumimoji="1" lang="en-US" altLang="ko-Kore-KR" sz="1200" b="0" i="0" u="none" strike="noStrike" kern="1200" cap="none" spc="0" normalizeH="0" baseline="0">
              <a:solidFill>
                <a:srgbClr val="000000"/>
              </a:solidFill>
              <a:effectLst/>
              <a:uLnTx/>
              <a:uFillTx/>
              <a:latin typeface="HY견고딕"/>
              <a:ea typeface="HY견고딕"/>
            </a:endParaRPr>
          </a:p>
        </p:txBody>
      </p:sp>
      <p:sp>
        <p:nvSpPr>
          <p:cNvPr id="42" name="타원 41"/>
          <p:cNvSpPr/>
          <p:nvPr/>
        </p:nvSpPr>
        <p:spPr>
          <a:xfrm>
            <a:off x="7263493" y="3536787"/>
            <a:ext cx="513682" cy="521678"/>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altLang="ko-KR">
                <a:solidFill>
                  <a:schemeClr val="tx1"/>
                </a:solidFill>
              </a:rPr>
              <a:t>3</a:t>
            </a:r>
            <a:endParaRPr lang="ko-KR" altLang="en-US">
              <a:solidFill>
                <a:schemeClr val="tx1"/>
              </a:solidFill>
            </a:endParaRPr>
          </a:p>
        </p:txBody>
      </p:sp>
      <p:sp>
        <p:nvSpPr>
          <p:cNvPr id="44" name="TextBox 43"/>
          <p:cNvSpPr txBox="1"/>
          <p:nvPr/>
        </p:nvSpPr>
        <p:spPr>
          <a:xfrm>
            <a:off x="8903696" y="4077412"/>
            <a:ext cx="2552700" cy="615105"/>
          </a:xfrm>
          <a:prstGeom prst="rect">
            <a:avLst/>
          </a:prstGeom>
          <a:noFill/>
        </p:spPr>
        <p:txBody>
          <a:bodyPr wrap="square">
            <a:spAutoFit/>
          </a:bodyPr>
          <a:lstStyle/>
          <a:p>
            <a:pPr marL="0" marR="0" lvl="0" indent="0" algn="ctr" defTabSz="914400" rtl="0" eaLnBrk="1" latinLnBrk="0" hangingPunct="1">
              <a:lnSpc>
                <a:spcPct val="150000"/>
              </a:lnSpc>
              <a:spcBef>
                <a:spcPts val="0"/>
              </a:spcBef>
              <a:spcAft>
                <a:spcPts val="0"/>
              </a:spcAft>
              <a:buClrTx/>
              <a:buFontTx/>
              <a:buNone/>
              <a:defRPr/>
            </a:pPr>
            <a:r>
              <a:rPr kumimoji="1" lang="en-US" altLang="ko-Kore-KR" sz="1200">
                <a:solidFill>
                  <a:srgbClr val="000000"/>
                </a:solidFill>
                <a:latin typeface="+mj-ea"/>
                <a:ea typeface="+mj-ea"/>
              </a:rPr>
              <a:t>2016 - 2018</a:t>
            </a:r>
          </a:p>
          <a:p>
            <a:pPr marL="0" marR="0" lvl="0" indent="0" algn="ctr" defTabSz="914400" rtl="0" eaLnBrk="1" latinLnBrk="0" hangingPunct="1">
              <a:lnSpc>
                <a:spcPct val="150000"/>
              </a:lnSpc>
              <a:spcBef>
                <a:spcPts val="0"/>
              </a:spcBef>
              <a:spcAft>
                <a:spcPts val="0"/>
              </a:spcAft>
              <a:buClrTx/>
              <a:buFontTx/>
              <a:buNone/>
              <a:defRPr/>
            </a:pPr>
            <a:r>
              <a:rPr kumimoji="1" lang="ko-KR" altLang="en-US" sz="1200" b="0" i="0" u="none" strike="noStrike" kern="1200" cap="none" spc="0" normalizeH="0" baseline="0">
                <a:solidFill>
                  <a:srgbClr val="000000"/>
                </a:solidFill>
                <a:effectLst/>
                <a:uLnTx/>
                <a:uFillTx/>
                <a:latin typeface="HY견고딕"/>
                <a:ea typeface="HY견고딕"/>
              </a:rPr>
              <a:t>복지 허브화 </a:t>
            </a:r>
            <a:r>
              <a:rPr kumimoji="1" lang="en-US" altLang="ko-KR" sz="1200" b="0" i="0" u="none" strike="noStrike" kern="1200" cap="none" spc="0" normalizeH="0" baseline="0">
                <a:solidFill>
                  <a:srgbClr val="000000"/>
                </a:solidFill>
                <a:effectLst/>
                <a:uLnTx/>
                <a:uFillTx/>
                <a:latin typeface="HY견고딕"/>
                <a:ea typeface="HY견고딕"/>
              </a:rPr>
              <a:t>&amp; </a:t>
            </a:r>
            <a:r>
              <a:rPr kumimoji="1" lang="ko-KR" altLang="en-US" sz="1200" b="0" i="0" u="none" strike="noStrike" kern="1200" cap="none" spc="0" normalizeH="0" baseline="0">
                <a:solidFill>
                  <a:srgbClr val="000000"/>
                </a:solidFill>
                <a:effectLst/>
                <a:uLnTx/>
                <a:uFillTx/>
                <a:latin typeface="HY견고딕"/>
                <a:ea typeface="HY견고딕"/>
              </a:rPr>
              <a:t>확산</a:t>
            </a:r>
            <a:endParaRPr kumimoji="1" lang="en-US" altLang="ko-Kore-KR" sz="1200" b="0" i="0" u="none" strike="noStrike" kern="1200" cap="none" spc="0" normalizeH="0" baseline="0">
              <a:solidFill>
                <a:srgbClr val="000000"/>
              </a:solidFill>
              <a:effectLst/>
              <a:uLnTx/>
              <a:uFillTx/>
              <a:latin typeface="HY견고딕"/>
              <a:ea typeface="HY견고딕"/>
            </a:endParaRPr>
          </a:p>
        </p:txBody>
      </p:sp>
      <p:sp>
        <p:nvSpPr>
          <p:cNvPr id="46" name="타원 45"/>
          <p:cNvSpPr/>
          <p:nvPr/>
        </p:nvSpPr>
        <p:spPr>
          <a:xfrm>
            <a:off x="9995850" y="3555734"/>
            <a:ext cx="513682" cy="521678"/>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altLang="ko-KR">
                <a:solidFill>
                  <a:schemeClr val="tx1"/>
                </a:solidFill>
              </a:rPr>
              <a:t>4</a:t>
            </a:r>
            <a:endParaRPr lang="ko-KR" altLang="en-US">
              <a:solidFill>
                <a:schemeClr val="tx1"/>
              </a:solidFill>
            </a:endParaRPr>
          </a:p>
        </p:txBody>
      </p:sp>
      <p:sp>
        <p:nvSpPr>
          <p:cNvPr id="47" name="TextBox 46"/>
          <p:cNvSpPr txBox="1"/>
          <p:nvPr/>
        </p:nvSpPr>
        <p:spPr>
          <a:xfrm>
            <a:off x="3452582" y="4790178"/>
            <a:ext cx="2486747" cy="9018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ko-Kore-KR"/>
            </a:defPPr>
            <a:lvl1pPr algn="ctr">
              <a:defRPr sz="3200">
                <a:solidFill>
                  <a:schemeClr val="bg1"/>
                </a:solidFill>
                <a:latin typeface="Montserrat Black"/>
              </a:defRPr>
            </a:lvl1pPr>
          </a:lstStyle>
          <a:p>
            <a:pPr lvl="0" latinLnBrk="0">
              <a:lnSpc>
                <a:spcPct val="150000"/>
              </a:lnSpc>
              <a:defRPr/>
            </a:pPr>
            <a:r>
              <a:rPr lang="ko-KR" altLang="en-US" sz="900">
                <a:solidFill>
                  <a:schemeClr val="tx1"/>
                </a:solidFill>
              </a:rPr>
              <a:t>초기엔 예산 및 법적 근거 부족으로</a:t>
            </a:r>
          </a:p>
          <a:p>
            <a:pPr lvl="0" latinLnBrk="0">
              <a:lnSpc>
                <a:spcPct val="150000"/>
              </a:lnSpc>
              <a:defRPr/>
            </a:pPr>
            <a:r>
              <a:rPr kumimoji="0" lang="ko-KR" altLang="en-US" sz="900" b="0" i="0" u="none" strike="noStrike" kern="1200" cap="none" spc="0" normalizeH="0" baseline="0">
                <a:solidFill>
                  <a:schemeClr val="tx1"/>
                </a:solidFill>
                <a:effectLst/>
                <a:uLnTx/>
                <a:uFillTx/>
                <a:latin typeface="Calibri"/>
                <a:ea typeface="맑은 고딕"/>
                <a:cs typeface="+mn-cs"/>
              </a:rPr>
              <a:t>정체되었으나</a:t>
            </a:r>
            <a:r>
              <a:rPr kumimoji="0" lang="en-US" altLang="ko-KR" sz="900" b="0" i="0" u="none" strike="noStrike" kern="1200" cap="none" spc="0" normalizeH="0" baseline="0">
                <a:solidFill>
                  <a:schemeClr val="tx1"/>
                </a:solidFill>
                <a:effectLst/>
                <a:uLnTx/>
                <a:uFillTx/>
                <a:latin typeface="Calibri"/>
                <a:ea typeface="맑은 고딕"/>
                <a:cs typeface="+mn-cs"/>
              </a:rPr>
              <a:t>, 2009</a:t>
            </a:r>
            <a:r>
              <a:rPr kumimoji="0" lang="ko-KR" altLang="en-US" sz="900" b="0" i="0" u="none" strike="noStrike" kern="1200" cap="none" spc="0" normalizeH="0" baseline="0">
                <a:solidFill>
                  <a:schemeClr val="tx1"/>
                </a:solidFill>
                <a:effectLst/>
                <a:uLnTx/>
                <a:uFillTx/>
                <a:latin typeface="Calibri"/>
                <a:ea typeface="맑은 고딕"/>
                <a:cs typeface="+mn-cs"/>
              </a:rPr>
              <a:t>년 시범사업을 거쳐</a:t>
            </a:r>
          </a:p>
          <a:p>
            <a:pPr lvl="0" latinLnBrk="0">
              <a:lnSpc>
                <a:spcPct val="150000"/>
              </a:lnSpc>
              <a:defRPr/>
            </a:pPr>
            <a:r>
              <a:rPr lang="en-US" altLang="ko-KR" sz="900">
                <a:solidFill>
                  <a:schemeClr val="tx1"/>
                </a:solidFill>
                <a:latin typeface="Calibri"/>
                <a:ea typeface="맑은 고딕"/>
              </a:rPr>
              <a:t>2010</a:t>
            </a:r>
            <a:r>
              <a:rPr lang="ko-KR" altLang="en-US" sz="900">
                <a:solidFill>
                  <a:schemeClr val="tx1"/>
                </a:solidFill>
                <a:latin typeface="Calibri"/>
                <a:ea typeface="맑은 고딕"/>
              </a:rPr>
              <a:t>년 위기가구 사례관리가 전국으로</a:t>
            </a:r>
          </a:p>
          <a:p>
            <a:pPr lvl="0" latinLnBrk="0">
              <a:lnSpc>
                <a:spcPct val="150000"/>
              </a:lnSpc>
              <a:defRPr/>
            </a:pPr>
            <a:r>
              <a:rPr kumimoji="0" lang="ko-KR" altLang="en-US" sz="900" b="0" i="0" u="none" strike="noStrike" kern="1200" cap="none" spc="0" normalizeH="0" baseline="0">
                <a:solidFill>
                  <a:schemeClr val="tx1"/>
                </a:solidFill>
                <a:effectLst/>
                <a:uLnTx/>
                <a:uFillTx/>
                <a:latin typeface="Calibri"/>
                <a:ea typeface="맑은 고딕"/>
                <a:cs typeface="+mn-cs"/>
              </a:rPr>
              <a:t>확대되었음</a:t>
            </a:r>
            <a:r>
              <a:rPr kumimoji="0" lang="en-US" altLang="ko-KR" sz="900" b="0" i="0" u="none" strike="noStrike" kern="1200" cap="none" spc="0" normalizeH="0" baseline="0">
                <a:solidFill>
                  <a:schemeClr val="tx1"/>
                </a:solidFill>
                <a:effectLst/>
                <a:uLnTx/>
                <a:uFillTx/>
                <a:latin typeface="Calibri"/>
                <a:ea typeface="맑은 고딕"/>
                <a:cs typeface="+mn-cs"/>
              </a:rPr>
              <a:t>.</a:t>
            </a:r>
            <a:endParaRPr kumimoji="0" lang="en-US" altLang="ko-KR" sz="900" b="0" i="0" u="none" strike="noStrike" kern="1200" cap="none" spc="0" normalizeH="0" baseline="0">
              <a:solidFill>
                <a:schemeClr val="tx1"/>
              </a:solidFill>
              <a:latin typeface="Calibri"/>
              <a:ea typeface="맑은 고딕"/>
              <a:cs typeface="+mn-cs"/>
            </a:endParaRPr>
          </a:p>
        </p:txBody>
      </p:sp>
      <p:sp>
        <p:nvSpPr>
          <p:cNvPr id="48" name="TextBox 47"/>
          <p:cNvSpPr txBox="1"/>
          <p:nvPr/>
        </p:nvSpPr>
        <p:spPr>
          <a:xfrm>
            <a:off x="6310418" y="4801186"/>
            <a:ext cx="2486747" cy="9006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ko-Kore-KR"/>
            </a:defPPr>
            <a:lvl1pPr algn="ctr">
              <a:defRPr sz="3200">
                <a:solidFill>
                  <a:schemeClr val="bg1"/>
                </a:solidFill>
                <a:latin typeface="Montserrat Black"/>
              </a:defRPr>
            </a:lvl1pPr>
          </a:lstStyle>
          <a:p>
            <a:pPr lvl="0" latinLnBrk="0">
              <a:lnSpc>
                <a:spcPct val="150000"/>
              </a:lnSpc>
              <a:defRPr/>
            </a:pPr>
            <a:r>
              <a:rPr lang="ko-KR" altLang="en-US" sz="900">
                <a:solidFill>
                  <a:schemeClr val="tx1"/>
                </a:solidFill>
              </a:rPr>
              <a:t>사회복지공무원을 확충하여 핵심 동력인</a:t>
            </a:r>
          </a:p>
          <a:p>
            <a:pPr lvl="0" latinLnBrk="0">
              <a:lnSpc>
                <a:spcPct val="150000"/>
              </a:lnSpc>
              <a:defRPr/>
            </a:pPr>
            <a:r>
              <a:rPr kumimoji="0" lang="ko-KR" altLang="en-US" sz="900" b="0" i="0" u="none" strike="noStrike" kern="1200" cap="none" spc="0" normalizeH="0" baseline="0">
                <a:solidFill>
                  <a:schemeClr val="tx1"/>
                </a:solidFill>
                <a:effectLst/>
                <a:uLnTx/>
                <a:uFillTx/>
                <a:latin typeface="Calibri"/>
                <a:ea typeface="맑은 고딕"/>
                <a:cs typeface="+mn-cs"/>
              </a:rPr>
              <a:t>희망복지지원단을 구성하고</a:t>
            </a:r>
            <a:r>
              <a:rPr kumimoji="0" lang="en-US" altLang="ko-KR" sz="900" b="0" i="0" u="none" strike="noStrike" kern="1200" cap="none" spc="0" normalizeH="0" baseline="0">
                <a:solidFill>
                  <a:schemeClr val="tx1"/>
                </a:solidFill>
                <a:effectLst/>
                <a:uLnTx/>
                <a:uFillTx/>
                <a:latin typeface="Calibri"/>
                <a:ea typeface="맑은 고딕"/>
                <a:cs typeface="+mn-cs"/>
              </a:rPr>
              <a:t>, </a:t>
            </a:r>
            <a:r>
              <a:rPr kumimoji="0" lang="ko-KR" altLang="en-US" sz="900" b="0" i="0" u="none" strike="noStrike" kern="1200" cap="none" spc="0" normalizeH="0" baseline="0">
                <a:solidFill>
                  <a:schemeClr val="tx1"/>
                </a:solidFill>
                <a:effectLst/>
                <a:uLnTx/>
                <a:uFillTx/>
                <a:latin typeface="Calibri"/>
                <a:ea typeface="맑은 고딕"/>
                <a:cs typeface="+mn-cs"/>
              </a:rPr>
              <a:t>읍</a:t>
            </a:r>
            <a:r>
              <a:rPr kumimoji="0" lang="en-US" altLang="ko-KR" sz="900" b="0" i="0" u="none" strike="noStrike" kern="1200" cap="none" spc="0" normalizeH="0" baseline="0">
                <a:solidFill>
                  <a:schemeClr val="tx1"/>
                </a:solidFill>
                <a:effectLst/>
                <a:uLnTx/>
                <a:uFillTx/>
                <a:latin typeface="Calibri"/>
                <a:ea typeface="맑은 고딕"/>
                <a:cs typeface="+mn-cs"/>
              </a:rPr>
              <a:t>.</a:t>
            </a:r>
            <a:r>
              <a:rPr kumimoji="0" lang="ko-KR" altLang="en-US" sz="900" b="0" i="0" u="none" strike="noStrike" kern="1200" cap="none" spc="0" normalizeH="0" baseline="0">
                <a:solidFill>
                  <a:schemeClr val="tx1"/>
                </a:solidFill>
                <a:effectLst/>
                <a:uLnTx/>
                <a:uFillTx/>
                <a:latin typeface="Calibri"/>
                <a:ea typeface="맑은 고딕"/>
                <a:cs typeface="+mn-cs"/>
              </a:rPr>
              <a:t>면</a:t>
            </a:r>
            <a:r>
              <a:rPr kumimoji="0" lang="en-US" altLang="ko-KR" sz="900" b="0" i="0" u="none" strike="noStrike" kern="1200" cap="none" spc="0" normalizeH="0" baseline="0">
                <a:solidFill>
                  <a:schemeClr val="tx1"/>
                </a:solidFill>
                <a:effectLst/>
                <a:uLnTx/>
                <a:uFillTx/>
                <a:latin typeface="Calibri"/>
                <a:ea typeface="맑은 고딕"/>
                <a:cs typeface="+mn-cs"/>
              </a:rPr>
              <a:t>.</a:t>
            </a:r>
            <a:r>
              <a:rPr kumimoji="0" lang="ko-KR" altLang="en-US" sz="900" b="0" i="0" u="none" strike="noStrike" kern="1200" cap="none" spc="0" normalizeH="0" baseline="0">
                <a:solidFill>
                  <a:schemeClr val="tx1"/>
                </a:solidFill>
                <a:effectLst/>
                <a:uLnTx/>
                <a:uFillTx/>
                <a:latin typeface="Calibri"/>
                <a:ea typeface="맑은 고딕"/>
                <a:cs typeface="+mn-cs"/>
              </a:rPr>
              <a:t>동</a:t>
            </a:r>
          </a:p>
          <a:p>
            <a:pPr lvl="0" latinLnBrk="0">
              <a:lnSpc>
                <a:spcPct val="150000"/>
              </a:lnSpc>
              <a:defRPr/>
            </a:pPr>
            <a:r>
              <a:rPr lang="ko-KR" altLang="en-US" sz="900">
                <a:solidFill>
                  <a:schemeClr val="tx1"/>
                </a:solidFill>
                <a:latin typeface="Calibri"/>
                <a:ea typeface="맑은 고딕"/>
              </a:rPr>
              <a:t>단위 사례관리의 현장 실험을 성공적으로</a:t>
            </a:r>
          </a:p>
          <a:p>
            <a:pPr lvl="0" latinLnBrk="0">
              <a:lnSpc>
                <a:spcPct val="150000"/>
              </a:lnSpc>
              <a:defRPr/>
            </a:pPr>
            <a:r>
              <a:rPr kumimoji="0" lang="ko-KR" altLang="en-US" sz="900" b="0" i="0" u="none" strike="noStrike" kern="1200" cap="none" spc="0" normalizeH="0" baseline="0">
                <a:solidFill>
                  <a:schemeClr val="tx1"/>
                </a:solidFill>
                <a:effectLst/>
                <a:uLnTx/>
                <a:uFillTx/>
                <a:latin typeface="Calibri"/>
                <a:ea typeface="맑은 고딕"/>
                <a:cs typeface="+mn-cs"/>
              </a:rPr>
              <a:t>추진했음</a:t>
            </a:r>
            <a:r>
              <a:rPr kumimoji="0" lang="en-US" altLang="ko-KR" sz="900" b="0" i="0" u="none" strike="noStrike" kern="1200" cap="none" spc="0" normalizeH="0" baseline="0">
                <a:solidFill>
                  <a:schemeClr val="tx1"/>
                </a:solidFill>
                <a:effectLst/>
                <a:uLnTx/>
                <a:uFillTx/>
                <a:latin typeface="Calibri"/>
                <a:ea typeface="맑은 고딕"/>
                <a:cs typeface="+mn-cs"/>
              </a:rPr>
              <a:t>.</a:t>
            </a:r>
            <a:endParaRPr kumimoji="0" lang="en-US" altLang="ko-KR" sz="100" b="0" i="0" u="none" strike="noStrike" kern="1200" cap="none" spc="0" normalizeH="0" baseline="0">
              <a:solidFill>
                <a:schemeClr val="tx1"/>
              </a:solidFill>
              <a:effectLst/>
              <a:uLnTx/>
              <a:uFillTx/>
              <a:latin typeface="Calibri"/>
              <a:ea typeface="맑은 고딕"/>
              <a:cs typeface="+mn-cs"/>
            </a:endParaRPr>
          </a:p>
        </p:txBody>
      </p:sp>
      <p:sp>
        <p:nvSpPr>
          <p:cNvPr id="49" name="TextBox 48"/>
          <p:cNvSpPr txBox="1"/>
          <p:nvPr/>
        </p:nvSpPr>
        <p:spPr>
          <a:xfrm>
            <a:off x="9071398" y="4801186"/>
            <a:ext cx="2486747" cy="9006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ko-Kore-KR"/>
            </a:defPPr>
            <a:lvl1pPr algn="ctr">
              <a:defRPr sz="3200">
                <a:solidFill>
                  <a:schemeClr val="bg1"/>
                </a:solidFill>
                <a:latin typeface="Montserrat Black"/>
              </a:defRPr>
            </a:lvl1pPr>
          </a:lstStyle>
          <a:p>
            <a:pPr lvl="0" latinLnBrk="0">
              <a:lnSpc>
                <a:spcPct val="150000"/>
              </a:lnSpc>
              <a:defRPr/>
            </a:pPr>
            <a:r>
              <a:rPr lang="en-US" altLang="ko-KR" sz="900">
                <a:solidFill>
                  <a:schemeClr val="tx1"/>
                </a:solidFill>
              </a:rPr>
              <a:t>‘</a:t>
            </a:r>
            <a:r>
              <a:rPr lang="ko-KR" altLang="en-US" sz="900">
                <a:solidFill>
                  <a:schemeClr val="tx1"/>
                </a:solidFill>
              </a:rPr>
              <a:t>읍면동 복지허브화 추진계획</a:t>
            </a:r>
            <a:r>
              <a:rPr lang="en-US" altLang="ko-KR" sz="900">
                <a:solidFill>
                  <a:schemeClr val="tx1"/>
                </a:solidFill>
              </a:rPr>
              <a:t>’</a:t>
            </a:r>
            <a:r>
              <a:rPr lang="ko-KR" altLang="en-US" sz="900">
                <a:solidFill>
                  <a:schemeClr val="tx1"/>
                </a:solidFill>
              </a:rPr>
              <a:t>을 수립</a:t>
            </a:r>
            <a:r>
              <a:rPr lang="en-US" altLang="ko-KR" sz="900">
                <a:solidFill>
                  <a:schemeClr val="tx1"/>
                </a:solidFill>
              </a:rPr>
              <a:t>.</a:t>
            </a:r>
          </a:p>
          <a:p>
            <a:pPr lvl="0" latinLnBrk="0">
              <a:lnSpc>
                <a:spcPct val="150000"/>
              </a:lnSpc>
              <a:defRPr/>
            </a:pPr>
            <a:r>
              <a:rPr kumimoji="0" lang="ko-KR" altLang="en-US" sz="900" b="0" i="0" u="none" strike="noStrike" kern="1200" cap="none" spc="0" normalizeH="0" baseline="0">
                <a:solidFill>
                  <a:schemeClr val="tx1"/>
                </a:solidFill>
                <a:effectLst/>
                <a:uLnTx/>
                <a:uFillTx/>
                <a:latin typeface="Calibri"/>
                <a:ea typeface="맑은 고딕"/>
                <a:cs typeface="+mn-cs"/>
              </a:rPr>
              <a:t>시행하였으며</a:t>
            </a:r>
            <a:r>
              <a:rPr kumimoji="0" lang="en-US" altLang="ko-KR" sz="900" b="0" i="0" u="none" strike="noStrike" kern="1200" cap="none" spc="0" normalizeH="0" baseline="0">
                <a:solidFill>
                  <a:schemeClr val="tx1"/>
                </a:solidFill>
                <a:effectLst/>
                <a:uLnTx/>
                <a:uFillTx/>
                <a:latin typeface="Calibri"/>
                <a:ea typeface="맑은 고딕"/>
                <a:cs typeface="+mn-cs"/>
              </a:rPr>
              <a:t>, </a:t>
            </a:r>
            <a:r>
              <a:rPr kumimoji="0" lang="ko-KR" altLang="en-US" sz="900" b="0" i="0" u="none" strike="noStrike" kern="1200" cap="none" spc="0" normalizeH="0" baseline="0">
                <a:solidFill>
                  <a:schemeClr val="tx1"/>
                </a:solidFill>
                <a:effectLst/>
                <a:uLnTx/>
                <a:uFillTx/>
                <a:latin typeface="Calibri"/>
                <a:ea typeface="맑은 고딕"/>
                <a:cs typeface="+mn-cs"/>
              </a:rPr>
              <a:t>주민 곁으로 직접 찾아가는</a:t>
            </a:r>
          </a:p>
          <a:p>
            <a:pPr lvl="0" latinLnBrk="0">
              <a:lnSpc>
                <a:spcPct val="150000"/>
              </a:lnSpc>
              <a:defRPr/>
            </a:pPr>
            <a:r>
              <a:rPr lang="ko-KR" altLang="en-US" sz="900">
                <a:solidFill>
                  <a:schemeClr val="tx1"/>
                </a:solidFill>
                <a:latin typeface="Calibri"/>
                <a:ea typeface="맑은 고딕"/>
              </a:rPr>
              <a:t>전방위적 보건</a:t>
            </a:r>
            <a:r>
              <a:rPr lang="en-US" altLang="ko-KR" sz="900">
                <a:solidFill>
                  <a:schemeClr val="tx1"/>
                </a:solidFill>
                <a:latin typeface="Calibri"/>
                <a:ea typeface="맑은 고딕"/>
              </a:rPr>
              <a:t>, </a:t>
            </a:r>
            <a:r>
              <a:rPr lang="ko-KR" altLang="en-US" sz="900">
                <a:solidFill>
                  <a:schemeClr val="tx1"/>
                </a:solidFill>
                <a:latin typeface="Calibri"/>
                <a:ea typeface="맑은 고딕"/>
              </a:rPr>
              <a:t>복지 서비스 체계를 </a:t>
            </a:r>
          </a:p>
          <a:p>
            <a:pPr lvl="0" latinLnBrk="0">
              <a:lnSpc>
                <a:spcPct val="150000"/>
              </a:lnSpc>
              <a:defRPr/>
            </a:pPr>
            <a:r>
              <a:rPr kumimoji="0" lang="ko-KR" altLang="en-US" sz="900" b="0" i="0" u="none" strike="noStrike" kern="1200" cap="none" spc="0" normalizeH="0" baseline="0">
                <a:solidFill>
                  <a:schemeClr val="tx1"/>
                </a:solidFill>
                <a:effectLst/>
                <a:uLnTx/>
                <a:uFillTx/>
                <a:latin typeface="Calibri"/>
                <a:ea typeface="맑은 고딕"/>
                <a:cs typeface="+mn-cs"/>
              </a:rPr>
              <a:t>완성하였음</a:t>
            </a:r>
            <a:r>
              <a:rPr kumimoji="0" lang="en-US" altLang="ko-KR" sz="900" b="0" i="0" u="none" strike="noStrike" kern="1200" cap="none" spc="0" normalizeH="0" baseline="0">
                <a:solidFill>
                  <a:schemeClr val="tx1"/>
                </a:solidFill>
                <a:effectLst/>
                <a:uLnTx/>
                <a:uFillTx/>
                <a:latin typeface="Calibri"/>
                <a:ea typeface="맑은 고딕"/>
                <a:cs typeface="+mn-cs"/>
              </a:rPr>
              <a:t>.</a:t>
            </a:r>
            <a:endParaRPr kumimoji="0" lang="en-US" altLang="ko-KR" sz="100" b="0" i="0" u="none" strike="noStrike" kern="1200" cap="none" spc="0" normalizeH="0" baseline="0">
              <a:solidFill>
                <a:schemeClr val="tx1"/>
              </a:solidFill>
              <a:effectLst/>
              <a:uLnTx/>
              <a:uFillTx/>
              <a:latin typeface="Calibri"/>
              <a:ea typeface="맑은 고딕"/>
              <a:cs typeface="+mn-cs"/>
            </a:endParaRPr>
          </a:p>
        </p:txBody>
      </p:sp>
      <p:sp>
        <p:nvSpPr>
          <p:cNvPr id="54" name="TextBox 53"/>
          <p:cNvSpPr txBox="1"/>
          <p:nvPr/>
        </p:nvSpPr>
        <p:spPr>
          <a:xfrm>
            <a:off x="688378" y="4783149"/>
            <a:ext cx="2486747" cy="6929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ko-Kore-KR"/>
            </a:defPPr>
            <a:lvl1pPr algn="ctr">
              <a:defRPr sz="3200">
                <a:solidFill>
                  <a:schemeClr val="bg1"/>
                </a:solidFill>
                <a:latin typeface="Montserrat Black"/>
              </a:defRPr>
            </a:lvl1pPr>
          </a:lstStyle>
          <a:p>
            <a:pPr lvl="0" latinLnBrk="0">
              <a:lnSpc>
                <a:spcPct val="150000"/>
              </a:lnSpc>
              <a:defRPr/>
            </a:pPr>
            <a:r>
              <a:rPr lang="ko-KR" altLang="en-US" sz="900">
                <a:solidFill>
                  <a:schemeClr val="tx1"/>
                </a:solidFill>
              </a:rPr>
              <a:t>사회복지사업법 개정</a:t>
            </a:r>
            <a:r>
              <a:rPr lang="en-US" altLang="ko-KR" sz="900">
                <a:solidFill>
                  <a:schemeClr val="tx1"/>
                </a:solidFill>
              </a:rPr>
              <a:t>(</a:t>
            </a:r>
            <a:r>
              <a:rPr lang="ko-KR" altLang="en-US" sz="900">
                <a:solidFill>
                  <a:schemeClr val="tx1"/>
                </a:solidFill>
              </a:rPr>
              <a:t>보호계획 수립 명시</a:t>
            </a:r>
            <a:r>
              <a:rPr lang="en-US" altLang="ko-KR" sz="900">
                <a:solidFill>
                  <a:schemeClr val="tx1"/>
                </a:solidFill>
              </a:rPr>
              <a:t>)</a:t>
            </a:r>
            <a:r>
              <a:rPr lang="ko-KR" altLang="en-US" sz="900">
                <a:solidFill>
                  <a:schemeClr val="tx1"/>
                </a:solidFill>
              </a:rPr>
              <a:t>을 통해 제도적 기반을 구축하고 주민생활지원 기능 개편으로 공식 도입 됨</a:t>
            </a:r>
            <a:r>
              <a:rPr lang="en-US" altLang="ko-KR" sz="900">
                <a:solidFill>
                  <a:schemeClr val="tx1"/>
                </a:solidFill>
              </a:rPr>
              <a:t>.</a:t>
            </a:r>
            <a:endParaRPr kumimoji="0" lang="en-US" altLang="ko-KR" sz="100" b="0" i="0" u="none" strike="noStrike" kern="1200" cap="none" spc="0" normalizeH="0" baseline="0">
              <a:solidFill>
                <a:schemeClr val="tx1"/>
              </a:solidFill>
              <a:effectLst/>
              <a:uLnTx/>
              <a:uFillTx/>
              <a:latin typeface="Calibri"/>
              <a:ea typeface="맑은 고딕"/>
              <a:cs typeface="+mn-cs"/>
            </a:endParaRPr>
          </a:p>
        </p:txBody>
      </p:sp>
      <p:sp>
        <p:nvSpPr>
          <p:cNvPr id="55" name="가로 글상자 54"/>
          <p:cNvSpPr txBox="1"/>
          <p:nvPr/>
        </p:nvSpPr>
        <p:spPr>
          <a:xfrm>
            <a:off x="1463386" y="372979"/>
            <a:ext cx="4898572" cy="330728"/>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sz="1600"/>
          </a:p>
        </p:txBody>
      </p:sp>
    </p:spTree>
    <p:extLst>
      <p:ext uri="{BB962C8B-B14F-4D97-AF65-F5344CB8AC3E}">
        <p14:creationId xmlns:p14="http://schemas.microsoft.com/office/powerpoint/2010/main" val="93123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714180" y="1823830"/>
            <a:ext cx="3555822" cy="3788498"/>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38" name="자유형 37"/>
          <p:cNvSpPr/>
          <p:nvPr/>
        </p:nvSpPr>
        <p:spPr>
          <a:xfrm>
            <a:off x="3883262" y="1817150"/>
            <a:ext cx="7278624" cy="3807053"/>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3" name="TextBox 42"/>
          <p:cNvSpPr txBox="1"/>
          <p:nvPr/>
        </p:nvSpPr>
        <p:spPr>
          <a:xfrm>
            <a:off x="4357769" y="2027019"/>
            <a:ext cx="6193536" cy="3254482"/>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의료급여관리사는 의료급여 과다이용 관리, 일수 연장 승인, 중복청구 관리 등의 업무를 수행한다.</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2003년까지는 간호사와 사회복지사가 채용되었으나, 2004년 이후부터는 간호사만 채용되고 있다.</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현재 의료급여관리사는 의료인 자격과 의료기관 경력 2년 이상을 요구하기 때문에 사회복지사는 의료급여 사례관리사가 될 수 없다.</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이는 의료급여 사례관리가 대상자의 심리·사회적 지원보다 건강관리와 재정 효율화 중심으로 운영되고 있음을 의미한다.</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그러나 의료급여 대상자는 동시에 사회복지서비스 대상자인 경우가 많아 심리·사회적 개입도 중요하다.</a:t>
            </a:r>
          </a:p>
          <a:p>
            <a:pPr marL="285750" lvl="0" indent="-285750" algn="l">
              <a:buFont typeface="Arial"/>
              <a:buChar char="•"/>
              <a:defRPr/>
            </a:pPr>
            <a:r>
              <a:rPr kumimoji="0" lang="en-US" altLang="ko-KR" sz="1600" i="0" u="none" strike="noStrike" kern="1200" cap="none" spc="0" normalizeH="0" baseline="0">
                <a:solidFill>
                  <a:srgbClr val="000000"/>
                </a:solidFill>
                <a:effectLst/>
                <a:uLnTx/>
                <a:uFillTx/>
                <a:latin typeface="맑은 고딕"/>
                <a:ea typeface="맑은 고딕"/>
              </a:rPr>
              <a:t>따라서 지역사회 이해와 자원연계 능력을 가진 사회복지사를 의료급여 사례관리 영역에 포함하도록 제도 개선이 필요하다.</a:t>
            </a:r>
          </a:p>
        </p:txBody>
      </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의료급여 사례관리의 과제</a:t>
            </a:r>
          </a:p>
        </p:txBody>
      </p:sp>
    </p:spTree>
    <p:extLst>
      <p:ext uri="{BB962C8B-B14F-4D97-AF65-F5344CB8AC3E}">
        <p14:creationId xmlns:p14="http://schemas.microsoft.com/office/powerpoint/2010/main" val="3772441716"/>
      </p:ext>
    </p:extLst>
  </p:cSld>
  <p:clrMapOvr>
    <a:masterClrMapping/>
  </p:clrMapOvr>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모서리가 둥근 직사각형 6">
            <a:extLst>
              <a:ext uri="{FF2B5EF4-FFF2-40B4-BE49-F238E27FC236}">
                <a16:creationId xmlns:a16="http://schemas.microsoft.com/office/drawing/2014/main" id="{B136A589-4EFA-DB19-E3B2-6211366259F6}"/>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5" name="타원 24">
            <a:extLst>
              <a:ext uri="{FF2B5EF4-FFF2-40B4-BE49-F238E27FC236}">
                <a16:creationId xmlns:a16="http://schemas.microsoft.com/office/drawing/2014/main" id="{6119948F-2313-D44D-71EF-6237185F0068}"/>
              </a:ext>
            </a:extLst>
          </p:cNvPr>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6" name="타원 25">
            <a:extLst>
              <a:ext uri="{FF2B5EF4-FFF2-40B4-BE49-F238E27FC236}">
                <a16:creationId xmlns:a16="http://schemas.microsoft.com/office/drawing/2014/main" id="{9C4F043F-ECF5-6A12-CBE6-AD012A712614}"/>
              </a:ext>
            </a:extLst>
          </p:cNvPr>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7" name="타원 26">
            <a:extLst>
              <a:ext uri="{FF2B5EF4-FFF2-40B4-BE49-F238E27FC236}">
                <a16:creationId xmlns:a16="http://schemas.microsoft.com/office/drawing/2014/main" id="{66E36024-6FEC-9726-56CD-084BF5E86E54}"/>
              </a:ext>
            </a:extLst>
          </p:cNvPr>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9" name="직사각형 8">
            <a:extLst>
              <a:ext uri="{FF2B5EF4-FFF2-40B4-BE49-F238E27FC236}">
                <a16:creationId xmlns:a16="http://schemas.microsoft.com/office/drawing/2014/main" id="{10BCB26D-D93C-7B16-7229-6D2D668721CF}"/>
              </a:ext>
            </a:extLst>
          </p:cNvPr>
          <p:cNvSpPr/>
          <p:nvPr/>
        </p:nvSpPr>
        <p:spPr>
          <a:xfrm>
            <a:off x="275844" y="815720"/>
            <a:ext cx="2342703" cy="547879"/>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0" name="직사각형 9">
            <a:extLst>
              <a:ext uri="{FF2B5EF4-FFF2-40B4-BE49-F238E27FC236}">
                <a16:creationId xmlns:a16="http://schemas.microsoft.com/office/drawing/2014/main" id="{6F52987A-D1A7-CFB5-97E2-C16049BF534F}"/>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 name="직사각형 10">
            <a:extLst>
              <a:ext uri="{FF2B5EF4-FFF2-40B4-BE49-F238E27FC236}">
                <a16:creationId xmlns:a16="http://schemas.microsoft.com/office/drawing/2014/main" id="{89187D31-2A4E-8E5C-89AA-07B677B16C75}"/>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 name="직사각형 11">
            <a:extLst>
              <a:ext uri="{FF2B5EF4-FFF2-40B4-BE49-F238E27FC236}">
                <a16:creationId xmlns:a16="http://schemas.microsoft.com/office/drawing/2014/main" id="{6A3339EE-795C-50A3-9253-28F5CE1C205C}"/>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3" name="직사각형 12">
            <a:extLst>
              <a:ext uri="{FF2B5EF4-FFF2-40B4-BE49-F238E27FC236}">
                <a16:creationId xmlns:a16="http://schemas.microsoft.com/office/drawing/2014/main" id="{2C54D73E-AB9B-C877-6588-55A9BDD874AE}"/>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 name="직사각형 13">
            <a:extLst>
              <a:ext uri="{FF2B5EF4-FFF2-40B4-BE49-F238E27FC236}">
                <a16:creationId xmlns:a16="http://schemas.microsoft.com/office/drawing/2014/main" id="{0B472F15-9FCA-A810-89CA-74FFD5BEDA32}"/>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 name="모서리가 둥근 직사각형 14">
            <a:extLst>
              <a:ext uri="{FF2B5EF4-FFF2-40B4-BE49-F238E27FC236}">
                <a16:creationId xmlns:a16="http://schemas.microsoft.com/office/drawing/2014/main" id="{51E5D3DD-1264-5548-1799-02CE3B555B46}"/>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3" name="Freeform 209">
            <a:extLst>
              <a:ext uri="{FF2B5EF4-FFF2-40B4-BE49-F238E27FC236}">
                <a16:creationId xmlns:a16="http://schemas.microsoft.com/office/drawing/2014/main" id="{AB189C14-A05C-B251-161A-A0778B192F1C}"/>
              </a:ext>
            </a:extLst>
          </p:cNvPr>
          <p:cNvSpPr>
            <a:spLocks/>
          </p:cNvSpPr>
          <p:nvPr/>
        </p:nvSpPr>
        <p:spPr bwMode="auto">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 name="Freeform 230">
            <a:extLst>
              <a:ext uri="{FF2B5EF4-FFF2-40B4-BE49-F238E27FC236}">
                <a16:creationId xmlns:a16="http://schemas.microsoft.com/office/drawing/2014/main" id="{D45EF3CD-FB4E-8CA2-A491-30CC1601C9EF}"/>
              </a:ext>
            </a:extLst>
          </p:cNvPr>
          <p:cNvSpPr>
            <a:spLocks noEditPoints="1"/>
          </p:cNvSpPr>
          <p:nvPr/>
        </p:nvSpPr>
        <p:spPr bwMode="auto">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 name="TextBox 16">
            <a:extLst>
              <a:ext uri="{FF2B5EF4-FFF2-40B4-BE49-F238E27FC236}">
                <a16:creationId xmlns:a16="http://schemas.microsoft.com/office/drawing/2014/main" id="{1D30434A-4A3D-76B6-7DD6-98B4C1AA86EC}"/>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 name="TextBox 17">
            <a:extLst>
              <a:ext uri="{FF2B5EF4-FFF2-40B4-BE49-F238E27FC236}">
                <a16:creationId xmlns:a16="http://schemas.microsoft.com/office/drawing/2014/main" id="{8BE457DE-1713-6BB2-90BE-7C379AEED013}"/>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9" name="TextBox 18">
            <a:extLst>
              <a:ext uri="{FF2B5EF4-FFF2-40B4-BE49-F238E27FC236}">
                <a16:creationId xmlns:a16="http://schemas.microsoft.com/office/drawing/2014/main" id="{170AA8D6-9921-CF26-2A1C-F7AA715B40C3}"/>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0" name="TextBox 19">
            <a:extLst>
              <a:ext uri="{FF2B5EF4-FFF2-40B4-BE49-F238E27FC236}">
                <a16:creationId xmlns:a16="http://schemas.microsoft.com/office/drawing/2014/main" id="{BC28B273-59CF-F69A-51DB-2F59C7408529}"/>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1" name="TextBox 20">
            <a:extLst>
              <a:ext uri="{FF2B5EF4-FFF2-40B4-BE49-F238E27FC236}">
                <a16:creationId xmlns:a16="http://schemas.microsoft.com/office/drawing/2014/main" id="{670A35DE-829E-52F2-8514-FE8167C789F4}"/>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2" name="TextBox 21">
            <a:extLst>
              <a:ext uri="{FF2B5EF4-FFF2-40B4-BE49-F238E27FC236}">
                <a16:creationId xmlns:a16="http://schemas.microsoft.com/office/drawing/2014/main" id="{482ABAC8-A42D-B210-CDD0-448ACAAB69F3}"/>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 name="Freeform 324">
            <a:extLst>
              <a:ext uri="{FF2B5EF4-FFF2-40B4-BE49-F238E27FC236}">
                <a16:creationId xmlns:a16="http://schemas.microsoft.com/office/drawing/2014/main" id="{5FD88DC5-65AB-6A60-6279-1CDF6BAB6DFF}"/>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 name="Freeform 325">
            <a:extLst>
              <a:ext uri="{FF2B5EF4-FFF2-40B4-BE49-F238E27FC236}">
                <a16:creationId xmlns:a16="http://schemas.microsoft.com/office/drawing/2014/main" id="{83F68BFF-BD0C-5C6C-DC00-D53EF9DD0E26}"/>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 name="TextBox 30">
            <a:extLst>
              <a:ext uri="{FF2B5EF4-FFF2-40B4-BE49-F238E27FC236}">
                <a16:creationId xmlns:a16="http://schemas.microsoft.com/office/drawing/2014/main" id="{C42DF0EB-AEDB-200F-11C2-4DC6FE4C0093}"/>
              </a:ext>
            </a:extLst>
          </p:cNvPr>
          <p:cNvSpPr txBox="1"/>
          <p:nvPr/>
        </p:nvSpPr>
        <p:spPr>
          <a:xfrm>
            <a:off x="943026" y="2581086"/>
            <a:ext cx="4005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Our Team</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6" name="자유형 85">
            <a:extLst>
              <a:ext uri="{FF2B5EF4-FFF2-40B4-BE49-F238E27FC236}">
                <a16:creationId xmlns:a16="http://schemas.microsoft.com/office/drawing/2014/main" id="{C6BF2C19-B969-5162-3DBC-D7913C7D4286}"/>
              </a:ext>
            </a:extLst>
          </p:cNvPr>
          <p:cNvSpPr/>
          <p:nvPr/>
        </p:nvSpPr>
        <p:spPr>
          <a:xfrm>
            <a:off x="918993" y="3990975"/>
            <a:ext cx="5065242" cy="1990936"/>
          </a:xfrm>
          <a:custGeom>
            <a:avLst/>
            <a:gdLst>
              <a:gd name="connsiteX0" fmla="*/ 0 w 5065242"/>
              <a:gd name="connsiteY0" fmla="*/ 0 h 1990936"/>
              <a:gd name="connsiteX1" fmla="*/ 5065242 w 5065242"/>
              <a:gd name="connsiteY1" fmla="*/ 0 h 1990936"/>
              <a:gd name="connsiteX2" fmla="*/ 5065242 w 5065242"/>
              <a:gd name="connsiteY2" fmla="*/ 1786854 h 1990936"/>
              <a:gd name="connsiteX3" fmla="*/ 4861160 w 5065242"/>
              <a:gd name="connsiteY3" fmla="*/ 1990936 h 1990936"/>
              <a:gd name="connsiteX4" fmla="*/ 204082 w 5065242"/>
              <a:gd name="connsiteY4" fmla="*/ 1990936 h 1990936"/>
              <a:gd name="connsiteX5" fmla="*/ 0 w 5065242"/>
              <a:gd name="connsiteY5" fmla="*/ 1786854 h 1990936"/>
              <a:gd name="connsiteX6" fmla="*/ 0 w 5065242"/>
              <a:gd name="connsiteY6" fmla="*/ 0 h 199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1990936">
                <a:moveTo>
                  <a:pt x="0" y="0"/>
                </a:moveTo>
                <a:lnTo>
                  <a:pt x="5065242" y="0"/>
                </a:lnTo>
                <a:lnTo>
                  <a:pt x="5065242" y="1786854"/>
                </a:lnTo>
                <a:cubicBezTo>
                  <a:pt x="5065242" y="1899565"/>
                  <a:pt x="4973871" y="1990936"/>
                  <a:pt x="4861160" y="1990936"/>
                </a:cubicBezTo>
                <a:lnTo>
                  <a:pt x="204082" y="1990936"/>
                </a:lnTo>
                <a:cubicBezTo>
                  <a:pt x="91371" y="1990936"/>
                  <a:pt x="0" y="1899565"/>
                  <a:pt x="0" y="178685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5" name="자유형 84">
            <a:extLst>
              <a:ext uri="{FF2B5EF4-FFF2-40B4-BE49-F238E27FC236}">
                <a16:creationId xmlns:a16="http://schemas.microsoft.com/office/drawing/2014/main" id="{8125AF2F-D5D2-C01A-0858-EB2D78E06D68}"/>
              </a:ext>
            </a:extLst>
          </p:cNvPr>
          <p:cNvSpPr/>
          <p:nvPr/>
        </p:nvSpPr>
        <p:spPr>
          <a:xfrm>
            <a:off x="918993" y="3569028"/>
            <a:ext cx="5065242" cy="421947"/>
          </a:xfrm>
          <a:custGeom>
            <a:avLst/>
            <a:gdLst>
              <a:gd name="connsiteX0" fmla="*/ 204082 w 5065242"/>
              <a:gd name="connsiteY0" fmla="*/ 0 h 421947"/>
              <a:gd name="connsiteX1" fmla="*/ 4861160 w 5065242"/>
              <a:gd name="connsiteY1" fmla="*/ 0 h 421947"/>
              <a:gd name="connsiteX2" fmla="*/ 5065242 w 5065242"/>
              <a:gd name="connsiteY2" fmla="*/ 204082 h 421947"/>
              <a:gd name="connsiteX3" fmla="*/ 5065242 w 5065242"/>
              <a:gd name="connsiteY3" fmla="*/ 421947 h 421947"/>
              <a:gd name="connsiteX4" fmla="*/ 0 w 5065242"/>
              <a:gd name="connsiteY4" fmla="*/ 421947 h 421947"/>
              <a:gd name="connsiteX5" fmla="*/ 0 w 5065242"/>
              <a:gd name="connsiteY5" fmla="*/ 204082 h 421947"/>
              <a:gd name="connsiteX6" fmla="*/ 204082 w 5065242"/>
              <a:gd name="connsiteY6" fmla="*/ 0 h 42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421947">
                <a:moveTo>
                  <a:pt x="204082" y="0"/>
                </a:moveTo>
                <a:lnTo>
                  <a:pt x="4861160" y="0"/>
                </a:lnTo>
                <a:cubicBezTo>
                  <a:pt x="4973871" y="0"/>
                  <a:pt x="5065242" y="91371"/>
                  <a:pt x="5065242" y="204082"/>
                </a:cubicBezTo>
                <a:lnTo>
                  <a:pt x="5065242" y="421947"/>
                </a:lnTo>
                <a:lnTo>
                  <a:pt x="0" y="421947"/>
                </a:lnTo>
                <a:lnTo>
                  <a:pt x="0" y="204082"/>
                </a:lnTo>
                <a:cubicBezTo>
                  <a:pt x="0" y="91371"/>
                  <a:pt x="91371" y="0"/>
                  <a:pt x="204082"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7" name="Freeform 324">
            <a:extLst>
              <a:ext uri="{FF2B5EF4-FFF2-40B4-BE49-F238E27FC236}">
                <a16:creationId xmlns:a16="http://schemas.microsoft.com/office/drawing/2014/main" id="{3ECBACC1-1CB1-4EA8-7F09-8234CF4353CE}"/>
              </a:ext>
            </a:extLst>
          </p:cNvPr>
          <p:cNvSpPr>
            <a:spLocks/>
          </p:cNvSpPr>
          <p:nvPr/>
        </p:nvSpPr>
        <p:spPr bwMode="auto">
          <a:xfrm>
            <a:off x="5599848" y="3684320"/>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88" name="Freeform 325">
            <a:extLst>
              <a:ext uri="{FF2B5EF4-FFF2-40B4-BE49-F238E27FC236}">
                <a16:creationId xmlns:a16="http://schemas.microsoft.com/office/drawing/2014/main" id="{E6E68ECA-B2E3-36EF-F362-8CA081E4BF08}"/>
              </a:ext>
            </a:extLst>
          </p:cNvPr>
          <p:cNvSpPr>
            <a:spLocks/>
          </p:cNvSpPr>
          <p:nvPr/>
        </p:nvSpPr>
        <p:spPr bwMode="auto">
          <a:xfrm>
            <a:off x="5595676" y="3688492"/>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0" name="Freeform 37">
            <a:extLst>
              <a:ext uri="{FF2B5EF4-FFF2-40B4-BE49-F238E27FC236}">
                <a16:creationId xmlns:a16="http://schemas.microsoft.com/office/drawing/2014/main" id="{353B69C7-9680-2D26-F673-2652C0BFCDBB}"/>
              </a:ext>
            </a:extLst>
          </p:cNvPr>
          <p:cNvSpPr>
            <a:spLocks/>
          </p:cNvSpPr>
          <p:nvPr/>
        </p:nvSpPr>
        <p:spPr bwMode="auto">
          <a:xfrm>
            <a:off x="1784107" y="4882459"/>
            <a:ext cx="268288" cy="417513"/>
          </a:xfrm>
          <a:custGeom>
            <a:avLst/>
            <a:gdLst>
              <a:gd name="T0" fmla="*/ 0 w 169"/>
              <a:gd name="T1" fmla="*/ 24 h 263"/>
              <a:gd name="T2" fmla="*/ 0 w 169"/>
              <a:gd name="T3" fmla="*/ 263 h 263"/>
              <a:gd name="T4" fmla="*/ 169 w 169"/>
              <a:gd name="T5" fmla="*/ 263 h 263"/>
              <a:gd name="T6" fmla="*/ 168 w 169"/>
              <a:gd name="T7" fmla="*/ 0 h 263"/>
              <a:gd name="T8" fmla="*/ 0 w 169"/>
              <a:gd name="T9" fmla="*/ 24 h 263"/>
            </a:gdLst>
            <a:ahLst/>
            <a:cxnLst>
              <a:cxn ang="0">
                <a:pos x="T0" y="T1"/>
              </a:cxn>
              <a:cxn ang="0">
                <a:pos x="T2" y="T3"/>
              </a:cxn>
              <a:cxn ang="0">
                <a:pos x="T4" y="T5"/>
              </a:cxn>
              <a:cxn ang="0">
                <a:pos x="T6" y="T7"/>
              </a:cxn>
              <a:cxn ang="0">
                <a:pos x="T8" y="T9"/>
              </a:cxn>
            </a:cxnLst>
            <a:rect l="0" t="0" r="r" b="b"/>
            <a:pathLst>
              <a:path w="169" h="263">
                <a:moveTo>
                  <a:pt x="0" y="24"/>
                </a:moveTo>
                <a:lnTo>
                  <a:pt x="0" y="263"/>
                </a:lnTo>
                <a:lnTo>
                  <a:pt x="169" y="263"/>
                </a:lnTo>
                <a:lnTo>
                  <a:pt x="168"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4" name="Freeform 38">
            <a:extLst>
              <a:ext uri="{FF2B5EF4-FFF2-40B4-BE49-F238E27FC236}">
                <a16:creationId xmlns:a16="http://schemas.microsoft.com/office/drawing/2014/main" id="{FEC669B7-09B7-63B9-9326-A15087D4146B}"/>
              </a:ext>
            </a:extLst>
          </p:cNvPr>
          <p:cNvSpPr>
            <a:spLocks/>
          </p:cNvSpPr>
          <p:nvPr/>
        </p:nvSpPr>
        <p:spPr bwMode="auto">
          <a:xfrm>
            <a:off x="1784107" y="4882459"/>
            <a:ext cx="268288" cy="417513"/>
          </a:xfrm>
          <a:custGeom>
            <a:avLst/>
            <a:gdLst>
              <a:gd name="T0" fmla="*/ 0 w 1090"/>
              <a:gd name="T1" fmla="*/ 152 h 1692"/>
              <a:gd name="T2" fmla="*/ 6 w 1090"/>
              <a:gd name="T3" fmla="*/ 1692 h 1692"/>
              <a:gd name="T4" fmla="*/ 1090 w 1090"/>
              <a:gd name="T5" fmla="*/ 1688 h 1692"/>
              <a:gd name="T6" fmla="*/ 1084 w 1090"/>
              <a:gd name="T7" fmla="*/ 0 h 1692"/>
              <a:gd name="T8" fmla="*/ 0 w 1090"/>
              <a:gd name="T9" fmla="*/ 152 h 1692"/>
            </a:gdLst>
            <a:ahLst/>
            <a:cxnLst>
              <a:cxn ang="0">
                <a:pos x="T0" y="T1"/>
              </a:cxn>
              <a:cxn ang="0">
                <a:pos x="T2" y="T3"/>
              </a:cxn>
              <a:cxn ang="0">
                <a:pos x="T4" y="T5"/>
              </a:cxn>
              <a:cxn ang="0">
                <a:pos x="T6" y="T7"/>
              </a:cxn>
              <a:cxn ang="0">
                <a:pos x="T8" y="T9"/>
              </a:cxn>
            </a:cxnLst>
            <a:rect l="0" t="0" r="r" b="b"/>
            <a:pathLst>
              <a:path w="1090" h="1692">
                <a:moveTo>
                  <a:pt x="0" y="152"/>
                </a:moveTo>
                <a:lnTo>
                  <a:pt x="6" y="1692"/>
                </a:lnTo>
                <a:lnTo>
                  <a:pt x="1090" y="1688"/>
                </a:lnTo>
                <a:lnTo>
                  <a:pt x="1084" y="0"/>
                </a:lnTo>
                <a:lnTo>
                  <a:pt x="0" y="152"/>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5" name="Freeform 39">
            <a:extLst>
              <a:ext uri="{FF2B5EF4-FFF2-40B4-BE49-F238E27FC236}">
                <a16:creationId xmlns:a16="http://schemas.microsoft.com/office/drawing/2014/main" id="{961E9ACD-4C75-D65A-9835-8CC6289F0886}"/>
              </a:ext>
            </a:extLst>
          </p:cNvPr>
          <p:cNvSpPr>
            <a:spLocks/>
          </p:cNvSpPr>
          <p:nvPr/>
        </p:nvSpPr>
        <p:spPr bwMode="auto">
          <a:xfrm>
            <a:off x="1958732" y="5152334"/>
            <a:ext cx="536575" cy="493713"/>
          </a:xfrm>
          <a:custGeom>
            <a:avLst/>
            <a:gdLst>
              <a:gd name="T0" fmla="*/ 2004 w 2179"/>
              <a:gd name="T1" fmla="*/ 1108 h 2002"/>
              <a:gd name="T2" fmla="*/ 1374 w 2179"/>
              <a:gd name="T3" fmla="*/ 361 h 2002"/>
              <a:gd name="T4" fmla="*/ 552 w 2179"/>
              <a:gd name="T5" fmla="*/ 31 h 2002"/>
              <a:gd name="T6" fmla="*/ 519 w 2179"/>
              <a:gd name="T7" fmla="*/ 0 h 2002"/>
              <a:gd name="T8" fmla="*/ 0 w 2179"/>
              <a:gd name="T9" fmla="*/ 2002 h 2002"/>
              <a:gd name="T10" fmla="*/ 2179 w 2179"/>
              <a:gd name="T11" fmla="*/ 2002 h 2002"/>
              <a:gd name="T12" fmla="*/ 2004 w 2179"/>
              <a:gd name="T13" fmla="*/ 1108 h 2002"/>
            </a:gdLst>
            <a:ahLst/>
            <a:cxnLst>
              <a:cxn ang="0">
                <a:pos x="T0" y="T1"/>
              </a:cxn>
              <a:cxn ang="0">
                <a:pos x="T2" y="T3"/>
              </a:cxn>
              <a:cxn ang="0">
                <a:pos x="T4" y="T5"/>
              </a:cxn>
              <a:cxn ang="0">
                <a:pos x="T6" y="T7"/>
              </a:cxn>
              <a:cxn ang="0">
                <a:pos x="T8" y="T9"/>
              </a:cxn>
              <a:cxn ang="0">
                <a:pos x="T10" y="T11"/>
              </a:cxn>
              <a:cxn ang="0">
                <a:pos x="T12" y="T13"/>
              </a:cxn>
            </a:cxnLst>
            <a:rect l="0" t="0" r="r" b="b"/>
            <a:pathLst>
              <a:path w="2179" h="2002">
                <a:moveTo>
                  <a:pt x="2004" y="1108"/>
                </a:moveTo>
                <a:cubicBezTo>
                  <a:pt x="1924" y="834"/>
                  <a:pt x="1850" y="471"/>
                  <a:pt x="1374" y="361"/>
                </a:cubicBezTo>
                <a:cubicBezTo>
                  <a:pt x="1374" y="361"/>
                  <a:pt x="711" y="138"/>
                  <a:pt x="552" y="31"/>
                </a:cubicBezTo>
                <a:lnTo>
                  <a:pt x="519" y="0"/>
                </a:lnTo>
                <a:lnTo>
                  <a:pt x="0" y="2002"/>
                </a:lnTo>
                <a:lnTo>
                  <a:pt x="2179" y="2002"/>
                </a:lnTo>
                <a:cubicBezTo>
                  <a:pt x="2096" y="1608"/>
                  <a:pt x="2004" y="1108"/>
                  <a:pt x="2004" y="1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6" name="Freeform 40">
            <a:extLst>
              <a:ext uri="{FF2B5EF4-FFF2-40B4-BE49-F238E27FC236}">
                <a16:creationId xmlns:a16="http://schemas.microsoft.com/office/drawing/2014/main" id="{B00A03D1-D30C-7486-D0F1-1D19907D9D3C}"/>
              </a:ext>
            </a:extLst>
          </p:cNvPr>
          <p:cNvSpPr>
            <a:spLocks/>
          </p:cNvSpPr>
          <p:nvPr/>
        </p:nvSpPr>
        <p:spPr bwMode="auto">
          <a:xfrm>
            <a:off x="1958732" y="5152334"/>
            <a:ext cx="536575" cy="493713"/>
          </a:xfrm>
          <a:custGeom>
            <a:avLst/>
            <a:gdLst>
              <a:gd name="T0" fmla="*/ 2004 w 2179"/>
              <a:gd name="T1" fmla="*/ 1108 h 2002"/>
              <a:gd name="T2" fmla="*/ 1374 w 2179"/>
              <a:gd name="T3" fmla="*/ 361 h 2002"/>
              <a:gd name="T4" fmla="*/ 552 w 2179"/>
              <a:gd name="T5" fmla="*/ 31 h 2002"/>
              <a:gd name="T6" fmla="*/ 519 w 2179"/>
              <a:gd name="T7" fmla="*/ 0 h 2002"/>
              <a:gd name="T8" fmla="*/ 0 w 2179"/>
              <a:gd name="T9" fmla="*/ 2002 h 2002"/>
              <a:gd name="T10" fmla="*/ 2179 w 2179"/>
              <a:gd name="T11" fmla="*/ 2002 h 2002"/>
              <a:gd name="T12" fmla="*/ 2004 w 2179"/>
              <a:gd name="T13" fmla="*/ 1108 h 2002"/>
            </a:gdLst>
            <a:ahLst/>
            <a:cxnLst>
              <a:cxn ang="0">
                <a:pos x="T0" y="T1"/>
              </a:cxn>
              <a:cxn ang="0">
                <a:pos x="T2" y="T3"/>
              </a:cxn>
              <a:cxn ang="0">
                <a:pos x="T4" y="T5"/>
              </a:cxn>
              <a:cxn ang="0">
                <a:pos x="T6" y="T7"/>
              </a:cxn>
              <a:cxn ang="0">
                <a:pos x="T8" y="T9"/>
              </a:cxn>
              <a:cxn ang="0">
                <a:pos x="T10" y="T11"/>
              </a:cxn>
              <a:cxn ang="0">
                <a:pos x="T12" y="T13"/>
              </a:cxn>
            </a:cxnLst>
            <a:rect l="0" t="0" r="r" b="b"/>
            <a:pathLst>
              <a:path w="2179" h="2002">
                <a:moveTo>
                  <a:pt x="2004" y="1108"/>
                </a:moveTo>
                <a:cubicBezTo>
                  <a:pt x="1924" y="834"/>
                  <a:pt x="1850" y="471"/>
                  <a:pt x="1374" y="361"/>
                </a:cubicBezTo>
                <a:cubicBezTo>
                  <a:pt x="1374" y="361"/>
                  <a:pt x="711" y="138"/>
                  <a:pt x="552" y="31"/>
                </a:cubicBezTo>
                <a:lnTo>
                  <a:pt x="519" y="0"/>
                </a:lnTo>
                <a:lnTo>
                  <a:pt x="0" y="2002"/>
                </a:lnTo>
                <a:lnTo>
                  <a:pt x="2179" y="2002"/>
                </a:lnTo>
                <a:cubicBezTo>
                  <a:pt x="2096" y="1608"/>
                  <a:pt x="2004" y="1108"/>
                  <a:pt x="2004" y="1108"/>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7" name="Freeform 41">
            <a:extLst>
              <a:ext uri="{FF2B5EF4-FFF2-40B4-BE49-F238E27FC236}">
                <a16:creationId xmlns:a16="http://schemas.microsoft.com/office/drawing/2014/main" id="{4BB26C5F-5BFA-CA31-3271-34D662A342D8}"/>
              </a:ext>
            </a:extLst>
          </p:cNvPr>
          <p:cNvSpPr>
            <a:spLocks/>
          </p:cNvSpPr>
          <p:nvPr/>
        </p:nvSpPr>
        <p:spPr bwMode="auto">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8" name="Freeform 42">
            <a:extLst>
              <a:ext uri="{FF2B5EF4-FFF2-40B4-BE49-F238E27FC236}">
                <a16:creationId xmlns:a16="http://schemas.microsoft.com/office/drawing/2014/main" id="{3B2D6835-DBD4-A9DE-E873-1357D1DD75C4}"/>
              </a:ext>
            </a:extLst>
          </p:cNvPr>
          <p:cNvSpPr>
            <a:spLocks/>
          </p:cNvSpPr>
          <p:nvPr/>
        </p:nvSpPr>
        <p:spPr bwMode="auto">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9" name="Freeform 43">
            <a:extLst>
              <a:ext uri="{FF2B5EF4-FFF2-40B4-BE49-F238E27FC236}">
                <a16:creationId xmlns:a16="http://schemas.microsoft.com/office/drawing/2014/main" id="{62056B36-2A61-65F8-D384-70147AF19BCF}"/>
              </a:ext>
            </a:extLst>
          </p:cNvPr>
          <p:cNvSpPr>
            <a:spLocks/>
          </p:cNvSpPr>
          <p:nvPr/>
        </p:nvSpPr>
        <p:spPr bwMode="auto">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0" name="Freeform 44">
            <a:extLst>
              <a:ext uri="{FF2B5EF4-FFF2-40B4-BE49-F238E27FC236}">
                <a16:creationId xmlns:a16="http://schemas.microsoft.com/office/drawing/2014/main" id="{1A1C3643-F2BC-C5FC-8F79-7A45076DA541}"/>
              </a:ext>
            </a:extLst>
          </p:cNvPr>
          <p:cNvSpPr>
            <a:spLocks/>
          </p:cNvSpPr>
          <p:nvPr/>
        </p:nvSpPr>
        <p:spPr bwMode="auto">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1" name="Freeform 45">
            <a:extLst>
              <a:ext uri="{FF2B5EF4-FFF2-40B4-BE49-F238E27FC236}">
                <a16:creationId xmlns:a16="http://schemas.microsoft.com/office/drawing/2014/main" id="{33FE9EAF-9B34-F52F-B223-07F4E19AFE76}"/>
              </a:ext>
            </a:extLst>
          </p:cNvPr>
          <p:cNvSpPr>
            <a:spLocks/>
          </p:cNvSpPr>
          <p:nvPr/>
        </p:nvSpPr>
        <p:spPr bwMode="auto">
          <a:xfrm>
            <a:off x="1660282" y="5153921"/>
            <a:ext cx="209550" cy="492125"/>
          </a:xfrm>
          <a:custGeom>
            <a:avLst/>
            <a:gdLst>
              <a:gd name="T0" fmla="*/ 49 w 132"/>
              <a:gd name="T1" fmla="*/ 0 h 310"/>
              <a:gd name="T2" fmla="*/ 45 w 132"/>
              <a:gd name="T3" fmla="*/ 8 h 310"/>
              <a:gd name="T4" fmla="*/ 44 w 132"/>
              <a:gd name="T5" fmla="*/ 9 h 310"/>
              <a:gd name="T6" fmla="*/ 0 w 132"/>
              <a:gd name="T7" fmla="*/ 88 h 310"/>
              <a:gd name="T8" fmla="*/ 45 w 132"/>
              <a:gd name="T9" fmla="*/ 124 h 310"/>
              <a:gd name="T10" fmla="*/ 50 w 132"/>
              <a:gd name="T11" fmla="*/ 128 h 310"/>
              <a:gd name="T12" fmla="*/ 45 w 132"/>
              <a:gd name="T13" fmla="*/ 134 h 310"/>
              <a:gd name="T14" fmla="*/ 6 w 132"/>
              <a:gd name="T15" fmla="*/ 180 h 310"/>
              <a:gd name="T16" fmla="*/ 75 w 132"/>
              <a:gd name="T17" fmla="*/ 310 h 310"/>
              <a:gd name="T18" fmla="*/ 132 w 132"/>
              <a:gd name="T19" fmla="*/ 310 h 310"/>
              <a:gd name="T20" fmla="*/ 49 w 132"/>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10">
                <a:moveTo>
                  <a:pt x="49" y="0"/>
                </a:moveTo>
                <a:lnTo>
                  <a:pt x="45" y="8"/>
                </a:lnTo>
                <a:lnTo>
                  <a:pt x="44" y="9"/>
                </a:lnTo>
                <a:lnTo>
                  <a:pt x="0" y="88"/>
                </a:lnTo>
                <a:lnTo>
                  <a:pt x="45" y="124"/>
                </a:lnTo>
                <a:lnTo>
                  <a:pt x="50" y="128"/>
                </a:lnTo>
                <a:lnTo>
                  <a:pt x="45" y="134"/>
                </a:lnTo>
                <a:lnTo>
                  <a:pt x="6" y="180"/>
                </a:lnTo>
                <a:lnTo>
                  <a:pt x="75" y="310"/>
                </a:lnTo>
                <a:lnTo>
                  <a:pt x="132" y="31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2" name="Freeform 46">
            <a:extLst>
              <a:ext uri="{FF2B5EF4-FFF2-40B4-BE49-F238E27FC236}">
                <a16:creationId xmlns:a16="http://schemas.microsoft.com/office/drawing/2014/main" id="{CF16865C-EB56-3AA3-7F2A-7F62189B0BAA}"/>
              </a:ext>
            </a:extLst>
          </p:cNvPr>
          <p:cNvSpPr>
            <a:spLocks/>
          </p:cNvSpPr>
          <p:nvPr/>
        </p:nvSpPr>
        <p:spPr bwMode="auto">
          <a:xfrm>
            <a:off x="1660282" y="5153921"/>
            <a:ext cx="209550" cy="492125"/>
          </a:xfrm>
          <a:custGeom>
            <a:avLst/>
            <a:gdLst>
              <a:gd name="T0" fmla="*/ 316 w 848"/>
              <a:gd name="T1" fmla="*/ 0 h 1996"/>
              <a:gd name="T2" fmla="*/ 288 w 848"/>
              <a:gd name="T3" fmla="*/ 50 h 1996"/>
              <a:gd name="T4" fmla="*/ 284 w 848"/>
              <a:gd name="T5" fmla="*/ 57 h 1996"/>
              <a:gd name="T6" fmla="*/ 0 w 848"/>
              <a:gd name="T7" fmla="*/ 563 h 1996"/>
              <a:gd name="T8" fmla="*/ 287 w 848"/>
              <a:gd name="T9" fmla="*/ 794 h 1996"/>
              <a:gd name="T10" fmla="*/ 320 w 848"/>
              <a:gd name="T11" fmla="*/ 820 h 1996"/>
              <a:gd name="T12" fmla="*/ 287 w 848"/>
              <a:gd name="T13" fmla="*/ 859 h 1996"/>
              <a:gd name="T14" fmla="*/ 40 w 848"/>
              <a:gd name="T15" fmla="*/ 1156 h 1996"/>
              <a:gd name="T16" fmla="*/ 478 w 848"/>
              <a:gd name="T17" fmla="*/ 1996 h 1996"/>
              <a:gd name="T18" fmla="*/ 848 w 848"/>
              <a:gd name="T19" fmla="*/ 1996 h 1996"/>
              <a:gd name="T20" fmla="*/ 316 w 848"/>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1996">
                <a:moveTo>
                  <a:pt x="316" y="0"/>
                </a:moveTo>
                <a:lnTo>
                  <a:pt x="288" y="50"/>
                </a:lnTo>
                <a:lnTo>
                  <a:pt x="284" y="57"/>
                </a:lnTo>
                <a:lnTo>
                  <a:pt x="0" y="563"/>
                </a:lnTo>
                <a:lnTo>
                  <a:pt x="287" y="794"/>
                </a:lnTo>
                <a:lnTo>
                  <a:pt x="320" y="820"/>
                </a:lnTo>
                <a:lnTo>
                  <a:pt x="287" y="859"/>
                </a:lnTo>
                <a:lnTo>
                  <a:pt x="40" y="1156"/>
                </a:lnTo>
                <a:lnTo>
                  <a:pt x="478" y="1996"/>
                </a:lnTo>
                <a:lnTo>
                  <a:pt x="848" y="1996"/>
                </a:lnTo>
                <a:lnTo>
                  <a:pt x="316"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3" name="Freeform 47">
            <a:extLst>
              <a:ext uri="{FF2B5EF4-FFF2-40B4-BE49-F238E27FC236}">
                <a16:creationId xmlns:a16="http://schemas.microsoft.com/office/drawing/2014/main" id="{DD63F6F5-45B2-8824-60A7-CA7A73F61EA4}"/>
              </a:ext>
            </a:extLst>
          </p:cNvPr>
          <p:cNvSpPr>
            <a:spLocks/>
          </p:cNvSpPr>
          <p:nvPr/>
        </p:nvSpPr>
        <p:spPr bwMode="auto">
          <a:xfrm>
            <a:off x="1958732" y="5153921"/>
            <a:ext cx="206375" cy="492125"/>
          </a:xfrm>
          <a:custGeom>
            <a:avLst/>
            <a:gdLst>
              <a:gd name="T0" fmla="*/ 80 w 130"/>
              <a:gd name="T1" fmla="*/ 0 h 310"/>
              <a:gd name="T2" fmla="*/ 85 w 130"/>
              <a:gd name="T3" fmla="*/ 8 h 310"/>
              <a:gd name="T4" fmla="*/ 85 w 130"/>
              <a:gd name="T5" fmla="*/ 9 h 310"/>
              <a:gd name="T6" fmla="*/ 130 w 130"/>
              <a:gd name="T7" fmla="*/ 88 h 310"/>
              <a:gd name="T8" fmla="*/ 85 w 130"/>
              <a:gd name="T9" fmla="*/ 124 h 310"/>
              <a:gd name="T10" fmla="*/ 80 w 130"/>
              <a:gd name="T11" fmla="*/ 128 h 310"/>
              <a:gd name="T12" fmla="*/ 85 w 130"/>
              <a:gd name="T13" fmla="*/ 134 h 310"/>
              <a:gd name="T14" fmla="*/ 123 w 130"/>
              <a:gd name="T15" fmla="*/ 180 h 310"/>
              <a:gd name="T16" fmla="*/ 55 w 130"/>
              <a:gd name="T17" fmla="*/ 310 h 310"/>
              <a:gd name="T18" fmla="*/ 0 w 130"/>
              <a:gd name="T19" fmla="*/ 310 h 310"/>
              <a:gd name="T20" fmla="*/ 80 w 130"/>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10">
                <a:moveTo>
                  <a:pt x="80" y="0"/>
                </a:moveTo>
                <a:lnTo>
                  <a:pt x="85" y="8"/>
                </a:lnTo>
                <a:lnTo>
                  <a:pt x="85" y="9"/>
                </a:lnTo>
                <a:lnTo>
                  <a:pt x="130" y="88"/>
                </a:lnTo>
                <a:lnTo>
                  <a:pt x="85" y="124"/>
                </a:lnTo>
                <a:lnTo>
                  <a:pt x="80" y="128"/>
                </a:lnTo>
                <a:lnTo>
                  <a:pt x="85" y="134"/>
                </a:lnTo>
                <a:lnTo>
                  <a:pt x="123" y="180"/>
                </a:lnTo>
                <a:lnTo>
                  <a:pt x="55" y="310"/>
                </a:lnTo>
                <a:lnTo>
                  <a:pt x="0" y="310"/>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4" name="Freeform 48">
            <a:extLst>
              <a:ext uri="{FF2B5EF4-FFF2-40B4-BE49-F238E27FC236}">
                <a16:creationId xmlns:a16="http://schemas.microsoft.com/office/drawing/2014/main" id="{AD61F7B6-6A57-FFC9-FDC5-0949A7C94856}"/>
              </a:ext>
            </a:extLst>
          </p:cNvPr>
          <p:cNvSpPr>
            <a:spLocks/>
          </p:cNvSpPr>
          <p:nvPr/>
        </p:nvSpPr>
        <p:spPr bwMode="auto">
          <a:xfrm>
            <a:off x="1958732" y="5153921"/>
            <a:ext cx="206375" cy="492125"/>
          </a:xfrm>
          <a:custGeom>
            <a:avLst/>
            <a:gdLst>
              <a:gd name="T0" fmla="*/ 519 w 836"/>
              <a:gd name="T1" fmla="*/ 0 h 1996"/>
              <a:gd name="T2" fmla="*/ 548 w 836"/>
              <a:gd name="T3" fmla="*/ 50 h 1996"/>
              <a:gd name="T4" fmla="*/ 551 w 836"/>
              <a:gd name="T5" fmla="*/ 57 h 1996"/>
              <a:gd name="T6" fmla="*/ 836 w 836"/>
              <a:gd name="T7" fmla="*/ 563 h 1996"/>
              <a:gd name="T8" fmla="*/ 548 w 836"/>
              <a:gd name="T9" fmla="*/ 794 h 1996"/>
              <a:gd name="T10" fmla="*/ 516 w 836"/>
              <a:gd name="T11" fmla="*/ 820 h 1996"/>
              <a:gd name="T12" fmla="*/ 548 w 836"/>
              <a:gd name="T13" fmla="*/ 859 h 1996"/>
              <a:gd name="T14" fmla="*/ 796 w 836"/>
              <a:gd name="T15" fmla="*/ 1156 h 1996"/>
              <a:gd name="T16" fmla="*/ 358 w 836"/>
              <a:gd name="T17" fmla="*/ 1996 h 1996"/>
              <a:gd name="T18" fmla="*/ 0 w 836"/>
              <a:gd name="T19" fmla="*/ 1996 h 1996"/>
              <a:gd name="T20" fmla="*/ 519 w 836"/>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6" h="1996">
                <a:moveTo>
                  <a:pt x="519" y="0"/>
                </a:moveTo>
                <a:lnTo>
                  <a:pt x="548" y="50"/>
                </a:lnTo>
                <a:lnTo>
                  <a:pt x="551" y="57"/>
                </a:lnTo>
                <a:lnTo>
                  <a:pt x="836" y="563"/>
                </a:lnTo>
                <a:lnTo>
                  <a:pt x="548" y="794"/>
                </a:lnTo>
                <a:lnTo>
                  <a:pt x="516" y="820"/>
                </a:lnTo>
                <a:lnTo>
                  <a:pt x="548" y="859"/>
                </a:lnTo>
                <a:lnTo>
                  <a:pt x="796" y="1156"/>
                </a:lnTo>
                <a:lnTo>
                  <a:pt x="358" y="1996"/>
                </a:lnTo>
                <a:lnTo>
                  <a:pt x="0" y="1996"/>
                </a:lnTo>
                <a:lnTo>
                  <a:pt x="519"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5" name="Freeform 49">
            <a:extLst>
              <a:ext uri="{FF2B5EF4-FFF2-40B4-BE49-F238E27FC236}">
                <a16:creationId xmlns:a16="http://schemas.microsoft.com/office/drawing/2014/main" id="{717C8EDF-A990-3B3A-63C7-51519932221D}"/>
              </a:ext>
            </a:extLst>
          </p:cNvPr>
          <p:cNvSpPr>
            <a:spLocks/>
          </p:cNvSpPr>
          <p:nvPr/>
        </p:nvSpPr>
        <p:spPr bwMode="auto">
          <a:xfrm>
            <a:off x="1730132" y="5123759"/>
            <a:ext cx="363538" cy="522288"/>
          </a:xfrm>
          <a:custGeom>
            <a:avLst/>
            <a:gdLst>
              <a:gd name="T0" fmla="*/ 5 w 229"/>
              <a:gd name="T1" fmla="*/ 19 h 329"/>
              <a:gd name="T2" fmla="*/ 88 w 229"/>
              <a:gd name="T3" fmla="*/ 329 h 329"/>
              <a:gd name="T4" fmla="*/ 144 w 229"/>
              <a:gd name="T5" fmla="*/ 329 h 329"/>
              <a:gd name="T6" fmla="*/ 224 w 229"/>
              <a:gd name="T7" fmla="*/ 18 h 329"/>
              <a:gd name="T8" fmla="*/ 229 w 229"/>
              <a:gd name="T9" fmla="*/ 26 h 329"/>
              <a:gd name="T10" fmla="*/ 229 w 229"/>
              <a:gd name="T11" fmla="*/ 27 h 329"/>
              <a:gd name="T12" fmla="*/ 229 w 229"/>
              <a:gd name="T13" fmla="*/ 23 h 329"/>
              <a:gd name="T14" fmla="*/ 206 w 229"/>
              <a:gd name="T15" fmla="*/ 0 h 329"/>
              <a:gd name="T16" fmla="*/ 115 w 229"/>
              <a:gd name="T17" fmla="*/ 63 h 329"/>
              <a:gd name="T18" fmla="*/ 24 w 229"/>
              <a:gd name="T19" fmla="*/ 1 h 329"/>
              <a:gd name="T20" fmla="*/ 0 w 229"/>
              <a:gd name="T21" fmla="*/ 24 h 329"/>
              <a:gd name="T22" fmla="*/ 0 w 229"/>
              <a:gd name="T23" fmla="*/ 28 h 329"/>
              <a:gd name="T24" fmla="*/ 1 w 229"/>
              <a:gd name="T25" fmla="*/ 27 h 329"/>
              <a:gd name="T26" fmla="*/ 5 w 229"/>
              <a:gd name="T27" fmla="*/ 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29">
                <a:moveTo>
                  <a:pt x="5" y="19"/>
                </a:moveTo>
                <a:lnTo>
                  <a:pt x="88" y="329"/>
                </a:lnTo>
                <a:lnTo>
                  <a:pt x="144" y="329"/>
                </a:lnTo>
                <a:lnTo>
                  <a:pt x="224" y="18"/>
                </a:lnTo>
                <a:lnTo>
                  <a:pt x="229" y="26"/>
                </a:lnTo>
                <a:lnTo>
                  <a:pt x="229" y="27"/>
                </a:lnTo>
                <a:lnTo>
                  <a:pt x="229" y="23"/>
                </a:lnTo>
                <a:lnTo>
                  <a:pt x="206" y="0"/>
                </a:lnTo>
                <a:lnTo>
                  <a:pt x="115" y="63"/>
                </a:lnTo>
                <a:lnTo>
                  <a:pt x="24" y="1"/>
                </a:lnTo>
                <a:lnTo>
                  <a:pt x="0" y="24"/>
                </a:lnTo>
                <a:lnTo>
                  <a:pt x="0" y="28"/>
                </a:lnTo>
                <a:lnTo>
                  <a:pt x="1" y="2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6" name="Freeform 50">
            <a:extLst>
              <a:ext uri="{FF2B5EF4-FFF2-40B4-BE49-F238E27FC236}">
                <a16:creationId xmlns:a16="http://schemas.microsoft.com/office/drawing/2014/main" id="{2361A310-59CB-3CC4-5EEB-FCB764AFC1E3}"/>
              </a:ext>
            </a:extLst>
          </p:cNvPr>
          <p:cNvSpPr>
            <a:spLocks/>
          </p:cNvSpPr>
          <p:nvPr/>
        </p:nvSpPr>
        <p:spPr bwMode="auto">
          <a:xfrm>
            <a:off x="1730132" y="5123759"/>
            <a:ext cx="363538" cy="522288"/>
          </a:xfrm>
          <a:custGeom>
            <a:avLst/>
            <a:gdLst>
              <a:gd name="T0" fmla="*/ 32 w 1473"/>
              <a:gd name="T1" fmla="*/ 120 h 2116"/>
              <a:gd name="T2" fmla="*/ 564 w 1473"/>
              <a:gd name="T3" fmla="*/ 2116 h 2116"/>
              <a:gd name="T4" fmla="*/ 921 w 1473"/>
              <a:gd name="T5" fmla="*/ 2116 h 2116"/>
              <a:gd name="T6" fmla="*/ 1440 w 1473"/>
              <a:gd name="T7" fmla="*/ 114 h 2116"/>
              <a:gd name="T8" fmla="*/ 1469 w 1473"/>
              <a:gd name="T9" fmla="*/ 165 h 2116"/>
              <a:gd name="T10" fmla="*/ 1473 w 1473"/>
              <a:gd name="T11" fmla="*/ 172 h 2116"/>
              <a:gd name="T12" fmla="*/ 1473 w 1473"/>
              <a:gd name="T13" fmla="*/ 145 h 2116"/>
              <a:gd name="T14" fmla="*/ 1321 w 1473"/>
              <a:gd name="T15" fmla="*/ 0 h 2116"/>
              <a:gd name="T16" fmla="*/ 738 w 1473"/>
              <a:gd name="T17" fmla="*/ 402 h 2116"/>
              <a:gd name="T18" fmla="*/ 151 w 1473"/>
              <a:gd name="T19" fmla="*/ 5 h 2116"/>
              <a:gd name="T20" fmla="*/ 0 w 1473"/>
              <a:gd name="T21" fmla="*/ 150 h 2116"/>
              <a:gd name="T22" fmla="*/ 0 w 1473"/>
              <a:gd name="T23" fmla="*/ 177 h 2116"/>
              <a:gd name="T24" fmla="*/ 4 w 1473"/>
              <a:gd name="T25" fmla="*/ 170 h 2116"/>
              <a:gd name="T26" fmla="*/ 32 w 1473"/>
              <a:gd name="T27" fmla="*/ 120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3" h="2116">
                <a:moveTo>
                  <a:pt x="32" y="120"/>
                </a:moveTo>
                <a:lnTo>
                  <a:pt x="564" y="2116"/>
                </a:lnTo>
                <a:lnTo>
                  <a:pt x="921" y="2116"/>
                </a:lnTo>
                <a:lnTo>
                  <a:pt x="1440" y="114"/>
                </a:lnTo>
                <a:lnTo>
                  <a:pt x="1469" y="165"/>
                </a:lnTo>
                <a:lnTo>
                  <a:pt x="1473" y="172"/>
                </a:lnTo>
                <a:lnTo>
                  <a:pt x="1473" y="145"/>
                </a:lnTo>
                <a:lnTo>
                  <a:pt x="1321" y="0"/>
                </a:lnTo>
                <a:lnTo>
                  <a:pt x="738" y="402"/>
                </a:lnTo>
                <a:lnTo>
                  <a:pt x="151" y="5"/>
                </a:lnTo>
                <a:lnTo>
                  <a:pt x="0" y="150"/>
                </a:lnTo>
                <a:lnTo>
                  <a:pt x="0" y="177"/>
                </a:lnTo>
                <a:lnTo>
                  <a:pt x="4" y="170"/>
                </a:lnTo>
                <a:lnTo>
                  <a:pt x="32" y="12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7" name="Freeform 51">
            <a:extLst>
              <a:ext uri="{FF2B5EF4-FFF2-40B4-BE49-F238E27FC236}">
                <a16:creationId xmlns:a16="http://schemas.microsoft.com/office/drawing/2014/main" id="{CDC1F2DC-79DA-144E-33A7-2035DAFB9CF6}"/>
              </a:ext>
            </a:extLst>
          </p:cNvPr>
          <p:cNvSpPr>
            <a:spLocks/>
          </p:cNvSpPr>
          <p:nvPr/>
        </p:nvSpPr>
        <p:spPr bwMode="auto">
          <a:xfrm>
            <a:off x="2287344" y="5320609"/>
            <a:ext cx="46038" cy="325438"/>
          </a:xfrm>
          <a:custGeom>
            <a:avLst/>
            <a:gdLst>
              <a:gd name="T0" fmla="*/ 187 w 187"/>
              <a:gd name="T1" fmla="*/ 0 h 1322"/>
              <a:gd name="T2" fmla="*/ 31 w 187"/>
              <a:gd name="T3" fmla="*/ 338 h 1322"/>
              <a:gd name="T4" fmla="*/ 12 w 187"/>
              <a:gd name="T5" fmla="*/ 1322 h 1322"/>
            </a:gdLst>
            <a:ahLst/>
            <a:cxnLst>
              <a:cxn ang="0">
                <a:pos x="T0" y="T1"/>
              </a:cxn>
              <a:cxn ang="0">
                <a:pos x="T2" y="T3"/>
              </a:cxn>
              <a:cxn ang="0">
                <a:pos x="T4" y="T5"/>
              </a:cxn>
            </a:cxnLst>
            <a:rect l="0" t="0" r="r" b="b"/>
            <a:pathLst>
              <a:path w="187" h="1322">
                <a:moveTo>
                  <a:pt x="187" y="0"/>
                </a:moveTo>
                <a:cubicBezTo>
                  <a:pt x="107" y="91"/>
                  <a:pt x="59" y="226"/>
                  <a:pt x="31" y="338"/>
                </a:cubicBezTo>
                <a:cubicBezTo>
                  <a:pt x="4" y="446"/>
                  <a:pt x="0" y="1212"/>
                  <a:pt x="12" y="1322"/>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8" name="Freeform 52">
            <a:extLst>
              <a:ext uri="{FF2B5EF4-FFF2-40B4-BE49-F238E27FC236}">
                <a16:creationId xmlns:a16="http://schemas.microsoft.com/office/drawing/2014/main" id="{068A216A-B696-E779-7B50-D55C41FFFF33}"/>
              </a:ext>
            </a:extLst>
          </p:cNvPr>
          <p:cNvSpPr>
            <a:spLocks/>
          </p:cNvSpPr>
          <p:nvPr/>
        </p:nvSpPr>
        <p:spPr bwMode="auto">
          <a:xfrm>
            <a:off x="1492007" y="5323784"/>
            <a:ext cx="49213" cy="322263"/>
          </a:xfrm>
          <a:custGeom>
            <a:avLst/>
            <a:gdLst>
              <a:gd name="T0" fmla="*/ 0 w 196"/>
              <a:gd name="T1" fmla="*/ 0 h 1308"/>
              <a:gd name="T2" fmla="*/ 158 w 196"/>
              <a:gd name="T3" fmla="*/ 337 h 1308"/>
              <a:gd name="T4" fmla="*/ 185 w 196"/>
              <a:gd name="T5" fmla="*/ 1308 h 1308"/>
            </a:gdLst>
            <a:ahLst/>
            <a:cxnLst>
              <a:cxn ang="0">
                <a:pos x="T0" y="T1"/>
              </a:cxn>
              <a:cxn ang="0">
                <a:pos x="T2" y="T3"/>
              </a:cxn>
              <a:cxn ang="0">
                <a:pos x="T4" y="T5"/>
              </a:cxn>
            </a:cxnLst>
            <a:rect l="0" t="0" r="r" b="b"/>
            <a:pathLst>
              <a:path w="196" h="1308">
                <a:moveTo>
                  <a:pt x="0" y="0"/>
                </a:moveTo>
                <a:cubicBezTo>
                  <a:pt x="80" y="90"/>
                  <a:pt x="129" y="225"/>
                  <a:pt x="158" y="337"/>
                </a:cubicBezTo>
                <a:cubicBezTo>
                  <a:pt x="186" y="444"/>
                  <a:pt x="196" y="1198"/>
                  <a:pt x="185" y="1308"/>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9" name="Freeform 53">
            <a:extLst>
              <a:ext uri="{FF2B5EF4-FFF2-40B4-BE49-F238E27FC236}">
                <a16:creationId xmlns:a16="http://schemas.microsoft.com/office/drawing/2014/main" id="{D2C13AAD-0BCA-E2B4-719D-DF124128EDEB}"/>
              </a:ext>
            </a:extLst>
          </p:cNvPr>
          <p:cNvSpPr>
            <a:spLocks/>
          </p:cNvSpPr>
          <p:nvPr/>
        </p:nvSpPr>
        <p:spPr bwMode="auto">
          <a:xfrm>
            <a:off x="1701557" y="4566546"/>
            <a:ext cx="417513" cy="515938"/>
          </a:xfrm>
          <a:custGeom>
            <a:avLst/>
            <a:gdLst>
              <a:gd name="T0" fmla="*/ 846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6 w 1691"/>
              <a:gd name="T29" fmla="*/ 884 h 2088"/>
              <a:gd name="T30" fmla="*/ 1628 w 1691"/>
              <a:gd name="T31" fmla="*/ 399 h 2088"/>
              <a:gd name="T32" fmla="*/ 1543 w 1691"/>
              <a:gd name="T33" fmla="*/ 0 h 2088"/>
              <a:gd name="T34" fmla="*/ 846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6" y="38"/>
                </a:moveTo>
                <a:cubicBezTo>
                  <a:pt x="588" y="39"/>
                  <a:pt x="144" y="5"/>
                  <a:pt x="144" y="5"/>
                </a:cubicBezTo>
                <a:cubicBezTo>
                  <a:pt x="91" y="5"/>
                  <a:pt x="111" y="312"/>
                  <a:pt x="63" y="405"/>
                </a:cubicBezTo>
                <a:cubicBezTo>
                  <a:pt x="0" y="528"/>
                  <a:pt x="19" y="890"/>
                  <a:pt x="19" y="890"/>
                </a:cubicBezTo>
                <a:lnTo>
                  <a:pt x="36" y="1291"/>
                </a:lnTo>
                <a:cubicBezTo>
                  <a:pt x="38" y="1732"/>
                  <a:pt x="384" y="2088"/>
                  <a:pt x="852" y="2086"/>
                </a:cubicBezTo>
                <a:lnTo>
                  <a:pt x="852" y="2086"/>
                </a:lnTo>
                <a:lnTo>
                  <a:pt x="852" y="2086"/>
                </a:lnTo>
                <a:lnTo>
                  <a:pt x="852" y="2086"/>
                </a:lnTo>
                <a:lnTo>
                  <a:pt x="852" y="2086"/>
                </a:lnTo>
                <a:lnTo>
                  <a:pt x="852" y="2086"/>
                </a:lnTo>
                <a:lnTo>
                  <a:pt x="852" y="2086"/>
                </a:lnTo>
                <a:lnTo>
                  <a:pt x="852" y="2086"/>
                </a:lnTo>
                <a:cubicBezTo>
                  <a:pt x="1321" y="2084"/>
                  <a:pt x="1664" y="1725"/>
                  <a:pt x="1662" y="1284"/>
                </a:cubicBezTo>
                <a:lnTo>
                  <a:pt x="1676" y="884"/>
                </a:lnTo>
                <a:cubicBezTo>
                  <a:pt x="1676" y="884"/>
                  <a:pt x="1691" y="521"/>
                  <a:pt x="1628" y="399"/>
                </a:cubicBezTo>
                <a:cubicBezTo>
                  <a:pt x="1579" y="306"/>
                  <a:pt x="1597" y="0"/>
                  <a:pt x="1543" y="0"/>
                </a:cubicBezTo>
                <a:cubicBezTo>
                  <a:pt x="1543" y="0"/>
                  <a:pt x="1103" y="37"/>
                  <a:pt x="846"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0" name="Freeform 54">
            <a:extLst>
              <a:ext uri="{FF2B5EF4-FFF2-40B4-BE49-F238E27FC236}">
                <a16:creationId xmlns:a16="http://schemas.microsoft.com/office/drawing/2014/main" id="{A80CCC7E-AB1F-12A6-C19B-CD33F66F162F}"/>
              </a:ext>
            </a:extLst>
          </p:cNvPr>
          <p:cNvSpPr>
            <a:spLocks/>
          </p:cNvSpPr>
          <p:nvPr/>
        </p:nvSpPr>
        <p:spPr bwMode="auto">
          <a:xfrm>
            <a:off x="1701557" y="4566546"/>
            <a:ext cx="417513" cy="515938"/>
          </a:xfrm>
          <a:custGeom>
            <a:avLst/>
            <a:gdLst>
              <a:gd name="T0" fmla="*/ 846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6 w 1691"/>
              <a:gd name="T29" fmla="*/ 884 h 2088"/>
              <a:gd name="T30" fmla="*/ 1628 w 1691"/>
              <a:gd name="T31" fmla="*/ 399 h 2088"/>
              <a:gd name="T32" fmla="*/ 1543 w 1691"/>
              <a:gd name="T33" fmla="*/ 0 h 2088"/>
              <a:gd name="T34" fmla="*/ 846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6" y="38"/>
                </a:moveTo>
                <a:cubicBezTo>
                  <a:pt x="588" y="39"/>
                  <a:pt x="144" y="5"/>
                  <a:pt x="144" y="5"/>
                </a:cubicBezTo>
                <a:cubicBezTo>
                  <a:pt x="91" y="5"/>
                  <a:pt x="111" y="312"/>
                  <a:pt x="63" y="405"/>
                </a:cubicBezTo>
                <a:cubicBezTo>
                  <a:pt x="0" y="528"/>
                  <a:pt x="19" y="890"/>
                  <a:pt x="19" y="890"/>
                </a:cubicBezTo>
                <a:lnTo>
                  <a:pt x="36" y="1291"/>
                </a:lnTo>
                <a:cubicBezTo>
                  <a:pt x="38" y="1732"/>
                  <a:pt x="384" y="2088"/>
                  <a:pt x="852" y="2086"/>
                </a:cubicBezTo>
                <a:lnTo>
                  <a:pt x="852" y="2086"/>
                </a:lnTo>
                <a:lnTo>
                  <a:pt x="852" y="2086"/>
                </a:lnTo>
                <a:lnTo>
                  <a:pt x="852" y="2086"/>
                </a:lnTo>
                <a:lnTo>
                  <a:pt x="852" y="2086"/>
                </a:lnTo>
                <a:lnTo>
                  <a:pt x="852" y="2086"/>
                </a:lnTo>
                <a:lnTo>
                  <a:pt x="852" y="2086"/>
                </a:lnTo>
                <a:lnTo>
                  <a:pt x="852" y="2086"/>
                </a:lnTo>
                <a:cubicBezTo>
                  <a:pt x="1321" y="2084"/>
                  <a:pt x="1664" y="1725"/>
                  <a:pt x="1662" y="1284"/>
                </a:cubicBezTo>
                <a:lnTo>
                  <a:pt x="1676" y="884"/>
                </a:lnTo>
                <a:cubicBezTo>
                  <a:pt x="1676" y="884"/>
                  <a:pt x="1691" y="521"/>
                  <a:pt x="1628" y="399"/>
                </a:cubicBezTo>
                <a:cubicBezTo>
                  <a:pt x="1579" y="306"/>
                  <a:pt x="1597" y="0"/>
                  <a:pt x="1543" y="0"/>
                </a:cubicBezTo>
                <a:cubicBezTo>
                  <a:pt x="1543" y="0"/>
                  <a:pt x="1103" y="37"/>
                  <a:pt x="846" y="38"/>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1" name="Freeform 55">
            <a:extLst>
              <a:ext uri="{FF2B5EF4-FFF2-40B4-BE49-F238E27FC236}">
                <a16:creationId xmlns:a16="http://schemas.microsoft.com/office/drawing/2014/main" id="{6D6026DA-FBAC-A8BD-AB6D-EB85A89C9DDA}"/>
              </a:ext>
            </a:extLst>
          </p:cNvPr>
          <p:cNvSpPr>
            <a:spLocks/>
          </p:cNvSpPr>
          <p:nvPr/>
        </p:nvSpPr>
        <p:spPr bwMode="auto">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2" name="Freeform 56">
            <a:extLst>
              <a:ext uri="{FF2B5EF4-FFF2-40B4-BE49-F238E27FC236}">
                <a16:creationId xmlns:a16="http://schemas.microsoft.com/office/drawing/2014/main" id="{643305F9-3E31-850D-3920-F7C71FCEB5AB}"/>
              </a:ext>
            </a:extLst>
          </p:cNvPr>
          <p:cNvSpPr>
            <a:spLocks/>
          </p:cNvSpPr>
          <p:nvPr/>
        </p:nvSpPr>
        <p:spPr bwMode="auto">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3" name="Freeform 57">
            <a:extLst>
              <a:ext uri="{FF2B5EF4-FFF2-40B4-BE49-F238E27FC236}">
                <a16:creationId xmlns:a16="http://schemas.microsoft.com/office/drawing/2014/main" id="{B8D3D717-719C-A663-FB8C-C7FDCBE7783C}"/>
              </a:ext>
            </a:extLst>
          </p:cNvPr>
          <p:cNvSpPr>
            <a:spLocks/>
          </p:cNvSpPr>
          <p:nvPr/>
        </p:nvSpPr>
        <p:spPr bwMode="auto">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4" name="Freeform 58">
            <a:extLst>
              <a:ext uri="{FF2B5EF4-FFF2-40B4-BE49-F238E27FC236}">
                <a16:creationId xmlns:a16="http://schemas.microsoft.com/office/drawing/2014/main" id="{D4C410E1-8F7F-657F-30E2-F1985C3CF2C7}"/>
              </a:ext>
            </a:extLst>
          </p:cNvPr>
          <p:cNvSpPr>
            <a:spLocks/>
          </p:cNvSpPr>
          <p:nvPr/>
        </p:nvSpPr>
        <p:spPr bwMode="auto">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5" name="Freeform 59">
            <a:extLst>
              <a:ext uri="{FF2B5EF4-FFF2-40B4-BE49-F238E27FC236}">
                <a16:creationId xmlns:a16="http://schemas.microsoft.com/office/drawing/2014/main" id="{58D58DC5-96B9-74FF-49C3-1FD7B13B5B8B}"/>
              </a:ext>
            </a:extLst>
          </p:cNvPr>
          <p:cNvSpPr>
            <a:spLocks/>
          </p:cNvSpPr>
          <p:nvPr/>
        </p:nvSpPr>
        <p:spPr bwMode="auto">
          <a:xfrm>
            <a:off x="1955557" y="4687196"/>
            <a:ext cx="90488" cy="30163"/>
          </a:xfrm>
          <a:custGeom>
            <a:avLst/>
            <a:gdLst>
              <a:gd name="T0" fmla="*/ 0 w 370"/>
              <a:gd name="T1" fmla="*/ 121 h 121"/>
              <a:gd name="T2" fmla="*/ 370 w 370"/>
              <a:gd name="T3" fmla="*/ 89 h 121"/>
            </a:gdLst>
            <a:ahLst/>
            <a:cxnLst>
              <a:cxn ang="0">
                <a:pos x="T0" y="T1"/>
              </a:cxn>
              <a:cxn ang="0">
                <a:pos x="T2" y="T3"/>
              </a:cxn>
            </a:cxnLst>
            <a:rect l="0" t="0" r="r" b="b"/>
            <a:pathLst>
              <a:path w="370" h="121">
                <a:moveTo>
                  <a:pt x="0" y="121"/>
                </a:moveTo>
                <a:cubicBezTo>
                  <a:pt x="0" y="121"/>
                  <a:pt x="232" y="0"/>
                  <a:pt x="370" y="89"/>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6" name="Freeform 60">
            <a:extLst>
              <a:ext uri="{FF2B5EF4-FFF2-40B4-BE49-F238E27FC236}">
                <a16:creationId xmlns:a16="http://schemas.microsoft.com/office/drawing/2014/main" id="{E09B7689-EC27-AD8B-267F-8E2881225720}"/>
              </a:ext>
            </a:extLst>
          </p:cNvPr>
          <p:cNvSpPr>
            <a:spLocks/>
          </p:cNvSpPr>
          <p:nvPr/>
        </p:nvSpPr>
        <p:spPr bwMode="auto">
          <a:xfrm>
            <a:off x="1774582" y="4687196"/>
            <a:ext cx="92075" cy="30163"/>
          </a:xfrm>
          <a:custGeom>
            <a:avLst/>
            <a:gdLst>
              <a:gd name="T0" fmla="*/ 371 w 371"/>
              <a:gd name="T1" fmla="*/ 119 h 119"/>
              <a:gd name="T2" fmla="*/ 0 w 371"/>
              <a:gd name="T3" fmla="*/ 91 h 119"/>
            </a:gdLst>
            <a:ahLst/>
            <a:cxnLst>
              <a:cxn ang="0">
                <a:pos x="T0" y="T1"/>
              </a:cxn>
              <a:cxn ang="0">
                <a:pos x="T2" y="T3"/>
              </a:cxn>
            </a:cxnLst>
            <a:rect l="0" t="0" r="r" b="b"/>
            <a:pathLst>
              <a:path w="371" h="119">
                <a:moveTo>
                  <a:pt x="371" y="119"/>
                </a:moveTo>
                <a:cubicBezTo>
                  <a:pt x="371" y="119"/>
                  <a:pt x="138" y="0"/>
                  <a:pt x="0" y="91"/>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7" name="Freeform 61">
            <a:extLst>
              <a:ext uri="{FF2B5EF4-FFF2-40B4-BE49-F238E27FC236}">
                <a16:creationId xmlns:a16="http://schemas.microsoft.com/office/drawing/2014/main" id="{87C731C9-EEDA-C057-5775-608C5CFD42D9}"/>
              </a:ext>
            </a:extLst>
          </p:cNvPr>
          <p:cNvSpPr>
            <a:spLocks/>
          </p:cNvSpPr>
          <p:nvPr/>
        </p:nvSpPr>
        <p:spPr bwMode="auto">
          <a:xfrm>
            <a:off x="1892057" y="4825309"/>
            <a:ext cx="19050" cy="60325"/>
          </a:xfrm>
          <a:custGeom>
            <a:avLst/>
            <a:gdLst>
              <a:gd name="T0" fmla="*/ 78 w 79"/>
              <a:gd name="T1" fmla="*/ 0 h 245"/>
              <a:gd name="T2" fmla="*/ 8 w 79"/>
              <a:gd name="T3" fmla="*/ 146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6"/>
                </a:lnTo>
                <a:cubicBezTo>
                  <a:pt x="0" y="160"/>
                  <a:pt x="4" y="178"/>
                  <a:pt x="17" y="188"/>
                </a:cubicBezTo>
                <a:lnTo>
                  <a:pt x="79" y="245"/>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8" name="Freeform 62">
            <a:extLst>
              <a:ext uri="{FF2B5EF4-FFF2-40B4-BE49-F238E27FC236}">
                <a16:creationId xmlns:a16="http://schemas.microsoft.com/office/drawing/2014/main" id="{B9BDBF00-5EC9-8FFE-5749-E596040332E1}"/>
              </a:ext>
            </a:extLst>
          </p:cNvPr>
          <p:cNvSpPr>
            <a:spLocks/>
          </p:cNvSpPr>
          <p:nvPr/>
        </p:nvSpPr>
        <p:spPr bwMode="auto">
          <a:xfrm>
            <a:off x="1855544" y="4957071"/>
            <a:ext cx="112713" cy="14288"/>
          </a:xfrm>
          <a:custGeom>
            <a:avLst/>
            <a:gdLst>
              <a:gd name="T0" fmla="*/ 451 w 451"/>
              <a:gd name="T1" fmla="*/ 0 h 61"/>
              <a:gd name="T2" fmla="*/ 225 w 451"/>
              <a:gd name="T3" fmla="*/ 60 h 61"/>
              <a:gd name="T4" fmla="*/ 0 w 451"/>
              <a:gd name="T5" fmla="*/ 2 h 61"/>
            </a:gdLst>
            <a:ahLst/>
            <a:cxnLst>
              <a:cxn ang="0">
                <a:pos x="T0" y="T1"/>
              </a:cxn>
              <a:cxn ang="0">
                <a:pos x="T2" y="T3"/>
              </a:cxn>
              <a:cxn ang="0">
                <a:pos x="T4" y="T5"/>
              </a:cxn>
            </a:cxnLst>
            <a:rect l="0" t="0" r="r" b="b"/>
            <a:pathLst>
              <a:path w="451" h="61">
                <a:moveTo>
                  <a:pt x="451" y="0"/>
                </a:moveTo>
                <a:cubicBezTo>
                  <a:pt x="451" y="0"/>
                  <a:pt x="360" y="60"/>
                  <a:pt x="225" y="60"/>
                </a:cubicBezTo>
                <a:cubicBezTo>
                  <a:pt x="91" y="61"/>
                  <a:pt x="0" y="2"/>
                  <a:pt x="0" y="2"/>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9" name="Freeform 63">
            <a:extLst>
              <a:ext uri="{FF2B5EF4-FFF2-40B4-BE49-F238E27FC236}">
                <a16:creationId xmlns:a16="http://schemas.microsoft.com/office/drawing/2014/main" id="{C1300979-8051-91D3-8E83-8FBE2413CA22}"/>
              </a:ext>
            </a:extLst>
          </p:cNvPr>
          <p:cNvSpPr>
            <a:spLocks/>
          </p:cNvSpPr>
          <p:nvPr/>
        </p:nvSpPr>
        <p:spPr bwMode="auto">
          <a:xfrm>
            <a:off x="1630119" y="4345884"/>
            <a:ext cx="565150" cy="487363"/>
          </a:xfrm>
          <a:custGeom>
            <a:avLst/>
            <a:gdLst>
              <a:gd name="T0" fmla="*/ 2070 w 2284"/>
              <a:gd name="T1" fmla="*/ 1545 h 1971"/>
              <a:gd name="T2" fmla="*/ 2142 w 2284"/>
              <a:gd name="T3" fmla="*/ 1521 h 1971"/>
              <a:gd name="T4" fmla="*/ 2142 w 2284"/>
              <a:gd name="T5" fmla="*/ 1521 h 1971"/>
              <a:gd name="T6" fmla="*/ 2188 w 2284"/>
              <a:gd name="T7" fmla="*/ 1140 h 1971"/>
              <a:gd name="T8" fmla="*/ 1938 w 2284"/>
              <a:gd name="T9" fmla="*/ 510 h 1971"/>
              <a:gd name="T10" fmla="*/ 1486 w 2284"/>
              <a:gd name="T11" fmla="*/ 19 h 1971"/>
              <a:gd name="T12" fmla="*/ 821 w 2284"/>
              <a:gd name="T13" fmla="*/ 125 h 1971"/>
              <a:gd name="T14" fmla="*/ 320 w 2284"/>
              <a:gd name="T15" fmla="*/ 222 h 1971"/>
              <a:gd name="T16" fmla="*/ 79 w 2284"/>
              <a:gd name="T17" fmla="*/ 350 h 1971"/>
              <a:gd name="T18" fmla="*/ 1 w 2284"/>
              <a:gd name="T19" fmla="*/ 579 h 1971"/>
              <a:gd name="T20" fmla="*/ 137 w 2284"/>
              <a:gd name="T21" fmla="*/ 1026 h 1971"/>
              <a:gd name="T22" fmla="*/ 198 w 2284"/>
              <a:gd name="T23" fmla="*/ 1552 h 1971"/>
              <a:gd name="T24" fmla="*/ 307 w 2284"/>
              <a:gd name="T25" fmla="*/ 1809 h 1971"/>
              <a:gd name="T26" fmla="*/ 307 w 2284"/>
              <a:gd name="T27" fmla="*/ 1885 h 1971"/>
              <a:gd name="T28" fmla="*/ 308 w 2284"/>
              <a:gd name="T29" fmla="*/ 1886 h 1971"/>
              <a:gd name="T30" fmla="*/ 307 w 2284"/>
              <a:gd name="T31" fmla="*/ 1780 h 1971"/>
              <a:gd name="T32" fmla="*/ 351 w 2284"/>
              <a:gd name="T33" fmla="*/ 1295 h 1971"/>
              <a:gd name="T34" fmla="*/ 432 w 2284"/>
              <a:gd name="T35" fmla="*/ 895 h 1971"/>
              <a:gd name="T36" fmla="*/ 1134 w 2284"/>
              <a:gd name="T37" fmla="*/ 928 h 1971"/>
              <a:gd name="T38" fmla="*/ 1831 w 2284"/>
              <a:gd name="T39" fmla="*/ 890 h 1971"/>
              <a:gd name="T40" fmla="*/ 1916 w 2284"/>
              <a:gd name="T41" fmla="*/ 1289 h 1971"/>
              <a:gd name="T42" fmla="*/ 1964 w 2284"/>
              <a:gd name="T43" fmla="*/ 1774 h 1971"/>
              <a:gd name="T44" fmla="*/ 1964 w 2284"/>
              <a:gd name="T45" fmla="*/ 1971 h 1971"/>
              <a:gd name="T46" fmla="*/ 1965 w 2284"/>
              <a:gd name="T47" fmla="*/ 1971 h 1971"/>
              <a:gd name="T48" fmla="*/ 1964 w 2284"/>
              <a:gd name="T49" fmla="*/ 1803 h 1971"/>
              <a:gd name="T50" fmla="*/ 2070 w 2284"/>
              <a:gd name="T51" fmla="*/ 1545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4" h="1971">
                <a:moveTo>
                  <a:pt x="2070" y="1545"/>
                </a:moveTo>
                <a:cubicBezTo>
                  <a:pt x="2093" y="1528"/>
                  <a:pt x="2118" y="1520"/>
                  <a:pt x="2142" y="1521"/>
                </a:cubicBezTo>
                <a:lnTo>
                  <a:pt x="2142" y="1521"/>
                </a:lnTo>
                <a:cubicBezTo>
                  <a:pt x="2142" y="1521"/>
                  <a:pt x="2122" y="1339"/>
                  <a:pt x="2188" y="1140"/>
                </a:cubicBezTo>
                <a:cubicBezTo>
                  <a:pt x="2284" y="852"/>
                  <a:pt x="2284" y="508"/>
                  <a:pt x="1938" y="510"/>
                </a:cubicBezTo>
                <a:cubicBezTo>
                  <a:pt x="1938" y="510"/>
                  <a:pt x="2044" y="17"/>
                  <a:pt x="1486" y="19"/>
                </a:cubicBezTo>
                <a:cubicBezTo>
                  <a:pt x="1486" y="19"/>
                  <a:pt x="1171" y="0"/>
                  <a:pt x="821" y="125"/>
                </a:cubicBezTo>
                <a:cubicBezTo>
                  <a:pt x="821" y="125"/>
                  <a:pt x="632" y="182"/>
                  <a:pt x="320" y="222"/>
                </a:cubicBezTo>
                <a:cubicBezTo>
                  <a:pt x="225" y="234"/>
                  <a:pt x="138" y="279"/>
                  <a:pt x="79" y="350"/>
                </a:cubicBezTo>
                <a:cubicBezTo>
                  <a:pt x="35" y="403"/>
                  <a:pt x="0" y="478"/>
                  <a:pt x="1" y="579"/>
                </a:cubicBezTo>
                <a:cubicBezTo>
                  <a:pt x="1" y="709"/>
                  <a:pt x="73" y="835"/>
                  <a:pt x="137" y="1026"/>
                </a:cubicBezTo>
                <a:cubicBezTo>
                  <a:pt x="183" y="1162"/>
                  <a:pt x="181" y="1540"/>
                  <a:pt x="198" y="1552"/>
                </a:cubicBezTo>
                <a:cubicBezTo>
                  <a:pt x="293" y="1623"/>
                  <a:pt x="307" y="1809"/>
                  <a:pt x="307" y="1809"/>
                </a:cubicBezTo>
                <a:lnTo>
                  <a:pt x="307" y="1885"/>
                </a:lnTo>
                <a:lnTo>
                  <a:pt x="308" y="1886"/>
                </a:lnTo>
                <a:lnTo>
                  <a:pt x="307" y="1780"/>
                </a:lnTo>
                <a:cubicBezTo>
                  <a:pt x="307" y="1780"/>
                  <a:pt x="288" y="1418"/>
                  <a:pt x="351" y="1295"/>
                </a:cubicBezTo>
                <a:cubicBezTo>
                  <a:pt x="399" y="1202"/>
                  <a:pt x="379" y="895"/>
                  <a:pt x="432" y="895"/>
                </a:cubicBezTo>
                <a:cubicBezTo>
                  <a:pt x="432" y="895"/>
                  <a:pt x="876" y="929"/>
                  <a:pt x="1134" y="928"/>
                </a:cubicBezTo>
                <a:cubicBezTo>
                  <a:pt x="1391" y="927"/>
                  <a:pt x="1831" y="890"/>
                  <a:pt x="1831" y="890"/>
                </a:cubicBezTo>
                <a:cubicBezTo>
                  <a:pt x="1885" y="890"/>
                  <a:pt x="1867" y="1196"/>
                  <a:pt x="1916" y="1289"/>
                </a:cubicBezTo>
                <a:cubicBezTo>
                  <a:pt x="1979" y="1411"/>
                  <a:pt x="1964" y="1774"/>
                  <a:pt x="1964" y="1774"/>
                </a:cubicBezTo>
                <a:lnTo>
                  <a:pt x="1964" y="1971"/>
                </a:lnTo>
                <a:lnTo>
                  <a:pt x="1965" y="1971"/>
                </a:lnTo>
                <a:lnTo>
                  <a:pt x="1964" y="1803"/>
                </a:lnTo>
                <a:cubicBezTo>
                  <a:pt x="1964" y="1803"/>
                  <a:pt x="1976" y="1616"/>
                  <a:pt x="2070" y="15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0" name="Freeform 64">
            <a:extLst>
              <a:ext uri="{FF2B5EF4-FFF2-40B4-BE49-F238E27FC236}">
                <a16:creationId xmlns:a16="http://schemas.microsoft.com/office/drawing/2014/main" id="{99B0EF48-1EC5-21E2-B5E8-C7E40C51A130}"/>
              </a:ext>
            </a:extLst>
          </p:cNvPr>
          <p:cNvSpPr>
            <a:spLocks/>
          </p:cNvSpPr>
          <p:nvPr/>
        </p:nvSpPr>
        <p:spPr bwMode="auto">
          <a:xfrm>
            <a:off x="1630119" y="4345884"/>
            <a:ext cx="565150" cy="487363"/>
          </a:xfrm>
          <a:custGeom>
            <a:avLst/>
            <a:gdLst>
              <a:gd name="T0" fmla="*/ 2070 w 2284"/>
              <a:gd name="T1" fmla="*/ 1545 h 1971"/>
              <a:gd name="T2" fmla="*/ 2142 w 2284"/>
              <a:gd name="T3" fmla="*/ 1521 h 1971"/>
              <a:gd name="T4" fmla="*/ 2142 w 2284"/>
              <a:gd name="T5" fmla="*/ 1521 h 1971"/>
              <a:gd name="T6" fmla="*/ 2188 w 2284"/>
              <a:gd name="T7" fmla="*/ 1140 h 1971"/>
              <a:gd name="T8" fmla="*/ 1938 w 2284"/>
              <a:gd name="T9" fmla="*/ 510 h 1971"/>
              <a:gd name="T10" fmla="*/ 1486 w 2284"/>
              <a:gd name="T11" fmla="*/ 19 h 1971"/>
              <a:gd name="T12" fmla="*/ 821 w 2284"/>
              <a:gd name="T13" fmla="*/ 125 h 1971"/>
              <a:gd name="T14" fmla="*/ 320 w 2284"/>
              <a:gd name="T15" fmla="*/ 222 h 1971"/>
              <a:gd name="T16" fmla="*/ 79 w 2284"/>
              <a:gd name="T17" fmla="*/ 350 h 1971"/>
              <a:gd name="T18" fmla="*/ 1 w 2284"/>
              <a:gd name="T19" fmla="*/ 579 h 1971"/>
              <a:gd name="T20" fmla="*/ 137 w 2284"/>
              <a:gd name="T21" fmla="*/ 1026 h 1971"/>
              <a:gd name="T22" fmla="*/ 198 w 2284"/>
              <a:gd name="T23" fmla="*/ 1552 h 1971"/>
              <a:gd name="T24" fmla="*/ 307 w 2284"/>
              <a:gd name="T25" fmla="*/ 1809 h 1971"/>
              <a:gd name="T26" fmla="*/ 307 w 2284"/>
              <a:gd name="T27" fmla="*/ 1885 h 1971"/>
              <a:gd name="T28" fmla="*/ 308 w 2284"/>
              <a:gd name="T29" fmla="*/ 1886 h 1971"/>
              <a:gd name="T30" fmla="*/ 307 w 2284"/>
              <a:gd name="T31" fmla="*/ 1780 h 1971"/>
              <a:gd name="T32" fmla="*/ 351 w 2284"/>
              <a:gd name="T33" fmla="*/ 1295 h 1971"/>
              <a:gd name="T34" fmla="*/ 432 w 2284"/>
              <a:gd name="T35" fmla="*/ 895 h 1971"/>
              <a:gd name="T36" fmla="*/ 1134 w 2284"/>
              <a:gd name="T37" fmla="*/ 928 h 1971"/>
              <a:gd name="T38" fmla="*/ 1831 w 2284"/>
              <a:gd name="T39" fmla="*/ 890 h 1971"/>
              <a:gd name="T40" fmla="*/ 1916 w 2284"/>
              <a:gd name="T41" fmla="*/ 1289 h 1971"/>
              <a:gd name="T42" fmla="*/ 1964 w 2284"/>
              <a:gd name="T43" fmla="*/ 1774 h 1971"/>
              <a:gd name="T44" fmla="*/ 1964 w 2284"/>
              <a:gd name="T45" fmla="*/ 1971 h 1971"/>
              <a:gd name="T46" fmla="*/ 1965 w 2284"/>
              <a:gd name="T47" fmla="*/ 1971 h 1971"/>
              <a:gd name="T48" fmla="*/ 1964 w 2284"/>
              <a:gd name="T49" fmla="*/ 1803 h 1971"/>
              <a:gd name="T50" fmla="*/ 2070 w 2284"/>
              <a:gd name="T51" fmla="*/ 1545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4" h="1971">
                <a:moveTo>
                  <a:pt x="2070" y="1545"/>
                </a:moveTo>
                <a:cubicBezTo>
                  <a:pt x="2093" y="1528"/>
                  <a:pt x="2118" y="1520"/>
                  <a:pt x="2142" y="1521"/>
                </a:cubicBezTo>
                <a:lnTo>
                  <a:pt x="2142" y="1521"/>
                </a:lnTo>
                <a:cubicBezTo>
                  <a:pt x="2142" y="1521"/>
                  <a:pt x="2122" y="1339"/>
                  <a:pt x="2188" y="1140"/>
                </a:cubicBezTo>
                <a:cubicBezTo>
                  <a:pt x="2284" y="852"/>
                  <a:pt x="2284" y="508"/>
                  <a:pt x="1938" y="510"/>
                </a:cubicBezTo>
                <a:cubicBezTo>
                  <a:pt x="1938" y="510"/>
                  <a:pt x="2044" y="17"/>
                  <a:pt x="1486" y="19"/>
                </a:cubicBezTo>
                <a:cubicBezTo>
                  <a:pt x="1486" y="19"/>
                  <a:pt x="1171" y="0"/>
                  <a:pt x="821" y="125"/>
                </a:cubicBezTo>
                <a:cubicBezTo>
                  <a:pt x="821" y="125"/>
                  <a:pt x="632" y="182"/>
                  <a:pt x="320" y="222"/>
                </a:cubicBezTo>
                <a:cubicBezTo>
                  <a:pt x="225" y="234"/>
                  <a:pt x="138" y="279"/>
                  <a:pt x="79" y="350"/>
                </a:cubicBezTo>
                <a:cubicBezTo>
                  <a:pt x="35" y="403"/>
                  <a:pt x="0" y="478"/>
                  <a:pt x="1" y="579"/>
                </a:cubicBezTo>
                <a:cubicBezTo>
                  <a:pt x="1" y="709"/>
                  <a:pt x="73" y="835"/>
                  <a:pt x="137" y="1026"/>
                </a:cubicBezTo>
                <a:cubicBezTo>
                  <a:pt x="183" y="1162"/>
                  <a:pt x="181" y="1540"/>
                  <a:pt x="198" y="1552"/>
                </a:cubicBezTo>
                <a:cubicBezTo>
                  <a:pt x="293" y="1623"/>
                  <a:pt x="307" y="1809"/>
                  <a:pt x="307" y="1809"/>
                </a:cubicBezTo>
                <a:lnTo>
                  <a:pt x="307" y="1885"/>
                </a:lnTo>
                <a:lnTo>
                  <a:pt x="308" y="1886"/>
                </a:lnTo>
                <a:lnTo>
                  <a:pt x="307" y="1780"/>
                </a:lnTo>
                <a:cubicBezTo>
                  <a:pt x="307" y="1780"/>
                  <a:pt x="288" y="1418"/>
                  <a:pt x="351" y="1295"/>
                </a:cubicBezTo>
                <a:cubicBezTo>
                  <a:pt x="399" y="1202"/>
                  <a:pt x="379" y="895"/>
                  <a:pt x="432" y="895"/>
                </a:cubicBezTo>
                <a:cubicBezTo>
                  <a:pt x="432" y="895"/>
                  <a:pt x="876" y="929"/>
                  <a:pt x="1134" y="928"/>
                </a:cubicBezTo>
                <a:cubicBezTo>
                  <a:pt x="1391" y="927"/>
                  <a:pt x="1831" y="890"/>
                  <a:pt x="1831" y="890"/>
                </a:cubicBezTo>
                <a:cubicBezTo>
                  <a:pt x="1885" y="890"/>
                  <a:pt x="1867" y="1196"/>
                  <a:pt x="1916" y="1289"/>
                </a:cubicBezTo>
                <a:cubicBezTo>
                  <a:pt x="1979" y="1411"/>
                  <a:pt x="1964" y="1774"/>
                  <a:pt x="1964" y="1774"/>
                </a:cubicBezTo>
                <a:lnTo>
                  <a:pt x="1964" y="1971"/>
                </a:lnTo>
                <a:lnTo>
                  <a:pt x="1965" y="1971"/>
                </a:lnTo>
                <a:lnTo>
                  <a:pt x="1964" y="1803"/>
                </a:lnTo>
                <a:cubicBezTo>
                  <a:pt x="1964" y="1803"/>
                  <a:pt x="1976" y="1616"/>
                  <a:pt x="2070" y="15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1" name="Line 65">
            <a:extLst>
              <a:ext uri="{FF2B5EF4-FFF2-40B4-BE49-F238E27FC236}">
                <a16:creationId xmlns:a16="http://schemas.microsoft.com/office/drawing/2014/main" id="{EB5C502F-2D7E-690E-9D80-B6DB7F46A717}"/>
              </a:ext>
            </a:extLst>
          </p:cNvPr>
          <p:cNvSpPr>
            <a:spLocks noChangeShapeType="1"/>
          </p:cNvSpPr>
          <p:nvPr/>
        </p:nvSpPr>
        <p:spPr bwMode="auto">
          <a:xfrm>
            <a:off x="2001594" y="4768159"/>
            <a:ext cx="0" cy="38100"/>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2" name="Line 66">
            <a:extLst>
              <a:ext uri="{FF2B5EF4-FFF2-40B4-BE49-F238E27FC236}">
                <a16:creationId xmlns:a16="http://schemas.microsoft.com/office/drawing/2014/main" id="{32A43D1E-A67E-95AF-5228-215817149AA0}"/>
              </a:ext>
            </a:extLst>
          </p:cNvPr>
          <p:cNvSpPr>
            <a:spLocks noChangeShapeType="1"/>
          </p:cNvSpPr>
          <p:nvPr/>
        </p:nvSpPr>
        <p:spPr bwMode="auto">
          <a:xfrm>
            <a:off x="1817444" y="4768159"/>
            <a:ext cx="0" cy="38100"/>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3" name="Freeform 67">
            <a:extLst>
              <a:ext uri="{FF2B5EF4-FFF2-40B4-BE49-F238E27FC236}">
                <a16:creationId xmlns:a16="http://schemas.microsoft.com/office/drawing/2014/main" id="{01FF7973-9383-2DDF-01E9-010B986DC5C4}"/>
              </a:ext>
            </a:extLst>
          </p:cNvPr>
          <p:cNvSpPr>
            <a:spLocks/>
          </p:cNvSpPr>
          <p:nvPr/>
        </p:nvSpPr>
        <p:spPr bwMode="auto">
          <a:xfrm>
            <a:off x="1869832" y="5299971"/>
            <a:ext cx="84138" cy="346075"/>
          </a:xfrm>
          <a:custGeom>
            <a:avLst/>
            <a:gdLst>
              <a:gd name="T0" fmla="*/ 41 w 53"/>
              <a:gd name="T1" fmla="*/ 0 h 218"/>
              <a:gd name="T2" fmla="*/ 27 w 53"/>
              <a:gd name="T3" fmla="*/ 0 h 218"/>
              <a:gd name="T4" fmla="*/ 13 w 53"/>
              <a:gd name="T5" fmla="*/ 0 h 218"/>
              <a:gd name="T6" fmla="*/ 0 w 53"/>
              <a:gd name="T7" fmla="*/ 218 h 218"/>
              <a:gd name="T8" fmla="*/ 27 w 53"/>
              <a:gd name="T9" fmla="*/ 218 h 218"/>
              <a:gd name="T10" fmla="*/ 53 w 53"/>
              <a:gd name="T11" fmla="*/ 218 h 218"/>
              <a:gd name="T12" fmla="*/ 41 w 5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53" h="218">
                <a:moveTo>
                  <a:pt x="41" y="0"/>
                </a:moveTo>
                <a:lnTo>
                  <a:pt x="27" y="0"/>
                </a:lnTo>
                <a:lnTo>
                  <a:pt x="13" y="0"/>
                </a:lnTo>
                <a:lnTo>
                  <a:pt x="0" y="218"/>
                </a:lnTo>
                <a:lnTo>
                  <a:pt x="27" y="218"/>
                </a:lnTo>
                <a:lnTo>
                  <a:pt x="53" y="218"/>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4" name="Freeform 68">
            <a:extLst>
              <a:ext uri="{FF2B5EF4-FFF2-40B4-BE49-F238E27FC236}">
                <a16:creationId xmlns:a16="http://schemas.microsoft.com/office/drawing/2014/main" id="{222D77A6-E188-6B0A-5FFE-D0E482492C34}"/>
              </a:ext>
            </a:extLst>
          </p:cNvPr>
          <p:cNvSpPr>
            <a:spLocks/>
          </p:cNvSpPr>
          <p:nvPr/>
        </p:nvSpPr>
        <p:spPr bwMode="auto">
          <a:xfrm>
            <a:off x="1869832" y="5299971"/>
            <a:ext cx="84138" cy="346075"/>
          </a:xfrm>
          <a:custGeom>
            <a:avLst/>
            <a:gdLst>
              <a:gd name="T0" fmla="*/ 262 w 341"/>
              <a:gd name="T1" fmla="*/ 0 h 1406"/>
              <a:gd name="T2" fmla="*/ 171 w 341"/>
              <a:gd name="T3" fmla="*/ 1 h 1406"/>
              <a:gd name="T4" fmla="*/ 79 w 341"/>
              <a:gd name="T5" fmla="*/ 0 h 1406"/>
              <a:gd name="T6" fmla="*/ 0 w 341"/>
              <a:gd name="T7" fmla="*/ 1406 h 1406"/>
              <a:gd name="T8" fmla="*/ 171 w 341"/>
              <a:gd name="T9" fmla="*/ 1406 h 1406"/>
              <a:gd name="T10" fmla="*/ 341 w 341"/>
              <a:gd name="T11" fmla="*/ 1406 h 1406"/>
              <a:gd name="T12" fmla="*/ 262 w 341"/>
              <a:gd name="T13" fmla="*/ 0 h 1406"/>
            </a:gdLst>
            <a:ahLst/>
            <a:cxnLst>
              <a:cxn ang="0">
                <a:pos x="T0" y="T1"/>
              </a:cxn>
              <a:cxn ang="0">
                <a:pos x="T2" y="T3"/>
              </a:cxn>
              <a:cxn ang="0">
                <a:pos x="T4" y="T5"/>
              </a:cxn>
              <a:cxn ang="0">
                <a:pos x="T6" y="T7"/>
              </a:cxn>
              <a:cxn ang="0">
                <a:pos x="T8" y="T9"/>
              </a:cxn>
              <a:cxn ang="0">
                <a:pos x="T10" y="T11"/>
              </a:cxn>
              <a:cxn ang="0">
                <a:pos x="T12" y="T13"/>
              </a:cxn>
            </a:cxnLst>
            <a:rect l="0" t="0" r="r" b="b"/>
            <a:pathLst>
              <a:path w="341" h="1406">
                <a:moveTo>
                  <a:pt x="262" y="0"/>
                </a:moveTo>
                <a:lnTo>
                  <a:pt x="171" y="1"/>
                </a:lnTo>
                <a:lnTo>
                  <a:pt x="79" y="0"/>
                </a:lnTo>
                <a:lnTo>
                  <a:pt x="0" y="1406"/>
                </a:lnTo>
                <a:lnTo>
                  <a:pt x="171" y="1406"/>
                </a:lnTo>
                <a:lnTo>
                  <a:pt x="341" y="1406"/>
                </a:lnTo>
                <a:lnTo>
                  <a:pt x="262"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5" name="Freeform 69">
            <a:extLst>
              <a:ext uri="{FF2B5EF4-FFF2-40B4-BE49-F238E27FC236}">
                <a16:creationId xmlns:a16="http://schemas.microsoft.com/office/drawing/2014/main" id="{A789677E-7753-95CA-DCB5-203C1171A1E4}"/>
              </a:ext>
            </a:extLst>
          </p:cNvPr>
          <p:cNvSpPr>
            <a:spLocks/>
          </p:cNvSpPr>
          <p:nvPr/>
        </p:nvSpPr>
        <p:spPr bwMode="auto">
          <a:xfrm>
            <a:off x="1853957" y="5179321"/>
            <a:ext cx="117475" cy="120650"/>
          </a:xfrm>
          <a:custGeom>
            <a:avLst/>
            <a:gdLst>
              <a:gd name="T0" fmla="*/ 10 w 74"/>
              <a:gd name="T1" fmla="*/ 0 h 76"/>
              <a:gd name="T2" fmla="*/ 0 w 74"/>
              <a:gd name="T3" fmla="*/ 21 h 76"/>
              <a:gd name="T4" fmla="*/ 12 w 74"/>
              <a:gd name="T5" fmla="*/ 76 h 76"/>
              <a:gd name="T6" fmla="*/ 23 w 74"/>
              <a:gd name="T7" fmla="*/ 76 h 76"/>
              <a:gd name="T8" fmla="*/ 23 w 74"/>
              <a:gd name="T9" fmla="*/ 76 h 76"/>
              <a:gd name="T10" fmla="*/ 37 w 74"/>
              <a:gd name="T11" fmla="*/ 76 h 76"/>
              <a:gd name="T12" fmla="*/ 51 w 74"/>
              <a:gd name="T13" fmla="*/ 76 h 76"/>
              <a:gd name="T14" fmla="*/ 51 w 74"/>
              <a:gd name="T15" fmla="*/ 76 h 76"/>
              <a:gd name="T16" fmla="*/ 62 w 74"/>
              <a:gd name="T17" fmla="*/ 76 h 76"/>
              <a:gd name="T18" fmla="*/ 74 w 74"/>
              <a:gd name="T19" fmla="*/ 21 h 76"/>
              <a:gd name="T20" fmla="*/ 63 w 74"/>
              <a:gd name="T21" fmla="*/ 0 h 76"/>
              <a:gd name="T22" fmla="*/ 37 w 74"/>
              <a:gd name="T23" fmla="*/ 0 h 76"/>
              <a:gd name="T24" fmla="*/ 37 w 74"/>
              <a:gd name="T25" fmla="*/ 0 h 76"/>
              <a:gd name="T26" fmla="*/ 37 w 74"/>
              <a:gd name="T27" fmla="*/ 0 h 76"/>
              <a:gd name="T28" fmla="*/ 37 w 74"/>
              <a:gd name="T29" fmla="*/ 0 h 76"/>
              <a:gd name="T30" fmla="*/ 10 w 74"/>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6">
                <a:moveTo>
                  <a:pt x="10" y="0"/>
                </a:moveTo>
                <a:lnTo>
                  <a:pt x="0" y="21"/>
                </a:lnTo>
                <a:lnTo>
                  <a:pt x="12" y="76"/>
                </a:lnTo>
                <a:lnTo>
                  <a:pt x="23" y="76"/>
                </a:lnTo>
                <a:lnTo>
                  <a:pt x="23" y="76"/>
                </a:lnTo>
                <a:lnTo>
                  <a:pt x="37" y="76"/>
                </a:lnTo>
                <a:lnTo>
                  <a:pt x="51" y="76"/>
                </a:lnTo>
                <a:lnTo>
                  <a:pt x="51" y="76"/>
                </a:lnTo>
                <a:lnTo>
                  <a:pt x="62" y="76"/>
                </a:lnTo>
                <a:lnTo>
                  <a:pt x="74" y="21"/>
                </a:lnTo>
                <a:lnTo>
                  <a:pt x="63" y="0"/>
                </a:lnTo>
                <a:lnTo>
                  <a:pt x="37" y="0"/>
                </a:lnTo>
                <a:lnTo>
                  <a:pt x="37" y="0"/>
                </a:lnTo>
                <a:lnTo>
                  <a:pt x="37" y="0"/>
                </a:lnTo>
                <a:lnTo>
                  <a:pt x="37"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6" name="Freeform 70">
            <a:extLst>
              <a:ext uri="{FF2B5EF4-FFF2-40B4-BE49-F238E27FC236}">
                <a16:creationId xmlns:a16="http://schemas.microsoft.com/office/drawing/2014/main" id="{E0917C33-2227-46B7-D4F1-C3069DF04567}"/>
              </a:ext>
            </a:extLst>
          </p:cNvPr>
          <p:cNvSpPr>
            <a:spLocks/>
          </p:cNvSpPr>
          <p:nvPr/>
        </p:nvSpPr>
        <p:spPr bwMode="auto">
          <a:xfrm>
            <a:off x="1853957" y="5179321"/>
            <a:ext cx="117475" cy="120650"/>
          </a:xfrm>
          <a:custGeom>
            <a:avLst/>
            <a:gdLst>
              <a:gd name="T0" fmla="*/ 69 w 477"/>
              <a:gd name="T1" fmla="*/ 1 h 488"/>
              <a:gd name="T2" fmla="*/ 0 w 477"/>
              <a:gd name="T3" fmla="*/ 135 h 488"/>
              <a:gd name="T4" fmla="*/ 77 w 477"/>
              <a:gd name="T5" fmla="*/ 488 h 488"/>
              <a:gd name="T6" fmla="*/ 150 w 477"/>
              <a:gd name="T7" fmla="*/ 488 h 488"/>
              <a:gd name="T8" fmla="*/ 150 w 477"/>
              <a:gd name="T9" fmla="*/ 488 h 488"/>
              <a:gd name="T10" fmla="*/ 240 w 477"/>
              <a:gd name="T11" fmla="*/ 488 h 488"/>
              <a:gd name="T12" fmla="*/ 330 w 477"/>
              <a:gd name="T13" fmla="*/ 487 h 488"/>
              <a:gd name="T14" fmla="*/ 330 w 477"/>
              <a:gd name="T15" fmla="*/ 487 h 488"/>
              <a:gd name="T16" fmla="*/ 403 w 477"/>
              <a:gd name="T17" fmla="*/ 487 h 488"/>
              <a:gd name="T18" fmla="*/ 477 w 477"/>
              <a:gd name="T19" fmla="*/ 133 h 488"/>
              <a:gd name="T20" fmla="*/ 407 w 477"/>
              <a:gd name="T21" fmla="*/ 0 h 488"/>
              <a:gd name="T22" fmla="*/ 240 w 477"/>
              <a:gd name="T23" fmla="*/ 0 h 488"/>
              <a:gd name="T24" fmla="*/ 240 w 477"/>
              <a:gd name="T25" fmla="*/ 1 h 488"/>
              <a:gd name="T26" fmla="*/ 239 w 477"/>
              <a:gd name="T27" fmla="*/ 0 h 488"/>
              <a:gd name="T28" fmla="*/ 238 w 477"/>
              <a:gd name="T29" fmla="*/ 0 h 488"/>
              <a:gd name="T30" fmla="*/ 69 w 477"/>
              <a:gd name="T31" fmla="*/ 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488">
                <a:moveTo>
                  <a:pt x="69" y="1"/>
                </a:moveTo>
                <a:lnTo>
                  <a:pt x="0" y="135"/>
                </a:lnTo>
                <a:lnTo>
                  <a:pt x="77" y="488"/>
                </a:lnTo>
                <a:lnTo>
                  <a:pt x="150" y="488"/>
                </a:lnTo>
                <a:lnTo>
                  <a:pt x="150" y="488"/>
                </a:lnTo>
                <a:lnTo>
                  <a:pt x="240" y="488"/>
                </a:lnTo>
                <a:lnTo>
                  <a:pt x="330" y="487"/>
                </a:lnTo>
                <a:lnTo>
                  <a:pt x="330" y="487"/>
                </a:lnTo>
                <a:lnTo>
                  <a:pt x="403" y="487"/>
                </a:lnTo>
                <a:lnTo>
                  <a:pt x="477" y="133"/>
                </a:lnTo>
                <a:lnTo>
                  <a:pt x="407" y="0"/>
                </a:lnTo>
                <a:lnTo>
                  <a:pt x="240" y="0"/>
                </a:lnTo>
                <a:lnTo>
                  <a:pt x="240" y="1"/>
                </a:lnTo>
                <a:lnTo>
                  <a:pt x="239" y="0"/>
                </a:lnTo>
                <a:lnTo>
                  <a:pt x="238" y="0"/>
                </a:lnTo>
                <a:lnTo>
                  <a:pt x="69" y="1"/>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7" name="Freeform 71">
            <a:extLst>
              <a:ext uri="{FF2B5EF4-FFF2-40B4-BE49-F238E27FC236}">
                <a16:creationId xmlns:a16="http://schemas.microsoft.com/office/drawing/2014/main" id="{E2572B79-F296-4D0E-9895-00ABF2860671}"/>
              </a:ext>
            </a:extLst>
          </p:cNvPr>
          <p:cNvSpPr>
            <a:spLocks/>
          </p:cNvSpPr>
          <p:nvPr/>
        </p:nvSpPr>
        <p:spPr bwMode="auto">
          <a:xfrm>
            <a:off x="1890469" y="5299971"/>
            <a:ext cx="44450" cy="0"/>
          </a:xfrm>
          <a:custGeom>
            <a:avLst/>
            <a:gdLst>
              <a:gd name="T0" fmla="*/ 28 w 28"/>
              <a:gd name="T1" fmla="*/ 28 w 28"/>
              <a:gd name="T2" fmla="*/ 14 w 28"/>
              <a:gd name="T3" fmla="*/ 0 w 28"/>
              <a:gd name="T4" fmla="*/ 0 w 28"/>
              <a:gd name="T5" fmla="*/ 14 w 28"/>
              <a:gd name="T6" fmla="*/ 28 w 28"/>
            </a:gdLst>
            <a:ahLst/>
            <a:cxnLst>
              <a:cxn ang="0">
                <a:pos x="T0" y="0"/>
              </a:cxn>
              <a:cxn ang="0">
                <a:pos x="T1" y="0"/>
              </a:cxn>
              <a:cxn ang="0">
                <a:pos x="T2" y="0"/>
              </a:cxn>
              <a:cxn ang="0">
                <a:pos x="T3" y="0"/>
              </a:cxn>
              <a:cxn ang="0">
                <a:pos x="T4" y="0"/>
              </a:cxn>
              <a:cxn ang="0">
                <a:pos x="T5" y="0"/>
              </a:cxn>
              <a:cxn ang="0">
                <a:pos x="T6" y="0"/>
              </a:cxn>
            </a:cxnLst>
            <a:rect l="0" t="0" r="r" b="b"/>
            <a:pathLst>
              <a:path w="28">
                <a:moveTo>
                  <a:pt x="28" y="0"/>
                </a:moveTo>
                <a:lnTo>
                  <a:pt x="28" y="0"/>
                </a:lnTo>
                <a:lnTo>
                  <a:pt x="14" y="0"/>
                </a:lnTo>
                <a:lnTo>
                  <a:pt x="0" y="0"/>
                </a:lnTo>
                <a:lnTo>
                  <a:pt x="0" y="0"/>
                </a:lnTo>
                <a:lnTo>
                  <a:pt x="14"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8" name="Freeform 72">
            <a:extLst>
              <a:ext uri="{FF2B5EF4-FFF2-40B4-BE49-F238E27FC236}">
                <a16:creationId xmlns:a16="http://schemas.microsoft.com/office/drawing/2014/main" id="{6644A06B-F7B2-BE4C-2701-CC3CC994F7B9}"/>
              </a:ext>
            </a:extLst>
          </p:cNvPr>
          <p:cNvSpPr>
            <a:spLocks/>
          </p:cNvSpPr>
          <p:nvPr/>
        </p:nvSpPr>
        <p:spPr bwMode="auto">
          <a:xfrm>
            <a:off x="1890469" y="5299971"/>
            <a:ext cx="44450" cy="0"/>
          </a:xfrm>
          <a:custGeom>
            <a:avLst/>
            <a:gdLst>
              <a:gd name="T0" fmla="*/ 180 w 180"/>
              <a:gd name="T1" fmla="*/ 0 h 1"/>
              <a:gd name="T2" fmla="*/ 180 w 180"/>
              <a:gd name="T3" fmla="*/ 0 h 1"/>
              <a:gd name="T4" fmla="*/ 90 w 180"/>
              <a:gd name="T5" fmla="*/ 1 h 1"/>
              <a:gd name="T6" fmla="*/ 0 w 180"/>
              <a:gd name="T7" fmla="*/ 1 h 1"/>
              <a:gd name="T8" fmla="*/ 0 w 180"/>
              <a:gd name="T9" fmla="*/ 1 h 1"/>
              <a:gd name="T10" fmla="*/ 90 w 180"/>
              <a:gd name="T11" fmla="*/ 1 h 1"/>
              <a:gd name="T12" fmla="*/ 180 w 18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0" h="1">
                <a:moveTo>
                  <a:pt x="180" y="0"/>
                </a:moveTo>
                <a:lnTo>
                  <a:pt x="180" y="0"/>
                </a:lnTo>
                <a:lnTo>
                  <a:pt x="90" y="1"/>
                </a:lnTo>
                <a:lnTo>
                  <a:pt x="0" y="1"/>
                </a:lnTo>
                <a:lnTo>
                  <a:pt x="0" y="1"/>
                </a:lnTo>
                <a:lnTo>
                  <a:pt x="90" y="1"/>
                </a:lnTo>
                <a:lnTo>
                  <a:pt x="180"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9" name="Freeform 73">
            <a:extLst>
              <a:ext uri="{FF2B5EF4-FFF2-40B4-BE49-F238E27FC236}">
                <a16:creationId xmlns:a16="http://schemas.microsoft.com/office/drawing/2014/main" id="{C2385C54-1BE7-EAE8-1A3B-C77ED59ABCF2}"/>
              </a:ext>
            </a:extLst>
          </p:cNvPr>
          <p:cNvSpPr>
            <a:spLocks/>
          </p:cNvSpPr>
          <p:nvPr/>
        </p:nvSpPr>
        <p:spPr bwMode="auto">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80" name="Freeform 74">
            <a:extLst>
              <a:ext uri="{FF2B5EF4-FFF2-40B4-BE49-F238E27FC236}">
                <a16:creationId xmlns:a16="http://schemas.microsoft.com/office/drawing/2014/main" id="{DDF3F00A-8FE6-1D8F-8B0C-6DC18D9D1972}"/>
              </a:ext>
            </a:extLst>
          </p:cNvPr>
          <p:cNvSpPr>
            <a:spLocks/>
          </p:cNvSpPr>
          <p:nvPr/>
        </p:nvSpPr>
        <p:spPr bwMode="auto">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81" name="Freeform 75">
            <a:extLst>
              <a:ext uri="{FF2B5EF4-FFF2-40B4-BE49-F238E27FC236}">
                <a16:creationId xmlns:a16="http://schemas.microsoft.com/office/drawing/2014/main" id="{02ADC27C-DF93-81CF-FD48-3B1B389EED61}"/>
              </a:ext>
            </a:extLst>
          </p:cNvPr>
          <p:cNvSpPr>
            <a:spLocks/>
          </p:cNvSpPr>
          <p:nvPr/>
        </p:nvSpPr>
        <p:spPr bwMode="auto">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82" name="Freeform 76">
            <a:extLst>
              <a:ext uri="{FF2B5EF4-FFF2-40B4-BE49-F238E27FC236}">
                <a16:creationId xmlns:a16="http://schemas.microsoft.com/office/drawing/2014/main" id="{F5A7262E-E392-A42B-DF14-AE0FBD3BE4CD}"/>
              </a:ext>
            </a:extLst>
          </p:cNvPr>
          <p:cNvSpPr>
            <a:spLocks/>
          </p:cNvSpPr>
          <p:nvPr/>
        </p:nvSpPr>
        <p:spPr bwMode="auto">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90" name="TextBox 89">
            <a:extLst>
              <a:ext uri="{FF2B5EF4-FFF2-40B4-BE49-F238E27FC236}">
                <a16:creationId xmlns:a16="http://schemas.microsoft.com/office/drawing/2014/main" id="{AC80C455-1516-2CFF-DF8E-9B2539285E5E}"/>
              </a:ext>
            </a:extLst>
          </p:cNvPr>
          <p:cNvSpPr txBox="1"/>
          <p:nvPr/>
        </p:nvSpPr>
        <p:spPr>
          <a:xfrm>
            <a:off x="2711134" y="4308147"/>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91" name="TextBox 90">
            <a:extLst>
              <a:ext uri="{FF2B5EF4-FFF2-40B4-BE49-F238E27FC236}">
                <a16:creationId xmlns:a16="http://schemas.microsoft.com/office/drawing/2014/main" id="{2412D214-030B-7655-C7DA-4E5D7EE9034F}"/>
              </a:ext>
            </a:extLst>
          </p:cNvPr>
          <p:cNvSpPr txBox="1"/>
          <p:nvPr/>
        </p:nvSpPr>
        <p:spPr>
          <a:xfrm>
            <a:off x="2711134" y="4690883"/>
            <a:ext cx="2989044"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Vix, sea no epicuri tincidunt scribentur. Hinc na</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Tumlorem ipsum dolor sit amet, at esse deniq</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Ue vix, sea no epicuri tincidunt scribentu</a:t>
            </a:r>
          </a:p>
        </p:txBody>
      </p:sp>
      <p:sp>
        <p:nvSpPr>
          <p:cNvPr id="97" name="자유형 96">
            <a:extLst>
              <a:ext uri="{FF2B5EF4-FFF2-40B4-BE49-F238E27FC236}">
                <a16:creationId xmlns:a16="http://schemas.microsoft.com/office/drawing/2014/main" id="{56833DCA-285E-FA2D-3715-9AD9E443E1C4}"/>
              </a:ext>
            </a:extLst>
          </p:cNvPr>
          <p:cNvSpPr/>
          <p:nvPr/>
        </p:nvSpPr>
        <p:spPr>
          <a:xfrm>
            <a:off x="6207765" y="3990975"/>
            <a:ext cx="5065242" cy="1990936"/>
          </a:xfrm>
          <a:custGeom>
            <a:avLst/>
            <a:gdLst>
              <a:gd name="connsiteX0" fmla="*/ 0 w 5065242"/>
              <a:gd name="connsiteY0" fmla="*/ 0 h 1990936"/>
              <a:gd name="connsiteX1" fmla="*/ 5065242 w 5065242"/>
              <a:gd name="connsiteY1" fmla="*/ 0 h 1990936"/>
              <a:gd name="connsiteX2" fmla="*/ 5065242 w 5065242"/>
              <a:gd name="connsiteY2" fmla="*/ 1786854 h 1990936"/>
              <a:gd name="connsiteX3" fmla="*/ 4861160 w 5065242"/>
              <a:gd name="connsiteY3" fmla="*/ 1990936 h 1990936"/>
              <a:gd name="connsiteX4" fmla="*/ 204082 w 5065242"/>
              <a:gd name="connsiteY4" fmla="*/ 1990936 h 1990936"/>
              <a:gd name="connsiteX5" fmla="*/ 0 w 5065242"/>
              <a:gd name="connsiteY5" fmla="*/ 1786854 h 1990936"/>
              <a:gd name="connsiteX6" fmla="*/ 0 w 5065242"/>
              <a:gd name="connsiteY6" fmla="*/ 0 h 199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1990936">
                <a:moveTo>
                  <a:pt x="0" y="0"/>
                </a:moveTo>
                <a:lnTo>
                  <a:pt x="5065242" y="0"/>
                </a:lnTo>
                <a:lnTo>
                  <a:pt x="5065242" y="1786854"/>
                </a:lnTo>
                <a:cubicBezTo>
                  <a:pt x="5065242" y="1899565"/>
                  <a:pt x="4973871" y="1990936"/>
                  <a:pt x="4861160" y="1990936"/>
                </a:cubicBezTo>
                <a:lnTo>
                  <a:pt x="204082" y="1990936"/>
                </a:lnTo>
                <a:cubicBezTo>
                  <a:pt x="91371" y="1990936"/>
                  <a:pt x="0" y="1899565"/>
                  <a:pt x="0" y="178685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98" name="자유형 97">
            <a:extLst>
              <a:ext uri="{FF2B5EF4-FFF2-40B4-BE49-F238E27FC236}">
                <a16:creationId xmlns:a16="http://schemas.microsoft.com/office/drawing/2014/main" id="{04F81869-E455-C95D-B13C-9D445CAF98FC}"/>
              </a:ext>
            </a:extLst>
          </p:cNvPr>
          <p:cNvSpPr/>
          <p:nvPr/>
        </p:nvSpPr>
        <p:spPr>
          <a:xfrm>
            <a:off x="6207765" y="3569028"/>
            <a:ext cx="5065242" cy="421947"/>
          </a:xfrm>
          <a:custGeom>
            <a:avLst/>
            <a:gdLst>
              <a:gd name="connsiteX0" fmla="*/ 204082 w 5065242"/>
              <a:gd name="connsiteY0" fmla="*/ 0 h 421947"/>
              <a:gd name="connsiteX1" fmla="*/ 4861160 w 5065242"/>
              <a:gd name="connsiteY1" fmla="*/ 0 h 421947"/>
              <a:gd name="connsiteX2" fmla="*/ 5065242 w 5065242"/>
              <a:gd name="connsiteY2" fmla="*/ 204082 h 421947"/>
              <a:gd name="connsiteX3" fmla="*/ 5065242 w 5065242"/>
              <a:gd name="connsiteY3" fmla="*/ 421947 h 421947"/>
              <a:gd name="connsiteX4" fmla="*/ 0 w 5065242"/>
              <a:gd name="connsiteY4" fmla="*/ 421947 h 421947"/>
              <a:gd name="connsiteX5" fmla="*/ 0 w 5065242"/>
              <a:gd name="connsiteY5" fmla="*/ 204082 h 421947"/>
              <a:gd name="connsiteX6" fmla="*/ 204082 w 5065242"/>
              <a:gd name="connsiteY6" fmla="*/ 0 h 42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421947">
                <a:moveTo>
                  <a:pt x="204082" y="0"/>
                </a:moveTo>
                <a:lnTo>
                  <a:pt x="4861160" y="0"/>
                </a:lnTo>
                <a:cubicBezTo>
                  <a:pt x="4973871" y="0"/>
                  <a:pt x="5065242" y="91371"/>
                  <a:pt x="5065242" y="204082"/>
                </a:cubicBezTo>
                <a:lnTo>
                  <a:pt x="5065242" y="421947"/>
                </a:lnTo>
                <a:lnTo>
                  <a:pt x="0" y="421947"/>
                </a:lnTo>
                <a:lnTo>
                  <a:pt x="0" y="204082"/>
                </a:lnTo>
                <a:cubicBezTo>
                  <a:pt x="0" y="91371"/>
                  <a:pt x="91371" y="0"/>
                  <a:pt x="204082"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99" name="Freeform 324">
            <a:extLst>
              <a:ext uri="{FF2B5EF4-FFF2-40B4-BE49-F238E27FC236}">
                <a16:creationId xmlns:a16="http://schemas.microsoft.com/office/drawing/2014/main" id="{8209C530-1572-9A4D-86D0-D88A4511D762}"/>
              </a:ext>
            </a:extLst>
          </p:cNvPr>
          <p:cNvSpPr>
            <a:spLocks/>
          </p:cNvSpPr>
          <p:nvPr/>
        </p:nvSpPr>
        <p:spPr bwMode="auto">
          <a:xfrm>
            <a:off x="10888620" y="3684320"/>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0" name="Freeform 325">
            <a:extLst>
              <a:ext uri="{FF2B5EF4-FFF2-40B4-BE49-F238E27FC236}">
                <a16:creationId xmlns:a16="http://schemas.microsoft.com/office/drawing/2014/main" id="{F305567A-B735-9836-D6BA-C40BE46B7F2B}"/>
              </a:ext>
            </a:extLst>
          </p:cNvPr>
          <p:cNvSpPr>
            <a:spLocks/>
          </p:cNvSpPr>
          <p:nvPr/>
        </p:nvSpPr>
        <p:spPr bwMode="auto">
          <a:xfrm>
            <a:off x="10884448" y="3688492"/>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2" name="TextBox 141">
            <a:extLst>
              <a:ext uri="{FF2B5EF4-FFF2-40B4-BE49-F238E27FC236}">
                <a16:creationId xmlns:a16="http://schemas.microsoft.com/office/drawing/2014/main" id="{14C4FE70-93D9-0639-6C73-2014ABD74E0F}"/>
              </a:ext>
            </a:extLst>
          </p:cNvPr>
          <p:cNvSpPr txBox="1"/>
          <p:nvPr/>
        </p:nvSpPr>
        <p:spPr>
          <a:xfrm>
            <a:off x="7999906" y="4308147"/>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43" name="TextBox 142">
            <a:extLst>
              <a:ext uri="{FF2B5EF4-FFF2-40B4-BE49-F238E27FC236}">
                <a16:creationId xmlns:a16="http://schemas.microsoft.com/office/drawing/2014/main" id="{4C094654-64F6-DB71-7A72-382AD7F4E927}"/>
              </a:ext>
            </a:extLst>
          </p:cNvPr>
          <p:cNvSpPr txBox="1"/>
          <p:nvPr/>
        </p:nvSpPr>
        <p:spPr>
          <a:xfrm>
            <a:off x="7999906" y="4690883"/>
            <a:ext cx="2989044"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Vix, sea no epicuri tincidunt scribentur. Hinc na</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Tumlorem ipsum dolor sit amet, at esse deniq</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Ue vix, sea no epicuri tincidunt scribentu</a:t>
            </a:r>
          </a:p>
        </p:txBody>
      </p:sp>
      <p:sp>
        <p:nvSpPr>
          <p:cNvPr id="146" name="Freeform 6">
            <a:extLst>
              <a:ext uri="{FF2B5EF4-FFF2-40B4-BE49-F238E27FC236}">
                <a16:creationId xmlns:a16="http://schemas.microsoft.com/office/drawing/2014/main" id="{ED9F280D-C189-D698-0188-3BEA49B0B8E9}"/>
              </a:ext>
            </a:extLst>
          </p:cNvPr>
          <p:cNvSpPr>
            <a:spLocks/>
          </p:cNvSpPr>
          <p:nvPr/>
        </p:nvSpPr>
        <p:spPr bwMode="auto">
          <a:xfrm>
            <a:off x="6861855" y="4329907"/>
            <a:ext cx="588588" cy="818068"/>
          </a:xfrm>
          <a:custGeom>
            <a:avLst/>
            <a:gdLst>
              <a:gd name="T0" fmla="*/ 1081 w 2163"/>
              <a:gd name="T1" fmla="*/ 2731 h 3000"/>
              <a:gd name="T2" fmla="*/ 1538 w 2163"/>
              <a:gd name="T3" fmla="*/ 2846 h 3000"/>
              <a:gd name="T4" fmla="*/ 2163 w 2163"/>
              <a:gd name="T5" fmla="*/ 2962 h 3000"/>
              <a:gd name="T6" fmla="*/ 2063 w 2163"/>
              <a:gd name="T7" fmla="*/ 1799 h 3000"/>
              <a:gd name="T8" fmla="*/ 2135 w 2163"/>
              <a:gd name="T9" fmla="*/ 1123 h 3000"/>
              <a:gd name="T10" fmla="*/ 1944 w 2163"/>
              <a:gd name="T11" fmla="*/ 424 h 3000"/>
              <a:gd name="T12" fmla="*/ 1081 w 2163"/>
              <a:gd name="T13" fmla="*/ 0 h 3000"/>
              <a:gd name="T14" fmla="*/ 219 w 2163"/>
              <a:gd name="T15" fmla="*/ 424 h 3000"/>
              <a:gd name="T16" fmla="*/ 27 w 2163"/>
              <a:gd name="T17" fmla="*/ 1123 h 3000"/>
              <a:gd name="T18" fmla="*/ 99 w 2163"/>
              <a:gd name="T19" fmla="*/ 1799 h 3000"/>
              <a:gd name="T20" fmla="*/ 0 w 2163"/>
              <a:gd name="T21" fmla="*/ 2962 h 3000"/>
              <a:gd name="T22" fmla="*/ 625 w 2163"/>
              <a:gd name="T23" fmla="*/ 2846 h 3000"/>
              <a:gd name="T24" fmla="*/ 1081 w 2163"/>
              <a:gd name="T25" fmla="*/ 2731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3000">
                <a:moveTo>
                  <a:pt x="1081" y="2731"/>
                </a:moveTo>
                <a:cubicBezTo>
                  <a:pt x="1450" y="2927"/>
                  <a:pt x="1538" y="2846"/>
                  <a:pt x="1538" y="2846"/>
                </a:cubicBezTo>
                <a:cubicBezTo>
                  <a:pt x="1918" y="3000"/>
                  <a:pt x="2163" y="2962"/>
                  <a:pt x="2163" y="2962"/>
                </a:cubicBezTo>
                <a:cubicBezTo>
                  <a:pt x="1918" y="2698"/>
                  <a:pt x="2010" y="2081"/>
                  <a:pt x="2063" y="1799"/>
                </a:cubicBezTo>
                <a:cubicBezTo>
                  <a:pt x="2117" y="1561"/>
                  <a:pt x="2135" y="1381"/>
                  <a:pt x="2135" y="1123"/>
                </a:cubicBezTo>
                <a:cubicBezTo>
                  <a:pt x="2135" y="858"/>
                  <a:pt x="2064" y="633"/>
                  <a:pt x="1944" y="424"/>
                </a:cubicBezTo>
                <a:cubicBezTo>
                  <a:pt x="1759" y="177"/>
                  <a:pt x="1472" y="18"/>
                  <a:pt x="1081" y="0"/>
                </a:cubicBezTo>
                <a:cubicBezTo>
                  <a:pt x="690" y="18"/>
                  <a:pt x="403" y="177"/>
                  <a:pt x="219" y="424"/>
                </a:cubicBezTo>
                <a:cubicBezTo>
                  <a:pt x="98" y="633"/>
                  <a:pt x="27" y="858"/>
                  <a:pt x="27" y="1123"/>
                </a:cubicBezTo>
                <a:cubicBezTo>
                  <a:pt x="27" y="1381"/>
                  <a:pt x="45" y="1561"/>
                  <a:pt x="99" y="1799"/>
                </a:cubicBezTo>
                <a:cubicBezTo>
                  <a:pt x="153" y="2081"/>
                  <a:pt x="245" y="2698"/>
                  <a:pt x="0" y="2962"/>
                </a:cubicBezTo>
                <a:cubicBezTo>
                  <a:pt x="0" y="2962"/>
                  <a:pt x="245" y="3000"/>
                  <a:pt x="625" y="2846"/>
                </a:cubicBezTo>
                <a:cubicBezTo>
                  <a:pt x="625" y="2846"/>
                  <a:pt x="712" y="2927"/>
                  <a:pt x="1081" y="27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7" name="Freeform 7">
            <a:extLst>
              <a:ext uri="{FF2B5EF4-FFF2-40B4-BE49-F238E27FC236}">
                <a16:creationId xmlns:a16="http://schemas.microsoft.com/office/drawing/2014/main" id="{F62F235F-BB3B-FD98-A23C-CAC5776ADE5F}"/>
              </a:ext>
            </a:extLst>
          </p:cNvPr>
          <p:cNvSpPr>
            <a:spLocks/>
          </p:cNvSpPr>
          <p:nvPr/>
        </p:nvSpPr>
        <p:spPr bwMode="auto">
          <a:xfrm>
            <a:off x="6861855" y="4329907"/>
            <a:ext cx="588588" cy="818068"/>
          </a:xfrm>
          <a:custGeom>
            <a:avLst/>
            <a:gdLst>
              <a:gd name="T0" fmla="*/ 1081 w 2163"/>
              <a:gd name="T1" fmla="*/ 2731 h 3000"/>
              <a:gd name="T2" fmla="*/ 1538 w 2163"/>
              <a:gd name="T3" fmla="*/ 2846 h 3000"/>
              <a:gd name="T4" fmla="*/ 2163 w 2163"/>
              <a:gd name="T5" fmla="*/ 2962 h 3000"/>
              <a:gd name="T6" fmla="*/ 2063 w 2163"/>
              <a:gd name="T7" fmla="*/ 1799 h 3000"/>
              <a:gd name="T8" fmla="*/ 2135 w 2163"/>
              <a:gd name="T9" fmla="*/ 1123 h 3000"/>
              <a:gd name="T10" fmla="*/ 1944 w 2163"/>
              <a:gd name="T11" fmla="*/ 424 h 3000"/>
              <a:gd name="T12" fmla="*/ 1081 w 2163"/>
              <a:gd name="T13" fmla="*/ 0 h 3000"/>
              <a:gd name="T14" fmla="*/ 219 w 2163"/>
              <a:gd name="T15" fmla="*/ 424 h 3000"/>
              <a:gd name="T16" fmla="*/ 27 w 2163"/>
              <a:gd name="T17" fmla="*/ 1123 h 3000"/>
              <a:gd name="T18" fmla="*/ 99 w 2163"/>
              <a:gd name="T19" fmla="*/ 1799 h 3000"/>
              <a:gd name="T20" fmla="*/ 0 w 2163"/>
              <a:gd name="T21" fmla="*/ 2962 h 3000"/>
              <a:gd name="T22" fmla="*/ 625 w 2163"/>
              <a:gd name="T23" fmla="*/ 2846 h 3000"/>
              <a:gd name="T24" fmla="*/ 1081 w 2163"/>
              <a:gd name="T25" fmla="*/ 2731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3000">
                <a:moveTo>
                  <a:pt x="1081" y="2731"/>
                </a:moveTo>
                <a:cubicBezTo>
                  <a:pt x="1450" y="2927"/>
                  <a:pt x="1538" y="2846"/>
                  <a:pt x="1538" y="2846"/>
                </a:cubicBezTo>
                <a:cubicBezTo>
                  <a:pt x="1918" y="3000"/>
                  <a:pt x="2163" y="2962"/>
                  <a:pt x="2163" y="2962"/>
                </a:cubicBezTo>
                <a:cubicBezTo>
                  <a:pt x="1918" y="2698"/>
                  <a:pt x="2010" y="2081"/>
                  <a:pt x="2063" y="1799"/>
                </a:cubicBezTo>
                <a:cubicBezTo>
                  <a:pt x="2117" y="1561"/>
                  <a:pt x="2135" y="1381"/>
                  <a:pt x="2135" y="1123"/>
                </a:cubicBezTo>
                <a:cubicBezTo>
                  <a:pt x="2135" y="858"/>
                  <a:pt x="2064" y="633"/>
                  <a:pt x="1944" y="424"/>
                </a:cubicBezTo>
                <a:cubicBezTo>
                  <a:pt x="1759" y="177"/>
                  <a:pt x="1472" y="18"/>
                  <a:pt x="1081" y="0"/>
                </a:cubicBezTo>
                <a:cubicBezTo>
                  <a:pt x="690" y="18"/>
                  <a:pt x="403" y="177"/>
                  <a:pt x="219" y="424"/>
                </a:cubicBezTo>
                <a:cubicBezTo>
                  <a:pt x="98" y="633"/>
                  <a:pt x="27" y="858"/>
                  <a:pt x="27" y="1123"/>
                </a:cubicBezTo>
                <a:cubicBezTo>
                  <a:pt x="27" y="1381"/>
                  <a:pt x="45" y="1561"/>
                  <a:pt x="99" y="1799"/>
                </a:cubicBezTo>
                <a:cubicBezTo>
                  <a:pt x="153" y="2081"/>
                  <a:pt x="245" y="2698"/>
                  <a:pt x="0" y="2962"/>
                </a:cubicBezTo>
                <a:cubicBezTo>
                  <a:pt x="0" y="2962"/>
                  <a:pt x="245" y="3000"/>
                  <a:pt x="625" y="2846"/>
                </a:cubicBezTo>
                <a:cubicBezTo>
                  <a:pt x="625" y="2846"/>
                  <a:pt x="712" y="2927"/>
                  <a:pt x="1081" y="2731"/>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8" name="Freeform 8">
            <a:extLst>
              <a:ext uri="{FF2B5EF4-FFF2-40B4-BE49-F238E27FC236}">
                <a16:creationId xmlns:a16="http://schemas.microsoft.com/office/drawing/2014/main" id="{74BF36AA-AE19-20F6-DB5F-E2D34D102636}"/>
              </a:ext>
            </a:extLst>
          </p:cNvPr>
          <p:cNvSpPr>
            <a:spLocks/>
          </p:cNvSpPr>
          <p:nvPr/>
        </p:nvSpPr>
        <p:spPr bwMode="auto">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9" name="Freeform 9">
            <a:extLst>
              <a:ext uri="{FF2B5EF4-FFF2-40B4-BE49-F238E27FC236}">
                <a16:creationId xmlns:a16="http://schemas.microsoft.com/office/drawing/2014/main" id="{7BAF4356-9422-2CDE-4D27-1EBD9FE620A2}"/>
              </a:ext>
            </a:extLst>
          </p:cNvPr>
          <p:cNvSpPr>
            <a:spLocks/>
          </p:cNvSpPr>
          <p:nvPr/>
        </p:nvSpPr>
        <p:spPr bwMode="auto">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0" name="Freeform 10">
            <a:extLst>
              <a:ext uri="{FF2B5EF4-FFF2-40B4-BE49-F238E27FC236}">
                <a16:creationId xmlns:a16="http://schemas.microsoft.com/office/drawing/2014/main" id="{2DA7DFC6-D278-47FF-3AC4-32AD0D7EFFE9}"/>
              </a:ext>
            </a:extLst>
          </p:cNvPr>
          <p:cNvSpPr>
            <a:spLocks/>
          </p:cNvSpPr>
          <p:nvPr/>
        </p:nvSpPr>
        <p:spPr bwMode="auto">
          <a:xfrm>
            <a:off x="6928422" y="4471798"/>
            <a:ext cx="446697" cy="595595"/>
          </a:xfrm>
          <a:custGeom>
            <a:avLst/>
            <a:gdLst>
              <a:gd name="T0" fmla="*/ 1557 w 1636"/>
              <a:gd name="T1" fmla="*/ 1514 h 2185"/>
              <a:gd name="T2" fmla="*/ 835 w 1636"/>
              <a:gd name="T3" fmla="*/ 2185 h 2185"/>
              <a:gd name="T4" fmla="*/ 113 w 1636"/>
              <a:gd name="T5" fmla="*/ 1514 h 2185"/>
              <a:gd name="T6" fmla="*/ 48 w 1636"/>
              <a:gd name="T7" fmla="*/ 1217 h 2185"/>
              <a:gd name="T8" fmla="*/ 140 w 1636"/>
              <a:gd name="T9" fmla="*/ 819 h 2185"/>
              <a:gd name="T10" fmla="*/ 596 w 1636"/>
              <a:gd name="T11" fmla="*/ 228 h 2185"/>
              <a:gd name="T12" fmla="*/ 1038 w 1636"/>
              <a:gd name="T13" fmla="*/ 249 h 2185"/>
              <a:gd name="T14" fmla="*/ 1322 w 1636"/>
              <a:gd name="T15" fmla="*/ 207 h 2185"/>
              <a:gd name="T16" fmla="*/ 1435 w 1636"/>
              <a:gd name="T17" fmla="*/ 390 h 2185"/>
              <a:gd name="T18" fmla="*/ 1556 w 1636"/>
              <a:gd name="T19" fmla="*/ 667 h 2185"/>
              <a:gd name="T20" fmla="*/ 1636 w 1636"/>
              <a:gd name="T21" fmla="*/ 965 h 2185"/>
              <a:gd name="T22" fmla="*/ 1601 w 1636"/>
              <a:gd name="T23" fmla="*/ 1284 h 2185"/>
              <a:gd name="T24" fmla="*/ 1557 w 1636"/>
              <a:gd name="T25" fmla="*/ 1514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6" h="2185">
                <a:moveTo>
                  <a:pt x="1557" y="1514"/>
                </a:moveTo>
                <a:cubicBezTo>
                  <a:pt x="1388" y="1966"/>
                  <a:pt x="1067" y="2185"/>
                  <a:pt x="835" y="2185"/>
                </a:cubicBezTo>
                <a:cubicBezTo>
                  <a:pt x="602" y="2185"/>
                  <a:pt x="272" y="1969"/>
                  <a:pt x="113" y="1514"/>
                </a:cubicBezTo>
                <a:cubicBezTo>
                  <a:pt x="94" y="1459"/>
                  <a:pt x="48" y="1217"/>
                  <a:pt x="48" y="1217"/>
                </a:cubicBezTo>
                <a:cubicBezTo>
                  <a:pt x="0" y="910"/>
                  <a:pt x="140" y="819"/>
                  <a:pt x="140" y="819"/>
                </a:cubicBezTo>
                <a:cubicBezTo>
                  <a:pt x="335" y="667"/>
                  <a:pt x="481" y="338"/>
                  <a:pt x="596" y="228"/>
                </a:cubicBezTo>
                <a:cubicBezTo>
                  <a:pt x="833" y="0"/>
                  <a:pt x="1038" y="249"/>
                  <a:pt x="1038" y="249"/>
                </a:cubicBezTo>
                <a:cubicBezTo>
                  <a:pt x="1038" y="249"/>
                  <a:pt x="1193" y="59"/>
                  <a:pt x="1322" y="207"/>
                </a:cubicBezTo>
                <a:cubicBezTo>
                  <a:pt x="1322" y="207"/>
                  <a:pt x="1415" y="286"/>
                  <a:pt x="1435" y="390"/>
                </a:cubicBezTo>
                <a:cubicBezTo>
                  <a:pt x="1435" y="390"/>
                  <a:pt x="1474" y="556"/>
                  <a:pt x="1556" y="667"/>
                </a:cubicBezTo>
                <a:cubicBezTo>
                  <a:pt x="1556" y="667"/>
                  <a:pt x="1636" y="804"/>
                  <a:pt x="1636" y="965"/>
                </a:cubicBezTo>
                <a:lnTo>
                  <a:pt x="1601" y="1284"/>
                </a:lnTo>
                <a:cubicBezTo>
                  <a:pt x="1601" y="1284"/>
                  <a:pt x="1579" y="1455"/>
                  <a:pt x="1557" y="15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1" name="Freeform 11">
            <a:extLst>
              <a:ext uri="{FF2B5EF4-FFF2-40B4-BE49-F238E27FC236}">
                <a16:creationId xmlns:a16="http://schemas.microsoft.com/office/drawing/2014/main" id="{4FD1C479-D1CF-3CA7-CE3C-A5B52EA60709}"/>
              </a:ext>
            </a:extLst>
          </p:cNvPr>
          <p:cNvSpPr>
            <a:spLocks/>
          </p:cNvSpPr>
          <p:nvPr/>
        </p:nvSpPr>
        <p:spPr bwMode="auto">
          <a:xfrm>
            <a:off x="6928422" y="4471798"/>
            <a:ext cx="446697" cy="595595"/>
          </a:xfrm>
          <a:custGeom>
            <a:avLst/>
            <a:gdLst>
              <a:gd name="T0" fmla="*/ 1557 w 1636"/>
              <a:gd name="T1" fmla="*/ 1514 h 2185"/>
              <a:gd name="T2" fmla="*/ 835 w 1636"/>
              <a:gd name="T3" fmla="*/ 2185 h 2185"/>
              <a:gd name="T4" fmla="*/ 113 w 1636"/>
              <a:gd name="T5" fmla="*/ 1514 h 2185"/>
              <a:gd name="T6" fmla="*/ 48 w 1636"/>
              <a:gd name="T7" fmla="*/ 1217 h 2185"/>
              <a:gd name="T8" fmla="*/ 140 w 1636"/>
              <a:gd name="T9" fmla="*/ 819 h 2185"/>
              <a:gd name="T10" fmla="*/ 596 w 1636"/>
              <a:gd name="T11" fmla="*/ 228 h 2185"/>
              <a:gd name="T12" fmla="*/ 1038 w 1636"/>
              <a:gd name="T13" fmla="*/ 249 h 2185"/>
              <a:gd name="T14" fmla="*/ 1322 w 1636"/>
              <a:gd name="T15" fmla="*/ 207 h 2185"/>
              <a:gd name="T16" fmla="*/ 1435 w 1636"/>
              <a:gd name="T17" fmla="*/ 390 h 2185"/>
              <a:gd name="T18" fmla="*/ 1556 w 1636"/>
              <a:gd name="T19" fmla="*/ 667 h 2185"/>
              <a:gd name="T20" fmla="*/ 1636 w 1636"/>
              <a:gd name="T21" fmla="*/ 965 h 2185"/>
              <a:gd name="T22" fmla="*/ 1601 w 1636"/>
              <a:gd name="T23" fmla="*/ 1284 h 2185"/>
              <a:gd name="T24" fmla="*/ 1557 w 1636"/>
              <a:gd name="T25" fmla="*/ 1514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6" h="2185">
                <a:moveTo>
                  <a:pt x="1557" y="1514"/>
                </a:moveTo>
                <a:cubicBezTo>
                  <a:pt x="1388" y="1966"/>
                  <a:pt x="1067" y="2185"/>
                  <a:pt x="835" y="2185"/>
                </a:cubicBezTo>
                <a:cubicBezTo>
                  <a:pt x="602" y="2185"/>
                  <a:pt x="272" y="1969"/>
                  <a:pt x="113" y="1514"/>
                </a:cubicBezTo>
                <a:cubicBezTo>
                  <a:pt x="94" y="1459"/>
                  <a:pt x="48" y="1217"/>
                  <a:pt x="48" y="1217"/>
                </a:cubicBezTo>
                <a:cubicBezTo>
                  <a:pt x="0" y="910"/>
                  <a:pt x="140" y="819"/>
                  <a:pt x="140" y="819"/>
                </a:cubicBezTo>
                <a:cubicBezTo>
                  <a:pt x="335" y="667"/>
                  <a:pt x="481" y="338"/>
                  <a:pt x="596" y="228"/>
                </a:cubicBezTo>
                <a:cubicBezTo>
                  <a:pt x="833" y="0"/>
                  <a:pt x="1038" y="249"/>
                  <a:pt x="1038" y="249"/>
                </a:cubicBezTo>
                <a:cubicBezTo>
                  <a:pt x="1038" y="249"/>
                  <a:pt x="1193" y="59"/>
                  <a:pt x="1322" y="207"/>
                </a:cubicBezTo>
                <a:cubicBezTo>
                  <a:pt x="1322" y="207"/>
                  <a:pt x="1415" y="286"/>
                  <a:pt x="1435" y="390"/>
                </a:cubicBezTo>
                <a:cubicBezTo>
                  <a:pt x="1435" y="390"/>
                  <a:pt x="1474" y="556"/>
                  <a:pt x="1556" y="667"/>
                </a:cubicBezTo>
                <a:cubicBezTo>
                  <a:pt x="1556" y="667"/>
                  <a:pt x="1636" y="804"/>
                  <a:pt x="1636" y="965"/>
                </a:cubicBezTo>
                <a:lnTo>
                  <a:pt x="1601" y="1284"/>
                </a:lnTo>
                <a:cubicBezTo>
                  <a:pt x="1601" y="1284"/>
                  <a:pt x="1579" y="1455"/>
                  <a:pt x="1557" y="1514"/>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2" name="Freeform 12">
            <a:extLst>
              <a:ext uri="{FF2B5EF4-FFF2-40B4-BE49-F238E27FC236}">
                <a16:creationId xmlns:a16="http://schemas.microsoft.com/office/drawing/2014/main" id="{12DAEA85-E714-70D0-0C71-E60C5EE63C40}"/>
              </a:ext>
            </a:extLst>
          </p:cNvPr>
          <p:cNvSpPr>
            <a:spLocks/>
          </p:cNvSpPr>
          <p:nvPr/>
        </p:nvSpPr>
        <p:spPr bwMode="auto">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3" name="Freeform 13">
            <a:extLst>
              <a:ext uri="{FF2B5EF4-FFF2-40B4-BE49-F238E27FC236}">
                <a16:creationId xmlns:a16="http://schemas.microsoft.com/office/drawing/2014/main" id="{2F2EC71B-B67F-9370-1113-502B5683A89B}"/>
              </a:ext>
            </a:extLst>
          </p:cNvPr>
          <p:cNvSpPr>
            <a:spLocks/>
          </p:cNvSpPr>
          <p:nvPr/>
        </p:nvSpPr>
        <p:spPr bwMode="auto">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4" name="Freeform 14">
            <a:extLst>
              <a:ext uri="{FF2B5EF4-FFF2-40B4-BE49-F238E27FC236}">
                <a16:creationId xmlns:a16="http://schemas.microsoft.com/office/drawing/2014/main" id="{552A34E5-4137-F322-1F89-5844D3EB3EE2}"/>
              </a:ext>
            </a:extLst>
          </p:cNvPr>
          <p:cNvSpPr>
            <a:spLocks/>
          </p:cNvSpPr>
          <p:nvPr/>
        </p:nvSpPr>
        <p:spPr bwMode="auto">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5" name="Freeform 15">
            <a:extLst>
              <a:ext uri="{FF2B5EF4-FFF2-40B4-BE49-F238E27FC236}">
                <a16:creationId xmlns:a16="http://schemas.microsoft.com/office/drawing/2014/main" id="{B82166E6-DFF4-6BDD-D791-6D6EECE2891C}"/>
              </a:ext>
            </a:extLst>
          </p:cNvPr>
          <p:cNvSpPr>
            <a:spLocks/>
          </p:cNvSpPr>
          <p:nvPr/>
        </p:nvSpPr>
        <p:spPr bwMode="auto">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6" name="Freeform 16">
            <a:extLst>
              <a:ext uri="{FF2B5EF4-FFF2-40B4-BE49-F238E27FC236}">
                <a16:creationId xmlns:a16="http://schemas.microsoft.com/office/drawing/2014/main" id="{66A0BCB3-A119-EB74-0F83-7822B54032E8}"/>
              </a:ext>
            </a:extLst>
          </p:cNvPr>
          <p:cNvSpPr>
            <a:spLocks/>
          </p:cNvSpPr>
          <p:nvPr/>
        </p:nvSpPr>
        <p:spPr bwMode="auto">
          <a:xfrm>
            <a:off x="7203446" y="4645222"/>
            <a:ext cx="98098" cy="31531"/>
          </a:xfrm>
          <a:custGeom>
            <a:avLst/>
            <a:gdLst>
              <a:gd name="T0" fmla="*/ 0 w 360"/>
              <a:gd name="T1" fmla="*/ 117 h 117"/>
              <a:gd name="T2" fmla="*/ 360 w 360"/>
              <a:gd name="T3" fmla="*/ 87 h 117"/>
            </a:gdLst>
            <a:ahLst/>
            <a:cxnLst>
              <a:cxn ang="0">
                <a:pos x="T0" y="T1"/>
              </a:cxn>
              <a:cxn ang="0">
                <a:pos x="T2" y="T3"/>
              </a:cxn>
            </a:cxnLst>
            <a:rect l="0" t="0" r="r" b="b"/>
            <a:pathLst>
              <a:path w="360" h="117">
                <a:moveTo>
                  <a:pt x="0" y="117"/>
                </a:moveTo>
                <a:cubicBezTo>
                  <a:pt x="0" y="117"/>
                  <a:pt x="226" y="0"/>
                  <a:pt x="360" y="87"/>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7" name="Freeform 17">
            <a:extLst>
              <a:ext uri="{FF2B5EF4-FFF2-40B4-BE49-F238E27FC236}">
                <a16:creationId xmlns:a16="http://schemas.microsoft.com/office/drawing/2014/main" id="{1CF9D6EC-EF57-E834-8D7D-61F77E258BCB}"/>
              </a:ext>
            </a:extLst>
          </p:cNvPr>
          <p:cNvSpPr>
            <a:spLocks/>
          </p:cNvSpPr>
          <p:nvPr/>
        </p:nvSpPr>
        <p:spPr bwMode="auto">
          <a:xfrm>
            <a:off x="7010753" y="4645222"/>
            <a:ext cx="96347" cy="31531"/>
          </a:xfrm>
          <a:custGeom>
            <a:avLst/>
            <a:gdLst>
              <a:gd name="T0" fmla="*/ 359 w 359"/>
              <a:gd name="T1" fmla="*/ 117 h 117"/>
              <a:gd name="T2" fmla="*/ 0 w 359"/>
              <a:gd name="T3" fmla="*/ 87 h 117"/>
            </a:gdLst>
            <a:ahLst/>
            <a:cxnLst>
              <a:cxn ang="0">
                <a:pos x="T0" y="T1"/>
              </a:cxn>
              <a:cxn ang="0">
                <a:pos x="T2" y="T3"/>
              </a:cxn>
            </a:cxnLst>
            <a:rect l="0" t="0" r="r" b="b"/>
            <a:pathLst>
              <a:path w="359" h="117">
                <a:moveTo>
                  <a:pt x="359" y="117"/>
                </a:moveTo>
                <a:cubicBezTo>
                  <a:pt x="359" y="117"/>
                  <a:pt x="133" y="0"/>
                  <a:pt x="0" y="87"/>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8" name="Freeform 18">
            <a:extLst>
              <a:ext uri="{FF2B5EF4-FFF2-40B4-BE49-F238E27FC236}">
                <a16:creationId xmlns:a16="http://schemas.microsoft.com/office/drawing/2014/main" id="{EFFE1BA3-247F-D48F-51BE-3708A1441131}"/>
              </a:ext>
            </a:extLst>
          </p:cNvPr>
          <p:cNvSpPr>
            <a:spLocks/>
          </p:cNvSpPr>
          <p:nvPr/>
        </p:nvSpPr>
        <p:spPr bwMode="auto">
          <a:xfrm>
            <a:off x="7135128" y="4792369"/>
            <a:ext cx="21021" cy="64815"/>
          </a:xfrm>
          <a:custGeom>
            <a:avLst/>
            <a:gdLst>
              <a:gd name="T0" fmla="*/ 76 w 76"/>
              <a:gd name="T1" fmla="*/ 0 h 238"/>
              <a:gd name="T2" fmla="*/ 8 w 76"/>
              <a:gd name="T3" fmla="*/ 142 h 238"/>
              <a:gd name="T4" fmla="*/ 16 w 76"/>
              <a:gd name="T5" fmla="*/ 182 h 238"/>
              <a:gd name="T6" fmla="*/ 76 w 76"/>
              <a:gd name="T7" fmla="*/ 238 h 238"/>
            </a:gdLst>
            <a:ahLst/>
            <a:cxnLst>
              <a:cxn ang="0">
                <a:pos x="T0" y="T1"/>
              </a:cxn>
              <a:cxn ang="0">
                <a:pos x="T2" y="T3"/>
              </a:cxn>
              <a:cxn ang="0">
                <a:pos x="T4" y="T5"/>
              </a:cxn>
              <a:cxn ang="0">
                <a:pos x="T6" y="T7"/>
              </a:cxn>
            </a:cxnLst>
            <a:rect l="0" t="0" r="r" b="b"/>
            <a:pathLst>
              <a:path w="76" h="238">
                <a:moveTo>
                  <a:pt x="76" y="0"/>
                </a:moveTo>
                <a:lnTo>
                  <a:pt x="8" y="142"/>
                </a:lnTo>
                <a:cubicBezTo>
                  <a:pt x="0" y="156"/>
                  <a:pt x="4" y="173"/>
                  <a:pt x="16" y="182"/>
                </a:cubicBezTo>
                <a:lnTo>
                  <a:pt x="76" y="238"/>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9" name="Freeform 19">
            <a:extLst>
              <a:ext uri="{FF2B5EF4-FFF2-40B4-BE49-F238E27FC236}">
                <a16:creationId xmlns:a16="http://schemas.microsoft.com/office/drawing/2014/main" id="{26E4BCDA-D390-BCE1-99CD-579F69DADA3B}"/>
              </a:ext>
            </a:extLst>
          </p:cNvPr>
          <p:cNvSpPr>
            <a:spLocks/>
          </p:cNvSpPr>
          <p:nvPr/>
        </p:nvSpPr>
        <p:spPr bwMode="auto">
          <a:xfrm>
            <a:off x="7087830" y="4925502"/>
            <a:ext cx="134885" cy="17517"/>
          </a:xfrm>
          <a:custGeom>
            <a:avLst/>
            <a:gdLst>
              <a:gd name="T0" fmla="*/ 498 w 498"/>
              <a:gd name="T1" fmla="*/ 0 h 65"/>
              <a:gd name="T2" fmla="*/ 249 w 498"/>
              <a:gd name="T3" fmla="*/ 65 h 65"/>
              <a:gd name="T4" fmla="*/ 0 w 498"/>
              <a:gd name="T5" fmla="*/ 0 h 65"/>
            </a:gdLst>
            <a:ahLst/>
            <a:cxnLst>
              <a:cxn ang="0">
                <a:pos x="T0" y="T1"/>
              </a:cxn>
              <a:cxn ang="0">
                <a:pos x="T2" y="T3"/>
              </a:cxn>
              <a:cxn ang="0">
                <a:pos x="T4" y="T5"/>
              </a:cxn>
            </a:cxnLst>
            <a:rect l="0" t="0" r="r" b="b"/>
            <a:pathLst>
              <a:path w="498" h="65">
                <a:moveTo>
                  <a:pt x="498" y="0"/>
                </a:moveTo>
                <a:cubicBezTo>
                  <a:pt x="498" y="0"/>
                  <a:pt x="397" y="65"/>
                  <a:pt x="249" y="65"/>
                </a:cubicBezTo>
                <a:cubicBezTo>
                  <a:pt x="101" y="65"/>
                  <a:pt x="0" y="0"/>
                  <a:pt x="0" y="0"/>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0" name="Line 20">
            <a:extLst>
              <a:ext uri="{FF2B5EF4-FFF2-40B4-BE49-F238E27FC236}">
                <a16:creationId xmlns:a16="http://schemas.microsoft.com/office/drawing/2014/main" id="{2BC2B865-1CCA-B2D7-A5AF-0964A9858B31}"/>
              </a:ext>
            </a:extLst>
          </p:cNvPr>
          <p:cNvSpPr>
            <a:spLocks noChangeShapeType="1"/>
          </p:cNvSpPr>
          <p:nvPr/>
        </p:nvSpPr>
        <p:spPr bwMode="auto">
          <a:xfrm>
            <a:off x="7252495" y="4731057"/>
            <a:ext cx="0" cy="40291"/>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1" name="Line 21">
            <a:extLst>
              <a:ext uri="{FF2B5EF4-FFF2-40B4-BE49-F238E27FC236}">
                <a16:creationId xmlns:a16="http://schemas.microsoft.com/office/drawing/2014/main" id="{E1DE4A1B-127F-6B9D-ABE3-0EE1226BB280}"/>
              </a:ext>
            </a:extLst>
          </p:cNvPr>
          <p:cNvSpPr>
            <a:spLocks noChangeShapeType="1"/>
          </p:cNvSpPr>
          <p:nvPr/>
        </p:nvSpPr>
        <p:spPr bwMode="auto">
          <a:xfrm>
            <a:off x="7056299" y="4731057"/>
            <a:ext cx="0" cy="40291"/>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2" name="Freeform 22">
            <a:extLst>
              <a:ext uri="{FF2B5EF4-FFF2-40B4-BE49-F238E27FC236}">
                <a16:creationId xmlns:a16="http://schemas.microsoft.com/office/drawing/2014/main" id="{37FAB34E-4755-7689-5450-E5955CEF4771}"/>
              </a:ext>
            </a:extLst>
          </p:cNvPr>
          <p:cNvSpPr>
            <a:spLocks/>
          </p:cNvSpPr>
          <p:nvPr/>
        </p:nvSpPr>
        <p:spPr bwMode="auto">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3" name="Freeform 23">
            <a:extLst>
              <a:ext uri="{FF2B5EF4-FFF2-40B4-BE49-F238E27FC236}">
                <a16:creationId xmlns:a16="http://schemas.microsoft.com/office/drawing/2014/main" id="{7C627F6C-15C4-CDB6-485F-6020506CC492}"/>
              </a:ext>
            </a:extLst>
          </p:cNvPr>
          <p:cNvSpPr>
            <a:spLocks/>
          </p:cNvSpPr>
          <p:nvPr/>
        </p:nvSpPr>
        <p:spPr bwMode="auto">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4" name="Freeform 24">
            <a:extLst>
              <a:ext uri="{FF2B5EF4-FFF2-40B4-BE49-F238E27FC236}">
                <a16:creationId xmlns:a16="http://schemas.microsoft.com/office/drawing/2014/main" id="{84BA9D8B-F62D-E54F-D744-6EE50B990F42}"/>
              </a:ext>
            </a:extLst>
          </p:cNvPr>
          <p:cNvSpPr>
            <a:spLocks/>
          </p:cNvSpPr>
          <p:nvPr/>
        </p:nvSpPr>
        <p:spPr bwMode="auto">
          <a:xfrm>
            <a:off x="6572816" y="5149726"/>
            <a:ext cx="565816" cy="527277"/>
          </a:xfrm>
          <a:custGeom>
            <a:avLst/>
            <a:gdLst>
              <a:gd name="T0" fmla="*/ 1467 w 2077"/>
              <a:gd name="T1" fmla="*/ 0 h 1938"/>
              <a:gd name="T2" fmla="*/ 737 w 2077"/>
              <a:gd name="T3" fmla="*/ 354 h 1938"/>
              <a:gd name="T4" fmla="*/ 165 w 2077"/>
              <a:gd name="T5" fmla="*/ 1083 h 1938"/>
              <a:gd name="T6" fmla="*/ 0 w 2077"/>
              <a:gd name="T7" fmla="*/ 1938 h 1938"/>
              <a:gd name="T8" fmla="*/ 2077 w 2077"/>
              <a:gd name="T9" fmla="*/ 1938 h 1938"/>
              <a:gd name="T10" fmla="*/ 1467 w 2077"/>
              <a:gd name="T11" fmla="*/ 0 h 1938"/>
            </a:gdLst>
            <a:ahLst/>
            <a:cxnLst>
              <a:cxn ang="0">
                <a:pos x="T0" y="T1"/>
              </a:cxn>
              <a:cxn ang="0">
                <a:pos x="T2" y="T3"/>
              </a:cxn>
              <a:cxn ang="0">
                <a:pos x="T4" y="T5"/>
              </a:cxn>
              <a:cxn ang="0">
                <a:pos x="T6" y="T7"/>
              </a:cxn>
              <a:cxn ang="0">
                <a:pos x="T8" y="T9"/>
              </a:cxn>
              <a:cxn ang="0">
                <a:pos x="T10" y="T11"/>
              </a:cxn>
            </a:cxnLst>
            <a:rect l="0" t="0" r="r" b="b"/>
            <a:pathLst>
              <a:path w="2077" h="1938">
                <a:moveTo>
                  <a:pt x="1467" y="0"/>
                </a:moveTo>
                <a:cubicBezTo>
                  <a:pt x="1430" y="84"/>
                  <a:pt x="737" y="354"/>
                  <a:pt x="737" y="354"/>
                </a:cubicBezTo>
                <a:cubicBezTo>
                  <a:pt x="275" y="463"/>
                  <a:pt x="218" y="822"/>
                  <a:pt x="165" y="1083"/>
                </a:cubicBezTo>
                <a:cubicBezTo>
                  <a:pt x="165" y="1083"/>
                  <a:pt x="79" y="1453"/>
                  <a:pt x="0" y="1938"/>
                </a:cubicBezTo>
                <a:lnTo>
                  <a:pt x="2077" y="1938"/>
                </a:lnTo>
                <a:lnTo>
                  <a:pt x="14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5" name="Freeform 25">
            <a:extLst>
              <a:ext uri="{FF2B5EF4-FFF2-40B4-BE49-F238E27FC236}">
                <a16:creationId xmlns:a16="http://schemas.microsoft.com/office/drawing/2014/main" id="{D657AACE-9493-CE92-0E08-1A1F2CD852D5}"/>
              </a:ext>
            </a:extLst>
          </p:cNvPr>
          <p:cNvSpPr>
            <a:spLocks/>
          </p:cNvSpPr>
          <p:nvPr/>
        </p:nvSpPr>
        <p:spPr bwMode="auto">
          <a:xfrm>
            <a:off x="6572816" y="5149726"/>
            <a:ext cx="565816" cy="527277"/>
          </a:xfrm>
          <a:custGeom>
            <a:avLst/>
            <a:gdLst>
              <a:gd name="T0" fmla="*/ 1467 w 2077"/>
              <a:gd name="T1" fmla="*/ 0 h 1938"/>
              <a:gd name="T2" fmla="*/ 737 w 2077"/>
              <a:gd name="T3" fmla="*/ 354 h 1938"/>
              <a:gd name="T4" fmla="*/ 165 w 2077"/>
              <a:gd name="T5" fmla="*/ 1083 h 1938"/>
              <a:gd name="T6" fmla="*/ 0 w 2077"/>
              <a:gd name="T7" fmla="*/ 1938 h 1938"/>
              <a:gd name="T8" fmla="*/ 2077 w 2077"/>
              <a:gd name="T9" fmla="*/ 1938 h 1938"/>
              <a:gd name="T10" fmla="*/ 1467 w 2077"/>
              <a:gd name="T11" fmla="*/ 0 h 1938"/>
            </a:gdLst>
            <a:ahLst/>
            <a:cxnLst>
              <a:cxn ang="0">
                <a:pos x="T0" y="T1"/>
              </a:cxn>
              <a:cxn ang="0">
                <a:pos x="T2" y="T3"/>
              </a:cxn>
              <a:cxn ang="0">
                <a:pos x="T4" y="T5"/>
              </a:cxn>
              <a:cxn ang="0">
                <a:pos x="T6" y="T7"/>
              </a:cxn>
              <a:cxn ang="0">
                <a:pos x="T8" y="T9"/>
              </a:cxn>
              <a:cxn ang="0">
                <a:pos x="T10" y="T11"/>
              </a:cxn>
            </a:cxnLst>
            <a:rect l="0" t="0" r="r" b="b"/>
            <a:pathLst>
              <a:path w="2077" h="1938">
                <a:moveTo>
                  <a:pt x="1467" y="0"/>
                </a:moveTo>
                <a:cubicBezTo>
                  <a:pt x="1430" y="84"/>
                  <a:pt x="737" y="354"/>
                  <a:pt x="737" y="354"/>
                </a:cubicBezTo>
                <a:cubicBezTo>
                  <a:pt x="275" y="463"/>
                  <a:pt x="218" y="822"/>
                  <a:pt x="165" y="1083"/>
                </a:cubicBezTo>
                <a:cubicBezTo>
                  <a:pt x="165" y="1083"/>
                  <a:pt x="79" y="1453"/>
                  <a:pt x="0" y="1938"/>
                </a:cubicBezTo>
                <a:lnTo>
                  <a:pt x="2077" y="1938"/>
                </a:lnTo>
                <a:lnTo>
                  <a:pt x="1467"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6" name="Freeform 26">
            <a:extLst>
              <a:ext uri="{FF2B5EF4-FFF2-40B4-BE49-F238E27FC236}">
                <a16:creationId xmlns:a16="http://schemas.microsoft.com/office/drawing/2014/main" id="{4BFB91E9-82E0-DC78-0B4F-0095C6272A9B}"/>
              </a:ext>
            </a:extLst>
          </p:cNvPr>
          <p:cNvSpPr>
            <a:spLocks/>
          </p:cNvSpPr>
          <p:nvPr/>
        </p:nvSpPr>
        <p:spPr bwMode="auto">
          <a:xfrm>
            <a:off x="7178921" y="5149726"/>
            <a:ext cx="565816" cy="527277"/>
          </a:xfrm>
          <a:custGeom>
            <a:avLst/>
            <a:gdLst>
              <a:gd name="T0" fmla="*/ 1912 w 2077"/>
              <a:gd name="T1" fmla="*/ 1083 h 1938"/>
              <a:gd name="T2" fmla="*/ 1340 w 2077"/>
              <a:gd name="T3" fmla="*/ 354 h 1938"/>
              <a:gd name="T4" fmla="*/ 610 w 2077"/>
              <a:gd name="T5" fmla="*/ 0 h 1938"/>
              <a:gd name="T6" fmla="*/ 0 w 2077"/>
              <a:gd name="T7" fmla="*/ 1938 h 1938"/>
              <a:gd name="T8" fmla="*/ 2077 w 2077"/>
              <a:gd name="T9" fmla="*/ 1938 h 1938"/>
              <a:gd name="T10" fmla="*/ 1912 w 2077"/>
              <a:gd name="T11" fmla="*/ 1083 h 1938"/>
            </a:gdLst>
            <a:ahLst/>
            <a:cxnLst>
              <a:cxn ang="0">
                <a:pos x="T0" y="T1"/>
              </a:cxn>
              <a:cxn ang="0">
                <a:pos x="T2" y="T3"/>
              </a:cxn>
              <a:cxn ang="0">
                <a:pos x="T4" y="T5"/>
              </a:cxn>
              <a:cxn ang="0">
                <a:pos x="T6" y="T7"/>
              </a:cxn>
              <a:cxn ang="0">
                <a:pos x="T8" y="T9"/>
              </a:cxn>
              <a:cxn ang="0">
                <a:pos x="T10" y="T11"/>
              </a:cxn>
            </a:cxnLst>
            <a:rect l="0" t="0" r="r" b="b"/>
            <a:pathLst>
              <a:path w="2077" h="1938">
                <a:moveTo>
                  <a:pt x="1912" y="1083"/>
                </a:moveTo>
                <a:cubicBezTo>
                  <a:pt x="1838" y="816"/>
                  <a:pt x="1802" y="463"/>
                  <a:pt x="1340" y="354"/>
                </a:cubicBezTo>
                <a:cubicBezTo>
                  <a:pt x="1340" y="354"/>
                  <a:pt x="647" y="84"/>
                  <a:pt x="610" y="0"/>
                </a:cubicBezTo>
                <a:lnTo>
                  <a:pt x="0" y="1938"/>
                </a:lnTo>
                <a:lnTo>
                  <a:pt x="2077" y="1938"/>
                </a:lnTo>
                <a:cubicBezTo>
                  <a:pt x="1998" y="1453"/>
                  <a:pt x="1912" y="1083"/>
                  <a:pt x="1912" y="10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7" name="Freeform 27">
            <a:extLst>
              <a:ext uri="{FF2B5EF4-FFF2-40B4-BE49-F238E27FC236}">
                <a16:creationId xmlns:a16="http://schemas.microsoft.com/office/drawing/2014/main" id="{3BB24A7F-4F7A-3C8A-B917-3F4F4CEF1CC5}"/>
              </a:ext>
            </a:extLst>
          </p:cNvPr>
          <p:cNvSpPr>
            <a:spLocks/>
          </p:cNvSpPr>
          <p:nvPr/>
        </p:nvSpPr>
        <p:spPr bwMode="auto">
          <a:xfrm>
            <a:off x="7178921" y="5149726"/>
            <a:ext cx="565816" cy="527277"/>
          </a:xfrm>
          <a:custGeom>
            <a:avLst/>
            <a:gdLst>
              <a:gd name="T0" fmla="*/ 1912 w 2077"/>
              <a:gd name="T1" fmla="*/ 1083 h 1938"/>
              <a:gd name="T2" fmla="*/ 1340 w 2077"/>
              <a:gd name="T3" fmla="*/ 354 h 1938"/>
              <a:gd name="T4" fmla="*/ 610 w 2077"/>
              <a:gd name="T5" fmla="*/ 0 h 1938"/>
              <a:gd name="T6" fmla="*/ 0 w 2077"/>
              <a:gd name="T7" fmla="*/ 1938 h 1938"/>
              <a:gd name="T8" fmla="*/ 2077 w 2077"/>
              <a:gd name="T9" fmla="*/ 1938 h 1938"/>
              <a:gd name="T10" fmla="*/ 1912 w 2077"/>
              <a:gd name="T11" fmla="*/ 1083 h 1938"/>
            </a:gdLst>
            <a:ahLst/>
            <a:cxnLst>
              <a:cxn ang="0">
                <a:pos x="T0" y="T1"/>
              </a:cxn>
              <a:cxn ang="0">
                <a:pos x="T2" y="T3"/>
              </a:cxn>
              <a:cxn ang="0">
                <a:pos x="T4" y="T5"/>
              </a:cxn>
              <a:cxn ang="0">
                <a:pos x="T6" y="T7"/>
              </a:cxn>
              <a:cxn ang="0">
                <a:pos x="T8" y="T9"/>
              </a:cxn>
              <a:cxn ang="0">
                <a:pos x="T10" y="T11"/>
              </a:cxn>
            </a:cxnLst>
            <a:rect l="0" t="0" r="r" b="b"/>
            <a:pathLst>
              <a:path w="2077" h="1938">
                <a:moveTo>
                  <a:pt x="1912" y="1083"/>
                </a:moveTo>
                <a:cubicBezTo>
                  <a:pt x="1838" y="816"/>
                  <a:pt x="1802" y="463"/>
                  <a:pt x="1340" y="354"/>
                </a:cubicBezTo>
                <a:cubicBezTo>
                  <a:pt x="1340" y="354"/>
                  <a:pt x="647" y="84"/>
                  <a:pt x="610" y="0"/>
                </a:cubicBezTo>
                <a:lnTo>
                  <a:pt x="0" y="1938"/>
                </a:lnTo>
                <a:lnTo>
                  <a:pt x="2077" y="1938"/>
                </a:lnTo>
                <a:cubicBezTo>
                  <a:pt x="1998" y="1453"/>
                  <a:pt x="1912" y="1083"/>
                  <a:pt x="1912" y="108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8" name="Line 28">
            <a:extLst>
              <a:ext uri="{FF2B5EF4-FFF2-40B4-BE49-F238E27FC236}">
                <a16:creationId xmlns:a16="http://schemas.microsoft.com/office/drawing/2014/main" id="{1EBF669E-958D-41B7-0580-CB3781565E1A}"/>
              </a:ext>
            </a:extLst>
          </p:cNvPr>
          <p:cNvSpPr>
            <a:spLocks noChangeShapeType="1"/>
          </p:cNvSpPr>
          <p:nvPr/>
        </p:nvSpPr>
        <p:spPr bwMode="auto">
          <a:xfrm>
            <a:off x="7159653" y="5408985"/>
            <a:ext cx="0" cy="268018"/>
          </a:xfrm>
          <a:prstGeom prst="line">
            <a:avLst/>
          </a:prstGeom>
          <a:noFill/>
          <a:ln w="269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9" name="Freeform 29">
            <a:extLst>
              <a:ext uri="{FF2B5EF4-FFF2-40B4-BE49-F238E27FC236}">
                <a16:creationId xmlns:a16="http://schemas.microsoft.com/office/drawing/2014/main" id="{177B07E8-BFAE-0080-4803-6152AA489389}"/>
              </a:ext>
            </a:extLst>
          </p:cNvPr>
          <p:cNvSpPr>
            <a:spLocks/>
          </p:cNvSpPr>
          <p:nvPr/>
        </p:nvSpPr>
        <p:spPr bwMode="auto">
          <a:xfrm>
            <a:off x="6888131" y="5149726"/>
            <a:ext cx="157657" cy="527277"/>
          </a:xfrm>
          <a:custGeom>
            <a:avLst/>
            <a:gdLst>
              <a:gd name="T0" fmla="*/ 310 w 579"/>
              <a:gd name="T1" fmla="*/ 0 h 1938"/>
              <a:gd name="T2" fmla="*/ 0 w 579"/>
              <a:gd name="T3" fmla="*/ 547 h 1938"/>
              <a:gd name="T4" fmla="*/ 310 w 579"/>
              <a:gd name="T5" fmla="*/ 798 h 1938"/>
              <a:gd name="T6" fmla="*/ 37 w 579"/>
              <a:gd name="T7" fmla="*/ 1124 h 1938"/>
              <a:gd name="T8" fmla="*/ 579 w 579"/>
              <a:gd name="T9" fmla="*/ 1938 h 1938"/>
            </a:gdLst>
            <a:ahLst/>
            <a:cxnLst>
              <a:cxn ang="0">
                <a:pos x="T0" y="T1"/>
              </a:cxn>
              <a:cxn ang="0">
                <a:pos x="T2" y="T3"/>
              </a:cxn>
              <a:cxn ang="0">
                <a:pos x="T4" y="T5"/>
              </a:cxn>
              <a:cxn ang="0">
                <a:pos x="T6" y="T7"/>
              </a:cxn>
              <a:cxn ang="0">
                <a:pos x="T8" y="T9"/>
              </a:cxn>
            </a:cxnLst>
            <a:rect l="0" t="0" r="r" b="b"/>
            <a:pathLst>
              <a:path w="579" h="1938">
                <a:moveTo>
                  <a:pt x="310" y="0"/>
                </a:moveTo>
                <a:lnTo>
                  <a:pt x="0" y="547"/>
                </a:lnTo>
                <a:lnTo>
                  <a:pt x="310" y="798"/>
                </a:lnTo>
                <a:lnTo>
                  <a:pt x="37" y="1124"/>
                </a:lnTo>
                <a:lnTo>
                  <a:pt x="579" y="1938"/>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0" name="Freeform 30">
            <a:extLst>
              <a:ext uri="{FF2B5EF4-FFF2-40B4-BE49-F238E27FC236}">
                <a16:creationId xmlns:a16="http://schemas.microsoft.com/office/drawing/2014/main" id="{DC0D1EBE-C170-6403-5544-A18184A4CC82}"/>
              </a:ext>
            </a:extLst>
          </p:cNvPr>
          <p:cNvSpPr>
            <a:spLocks/>
          </p:cNvSpPr>
          <p:nvPr/>
        </p:nvSpPr>
        <p:spPr bwMode="auto">
          <a:xfrm>
            <a:off x="7534527" y="5470295"/>
            <a:ext cx="19270" cy="206706"/>
          </a:xfrm>
          <a:custGeom>
            <a:avLst/>
            <a:gdLst>
              <a:gd name="T0" fmla="*/ 0 w 70"/>
              <a:gd name="T1" fmla="*/ 0 h 764"/>
              <a:gd name="T2" fmla="*/ 70 w 70"/>
              <a:gd name="T3" fmla="*/ 764 h 764"/>
            </a:gdLst>
            <a:ahLst/>
            <a:cxnLst>
              <a:cxn ang="0">
                <a:pos x="T0" y="T1"/>
              </a:cxn>
              <a:cxn ang="0">
                <a:pos x="T2" y="T3"/>
              </a:cxn>
            </a:cxnLst>
            <a:rect l="0" t="0" r="r" b="b"/>
            <a:pathLst>
              <a:path w="70" h="764">
                <a:moveTo>
                  <a:pt x="0" y="0"/>
                </a:moveTo>
                <a:cubicBezTo>
                  <a:pt x="0" y="0"/>
                  <a:pt x="35" y="163"/>
                  <a:pt x="70" y="764"/>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1" name="Freeform 31">
            <a:extLst>
              <a:ext uri="{FF2B5EF4-FFF2-40B4-BE49-F238E27FC236}">
                <a16:creationId xmlns:a16="http://schemas.microsoft.com/office/drawing/2014/main" id="{E09B27A9-6D2A-F014-DA9A-507296DBC944}"/>
              </a:ext>
            </a:extLst>
          </p:cNvPr>
          <p:cNvSpPr>
            <a:spLocks/>
          </p:cNvSpPr>
          <p:nvPr/>
        </p:nvSpPr>
        <p:spPr bwMode="auto">
          <a:xfrm>
            <a:off x="6758501" y="5470295"/>
            <a:ext cx="19270" cy="206706"/>
          </a:xfrm>
          <a:custGeom>
            <a:avLst/>
            <a:gdLst>
              <a:gd name="T0" fmla="*/ 70 w 70"/>
              <a:gd name="T1" fmla="*/ 0 h 764"/>
              <a:gd name="T2" fmla="*/ 0 w 70"/>
              <a:gd name="T3" fmla="*/ 764 h 764"/>
            </a:gdLst>
            <a:ahLst/>
            <a:cxnLst>
              <a:cxn ang="0">
                <a:pos x="T0" y="T1"/>
              </a:cxn>
              <a:cxn ang="0">
                <a:pos x="T2" y="T3"/>
              </a:cxn>
            </a:cxnLst>
            <a:rect l="0" t="0" r="r" b="b"/>
            <a:pathLst>
              <a:path w="70" h="764">
                <a:moveTo>
                  <a:pt x="70" y="0"/>
                </a:moveTo>
                <a:cubicBezTo>
                  <a:pt x="70" y="0"/>
                  <a:pt x="35" y="163"/>
                  <a:pt x="0" y="764"/>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2" name="Freeform 32">
            <a:extLst>
              <a:ext uri="{FF2B5EF4-FFF2-40B4-BE49-F238E27FC236}">
                <a16:creationId xmlns:a16="http://schemas.microsoft.com/office/drawing/2014/main" id="{878100CF-73D2-1804-533A-744E59744BC0}"/>
              </a:ext>
            </a:extLst>
          </p:cNvPr>
          <p:cNvSpPr>
            <a:spLocks/>
          </p:cNvSpPr>
          <p:nvPr/>
        </p:nvSpPr>
        <p:spPr bwMode="auto">
          <a:xfrm>
            <a:off x="7278772" y="5149726"/>
            <a:ext cx="150650" cy="527277"/>
          </a:xfrm>
          <a:custGeom>
            <a:avLst/>
            <a:gdLst>
              <a:gd name="T0" fmla="*/ 242 w 552"/>
              <a:gd name="T1" fmla="*/ 0 h 1938"/>
              <a:gd name="T2" fmla="*/ 552 w 552"/>
              <a:gd name="T3" fmla="*/ 547 h 1938"/>
              <a:gd name="T4" fmla="*/ 242 w 552"/>
              <a:gd name="T5" fmla="*/ 798 h 1938"/>
              <a:gd name="T6" fmla="*/ 516 w 552"/>
              <a:gd name="T7" fmla="*/ 1124 h 1938"/>
              <a:gd name="T8" fmla="*/ 0 w 552"/>
              <a:gd name="T9" fmla="*/ 1938 h 1938"/>
            </a:gdLst>
            <a:ahLst/>
            <a:cxnLst>
              <a:cxn ang="0">
                <a:pos x="T0" y="T1"/>
              </a:cxn>
              <a:cxn ang="0">
                <a:pos x="T2" y="T3"/>
              </a:cxn>
              <a:cxn ang="0">
                <a:pos x="T4" y="T5"/>
              </a:cxn>
              <a:cxn ang="0">
                <a:pos x="T6" y="T7"/>
              </a:cxn>
              <a:cxn ang="0">
                <a:pos x="T8" y="T9"/>
              </a:cxn>
            </a:cxnLst>
            <a:rect l="0" t="0" r="r" b="b"/>
            <a:pathLst>
              <a:path w="552" h="1938">
                <a:moveTo>
                  <a:pt x="242" y="0"/>
                </a:moveTo>
                <a:lnTo>
                  <a:pt x="552" y="547"/>
                </a:lnTo>
                <a:lnTo>
                  <a:pt x="242" y="798"/>
                </a:lnTo>
                <a:lnTo>
                  <a:pt x="516" y="1124"/>
                </a:lnTo>
                <a:lnTo>
                  <a:pt x="0" y="1938"/>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3" name="Freeform 33">
            <a:extLst>
              <a:ext uri="{FF2B5EF4-FFF2-40B4-BE49-F238E27FC236}">
                <a16:creationId xmlns:a16="http://schemas.microsoft.com/office/drawing/2014/main" id="{04351937-8D2D-8EF2-2898-FEDA9B10F108}"/>
              </a:ext>
            </a:extLst>
          </p:cNvPr>
          <p:cNvSpPr>
            <a:spLocks/>
          </p:cNvSpPr>
          <p:nvPr/>
        </p:nvSpPr>
        <p:spPr bwMode="auto">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4" name="Freeform 34">
            <a:extLst>
              <a:ext uri="{FF2B5EF4-FFF2-40B4-BE49-F238E27FC236}">
                <a16:creationId xmlns:a16="http://schemas.microsoft.com/office/drawing/2014/main" id="{7788B538-827B-241B-6286-A718C61721EA}"/>
              </a:ext>
            </a:extLst>
          </p:cNvPr>
          <p:cNvSpPr>
            <a:spLocks/>
          </p:cNvSpPr>
          <p:nvPr/>
        </p:nvSpPr>
        <p:spPr bwMode="auto">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5" name="Freeform 35">
            <a:extLst>
              <a:ext uri="{FF2B5EF4-FFF2-40B4-BE49-F238E27FC236}">
                <a16:creationId xmlns:a16="http://schemas.microsoft.com/office/drawing/2014/main" id="{90538C15-516A-764A-5612-732D877D213B}"/>
              </a:ext>
            </a:extLst>
          </p:cNvPr>
          <p:cNvSpPr>
            <a:spLocks/>
          </p:cNvSpPr>
          <p:nvPr/>
        </p:nvSpPr>
        <p:spPr bwMode="auto">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6" name="Freeform 36">
            <a:extLst>
              <a:ext uri="{FF2B5EF4-FFF2-40B4-BE49-F238E27FC236}">
                <a16:creationId xmlns:a16="http://schemas.microsoft.com/office/drawing/2014/main" id="{DEC957B4-0C8B-4479-FB55-70333CBD8C4D}"/>
              </a:ext>
            </a:extLst>
          </p:cNvPr>
          <p:cNvSpPr>
            <a:spLocks/>
          </p:cNvSpPr>
          <p:nvPr/>
        </p:nvSpPr>
        <p:spPr bwMode="auto">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pic>
        <p:nvPicPr>
          <p:cNvPr id="180" name="그림 179"/>
          <p:cNvPicPr>
            <a:picLocks noChangeAspect="1"/>
          </p:cNvPicPr>
          <p:nvPr/>
        </p:nvPicPr>
        <p:blipFill rotWithShape="1">
          <a:blip r:embed="rId2"/>
          <a:stretch>
            <a:fillRect/>
          </a:stretch>
        </p:blipFill>
        <p:spPr>
          <a:xfrm>
            <a:off x="260515" y="146540"/>
            <a:ext cx="11708080" cy="6526649"/>
          </a:xfrm>
          <a:prstGeom prst="rect">
            <a:avLst/>
          </a:prstGeom>
        </p:spPr>
      </p:pic>
    </p:spTree>
    <p:extLst>
      <p:ext uri="{BB962C8B-B14F-4D97-AF65-F5344CB8AC3E}">
        <p14:creationId xmlns:p14="http://schemas.microsoft.com/office/powerpoint/2010/main" val="648312152"/>
      </p:ext>
    </p:extLst>
  </p:cSld>
  <p:clrMapOvr>
    <a:masterClrMapping/>
  </p:clrMapOvr>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모서리가 둥근 직사각형 6">
            <a:extLst>
              <a:ext uri="{FF2B5EF4-FFF2-40B4-BE49-F238E27FC236}">
                <a16:creationId xmlns:a16="http://schemas.microsoft.com/office/drawing/2014/main" id="{22C60B5F-2658-CB24-133C-F432245E14A8}"/>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2" name="타원 61">
            <a:extLst>
              <a:ext uri="{FF2B5EF4-FFF2-40B4-BE49-F238E27FC236}">
                <a16:creationId xmlns:a16="http://schemas.microsoft.com/office/drawing/2014/main" id="{008FBF84-D263-000A-D5D0-48EF9405F9AB}"/>
              </a:ext>
            </a:extLst>
          </p:cNvPr>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3" name="타원 62">
            <a:extLst>
              <a:ext uri="{FF2B5EF4-FFF2-40B4-BE49-F238E27FC236}">
                <a16:creationId xmlns:a16="http://schemas.microsoft.com/office/drawing/2014/main" id="{591B4E14-250F-1278-648F-FBAE9697C4FC}"/>
              </a:ext>
            </a:extLst>
          </p:cNvPr>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8" name="타원 67">
            <a:extLst>
              <a:ext uri="{FF2B5EF4-FFF2-40B4-BE49-F238E27FC236}">
                <a16:creationId xmlns:a16="http://schemas.microsoft.com/office/drawing/2014/main" id="{E547026D-1625-A48A-EF57-9D52E437D84E}"/>
              </a:ext>
            </a:extLst>
          </p:cNvPr>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9" name="직사각형 8">
            <a:extLst>
              <a:ext uri="{FF2B5EF4-FFF2-40B4-BE49-F238E27FC236}">
                <a16:creationId xmlns:a16="http://schemas.microsoft.com/office/drawing/2014/main" id="{3770D08A-426C-6455-75A9-5E313754ECD8}"/>
              </a:ext>
            </a:extLst>
          </p:cNvPr>
          <p:cNvSpPr/>
          <p:nvPr/>
        </p:nvSpPr>
        <p:spPr>
          <a:xfrm>
            <a:off x="275844" y="815720"/>
            <a:ext cx="2342703" cy="547879"/>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0" name="직사각형 9">
            <a:extLst>
              <a:ext uri="{FF2B5EF4-FFF2-40B4-BE49-F238E27FC236}">
                <a16:creationId xmlns:a16="http://schemas.microsoft.com/office/drawing/2014/main" id="{03B3D207-67D3-F20E-D267-9B5D3DC2298A}"/>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 name="직사각형 10">
            <a:extLst>
              <a:ext uri="{FF2B5EF4-FFF2-40B4-BE49-F238E27FC236}">
                <a16:creationId xmlns:a16="http://schemas.microsoft.com/office/drawing/2014/main" id="{D8FA7081-8519-6A77-C6DA-E3ECF1BDA851}"/>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 name="직사각형 11">
            <a:extLst>
              <a:ext uri="{FF2B5EF4-FFF2-40B4-BE49-F238E27FC236}">
                <a16:creationId xmlns:a16="http://schemas.microsoft.com/office/drawing/2014/main" id="{C447002C-1E50-C855-2CEA-08FBF7C01881}"/>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3" name="직사각형 12">
            <a:extLst>
              <a:ext uri="{FF2B5EF4-FFF2-40B4-BE49-F238E27FC236}">
                <a16:creationId xmlns:a16="http://schemas.microsoft.com/office/drawing/2014/main" id="{B5464FF3-0B85-6989-EEC3-18BD79D6BD6F}"/>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 name="직사각형 13">
            <a:extLst>
              <a:ext uri="{FF2B5EF4-FFF2-40B4-BE49-F238E27FC236}">
                <a16:creationId xmlns:a16="http://schemas.microsoft.com/office/drawing/2014/main" id="{6E9F6D72-DFC2-09DE-766E-97E4129FD274}"/>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 name="모서리가 둥근 직사각형 14">
            <a:extLst>
              <a:ext uri="{FF2B5EF4-FFF2-40B4-BE49-F238E27FC236}">
                <a16:creationId xmlns:a16="http://schemas.microsoft.com/office/drawing/2014/main" id="{09D21F91-B111-BC55-E6BF-F58ECF49F7D8}"/>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3" name="Freeform 209">
            <a:extLst>
              <a:ext uri="{FF2B5EF4-FFF2-40B4-BE49-F238E27FC236}">
                <a16:creationId xmlns:a16="http://schemas.microsoft.com/office/drawing/2014/main" id="{87B35CA4-6A88-C044-CA1D-72AB91A34791}"/>
              </a:ext>
            </a:extLst>
          </p:cNvPr>
          <p:cNvSpPr>
            <a:spLocks/>
          </p:cNvSpPr>
          <p:nvPr/>
        </p:nvSpPr>
        <p:spPr bwMode="auto">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 name="Freeform 230">
            <a:extLst>
              <a:ext uri="{FF2B5EF4-FFF2-40B4-BE49-F238E27FC236}">
                <a16:creationId xmlns:a16="http://schemas.microsoft.com/office/drawing/2014/main" id="{4E7928D6-AC99-2120-E9EC-71DC3E3CD036}"/>
              </a:ext>
            </a:extLst>
          </p:cNvPr>
          <p:cNvSpPr>
            <a:spLocks noEditPoints="1"/>
          </p:cNvSpPr>
          <p:nvPr/>
        </p:nvSpPr>
        <p:spPr bwMode="auto">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 name="TextBox 16">
            <a:extLst>
              <a:ext uri="{FF2B5EF4-FFF2-40B4-BE49-F238E27FC236}">
                <a16:creationId xmlns:a16="http://schemas.microsoft.com/office/drawing/2014/main" id="{C9D28D21-6E48-D9A8-FCA3-3D0FDFCD37DE}"/>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 name="TextBox 17">
            <a:extLst>
              <a:ext uri="{FF2B5EF4-FFF2-40B4-BE49-F238E27FC236}">
                <a16:creationId xmlns:a16="http://schemas.microsoft.com/office/drawing/2014/main" id="{C5950577-C325-B4B5-8A10-D81C8A19C27F}"/>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9" name="TextBox 18">
            <a:extLst>
              <a:ext uri="{FF2B5EF4-FFF2-40B4-BE49-F238E27FC236}">
                <a16:creationId xmlns:a16="http://schemas.microsoft.com/office/drawing/2014/main" id="{3CF3DB66-4B7F-D7AE-5235-1210E93B2596}"/>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0" name="TextBox 19">
            <a:extLst>
              <a:ext uri="{FF2B5EF4-FFF2-40B4-BE49-F238E27FC236}">
                <a16:creationId xmlns:a16="http://schemas.microsoft.com/office/drawing/2014/main" id="{EC1D40CF-FB82-8220-0B21-CEAC6C22D608}"/>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1" name="TextBox 20">
            <a:extLst>
              <a:ext uri="{FF2B5EF4-FFF2-40B4-BE49-F238E27FC236}">
                <a16:creationId xmlns:a16="http://schemas.microsoft.com/office/drawing/2014/main" id="{2F539DB4-61CA-7E5A-CD8E-55BA3C6954C9}"/>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2" name="TextBox 21">
            <a:extLst>
              <a:ext uri="{FF2B5EF4-FFF2-40B4-BE49-F238E27FC236}">
                <a16:creationId xmlns:a16="http://schemas.microsoft.com/office/drawing/2014/main" id="{27EAF158-32F2-1923-B140-BE6D631BD714}"/>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 name="Freeform 324">
            <a:extLst>
              <a:ext uri="{FF2B5EF4-FFF2-40B4-BE49-F238E27FC236}">
                <a16:creationId xmlns:a16="http://schemas.microsoft.com/office/drawing/2014/main" id="{75BEC40D-73C8-9D0E-1605-00BE5103C482}"/>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 name="Freeform 325">
            <a:extLst>
              <a:ext uri="{FF2B5EF4-FFF2-40B4-BE49-F238E27FC236}">
                <a16:creationId xmlns:a16="http://schemas.microsoft.com/office/drawing/2014/main" id="{AE3E2257-36E8-E57A-FCDA-8EDF60F84750}"/>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 name="TextBox 23">
            <a:extLst>
              <a:ext uri="{FF2B5EF4-FFF2-40B4-BE49-F238E27FC236}">
                <a16:creationId xmlns:a16="http://schemas.microsoft.com/office/drawing/2014/main" id="{CFB48BD2-03A0-959A-9A23-BF0E2F1B54A9}"/>
              </a:ext>
            </a:extLst>
          </p:cNvPr>
          <p:cNvSpPr txBox="1"/>
          <p:nvPr/>
        </p:nvSpPr>
        <p:spPr>
          <a:xfrm>
            <a:off x="2733700" y="2526083"/>
            <a:ext cx="6724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Marketing Team</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5" name="자유형 64">
            <a:extLst>
              <a:ext uri="{FF2B5EF4-FFF2-40B4-BE49-F238E27FC236}">
                <a16:creationId xmlns:a16="http://schemas.microsoft.com/office/drawing/2014/main" id="{3607A69E-95F0-779E-4214-7B08153BDFC7}"/>
              </a:ext>
            </a:extLst>
          </p:cNvPr>
          <p:cNvSpPr/>
          <p:nvPr/>
        </p:nvSpPr>
        <p:spPr>
          <a:xfrm>
            <a:off x="1152888" y="5159375"/>
            <a:ext cx="2123263" cy="1098221"/>
          </a:xfrm>
          <a:custGeom>
            <a:avLst/>
            <a:gdLst>
              <a:gd name="connsiteX0" fmla="*/ 0 w 2123263"/>
              <a:gd name="connsiteY0" fmla="*/ 0 h 911479"/>
              <a:gd name="connsiteX1" fmla="*/ 2123263 w 2123263"/>
              <a:gd name="connsiteY1" fmla="*/ 0 h 911479"/>
              <a:gd name="connsiteX2" fmla="*/ 2123263 w 2123263"/>
              <a:gd name="connsiteY2" fmla="*/ 693569 h 911479"/>
              <a:gd name="connsiteX3" fmla="*/ 1905353 w 2123263"/>
              <a:gd name="connsiteY3" fmla="*/ 911479 h 911479"/>
              <a:gd name="connsiteX4" fmla="*/ 217910 w 2123263"/>
              <a:gd name="connsiteY4" fmla="*/ 911479 h 911479"/>
              <a:gd name="connsiteX5" fmla="*/ 0 w 2123263"/>
              <a:gd name="connsiteY5" fmla="*/ 693569 h 911479"/>
              <a:gd name="connsiteX6" fmla="*/ 0 w 2123263"/>
              <a:gd name="connsiteY6" fmla="*/ 0 h 9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911479">
                <a:moveTo>
                  <a:pt x="0" y="0"/>
                </a:moveTo>
                <a:lnTo>
                  <a:pt x="2123263" y="0"/>
                </a:lnTo>
                <a:lnTo>
                  <a:pt x="2123263" y="693569"/>
                </a:lnTo>
                <a:cubicBezTo>
                  <a:pt x="2123263" y="813917"/>
                  <a:pt x="2025701" y="911479"/>
                  <a:pt x="1905353" y="911479"/>
                </a:cubicBezTo>
                <a:lnTo>
                  <a:pt x="217910" y="911479"/>
                </a:lnTo>
                <a:cubicBezTo>
                  <a:pt x="97562" y="911479"/>
                  <a:pt x="0" y="813917"/>
                  <a:pt x="0" y="693569"/>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4" name="자유형 63">
            <a:extLst>
              <a:ext uri="{FF2B5EF4-FFF2-40B4-BE49-F238E27FC236}">
                <a16:creationId xmlns:a16="http://schemas.microsoft.com/office/drawing/2014/main" id="{AF3917F1-E8EC-59D5-36F6-D101C195B02B}"/>
              </a:ext>
            </a:extLst>
          </p:cNvPr>
          <p:cNvSpPr/>
          <p:nvPr/>
        </p:nvSpPr>
        <p:spPr>
          <a:xfrm>
            <a:off x="1152888" y="3569028"/>
            <a:ext cx="2123263" cy="1590346"/>
          </a:xfrm>
          <a:custGeom>
            <a:avLst/>
            <a:gdLst>
              <a:gd name="connsiteX0" fmla="*/ 217910 w 2123263"/>
              <a:gd name="connsiteY0" fmla="*/ 0 h 1590346"/>
              <a:gd name="connsiteX1" fmla="*/ 1905353 w 2123263"/>
              <a:gd name="connsiteY1" fmla="*/ 0 h 1590346"/>
              <a:gd name="connsiteX2" fmla="*/ 2123263 w 2123263"/>
              <a:gd name="connsiteY2" fmla="*/ 217910 h 1590346"/>
              <a:gd name="connsiteX3" fmla="*/ 2123263 w 2123263"/>
              <a:gd name="connsiteY3" fmla="*/ 1590346 h 1590346"/>
              <a:gd name="connsiteX4" fmla="*/ 0 w 2123263"/>
              <a:gd name="connsiteY4" fmla="*/ 1590346 h 1590346"/>
              <a:gd name="connsiteX5" fmla="*/ 0 w 2123263"/>
              <a:gd name="connsiteY5" fmla="*/ 217910 h 1590346"/>
              <a:gd name="connsiteX6" fmla="*/ 217910 w 2123263"/>
              <a:gd name="connsiteY6" fmla="*/ 0 h 15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1590346">
                <a:moveTo>
                  <a:pt x="217910" y="0"/>
                </a:moveTo>
                <a:lnTo>
                  <a:pt x="1905353" y="0"/>
                </a:lnTo>
                <a:cubicBezTo>
                  <a:pt x="2025701" y="0"/>
                  <a:pt x="2123263" y="97562"/>
                  <a:pt x="2123263" y="217910"/>
                </a:cubicBezTo>
                <a:lnTo>
                  <a:pt x="2123263" y="1590346"/>
                </a:lnTo>
                <a:lnTo>
                  <a:pt x="0" y="1590346"/>
                </a:lnTo>
                <a:lnTo>
                  <a:pt x="0" y="217910"/>
                </a:lnTo>
                <a:cubicBezTo>
                  <a:pt x="0" y="97562"/>
                  <a:pt x="97562" y="0"/>
                  <a:pt x="217910"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7" name="Freeform 134">
            <a:extLst>
              <a:ext uri="{FF2B5EF4-FFF2-40B4-BE49-F238E27FC236}">
                <a16:creationId xmlns:a16="http://schemas.microsoft.com/office/drawing/2014/main" id="{02E530BD-CA72-CC53-01E9-921FE7A67A40}"/>
              </a:ext>
            </a:extLst>
          </p:cNvPr>
          <p:cNvSpPr>
            <a:spLocks/>
          </p:cNvSpPr>
          <p:nvPr/>
        </p:nvSpPr>
        <p:spPr bwMode="auto">
          <a:xfrm>
            <a:off x="1880350" y="3883025"/>
            <a:ext cx="665163" cy="369888"/>
          </a:xfrm>
          <a:custGeom>
            <a:avLst/>
            <a:gdLst>
              <a:gd name="T0" fmla="*/ 1348 w 2696"/>
              <a:gd name="T1" fmla="*/ 0 h 1494"/>
              <a:gd name="T2" fmla="*/ 323 w 2696"/>
              <a:gd name="T3" fmla="*/ 1494 h 1494"/>
              <a:gd name="T4" fmla="*/ 2372 w 2696"/>
              <a:gd name="T5" fmla="*/ 1494 h 1494"/>
              <a:gd name="T6" fmla="*/ 1348 w 2696"/>
              <a:gd name="T7" fmla="*/ 0 h 1494"/>
            </a:gdLst>
            <a:ahLst/>
            <a:cxnLst>
              <a:cxn ang="0">
                <a:pos x="T0" y="T1"/>
              </a:cxn>
              <a:cxn ang="0">
                <a:pos x="T2" y="T3"/>
              </a:cxn>
              <a:cxn ang="0">
                <a:pos x="T4" y="T5"/>
              </a:cxn>
              <a:cxn ang="0">
                <a:pos x="T6" y="T7"/>
              </a:cxn>
            </a:cxnLst>
            <a:rect l="0" t="0" r="r" b="b"/>
            <a:pathLst>
              <a:path w="2696" h="1494">
                <a:moveTo>
                  <a:pt x="1348" y="0"/>
                </a:moveTo>
                <a:cubicBezTo>
                  <a:pt x="0" y="0"/>
                  <a:pt x="323" y="1494"/>
                  <a:pt x="323" y="1494"/>
                </a:cubicBezTo>
                <a:lnTo>
                  <a:pt x="2372" y="1494"/>
                </a:lnTo>
                <a:cubicBezTo>
                  <a:pt x="2372" y="1494"/>
                  <a:pt x="2696" y="0"/>
                  <a:pt x="134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8" name="Freeform 135">
            <a:extLst>
              <a:ext uri="{FF2B5EF4-FFF2-40B4-BE49-F238E27FC236}">
                <a16:creationId xmlns:a16="http://schemas.microsoft.com/office/drawing/2014/main" id="{D7E2B557-7585-55A5-D82F-49C90D4EFE8A}"/>
              </a:ext>
            </a:extLst>
          </p:cNvPr>
          <p:cNvSpPr>
            <a:spLocks/>
          </p:cNvSpPr>
          <p:nvPr/>
        </p:nvSpPr>
        <p:spPr bwMode="auto">
          <a:xfrm>
            <a:off x="1880350" y="3883025"/>
            <a:ext cx="665163" cy="369888"/>
          </a:xfrm>
          <a:custGeom>
            <a:avLst/>
            <a:gdLst>
              <a:gd name="T0" fmla="*/ 1348 w 2696"/>
              <a:gd name="T1" fmla="*/ 0 h 1494"/>
              <a:gd name="T2" fmla="*/ 323 w 2696"/>
              <a:gd name="T3" fmla="*/ 1494 h 1494"/>
              <a:gd name="T4" fmla="*/ 2372 w 2696"/>
              <a:gd name="T5" fmla="*/ 1494 h 1494"/>
              <a:gd name="T6" fmla="*/ 1348 w 2696"/>
              <a:gd name="T7" fmla="*/ 0 h 1494"/>
            </a:gdLst>
            <a:ahLst/>
            <a:cxnLst>
              <a:cxn ang="0">
                <a:pos x="T0" y="T1"/>
              </a:cxn>
              <a:cxn ang="0">
                <a:pos x="T2" y="T3"/>
              </a:cxn>
              <a:cxn ang="0">
                <a:pos x="T4" y="T5"/>
              </a:cxn>
              <a:cxn ang="0">
                <a:pos x="T6" y="T7"/>
              </a:cxn>
            </a:cxnLst>
            <a:rect l="0" t="0" r="r" b="b"/>
            <a:pathLst>
              <a:path w="2696" h="1494">
                <a:moveTo>
                  <a:pt x="1348" y="0"/>
                </a:moveTo>
                <a:cubicBezTo>
                  <a:pt x="0" y="0"/>
                  <a:pt x="323" y="1494"/>
                  <a:pt x="323" y="1494"/>
                </a:cubicBezTo>
                <a:lnTo>
                  <a:pt x="2372" y="1494"/>
                </a:lnTo>
                <a:cubicBezTo>
                  <a:pt x="2372" y="1494"/>
                  <a:pt x="2696" y="0"/>
                  <a:pt x="1348" y="0"/>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9" name="Freeform 136">
            <a:extLst>
              <a:ext uri="{FF2B5EF4-FFF2-40B4-BE49-F238E27FC236}">
                <a16:creationId xmlns:a16="http://schemas.microsoft.com/office/drawing/2014/main" id="{16F5CC38-0430-FC68-88F8-A2464DEA70E7}"/>
              </a:ext>
            </a:extLst>
          </p:cNvPr>
          <p:cNvSpPr>
            <a:spLocks/>
          </p:cNvSpPr>
          <p:nvPr/>
        </p:nvSpPr>
        <p:spPr bwMode="auto">
          <a:xfrm>
            <a:off x="2085138" y="4395788"/>
            <a:ext cx="268288" cy="417513"/>
          </a:xfrm>
          <a:custGeom>
            <a:avLst/>
            <a:gdLst>
              <a:gd name="T0" fmla="*/ 0 w 169"/>
              <a:gd name="T1" fmla="*/ 24 h 263"/>
              <a:gd name="T2" fmla="*/ 1 w 169"/>
              <a:gd name="T3" fmla="*/ 263 h 263"/>
              <a:gd name="T4" fmla="*/ 169 w 169"/>
              <a:gd name="T5" fmla="*/ 263 h 263"/>
              <a:gd name="T6" fmla="*/ 168 w 169"/>
              <a:gd name="T7" fmla="*/ 0 h 263"/>
              <a:gd name="T8" fmla="*/ 0 w 169"/>
              <a:gd name="T9" fmla="*/ 24 h 263"/>
            </a:gdLst>
            <a:ahLst/>
            <a:cxnLst>
              <a:cxn ang="0">
                <a:pos x="T0" y="T1"/>
              </a:cxn>
              <a:cxn ang="0">
                <a:pos x="T2" y="T3"/>
              </a:cxn>
              <a:cxn ang="0">
                <a:pos x="T4" y="T5"/>
              </a:cxn>
              <a:cxn ang="0">
                <a:pos x="T6" y="T7"/>
              </a:cxn>
              <a:cxn ang="0">
                <a:pos x="T8" y="T9"/>
              </a:cxn>
            </a:cxnLst>
            <a:rect l="0" t="0" r="r" b="b"/>
            <a:pathLst>
              <a:path w="169" h="263">
                <a:moveTo>
                  <a:pt x="0" y="24"/>
                </a:moveTo>
                <a:lnTo>
                  <a:pt x="1" y="263"/>
                </a:lnTo>
                <a:lnTo>
                  <a:pt x="169" y="263"/>
                </a:lnTo>
                <a:lnTo>
                  <a:pt x="168"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 name="Freeform 137">
            <a:extLst>
              <a:ext uri="{FF2B5EF4-FFF2-40B4-BE49-F238E27FC236}">
                <a16:creationId xmlns:a16="http://schemas.microsoft.com/office/drawing/2014/main" id="{8A403A8A-51A6-D0BB-C52C-0FC97F77E89B}"/>
              </a:ext>
            </a:extLst>
          </p:cNvPr>
          <p:cNvSpPr>
            <a:spLocks/>
          </p:cNvSpPr>
          <p:nvPr/>
        </p:nvSpPr>
        <p:spPr bwMode="auto">
          <a:xfrm>
            <a:off x="2085138" y="4395788"/>
            <a:ext cx="268288" cy="417513"/>
          </a:xfrm>
          <a:custGeom>
            <a:avLst/>
            <a:gdLst>
              <a:gd name="T0" fmla="*/ 0 w 1090"/>
              <a:gd name="T1" fmla="*/ 152 h 1692"/>
              <a:gd name="T2" fmla="*/ 6 w 1090"/>
              <a:gd name="T3" fmla="*/ 1692 h 1692"/>
              <a:gd name="T4" fmla="*/ 1090 w 1090"/>
              <a:gd name="T5" fmla="*/ 1688 h 1692"/>
              <a:gd name="T6" fmla="*/ 1084 w 1090"/>
              <a:gd name="T7" fmla="*/ 0 h 1692"/>
              <a:gd name="T8" fmla="*/ 0 w 1090"/>
              <a:gd name="T9" fmla="*/ 152 h 1692"/>
            </a:gdLst>
            <a:ahLst/>
            <a:cxnLst>
              <a:cxn ang="0">
                <a:pos x="T0" y="T1"/>
              </a:cxn>
              <a:cxn ang="0">
                <a:pos x="T2" y="T3"/>
              </a:cxn>
              <a:cxn ang="0">
                <a:pos x="T4" y="T5"/>
              </a:cxn>
              <a:cxn ang="0">
                <a:pos x="T6" y="T7"/>
              </a:cxn>
              <a:cxn ang="0">
                <a:pos x="T8" y="T9"/>
              </a:cxn>
            </a:cxnLst>
            <a:rect l="0" t="0" r="r" b="b"/>
            <a:pathLst>
              <a:path w="1090" h="1692">
                <a:moveTo>
                  <a:pt x="0" y="152"/>
                </a:moveTo>
                <a:lnTo>
                  <a:pt x="6" y="1692"/>
                </a:lnTo>
                <a:lnTo>
                  <a:pt x="1090" y="1688"/>
                </a:lnTo>
                <a:lnTo>
                  <a:pt x="1084" y="0"/>
                </a:lnTo>
                <a:lnTo>
                  <a:pt x="0" y="152"/>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 name="Freeform 138">
            <a:extLst>
              <a:ext uri="{FF2B5EF4-FFF2-40B4-BE49-F238E27FC236}">
                <a16:creationId xmlns:a16="http://schemas.microsoft.com/office/drawing/2014/main" id="{AEFE00A6-3283-B777-820D-EC0664601F87}"/>
              </a:ext>
            </a:extLst>
          </p:cNvPr>
          <p:cNvSpPr>
            <a:spLocks/>
          </p:cNvSpPr>
          <p:nvPr/>
        </p:nvSpPr>
        <p:spPr bwMode="auto">
          <a:xfrm>
            <a:off x="2039100" y="4637088"/>
            <a:ext cx="349250" cy="522288"/>
          </a:xfrm>
          <a:custGeom>
            <a:avLst/>
            <a:gdLst>
              <a:gd name="T0" fmla="*/ 110 w 220"/>
              <a:gd name="T1" fmla="*/ 329 h 329"/>
              <a:gd name="T2" fmla="*/ 33 w 220"/>
              <a:gd name="T3" fmla="*/ 329 h 329"/>
              <a:gd name="T4" fmla="*/ 0 w 220"/>
              <a:gd name="T5" fmla="*/ 19 h 329"/>
              <a:gd name="T6" fmla="*/ 19 w 220"/>
              <a:gd name="T7" fmla="*/ 0 h 329"/>
              <a:gd name="T8" fmla="*/ 110 w 220"/>
              <a:gd name="T9" fmla="*/ 35 h 329"/>
              <a:gd name="T10" fmla="*/ 201 w 220"/>
              <a:gd name="T11" fmla="*/ 0 h 329"/>
              <a:gd name="T12" fmla="*/ 220 w 220"/>
              <a:gd name="T13" fmla="*/ 19 h 329"/>
              <a:gd name="T14" fmla="*/ 187 w 220"/>
              <a:gd name="T15" fmla="*/ 329 h 329"/>
              <a:gd name="T16" fmla="*/ 110 w 220"/>
              <a:gd name="T17"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329">
                <a:moveTo>
                  <a:pt x="110" y="329"/>
                </a:moveTo>
                <a:lnTo>
                  <a:pt x="33" y="329"/>
                </a:lnTo>
                <a:lnTo>
                  <a:pt x="0" y="19"/>
                </a:lnTo>
                <a:lnTo>
                  <a:pt x="19" y="0"/>
                </a:lnTo>
                <a:lnTo>
                  <a:pt x="110" y="35"/>
                </a:lnTo>
                <a:lnTo>
                  <a:pt x="201" y="0"/>
                </a:lnTo>
                <a:lnTo>
                  <a:pt x="220" y="19"/>
                </a:lnTo>
                <a:lnTo>
                  <a:pt x="187" y="329"/>
                </a:lnTo>
                <a:lnTo>
                  <a:pt x="110" y="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 name="Freeform 139">
            <a:extLst>
              <a:ext uri="{FF2B5EF4-FFF2-40B4-BE49-F238E27FC236}">
                <a16:creationId xmlns:a16="http://schemas.microsoft.com/office/drawing/2014/main" id="{49E89768-C6F5-AA7C-8D5A-8C68DA5EF0AB}"/>
              </a:ext>
            </a:extLst>
          </p:cNvPr>
          <p:cNvSpPr>
            <a:spLocks/>
          </p:cNvSpPr>
          <p:nvPr/>
        </p:nvSpPr>
        <p:spPr bwMode="auto">
          <a:xfrm>
            <a:off x="2039100" y="4637088"/>
            <a:ext cx="349250" cy="522288"/>
          </a:xfrm>
          <a:custGeom>
            <a:avLst/>
            <a:gdLst>
              <a:gd name="T0" fmla="*/ 707 w 1415"/>
              <a:gd name="T1" fmla="*/ 2116 h 2116"/>
              <a:gd name="T2" fmla="*/ 213 w 1415"/>
              <a:gd name="T3" fmla="*/ 2116 h 2116"/>
              <a:gd name="T4" fmla="*/ 0 w 1415"/>
              <a:gd name="T5" fmla="*/ 120 h 2116"/>
              <a:gd name="T6" fmla="*/ 123 w 1415"/>
              <a:gd name="T7" fmla="*/ 0 h 2116"/>
              <a:gd name="T8" fmla="*/ 707 w 1415"/>
              <a:gd name="T9" fmla="*/ 223 h 2116"/>
              <a:gd name="T10" fmla="*/ 1292 w 1415"/>
              <a:gd name="T11" fmla="*/ 0 h 2116"/>
              <a:gd name="T12" fmla="*/ 1415 w 1415"/>
              <a:gd name="T13" fmla="*/ 120 h 2116"/>
              <a:gd name="T14" fmla="*/ 1202 w 1415"/>
              <a:gd name="T15" fmla="*/ 2116 h 2116"/>
              <a:gd name="T16" fmla="*/ 707 w 1415"/>
              <a:gd name="T17"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5" h="2116">
                <a:moveTo>
                  <a:pt x="707" y="2116"/>
                </a:moveTo>
                <a:lnTo>
                  <a:pt x="213" y="2116"/>
                </a:lnTo>
                <a:lnTo>
                  <a:pt x="0" y="120"/>
                </a:lnTo>
                <a:lnTo>
                  <a:pt x="123" y="0"/>
                </a:lnTo>
                <a:lnTo>
                  <a:pt x="707" y="223"/>
                </a:lnTo>
                <a:lnTo>
                  <a:pt x="1292" y="0"/>
                </a:lnTo>
                <a:lnTo>
                  <a:pt x="1415" y="120"/>
                </a:lnTo>
                <a:lnTo>
                  <a:pt x="1202" y="2116"/>
                </a:lnTo>
                <a:lnTo>
                  <a:pt x="707" y="2116"/>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 name="Freeform 140">
            <a:extLst>
              <a:ext uri="{FF2B5EF4-FFF2-40B4-BE49-F238E27FC236}">
                <a16:creationId xmlns:a16="http://schemas.microsoft.com/office/drawing/2014/main" id="{06F9AE80-EF1D-0E55-A2AC-AA0E8BE36A30}"/>
              </a:ext>
            </a:extLst>
          </p:cNvPr>
          <p:cNvSpPr>
            <a:spLocks/>
          </p:cNvSpPr>
          <p:nvPr/>
        </p:nvSpPr>
        <p:spPr bwMode="auto">
          <a:xfrm>
            <a:off x="1634288" y="4667250"/>
            <a:ext cx="536575" cy="492125"/>
          </a:xfrm>
          <a:custGeom>
            <a:avLst/>
            <a:gdLst>
              <a:gd name="T0" fmla="*/ 1644 w 2178"/>
              <a:gd name="T1" fmla="*/ 0 h 1996"/>
              <a:gd name="T2" fmla="*/ 1612 w 2178"/>
              <a:gd name="T3" fmla="*/ 30 h 1996"/>
              <a:gd name="T4" fmla="*/ 792 w 2178"/>
              <a:gd name="T5" fmla="*/ 368 h 1996"/>
              <a:gd name="T6" fmla="*/ 168 w 2178"/>
              <a:gd name="T7" fmla="*/ 1119 h 1996"/>
              <a:gd name="T8" fmla="*/ 0 w 2178"/>
              <a:gd name="T9" fmla="*/ 1996 h 1996"/>
              <a:gd name="T10" fmla="*/ 2178 w 2178"/>
              <a:gd name="T11" fmla="*/ 1996 h 1996"/>
              <a:gd name="T12" fmla="*/ 1644 w 2178"/>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78" h="1996">
                <a:moveTo>
                  <a:pt x="1644" y="0"/>
                </a:moveTo>
                <a:lnTo>
                  <a:pt x="1612" y="30"/>
                </a:lnTo>
                <a:cubicBezTo>
                  <a:pt x="1454" y="139"/>
                  <a:pt x="792" y="368"/>
                  <a:pt x="792" y="368"/>
                </a:cubicBezTo>
                <a:cubicBezTo>
                  <a:pt x="317" y="481"/>
                  <a:pt x="246" y="845"/>
                  <a:pt x="168" y="1119"/>
                </a:cubicBezTo>
                <a:cubicBezTo>
                  <a:pt x="168" y="1119"/>
                  <a:pt x="79" y="1602"/>
                  <a:pt x="0" y="1996"/>
                </a:cubicBezTo>
                <a:lnTo>
                  <a:pt x="2178" y="1996"/>
                </a:lnTo>
                <a:lnTo>
                  <a:pt x="164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4" name="Freeform 141">
            <a:extLst>
              <a:ext uri="{FF2B5EF4-FFF2-40B4-BE49-F238E27FC236}">
                <a16:creationId xmlns:a16="http://schemas.microsoft.com/office/drawing/2014/main" id="{632445B9-BC74-3E81-39BF-21419EFD9BFB}"/>
              </a:ext>
            </a:extLst>
          </p:cNvPr>
          <p:cNvSpPr>
            <a:spLocks/>
          </p:cNvSpPr>
          <p:nvPr/>
        </p:nvSpPr>
        <p:spPr bwMode="auto">
          <a:xfrm>
            <a:off x="1634288" y="4667250"/>
            <a:ext cx="536575" cy="492125"/>
          </a:xfrm>
          <a:custGeom>
            <a:avLst/>
            <a:gdLst>
              <a:gd name="T0" fmla="*/ 1644 w 2178"/>
              <a:gd name="T1" fmla="*/ 0 h 1996"/>
              <a:gd name="T2" fmla="*/ 1612 w 2178"/>
              <a:gd name="T3" fmla="*/ 30 h 1996"/>
              <a:gd name="T4" fmla="*/ 792 w 2178"/>
              <a:gd name="T5" fmla="*/ 368 h 1996"/>
              <a:gd name="T6" fmla="*/ 168 w 2178"/>
              <a:gd name="T7" fmla="*/ 1119 h 1996"/>
              <a:gd name="T8" fmla="*/ 0 w 2178"/>
              <a:gd name="T9" fmla="*/ 1996 h 1996"/>
              <a:gd name="T10" fmla="*/ 2178 w 2178"/>
              <a:gd name="T11" fmla="*/ 1996 h 1996"/>
              <a:gd name="T12" fmla="*/ 1644 w 2178"/>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78" h="1996">
                <a:moveTo>
                  <a:pt x="1644" y="0"/>
                </a:moveTo>
                <a:lnTo>
                  <a:pt x="1612" y="30"/>
                </a:lnTo>
                <a:cubicBezTo>
                  <a:pt x="1454" y="139"/>
                  <a:pt x="792" y="368"/>
                  <a:pt x="792" y="368"/>
                </a:cubicBezTo>
                <a:cubicBezTo>
                  <a:pt x="317" y="481"/>
                  <a:pt x="246" y="845"/>
                  <a:pt x="168" y="1119"/>
                </a:cubicBezTo>
                <a:cubicBezTo>
                  <a:pt x="168" y="1119"/>
                  <a:pt x="79" y="1602"/>
                  <a:pt x="0" y="1996"/>
                </a:cubicBezTo>
                <a:lnTo>
                  <a:pt x="2178" y="1996"/>
                </a:lnTo>
                <a:lnTo>
                  <a:pt x="1644"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5" name="Freeform 142">
            <a:extLst>
              <a:ext uri="{FF2B5EF4-FFF2-40B4-BE49-F238E27FC236}">
                <a16:creationId xmlns:a16="http://schemas.microsoft.com/office/drawing/2014/main" id="{EA4C082C-1C7C-7B36-CB12-30D48EA481E9}"/>
              </a:ext>
            </a:extLst>
          </p:cNvPr>
          <p:cNvSpPr>
            <a:spLocks/>
          </p:cNvSpPr>
          <p:nvPr/>
        </p:nvSpPr>
        <p:spPr bwMode="auto">
          <a:xfrm>
            <a:off x="2256588" y="4667250"/>
            <a:ext cx="538163" cy="492125"/>
          </a:xfrm>
          <a:custGeom>
            <a:avLst/>
            <a:gdLst>
              <a:gd name="T0" fmla="*/ 538 w 2182"/>
              <a:gd name="T1" fmla="*/ 0 h 1996"/>
              <a:gd name="T2" fmla="*/ 571 w 2182"/>
              <a:gd name="T3" fmla="*/ 30 h 1996"/>
              <a:gd name="T4" fmla="*/ 1391 w 2182"/>
              <a:gd name="T5" fmla="*/ 368 h 1996"/>
              <a:gd name="T6" fmla="*/ 2015 w 2182"/>
              <a:gd name="T7" fmla="*/ 1119 h 1996"/>
              <a:gd name="T8" fmla="*/ 2182 w 2182"/>
              <a:gd name="T9" fmla="*/ 1996 h 1996"/>
              <a:gd name="T10" fmla="*/ 0 w 2182"/>
              <a:gd name="T11" fmla="*/ 1996 h 1996"/>
              <a:gd name="T12" fmla="*/ 538 w 2182"/>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82" h="1996">
                <a:moveTo>
                  <a:pt x="538" y="0"/>
                </a:moveTo>
                <a:lnTo>
                  <a:pt x="571" y="30"/>
                </a:lnTo>
                <a:cubicBezTo>
                  <a:pt x="729" y="139"/>
                  <a:pt x="1391" y="368"/>
                  <a:pt x="1391" y="368"/>
                </a:cubicBezTo>
                <a:cubicBezTo>
                  <a:pt x="1865" y="481"/>
                  <a:pt x="1937" y="845"/>
                  <a:pt x="2015" y="1119"/>
                </a:cubicBezTo>
                <a:cubicBezTo>
                  <a:pt x="2015" y="1119"/>
                  <a:pt x="2103" y="1602"/>
                  <a:pt x="2182" y="1996"/>
                </a:cubicBezTo>
                <a:lnTo>
                  <a:pt x="0" y="1996"/>
                </a:lnTo>
                <a:lnTo>
                  <a:pt x="538"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6" name="Freeform 143">
            <a:extLst>
              <a:ext uri="{FF2B5EF4-FFF2-40B4-BE49-F238E27FC236}">
                <a16:creationId xmlns:a16="http://schemas.microsoft.com/office/drawing/2014/main" id="{5C9EFBD7-C9F1-7C54-0B09-DECB06AB7CA3}"/>
              </a:ext>
            </a:extLst>
          </p:cNvPr>
          <p:cNvSpPr>
            <a:spLocks/>
          </p:cNvSpPr>
          <p:nvPr/>
        </p:nvSpPr>
        <p:spPr bwMode="auto">
          <a:xfrm>
            <a:off x="2256588" y="4667250"/>
            <a:ext cx="538163" cy="492125"/>
          </a:xfrm>
          <a:custGeom>
            <a:avLst/>
            <a:gdLst>
              <a:gd name="T0" fmla="*/ 538 w 2182"/>
              <a:gd name="T1" fmla="*/ 0 h 1996"/>
              <a:gd name="T2" fmla="*/ 571 w 2182"/>
              <a:gd name="T3" fmla="*/ 30 h 1996"/>
              <a:gd name="T4" fmla="*/ 1391 w 2182"/>
              <a:gd name="T5" fmla="*/ 368 h 1996"/>
              <a:gd name="T6" fmla="*/ 2015 w 2182"/>
              <a:gd name="T7" fmla="*/ 1119 h 1996"/>
              <a:gd name="T8" fmla="*/ 2182 w 2182"/>
              <a:gd name="T9" fmla="*/ 1996 h 1996"/>
              <a:gd name="T10" fmla="*/ 0 w 2182"/>
              <a:gd name="T11" fmla="*/ 1996 h 1996"/>
              <a:gd name="T12" fmla="*/ 538 w 2182"/>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82" h="1996">
                <a:moveTo>
                  <a:pt x="538" y="0"/>
                </a:moveTo>
                <a:lnTo>
                  <a:pt x="571" y="30"/>
                </a:lnTo>
                <a:cubicBezTo>
                  <a:pt x="729" y="139"/>
                  <a:pt x="1391" y="368"/>
                  <a:pt x="1391" y="368"/>
                </a:cubicBezTo>
                <a:cubicBezTo>
                  <a:pt x="1865" y="481"/>
                  <a:pt x="1937" y="845"/>
                  <a:pt x="2015" y="1119"/>
                </a:cubicBezTo>
                <a:cubicBezTo>
                  <a:pt x="2015" y="1119"/>
                  <a:pt x="2103" y="1602"/>
                  <a:pt x="2182" y="1996"/>
                </a:cubicBezTo>
                <a:lnTo>
                  <a:pt x="0" y="1996"/>
                </a:lnTo>
                <a:lnTo>
                  <a:pt x="538"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7" name="Freeform 144">
            <a:extLst>
              <a:ext uri="{FF2B5EF4-FFF2-40B4-BE49-F238E27FC236}">
                <a16:creationId xmlns:a16="http://schemas.microsoft.com/office/drawing/2014/main" id="{54B5A629-8074-C030-A33A-860F79AFC71E}"/>
              </a:ext>
            </a:extLst>
          </p:cNvPr>
          <p:cNvSpPr>
            <a:spLocks/>
          </p:cNvSpPr>
          <p:nvPr/>
        </p:nvSpPr>
        <p:spPr bwMode="auto">
          <a:xfrm>
            <a:off x="2589963" y="4833938"/>
            <a:ext cx="46038" cy="325438"/>
          </a:xfrm>
          <a:custGeom>
            <a:avLst/>
            <a:gdLst>
              <a:gd name="T0" fmla="*/ 187 w 187"/>
              <a:gd name="T1" fmla="*/ 0 h 1322"/>
              <a:gd name="T2" fmla="*/ 31 w 187"/>
              <a:gd name="T3" fmla="*/ 338 h 1322"/>
              <a:gd name="T4" fmla="*/ 12 w 187"/>
              <a:gd name="T5" fmla="*/ 1322 h 1322"/>
            </a:gdLst>
            <a:ahLst/>
            <a:cxnLst>
              <a:cxn ang="0">
                <a:pos x="T0" y="T1"/>
              </a:cxn>
              <a:cxn ang="0">
                <a:pos x="T2" y="T3"/>
              </a:cxn>
              <a:cxn ang="0">
                <a:pos x="T4" y="T5"/>
              </a:cxn>
            </a:cxnLst>
            <a:rect l="0" t="0" r="r" b="b"/>
            <a:pathLst>
              <a:path w="187" h="1322">
                <a:moveTo>
                  <a:pt x="187" y="0"/>
                </a:moveTo>
                <a:cubicBezTo>
                  <a:pt x="107" y="91"/>
                  <a:pt x="59" y="226"/>
                  <a:pt x="31" y="338"/>
                </a:cubicBezTo>
                <a:cubicBezTo>
                  <a:pt x="4" y="446"/>
                  <a:pt x="0" y="1212"/>
                  <a:pt x="12" y="1322"/>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8" name="Freeform 145">
            <a:extLst>
              <a:ext uri="{FF2B5EF4-FFF2-40B4-BE49-F238E27FC236}">
                <a16:creationId xmlns:a16="http://schemas.microsoft.com/office/drawing/2014/main" id="{0500F604-3E30-00A6-9E10-E02AC20A541D}"/>
              </a:ext>
            </a:extLst>
          </p:cNvPr>
          <p:cNvSpPr>
            <a:spLocks/>
          </p:cNvSpPr>
          <p:nvPr/>
        </p:nvSpPr>
        <p:spPr bwMode="auto">
          <a:xfrm>
            <a:off x="1794625" y="4837113"/>
            <a:ext cx="47625" cy="322263"/>
          </a:xfrm>
          <a:custGeom>
            <a:avLst/>
            <a:gdLst>
              <a:gd name="T0" fmla="*/ 0 w 196"/>
              <a:gd name="T1" fmla="*/ 0 h 1308"/>
              <a:gd name="T2" fmla="*/ 158 w 196"/>
              <a:gd name="T3" fmla="*/ 337 h 1308"/>
              <a:gd name="T4" fmla="*/ 185 w 196"/>
              <a:gd name="T5" fmla="*/ 1308 h 1308"/>
            </a:gdLst>
            <a:ahLst/>
            <a:cxnLst>
              <a:cxn ang="0">
                <a:pos x="T0" y="T1"/>
              </a:cxn>
              <a:cxn ang="0">
                <a:pos x="T2" y="T3"/>
              </a:cxn>
              <a:cxn ang="0">
                <a:pos x="T4" y="T5"/>
              </a:cxn>
            </a:cxnLst>
            <a:rect l="0" t="0" r="r" b="b"/>
            <a:pathLst>
              <a:path w="196" h="1308">
                <a:moveTo>
                  <a:pt x="0" y="0"/>
                </a:moveTo>
                <a:cubicBezTo>
                  <a:pt x="80" y="90"/>
                  <a:pt x="129" y="225"/>
                  <a:pt x="158" y="337"/>
                </a:cubicBezTo>
                <a:cubicBezTo>
                  <a:pt x="186" y="444"/>
                  <a:pt x="196" y="1198"/>
                  <a:pt x="185" y="1308"/>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9" name="Freeform 146">
            <a:extLst>
              <a:ext uri="{FF2B5EF4-FFF2-40B4-BE49-F238E27FC236}">
                <a16:creationId xmlns:a16="http://schemas.microsoft.com/office/drawing/2014/main" id="{7E395F8A-D05E-BBFF-DC37-52C059D846A9}"/>
              </a:ext>
            </a:extLst>
          </p:cNvPr>
          <p:cNvSpPr>
            <a:spLocks/>
          </p:cNvSpPr>
          <p:nvPr/>
        </p:nvSpPr>
        <p:spPr bwMode="auto">
          <a:xfrm>
            <a:off x="2004175" y="4079875"/>
            <a:ext cx="415925" cy="515938"/>
          </a:xfrm>
          <a:custGeom>
            <a:avLst/>
            <a:gdLst>
              <a:gd name="T0" fmla="*/ 845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5 w 1691"/>
              <a:gd name="T29" fmla="*/ 884 h 2088"/>
              <a:gd name="T30" fmla="*/ 1628 w 1691"/>
              <a:gd name="T31" fmla="*/ 399 h 2088"/>
              <a:gd name="T32" fmla="*/ 1543 w 1691"/>
              <a:gd name="T33" fmla="*/ 0 h 2088"/>
              <a:gd name="T34" fmla="*/ 845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5" y="38"/>
                </a:moveTo>
                <a:cubicBezTo>
                  <a:pt x="588" y="39"/>
                  <a:pt x="144" y="5"/>
                  <a:pt x="144" y="5"/>
                </a:cubicBezTo>
                <a:cubicBezTo>
                  <a:pt x="90" y="5"/>
                  <a:pt x="111" y="312"/>
                  <a:pt x="63" y="405"/>
                </a:cubicBezTo>
                <a:cubicBezTo>
                  <a:pt x="0" y="528"/>
                  <a:pt x="19" y="890"/>
                  <a:pt x="19" y="890"/>
                </a:cubicBezTo>
                <a:lnTo>
                  <a:pt x="36" y="1291"/>
                </a:lnTo>
                <a:cubicBezTo>
                  <a:pt x="37" y="1732"/>
                  <a:pt x="383" y="2088"/>
                  <a:pt x="852" y="2086"/>
                </a:cubicBezTo>
                <a:lnTo>
                  <a:pt x="852" y="2086"/>
                </a:lnTo>
                <a:lnTo>
                  <a:pt x="852" y="2086"/>
                </a:lnTo>
                <a:lnTo>
                  <a:pt x="852" y="2086"/>
                </a:lnTo>
                <a:lnTo>
                  <a:pt x="852" y="2086"/>
                </a:lnTo>
                <a:lnTo>
                  <a:pt x="852" y="2086"/>
                </a:lnTo>
                <a:lnTo>
                  <a:pt x="852" y="2086"/>
                </a:lnTo>
                <a:lnTo>
                  <a:pt x="852" y="2086"/>
                </a:lnTo>
                <a:cubicBezTo>
                  <a:pt x="1320" y="2084"/>
                  <a:pt x="1664" y="1725"/>
                  <a:pt x="1662" y="1284"/>
                </a:cubicBezTo>
                <a:lnTo>
                  <a:pt x="1675" y="884"/>
                </a:lnTo>
                <a:cubicBezTo>
                  <a:pt x="1675" y="884"/>
                  <a:pt x="1691" y="521"/>
                  <a:pt x="1628" y="399"/>
                </a:cubicBezTo>
                <a:cubicBezTo>
                  <a:pt x="1579" y="306"/>
                  <a:pt x="1597" y="0"/>
                  <a:pt x="1543" y="0"/>
                </a:cubicBezTo>
                <a:cubicBezTo>
                  <a:pt x="1543" y="0"/>
                  <a:pt x="1103" y="37"/>
                  <a:pt x="84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0" name="Freeform 147">
            <a:extLst>
              <a:ext uri="{FF2B5EF4-FFF2-40B4-BE49-F238E27FC236}">
                <a16:creationId xmlns:a16="http://schemas.microsoft.com/office/drawing/2014/main" id="{576B3674-0604-0379-BD33-1498E6248D85}"/>
              </a:ext>
            </a:extLst>
          </p:cNvPr>
          <p:cNvSpPr>
            <a:spLocks/>
          </p:cNvSpPr>
          <p:nvPr/>
        </p:nvSpPr>
        <p:spPr bwMode="auto">
          <a:xfrm>
            <a:off x="2004175" y="4079875"/>
            <a:ext cx="415925" cy="515938"/>
          </a:xfrm>
          <a:custGeom>
            <a:avLst/>
            <a:gdLst>
              <a:gd name="T0" fmla="*/ 845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5 w 1691"/>
              <a:gd name="T29" fmla="*/ 884 h 2088"/>
              <a:gd name="T30" fmla="*/ 1628 w 1691"/>
              <a:gd name="T31" fmla="*/ 399 h 2088"/>
              <a:gd name="T32" fmla="*/ 1543 w 1691"/>
              <a:gd name="T33" fmla="*/ 0 h 2088"/>
              <a:gd name="T34" fmla="*/ 845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5" y="38"/>
                </a:moveTo>
                <a:cubicBezTo>
                  <a:pt x="588" y="39"/>
                  <a:pt x="144" y="5"/>
                  <a:pt x="144" y="5"/>
                </a:cubicBezTo>
                <a:cubicBezTo>
                  <a:pt x="90" y="5"/>
                  <a:pt x="111" y="312"/>
                  <a:pt x="63" y="405"/>
                </a:cubicBezTo>
                <a:cubicBezTo>
                  <a:pt x="0" y="528"/>
                  <a:pt x="19" y="890"/>
                  <a:pt x="19" y="890"/>
                </a:cubicBezTo>
                <a:lnTo>
                  <a:pt x="36" y="1291"/>
                </a:lnTo>
                <a:cubicBezTo>
                  <a:pt x="37" y="1732"/>
                  <a:pt x="383" y="2088"/>
                  <a:pt x="852" y="2086"/>
                </a:cubicBezTo>
                <a:lnTo>
                  <a:pt x="852" y="2086"/>
                </a:lnTo>
                <a:lnTo>
                  <a:pt x="852" y="2086"/>
                </a:lnTo>
                <a:lnTo>
                  <a:pt x="852" y="2086"/>
                </a:lnTo>
                <a:lnTo>
                  <a:pt x="852" y="2086"/>
                </a:lnTo>
                <a:lnTo>
                  <a:pt x="852" y="2086"/>
                </a:lnTo>
                <a:lnTo>
                  <a:pt x="852" y="2086"/>
                </a:lnTo>
                <a:lnTo>
                  <a:pt x="852" y="2086"/>
                </a:lnTo>
                <a:cubicBezTo>
                  <a:pt x="1320" y="2084"/>
                  <a:pt x="1664" y="1725"/>
                  <a:pt x="1662" y="1284"/>
                </a:cubicBezTo>
                <a:lnTo>
                  <a:pt x="1675" y="884"/>
                </a:lnTo>
                <a:cubicBezTo>
                  <a:pt x="1675" y="884"/>
                  <a:pt x="1691" y="521"/>
                  <a:pt x="1628" y="399"/>
                </a:cubicBezTo>
                <a:cubicBezTo>
                  <a:pt x="1579" y="306"/>
                  <a:pt x="1597" y="0"/>
                  <a:pt x="1543" y="0"/>
                </a:cubicBezTo>
                <a:cubicBezTo>
                  <a:pt x="1543" y="0"/>
                  <a:pt x="1103" y="37"/>
                  <a:pt x="845" y="38"/>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1" name="Freeform 148">
            <a:extLst>
              <a:ext uri="{FF2B5EF4-FFF2-40B4-BE49-F238E27FC236}">
                <a16:creationId xmlns:a16="http://schemas.microsoft.com/office/drawing/2014/main" id="{873262ED-BB34-46A0-3206-8DFC92CD055D}"/>
              </a:ext>
            </a:extLst>
          </p:cNvPr>
          <p:cNvSpPr>
            <a:spLocks/>
          </p:cNvSpPr>
          <p:nvPr/>
        </p:nvSpPr>
        <p:spPr bwMode="auto">
          <a:xfrm>
            <a:off x="2413750" y="4229100"/>
            <a:ext cx="92075" cy="192088"/>
          </a:xfrm>
          <a:custGeom>
            <a:avLst/>
            <a:gdLst>
              <a:gd name="T0" fmla="*/ 120 w 372"/>
              <a:gd name="T1" fmla="*/ 47 h 775"/>
              <a:gd name="T2" fmla="*/ 14 w 372"/>
              <a:gd name="T3" fmla="*/ 305 h 775"/>
              <a:gd name="T4" fmla="*/ 0 w 372"/>
              <a:gd name="T5" fmla="*/ 612 h 775"/>
              <a:gd name="T6" fmla="*/ 184 w 372"/>
              <a:gd name="T7" fmla="*/ 637 h 775"/>
              <a:gd name="T8" fmla="*/ 306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6" y="96"/>
                </a:cubicBezTo>
                <a:cubicBezTo>
                  <a:pt x="265" y="24"/>
                  <a:pt x="183" y="0"/>
                  <a:pt x="120"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2" name="Freeform 149">
            <a:extLst>
              <a:ext uri="{FF2B5EF4-FFF2-40B4-BE49-F238E27FC236}">
                <a16:creationId xmlns:a16="http://schemas.microsoft.com/office/drawing/2014/main" id="{47A4B4B7-3586-682B-E1C7-AB3C8F185BA9}"/>
              </a:ext>
            </a:extLst>
          </p:cNvPr>
          <p:cNvSpPr>
            <a:spLocks/>
          </p:cNvSpPr>
          <p:nvPr/>
        </p:nvSpPr>
        <p:spPr bwMode="auto">
          <a:xfrm>
            <a:off x="2413750" y="4229100"/>
            <a:ext cx="92075" cy="192088"/>
          </a:xfrm>
          <a:custGeom>
            <a:avLst/>
            <a:gdLst>
              <a:gd name="T0" fmla="*/ 120 w 372"/>
              <a:gd name="T1" fmla="*/ 47 h 775"/>
              <a:gd name="T2" fmla="*/ 14 w 372"/>
              <a:gd name="T3" fmla="*/ 305 h 775"/>
              <a:gd name="T4" fmla="*/ 0 w 372"/>
              <a:gd name="T5" fmla="*/ 612 h 775"/>
              <a:gd name="T6" fmla="*/ 184 w 372"/>
              <a:gd name="T7" fmla="*/ 637 h 775"/>
              <a:gd name="T8" fmla="*/ 306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6" y="96"/>
                </a:cubicBezTo>
                <a:cubicBezTo>
                  <a:pt x="265" y="24"/>
                  <a:pt x="183" y="0"/>
                  <a:pt x="120" y="47"/>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3" name="Freeform 150">
            <a:extLst>
              <a:ext uri="{FF2B5EF4-FFF2-40B4-BE49-F238E27FC236}">
                <a16:creationId xmlns:a16="http://schemas.microsoft.com/office/drawing/2014/main" id="{BBEFE4DD-5B81-AA0B-BBBC-5D674C6A61AF}"/>
              </a:ext>
            </a:extLst>
          </p:cNvPr>
          <p:cNvSpPr>
            <a:spLocks/>
          </p:cNvSpPr>
          <p:nvPr/>
        </p:nvSpPr>
        <p:spPr bwMode="auto">
          <a:xfrm>
            <a:off x="1920038" y="4232275"/>
            <a:ext cx="92075" cy="190500"/>
          </a:xfrm>
          <a:custGeom>
            <a:avLst/>
            <a:gdLst>
              <a:gd name="T0" fmla="*/ 249 w 374"/>
              <a:gd name="T1" fmla="*/ 46 h 774"/>
              <a:gd name="T2" fmla="*/ 357 w 374"/>
              <a:gd name="T3" fmla="*/ 303 h 774"/>
              <a:gd name="T4" fmla="*/ 374 w 374"/>
              <a:gd name="T5" fmla="*/ 610 h 774"/>
              <a:gd name="T6" fmla="*/ 190 w 374"/>
              <a:gd name="T7" fmla="*/ 637 h 774"/>
              <a:gd name="T8" fmla="*/ 64 w 374"/>
              <a:gd name="T9" fmla="*/ 97 h 774"/>
              <a:gd name="T10" fmla="*/ 249 w 374"/>
              <a:gd name="T11" fmla="*/ 46 h 774"/>
            </a:gdLst>
            <a:ahLst/>
            <a:cxnLst>
              <a:cxn ang="0">
                <a:pos x="T0" y="T1"/>
              </a:cxn>
              <a:cxn ang="0">
                <a:pos x="T2" y="T3"/>
              </a:cxn>
              <a:cxn ang="0">
                <a:pos x="T4" y="T5"/>
              </a:cxn>
              <a:cxn ang="0">
                <a:pos x="T6" y="T7"/>
              </a:cxn>
              <a:cxn ang="0">
                <a:pos x="T8" y="T9"/>
              </a:cxn>
              <a:cxn ang="0">
                <a:pos x="T10" y="T11"/>
              </a:cxn>
            </a:cxnLst>
            <a:rect l="0" t="0" r="r" b="b"/>
            <a:pathLst>
              <a:path w="374" h="774">
                <a:moveTo>
                  <a:pt x="249" y="46"/>
                </a:moveTo>
                <a:cubicBezTo>
                  <a:pt x="344" y="117"/>
                  <a:pt x="357" y="303"/>
                  <a:pt x="357" y="303"/>
                </a:cubicBezTo>
                <a:lnTo>
                  <a:pt x="374"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4" name="Freeform 151">
            <a:extLst>
              <a:ext uri="{FF2B5EF4-FFF2-40B4-BE49-F238E27FC236}">
                <a16:creationId xmlns:a16="http://schemas.microsoft.com/office/drawing/2014/main" id="{5B906B4A-99F4-248A-DEBA-C856F5FF8F24}"/>
              </a:ext>
            </a:extLst>
          </p:cNvPr>
          <p:cNvSpPr>
            <a:spLocks/>
          </p:cNvSpPr>
          <p:nvPr/>
        </p:nvSpPr>
        <p:spPr bwMode="auto">
          <a:xfrm>
            <a:off x="1920038" y="4232275"/>
            <a:ext cx="92075" cy="190500"/>
          </a:xfrm>
          <a:custGeom>
            <a:avLst/>
            <a:gdLst>
              <a:gd name="T0" fmla="*/ 249 w 374"/>
              <a:gd name="T1" fmla="*/ 46 h 774"/>
              <a:gd name="T2" fmla="*/ 357 w 374"/>
              <a:gd name="T3" fmla="*/ 303 h 774"/>
              <a:gd name="T4" fmla="*/ 374 w 374"/>
              <a:gd name="T5" fmla="*/ 610 h 774"/>
              <a:gd name="T6" fmla="*/ 190 w 374"/>
              <a:gd name="T7" fmla="*/ 637 h 774"/>
              <a:gd name="T8" fmla="*/ 64 w 374"/>
              <a:gd name="T9" fmla="*/ 97 h 774"/>
              <a:gd name="T10" fmla="*/ 249 w 374"/>
              <a:gd name="T11" fmla="*/ 46 h 774"/>
            </a:gdLst>
            <a:ahLst/>
            <a:cxnLst>
              <a:cxn ang="0">
                <a:pos x="T0" y="T1"/>
              </a:cxn>
              <a:cxn ang="0">
                <a:pos x="T2" y="T3"/>
              </a:cxn>
              <a:cxn ang="0">
                <a:pos x="T4" y="T5"/>
              </a:cxn>
              <a:cxn ang="0">
                <a:pos x="T6" y="T7"/>
              </a:cxn>
              <a:cxn ang="0">
                <a:pos x="T8" y="T9"/>
              </a:cxn>
              <a:cxn ang="0">
                <a:pos x="T10" y="T11"/>
              </a:cxn>
            </a:cxnLst>
            <a:rect l="0" t="0" r="r" b="b"/>
            <a:pathLst>
              <a:path w="374" h="774">
                <a:moveTo>
                  <a:pt x="249" y="46"/>
                </a:moveTo>
                <a:cubicBezTo>
                  <a:pt x="344" y="117"/>
                  <a:pt x="357" y="303"/>
                  <a:pt x="357" y="303"/>
                </a:cubicBezTo>
                <a:lnTo>
                  <a:pt x="374" y="610"/>
                </a:lnTo>
                <a:cubicBezTo>
                  <a:pt x="302" y="774"/>
                  <a:pt x="190" y="637"/>
                  <a:pt x="190" y="637"/>
                </a:cubicBezTo>
                <a:cubicBezTo>
                  <a:pt x="0" y="339"/>
                  <a:pt x="18" y="178"/>
                  <a:pt x="64" y="97"/>
                </a:cubicBezTo>
                <a:cubicBezTo>
                  <a:pt x="104" y="24"/>
                  <a:pt x="187" y="0"/>
                  <a:pt x="249" y="46"/>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5" name="Freeform 152">
            <a:extLst>
              <a:ext uri="{FF2B5EF4-FFF2-40B4-BE49-F238E27FC236}">
                <a16:creationId xmlns:a16="http://schemas.microsoft.com/office/drawing/2014/main" id="{2D70267F-29AA-3FA9-F1BE-594EE4146692}"/>
              </a:ext>
            </a:extLst>
          </p:cNvPr>
          <p:cNvSpPr>
            <a:spLocks/>
          </p:cNvSpPr>
          <p:nvPr/>
        </p:nvSpPr>
        <p:spPr bwMode="auto">
          <a:xfrm>
            <a:off x="2256588" y="4200525"/>
            <a:ext cx="92075" cy="30163"/>
          </a:xfrm>
          <a:custGeom>
            <a:avLst/>
            <a:gdLst>
              <a:gd name="T0" fmla="*/ 0 w 370"/>
              <a:gd name="T1" fmla="*/ 121 h 121"/>
              <a:gd name="T2" fmla="*/ 370 w 370"/>
              <a:gd name="T3" fmla="*/ 89 h 121"/>
            </a:gdLst>
            <a:ahLst/>
            <a:cxnLst>
              <a:cxn ang="0">
                <a:pos x="T0" y="T1"/>
              </a:cxn>
              <a:cxn ang="0">
                <a:pos x="T2" y="T3"/>
              </a:cxn>
            </a:cxnLst>
            <a:rect l="0" t="0" r="r" b="b"/>
            <a:pathLst>
              <a:path w="370" h="121">
                <a:moveTo>
                  <a:pt x="0" y="121"/>
                </a:moveTo>
                <a:cubicBezTo>
                  <a:pt x="0" y="121"/>
                  <a:pt x="232" y="0"/>
                  <a:pt x="370" y="89"/>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6" name="Freeform 153">
            <a:extLst>
              <a:ext uri="{FF2B5EF4-FFF2-40B4-BE49-F238E27FC236}">
                <a16:creationId xmlns:a16="http://schemas.microsoft.com/office/drawing/2014/main" id="{D7328304-C3B6-8884-0BC9-4E62998184DB}"/>
              </a:ext>
            </a:extLst>
          </p:cNvPr>
          <p:cNvSpPr>
            <a:spLocks/>
          </p:cNvSpPr>
          <p:nvPr/>
        </p:nvSpPr>
        <p:spPr bwMode="auto">
          <a:xfrm>
            <a:off x="2075613" y="4200525"/>
            <a:ext cx="92075" cy="30163"/>
          </a:xfrm>
          <a:custGeom>
            <a:avLst/>
            <a:gdLst>
              <a:gd name="T0" fmla="*/ 371 w 371"/>
              <a:gd name="T1" fmla="*/ 119 h 119"/>
              <a:gd name="T2" fmla="*/ 0 w 371"/>
              <a:gd name="T3" fmla="*/ 91 h 119"/>
            </a:gdLst>
            <a:ahLst/>
            <a:cxnLst>
              <a:cxn ang="0">
                <a:pos x="T0" y="T1"/>
              </a:cxn>
              <a:cxn ang="0">
                <a:pos x="T2" y="T3"/>
              </a:cxn>
            </a:cxnLst>
            <a:rect l="0" t="0" r="r" b="b"/>
            <a:pathLst>
              <a:path w="371" h="119">
                <a:moveTo>
                  <a:pt x="371" y="119"/>
                </a:moveTo>
                <a:cubicBezTo>
                  <a:pt x="371" y="119"/>
                  <a:pt x="137" y="0"/>
                  <a:pt x="0" y="91"/>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7" name="Freeform 154">
            <a:extLst>
              <a:ext uri="{FF2B5EF4-FFF2-40B4-BE49-F238E27FC236}">
                <a16:creationId xmlns:a16="http://schemas.microsoft.com/office/drawing/2014/main" id="{C6AE78C0-08B9-3B14-AA6A-4E7E995ED085}"/>
              </a:ext>
            </a:extLst>
          </p:cNvPr>
          <p:cNvSpPr>
            <a:spLocks/>
          </p:cNvSpPr>
          <p:nvPr/>
        </p:nvSpPr>
        <p:spPr bwMode="auto">
          <a:xfrm>
            <a:off x="2193088" y="4338638"/>
            <a:ext cx="20638" cy="60325"/>
          </a:xfrm>
          <a:custGeom>
            <a:avLst/>
            <a:gdLst>
              <a:gd name="T0" fmla="*/ 78 w 79"/>
              <a:gd name="T1" fmla="*/ 0 h 245"/>
              <a:gd name="T2" fmla="*/ 8 w 79"/>
              <a:gd name="T3" fmla="*/ 146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6"/>
                </a:lnTo>
                <a:cubicBezTo>
                  <a:pt x="0" y="160"/>
                  <a:pt x="4" y="178"/>
                  <a:pt x="17" y="188"/>
                </a:cubicBezTo>
                <a:lnTo>
                  <a:pt x="79" y="245"/>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8" name="Freeform 155">
            <a:extLst>
              <a:ext uri="{FF2B5EF4-FFF2-40B4-BE49-F238E27FC236}">
                <a16:creationId xmlns:a16="http://schemas.microsoft.com/office/drawing/2014/main" id="{1E7BC203-0DF7-06D9-118D-CF41709F3DF0}"/>
              </a:ext>
            </a:extLst>
          </p:cNvPr>
          <p:cNvSpPr>
            <a:spLocks/>
          </p:cNvSpPr>
          <p:nvPr/>
        </p:nvSpPr>
        <p:spPr bwMode="auto">
          <a:xfrm>
            <a:off x="2158163" y="4470400"/>
            <a:ext cx="111125" cy="14288"/>
          </a:xfrm>
          <a:custGeom>
            <a:avLst/>
            <a:gdLst>
              <a:gd name="T0" fmla="*/ 451 w 451"/>
              <a:gd name="T1" fmla="*/ 0 h 61"/>
              <a:gd name="T2" fmla="*/ 226 w 451"/>
              <a:gd name="T3" fmla="*/ 60 h 61"/>
              <a:gd name="T4" fmla="*/ 0 w 451"/>
              <a:gd name="T5" fmla="*/ 2 h 61"/>
            </a:gdLst>
            <a:ahLst/>
            <a:cxnLst>
              <a:cxn ang="0">
                <a:pos x="T0" y="T1"/>
              </a:cxn>
              <a:cxn ang="0">
                <a:pos x="T2" y="T3"/>
              </a:cxn>
              <a:cxn ang="0">
                <a:pos x="T4" y="T5"/>
              </a:cxn>
            </a:cxnLst>
            <a:rect l="0" t="0" r="r" b="b"/>
            <a:pathLst>
              <a:path w="451" h="61">
                <a:moveTo>
                  <a:pt x="451" y="0"/>
                </a:moveTo>
                <a:cubicBezTo>
                  <a:pt x="451" y="0"/>
                  <a:pt x="360" y="60"/>
                  <a:pt x="226" y="60"/>
                </a:cubicBezTo>
                <a:cubicBezTo>
                  <a:pt x="92" y="61"/>
                  <a:pt x="0" y="2"/>
                  <a:pt x="0" y="2"/>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9" name="Line 156">
            <a:extLst>
              <a:ext uri="{FF2B5EF4-FFF2-40B4-BE49-F238E27FC236}">
                <a16:creationId xmlns:a16="http://schemas.microsoft.com/office/drawing/2014/main" id="{8B7F41AB-6205-EBE2-8C07-69BC59256FCD}"/>
              </a:ext>
            </a:extLst>
          </p:cNvPr>
          <p:cNvSpPr>
            <a:spLocks noChangeShapeType="1"/>
          </p:cNvSpPr>
          <p:nvPr/>
        </p:nvSpPr>
        <p:spPr bwMode="auto">
          <a:xfrm>
            <a:off x="2302625" y="4281488"/>
            <a:ext cx="0" cy="38100"/>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0" name="Line 157">
            <a:extLst>
              <a:ext uri="{FF2B5EF4-FFF2-40B4-BE49-F238E27FC236}">
                <a16:creationId xmlns:a16="http://schemas.microsoft.com/office/drawing/2014/main" id="{FE20F7FC-3E58-A1D3-C1A8-4515B8D9002F}"/>
              </a:ext>
            </a:extLst>
          </p:cNvPr>
          <p:cNvSpPr>
            <a:spLocks noChangeShapeType="1"/>
          </p:cNvSpPr>
          <p:nvPr/>
        </p:nvSpPr>
        <p:spPr bwMode="auto">
          <a:xfrm>
            <a:off x="2120063" y="4281488"/>
            <a:ext cx="0" cy="38100"/>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1" name="Freeform 158">
            <a:extLst>
              <a:ext uri="{FF2B5EF4-FFF2-40B4-BE49-F238E27FC236}">
                <a16:creationId xmlns:a16="http://schemas.microsoft.com/office/drawing/2014/main" id="{1BA4F698-8B10-28C0-07E1-EBB784C83FA2}"/>
              </a:ext>
            </a:extLst>
          </p:cNvPr>
          <p:cNvSpPr>
            <a:spLocks/>
          </p:cNvSpPr>
          <p:nvPr/>
        </p:nvSpPr>
        <p:spPr bwMode="auto">
          <a:xfrm>
            <a:off x="2213725" y="4692650"/>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2" name="Freeform 159">
            <a:extLst>
              <a:ext uri="{FF2B5EF4-FFF2-40B4-BE49-F238E27FC236}">
                <a16:creationId xmlns:a16="http://schemas.microsoft.com/office/drawing/2014/main" id="{1E710515-53F8-E517-C7E9-E1DF47128A12}"/>
              </a:ext>
            </a:extLst>
          </p:cNvPr>
          <p:cNvSpPr>
            <a:spLocks/>
          </p:cNvSpPr>
          <p:nvPr/>
        </p:nvSpPr>
        <p:spPr bwMode="auto">
          <a:xfrm>
            <a:off x="2213725" y="4692650"/>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3" name="Freeform 160">
            <a:extLst>
              <a:ext uri="{FF2B5EF4-FFF2-40B4-BE49-F238E27FC236}">
                <a16:creationId xmlns:a16="http://schemas.microsoft.com/office/drawing/2014/main" id="{4720B1FE-BD63-C9F5-399F-E23542CED0D9}"/>
              </a:ext>
            </a:extLst>
          </p:cNvPr>
          <p:cNvSpPr>
            <a:spLocks/>
          </p:cNvSpPr>
          <p:nvPr/>
        </p:nvSpPr>
        <p:spPr bwMode="auto">
          <a:xfrm>
            <a:off x="1962900" y="4667250"/>
            <a:ext cx="117475" cy="492125"/>
          </a:xfrm>
          <a:custGeom>
            <a:avLst/>
            <a:gdLst>
              <a:gd name="T0" fmla="*/ 313 w 477"/>
              <a:gd name="T1" fmla="*/ 0 h 1996"/>
              <a:gd name="T2" fmla="*/ 0 w 477"/>
              <a:gd name="T3" fmla="*/ 563 h 1996"/>
              <a:gd name="T4" fmla="*/ 287 w 477"/>
              <a:gd name="T5" fmla="*/ 794 h 1996"/>
              <a:gd name="T6" fmla="*/ 320 w 477"/>
              <a:gd name="T7" fmla="*/ 820 h 1996"/>
              <a:gd name="T8" fmla="*/ 287 w 477"/>
              <a:gd name="T9" fmla="*/ 859 h 1996"/>
              <a:gd name="T10" fmla="*/ 39 w 477"/>
              <a:gd name="T11" fmla="*/ 1156 h 1996"/>
              <a:gd name="T12" fmla="*/ 477 w 477"/>
              <a:gd name="T13" fmla="*/ 1996 h 1996"/>
            </a:gdLst>
            <a:ahLst/>
            <a:cxnLst>
              <a:cxn ang="0">
                <a:pos x="T0" y="T1"/>
              </a:cxn>
              <a:cxn ang="0">
                <a:pos x="T2" y="T3"/>
              </a:cxn>
              <a:cxn ang="0">
                <a:pos x="T4" y="T5"/>
              </a:cxn>
              <a:cxn ang="0">
                <a:pos x="T6" y="T7"/>
              </a:cxn>
              <a:cxn ang="0">
                <a:pos x="T8" y="T9"/>
              </a:cxn>
              <a:cxn ang="0">
                <a:pos x="T10" y="T11"/>
              </a:cxn>
              <a:cxn ang="0">
                <a:pos x="T12" y="T13"/>
              </a:cxn>
            </a:cxnLst>
            <a:rect l="0" t="0" r="r" b="b"/>
            <a:pathLst>
              <a:path w="477" h="1996">
                <a:moveTo>
                  <a:pt x="313" y="0"/>
                </a:moveTo>
                <a:lnTo>
                  <a:pt x="0" y="563"/>
                </a:lnTo>
                <a:lnTo>
                  <a:pt x="287" y="794"/>
                </a:lnTo>
                <a:lnTo>
                  <a:pt x="320" y="820"/>
                </a:lnTo>
                <a:lnTo>
                  <a:pt x="287" y="859"/>
                </a:lnTo>
                <a:lnTo>
                  <a:pt x="39" y="1156"/>
                </a:lnTo>
                <a:lnTo>
                  <a:pt x="477" y="1996"/>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4" name="Freeform 161">
            <a:extLst>
              <a:ext uri="{FF2B5EF4-FFF2-40B4-BE49-F238E27FC236}">
                <a16:creationId xmlns:a16="http://schemas.microsoft.com/office/drawing/2014/main" id="{C0C20E54-757D-5768-2189-DDEA09AC1421}"/>
              </a:ext>
            </a:extLst>
          </p:cNvPr>
          <p:cNvSpPr>
            <a:spLocks/>
          </p:cNvSpPr>
          <p:nvPr/>
        </p:nvSpPr>
        <p:spPr bwMode="auto">
          <a:xfrm>
            <a:off x="2348663" y="4667250"/>
            <a:ext cx="117475" cy="492125"/>
          </a:xfrm>
          <a:custGeom>
            <a:avLst/>
            <a:gdLst>
              <a:gd name="T0" fmla="*/ 164 w 477"/>
              <a:gd name="T1" fmla="*/ 0 h 1996"/>
              <a:gd name="T2" fmla="*/ 477 w 477"/>
              <a:gd name="T3" fmla="*/ 563 h 1996"/>
              <a:gd name="T4" fmla="*/ 190 w 477"/>
              <a:gd name="T5" fmla="*/ 794 h 1996"/>
              <a:gd name="T6" fmla="*/ 157 w 477"/>
              <a:gd name="T7" fmla="*/ 820 h 1996"/>
              <a:gd name="T8" fmla="*/ 190 w 477"/>
              <a:gd name="T9" fmla="*/ 859 h 1996"/>
              <a:gd name="T10" fmla="*/ 437 w 477"/>
              <a:gd name="T11" fmla="*/ 1156 h 1996"/>
              <a:gd name="T12" fmla="*/ 0 w 477"/>
              <a:gd name="T13" fmla="*/ 1996 h 1996"/>
            </a:gdLst>
            <a:ahLst/>
            <a:cxnLst>
              <a:cxn ang="0">
                <a:pos x="T0" y="T1"/>
              </a:cxn>
              <a:cxn ang="0">
                <a:pos x="T2" y="T3"/>
              </a:cxn>
              <a:cxn ang="0">
                <a:pos x="T4" y="T5"/>
              </a:cxn>
              <a:cxn ang="0">
                <a:pos x="T6" y="T7"/>
              </a:cxn>
              <a:cxn ang="0">
                <a:pos x="T8" y="T9"/>
              </a:cxn>
              <a:cxn ang="0">
                <a:pos x="T10" y="T11"/>
              </a:cxn>
              <a:cxn ang="0">
                <a:pos x="T12" y="T13"/>
              </a:cxn>
            </a:cxnLst>
            <a:rect l="0" t="0" r="r" b="b"/>
            <a:pathLst>
              <a:path w="477" h="1996">
                <a:moveTo>
                  <a:pt x="164" y="0"/>
                </a:moveTo>
                <a:lnTo>
                  <a:pt x="477" y="563"/>
                </a:lnTo>
                <a:lnTo>
                  <a:pt x="190" y="794"/>
                </a:lnTo>
                <a:lnTo>
                  <a:pt x="157" y="820"/>
                </a:lnTo>
                <a:lnTo>
                  <a:pt x="190" y="859"/>
                </a:lnTo>
                <a:lnTo>
                  <a:pt x="437" y="1156"/>
                </a:lnTo>
                <a:lnTo>
                  <a:pt x="0" y="1996"/>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5" name="Freeform 162">
            <a:extLst>
              <a:ext uri="{FF2B5EF4-FFF2-40B4-BE49-F238E27FC236}">
                <a16:creationId xmlns:a16="http://schemas.microsoft.com/office/drawing/2014/main" id="{1326D89F-DCC6-6364-BCE5-558953CD5E8A}"/>
              </a:ext>
            </a:extLst>
          </p:cNvPr>
          <p:cNvSpPr>
            <a:spLocks/>
          </p:cNvSpPr>
          <p:nvPr/>
        </p:nvSpPr>
        <p:spPr bwMode="auto">
          <a:xfrm>
            <a:off x="2020050" y="4581525"/>
            <a:ext cx="193675" cy="227013"/>
          </a:xfrm>
          <a:custGeom>
            <a:avLst/>
            <a:gdLst>
              <a:gd name="T0" fmla="*/ 787 w 787"/>
              <a:gd name="T1" fmla="*/ 452 h 918"/>
              <a:gd name="T2" fmla="*/ 424 w 787"/>
              <a:gd name="T3" fmla="*/ 918 h 918"/>
              <a:gd name="T4" fmla="*/ 0 w 787"/>
              <a:gd name="T5" fmla="*/ 304 h 918"/>
              <a:gd name="T6" fmla="*/ 130 w 787"/>
              <a:gd name="T7" fmla="*/ 0 h 918"/>
              <a:gd name="T8" fmla="*/ 787 w 787"/>
              <a:gd name="T9" fmla="*/ 452 h 918"/>
            </a:gdLst>
            <a:ahLst/>
            <a:cxnLst>
              <a:cxn ang="0">
                <a:pos x="T0" y="T1"/>
              </a:cxn>
              <a:cxn ang="0">
                <a:pos x="T2" y="T3"/>
              </a:cxn>
              <a:cxn ang="0">
                <a:pos x="T4" y="T5"/>
              </a:cxn>
              <a:cxn ang="0">
                <a:pos x="T6" y="T7"/>
              </a:cxn>
              <a:cxn ang="0">
                <a:pos x="T8" y="T9"/>
              </a:cxn>
            </a:cxnLst>
            <a:rect l="0" t="0" r="r" b="b"/>
            <a:pathLst>
              <a:path w="787" h="918">
                <a:moveTo>
                  <a:pt x="787" y="452"/>
                </a:moveTo>
                <a:cubicBezTo>
                  <a:pt x="563" y="555"/>
                  <a:pt x="424" y="918"/>
                  <a:pt x="424" y="918"/>
                </a:cubicBezTo>
                <a:lnTo>
                  <a:pt x="0" y="304"/>
                </a:lnTo>
                <a:lnTo>
                  <a:pt x="130" y="0"/>
                </a:lnTo>
                <a:lnTo>
                  <a:pt x="787"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6" name="Freeform 163">
            <a:extLst>
              <a:ext uri="{FF2B5EF4-FFF2-40B4-BE49-F238E27FC236}">
                <a16:creationId xmlns:a16="http://schemas.microsoft.com/office/drawing/2014/main" id="{7135BB91-9F54-8226-56BB-BD2B325292AA}"/>
              </a:ext>
            </a:extLst>
          </p:cNvPr>
          <p:cNvSpPr>
            <a:spLocks/>
          </p:cNvSpPr>
          <p:nvPr/>
        </p:nvSpPr>
        <p:spPr bwMode="auto">
          <a:xfrm>
            <a:off x="2020050" y="4581525"/>
            <a:ext cx="193675" cy="227013"/>
          </a:xfrm>
          <a:custGeom>
            <a:avLst/>
            <a:gdLst>
              <a:gd name="T0" fmla="*/ 787 w 787"/>
              <a:gd name="T1" fmla="*/ 452 h 918"/>
              <a:gd name="T2" fmla="*/ 424 w 787"/>
              <a:gd name="T3" fmla="*/ 918 h 918"/>
              <a:gd name="T4" fmla="*/ 0 w 787"/>
              <a:gd name="T5" fmla="*/ 304 h 918"/>
              <a:gd name="T6" fmla="*/ 130 w 787"/>
              <a:gd name="T7" fmla="*/ 0 h 918"/>
              <a:gd name="T8" fmla="*/ 787 w 787"/>
              <a:gd name="T9" fmla="*/ 452 h 918"/>
            </a:gdLst>
            <a:ahLst/>
            <a:cxnLst>
              <a:cxn ang="0">
                <a:pos x="T0" y="T1"/>
              </a:cxn>
              <a:cxn ang="0">
                <a:pos x="T2" y="T3"/>
              </a:cxn>
              <a:cxn ang="0">
                <a:pos x="T4" y="T5"/>
              </a:cxn>
              <a:cxn ang="0">
                <a:pos x="T6" y="T7"/>
              </a:cxn>
              <a:cxn ang="0">
                <a:pos x="T8" y="T9"/>
              </a:cxn>
            </a:cxnLst>
            <a:rect l="0" t="0" r="r" b="b"/>
            <a:pathLst>
              <a:path w="787" h="918">
                <a:moveTo>
                  <a:pt x="787" y="452"/>
                </a:moveTo>
                <a:cubicBezTo>
                  <a:pt x="563" y="555"/>
                  <a:pt x="424" y="918"/>
                  <a:pt x="424" y="918"/>
                </a:cubicBezTo>
                <a:lnTo>
                  <a:pt x="0" y="304"/>
                </a:lnTo>
                <a:lnTo>
                  <a:pt x="130" y="0"/>
                </a:lnTo>
                <a:lnTo>
                  <a:pt x="787" y="452"/>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7" name="Freeform 164">
            <a:extLst>
              <a:ext uri="{FF2B5EF4-FFF2-40B4-BE49-F238E27FC236}">
                <a16:creationId xmlns:a16="http://schemas.microsoft.com/office/drawing/2014/main" id="{49D9C20F-0B8F-A48F-C800-2E5EE834E13E}"/>
              </a:ext>
            </a:extLst>
          </p:cNvPr>
          <p:cNvSpPr>
            <a:spLocks/>
          </p:cNvSpPr>
          <p:nvPr/>
        </p:nvSpPr>
        <p:spPr bwMode="auto">
          <a:xfrm>
            <a:off x="2213725" y="4579938"/>
            <a:ext cx="195263" cy="227013"/>
          </a:xfrm>
          <a:custGeom>
            <a:avLst/>
            <a:gdLst>
              <a:gd name="T0" fmla="*/ 0 w 787"/>
              <a:gd name="T1" fmla="*/ 457 h 920"/>
              <a:gd name="T2" fmla="*/ 368 w 787"/>
              <a:gd name="T3" fmla="*/ 920 h 920"/>
              <a:gd name="T4" fmla="*/ 787 w 787"/>
              <a:gd name="T5" fmla="*/ 303 h 920"/>
              <a:gd name="T6" fmla="*/ 654 w 787"/>
              <a:gd name="T7" fmla="*/ 0 h 920"/>
              <a:gd name="T8" fmla="*/ 0 w 787"/>
              <a:gd name="T9" fmla="*/ 457 h 920"/>
            </a:gdLst>
            <a:ahLst/>
            <a:cxnLst>
              <a:cxn ang="0">
                <a:pos x="T0" y="T1"/>
              </a:cxn>
              <a:cxn ang="0">
                <a:pos x="T2" y="T3"/>
              </a:cxn>
              <a:cxn ang="0">
                <a:pos x="T4" y="T5"/>
              </a:cxn>
              <a:cxn ang="0">
                <a:pos x="T6" y="T7"/>
              </a:cxn>
              <a:cxn ang="0">
                <a:pos x="T8" y="T9"/>
              </a:cxn>
            </a:cxnLst>
            <a:rect l="0" t="0" r="r" b="b"/>
            <a:pathLst>
              <a:path w="787" h="920">
                <a:moveTo>
                  <a:pt x="0" y="457"/>
                </a:moveTo>
                <a:cubicBezTo>
                  <a:pt x="226" y="558"/>
                  <a:pt x="368" y="920"/>
                  <a:pt x="368" y="920"/>
                </a:cubicBezTo>
                <a:lnTo>
                  <a:pt x="787" y="303"/>
                </a:lnTo>
                <a:lnTo>
                  <a:pt x="654" y="0"/>
                </a:lnTo>
                <a:lnTo>
                  <a:pt x="0"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8" name="Freeform 165">
            <a:extLst>
              <a:ext uri="{FF2B5EF4-FFF2-40B4-BE49-F238E27FC236}">
                <a16:creationId xmlns:a16="http://schemas.microsoft.com/office/drawing/2014/main" id="{C80FD28F-9450-AACE-5CC9-159F45E87F56}"/>
              </a:ext>
            </a:extLst>
          </p:cNvPr>
          <p:cNvSpPr>
            <a:spLocks/>
          </p:cNvSpPr>
          <p:nvPr/>
        </p:nvSpPr>
        <p:spPr bwMode="auto">
          <a:xfrm>
            <a:off x="2213725" y="4579938"/>
            <a:ext cx="195263" cy="227013"/>
          </a:xfrm>
          <a:custGeom>
            <a:avLst/>
            <a:gdLst>
              <a:gd name="T0" fmla="*/ 0 w 787"/>
              <a:gd name="T1" fmla="*/ 457 h 920"/>
              <a:gd name="T2" fmla="*/ 368 w 787"/>
              <a:gd name="T3" fmla="*/ 920 h 920"/>
              <a:gd name="T4" fmla="*/ 787 w 787"/>
              <a:gd name="T5" fmla="*/ 303 h 920"/>
              <a:gd name="T6" fmla="*/ 654 w 787"/>
              <a:gd name="T7" fmla="*/ 0 h 920"/>
              <a:gd name="T8" fmla="*/ 0 w 787"/>
              <a:gd name="T9" fmla="*/ 457 h 920"/>
            </a:gdLst>
            <a:ahLst/>
            <a:cxnLst>
              <a:cxn ang="0">
                <a:pos x="T0" y="T1"/>
              </a:cxn>
              <a:cxn ang="0">
                <a:pos x="T2" y="T3"/>
              </a:cxn>
              <a:cxn ang="0">
                <a:pos x="T4" y="T5"/>
              </a:cxn>
              <a:cxn ang="0">
                <a:pos x="T6" y="T7"/>
              </a:cxn>
              <a:cxn ang="0">
                <a:pos x="T8" y="T9"/>
              </a:cxn>
            </a:cxnLst>
            <a:rect l="0" t="0" r="r" b="b"/>
            <a:pathLst>
              <a:path w="787" h="920">
                <a:moveTo>
                  <a:pt x="0" y="457"/>
                </a:moveTo>
                <a:cubicBezTo>
                  <a:pt x="226" y="558"/>
                  <a:pt x="368" y="920"/>
                  <a:pt x="368" y="920"/>
                </a:cubicBezTo>
                <a:lnTo>
                  <a:pt x="787" y="303"/>
                </a:lnTo>
                <a:lnTo>
                  <a:pt x="654" y="0"/>
                </a:lnTo>
                <a:lnTo>
                  <a:pt x="0" y="457"/>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9" name="Line 166">
            <a:extLst>
              <a:ext uri="{FF2B5EF4-FFF2-40B4-BE49-F238E27FC236}">
                <a16:creationId xmlns:a16="http://schemas.microsoft.com/office/drawing/2014/main" id="{1A267112-87EF-2306-DE01-5ECBD00F101F}"/>
              </a:ext>
            </a:extLst>
          </p:cNvPr>
          <p:cNvSpPr>
            <a:spLocks noChangeShapeType="1"/>
          </p:cNvSpPr>
          <p:nvPr/>
        </p:nvSpPr>
        <p:spPr bwMode="auto">
          <a:xfrm>
            <a:off x="2213725" y="4692650"/>
            <a:ext cx="0" cy="466725"/>
          </a:xfrm>
          <a:prstGeom prst="line">
            <a:avLst/>
          </a:prstGeom>
          <a:noFill/>
          <a:ln w="269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0" name="Freeform 167">
            <a:extLst>
              <a:ext uri="{FF2B5EF4-FFF2-40B4-BE49-F238E27FC236}">
                <a16:creationId xmlns:a16="http://schemas.microsoft.com/office/drawing/2014/main" id="{2507C8BB-2E83-7FA4-5CE5-46B0D2ADB5A3}"/>
              </a:ext>
            </a:extLst>
          </p:cNvPr>
          <p:cNvSpPr>
            <a:spLocks/>
          </p:cNvSpPr>
          <p:nvPr/>
        </p:nvSpPr>
        <p:spPr bwMode="auto">
          <a:xfrm>
            <a:off x="2050213" y="4067175"/>
            <a:ext cx="341313" cy="115888"/>
          </a:xfrm>
          <a:custGeom>
            <a:avLst/>
            <a:gdLst>
              <a:gd name="T0" fmla="*/ 0 w 1383"/>
              <a:gd name="T1" fmla="*/ 25 h 465"/>
              <a:gd name="T2" fmla="*/ 263 w 1383"/>
              <a:gd name="T3" fmla="*/ 457 h 465"/>
              <a:gd name="T4" fmla="*/ 340 w 1383"/>
              <a:gd name="T5" fmla="*/ 115 h 465"/>
              <a:gd name="T6" fmla="*/ 608 w 1383"/>
              <a:gd name="T7" fmla="*/ 465 h 465"/>
              <a:gd name="T8" fmla="*/ 677 w 1383"/>
              <a:gd name="T9" fmla="*/ 85 h 465"/>
              <a:gd name="T10" fmla="*/ 926 w 1383"/>
              <a:gd name="T11" fmla="*/ 441 h 465"/>
              <a:gd name="T12" fmla="*/ 998 w 1383"/>
              <a:gd name="T13" fmla="*/ 80 h 465"/>
              <a:gd name="T14" fmla="*/ 1247 w 1383"/>
              <a:gd name="T15" fmla="*/ 450 h 465"/>
              <a:gd name="T16" fmla="*/ 1383 w 1383"/>
              <a:gd name="T17" fmla="*/ 0 h 465"/>
              <a:gd name="T18" fmla="*/ 0 w 1383"/>
              <a:gd name="T19"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465">
                <a:moveTo>
                  <a:pt x="0" y="25"/>
                </a:moveTo>
                <a:cubicBezTo>
                  <a:pt x="0" y="25"/>
                  <a:pt x="77" y="303"/>
                  <a:pt x="263" y="457"/>
                </a:cubicBezTo>
                <a:cubicBezTo>
                  <a:pt x="263" y="457"/>
                  <a:pt x="277" y="186"/>
                  <a:pt x="340" y="115"/>
                </a:cubicBezTo>
                <a:cubicBezTo>
                  <a:pt x="340" y="115"/>
                  <a:pt x="428" y="394"/>
                  <a:pt x="608" y="465"/>
                </a:cubicBezTo>
                <a:cubicBezTo>
                  <a:pt x="608" y="465"/>
                  <a:pt x="602" y="212"/>
                  <a:pt x="677" y="85"/>
                </a:cubicBezTo>
                <a:cubicBezTo>
                  <a:pt x="677" y="85"/>
                  <a:pt x="766" y="318"/>
                  <a:pt x="926" y="441"/>
                </a:cubicBezTo>
                <a:cubicBezTo>
                  <a:pt x="926" y="441"/>
                  <a:pt x="927" y="210"/>
                  <a:pt x="998" y="80"/>
                </a:cubicBezTo>
                <a:cubicBezTo>
                  <a:pt x="998" y="80"/>
                  <a:pt x="1090" y="366"/>
                  <a:pt x="1247" y="450"/>
                </a:cubicBezTo>
                <a:cubicBezTo>
                  <a:pt x="1247" y="450"/>
                  <a:pt x="1251" y="171"/>
                  <a:pt x="1383" y="0"/>
                </a:cubicBezTo>
                <a:lnTo>
                  <a:pt x="0" y="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1" name="Freeform 168">
            <a:extLst>
              <a:ext uri="{FF2B5EF4-FFF2-40B4-BE49-F238E27FC236}">
                <a16:creationId xmlns:a16="http://schemas.microsoft.com/office/drawing/2014/main" id="{F31E7D7B-83F3-AAB1-ECA0-8E0232108AE9}"/>
              </a:ext>
            </a:extLst>
          </p:cNvPr>
          <p:cNvSpPr>
            <a:spLocks/>
          </p:cNvSpPr>
          <p:nvPr/>
        </p:nvSpPr>
        <p:spPr bwMode="auto">
          <a:xfrm>
            <a:off x="2050213" y="4067175"/>
            <a:ext cx="341313" cy="115888"/>
          </a:xfrm>
          <a:custGeom>
            <a:avLst/>
            <a:gdLst>
              <a:gd name="T0" fmla="*/ 0 w 1383"/>
              <a:gd name="T1" fmla="*/ 25 h 465"/>
              <a:gd name="T2" fmla="*/ 263 w 1383"/>
              <a:gd name="T3" fmla="*/ 457 h 465"/>
              <a:gd name="T4" fmla="*/ 340 w 1383"/>
              <a:gd name="T5" fmla="*/ 115 h 465"/>
              <a:gd name="T6" fmla="*/ 608 w 1383"/>
              <a:gd name="T7" fmla="*/ 465 h 465"/>
              <a:gd name="T8" fmla="*/ 677 w 1383"/>
              <a:gd name="T9" fmla="*/ 85 h 465"/>
              <a:gd name="T10" fmla="*/ 926 w 1383"/>
              <a:gd name="T11" fmla="*/ 441 h 465"/>
              <a:gd name="T12" fmla="*/ 998 w 1383"/>
              <a:gd name="T13" fmla="*/ 80 h 465"/>
              <a:gd name="T14" fmla="*/ 1247 w 1383"/>
              <a:gd name="T15" fmla="*/ 450 h 465"/>
              <a:gd name="T16" fmla="*/ 1383 w 1383"/>
              <a:gd name="T17" fmla="*/ 0 h 465"/>
              <a:gd name="T18" fmla="*/ 0 w 1383"/>
              <a:gd name="T19"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465">
                <a:moveTo>
                  <a:pt x="0" y="25"/>
                </a:moveTo>
                <a:cubicBezTo>
                  <a:pt x="0" y="25"/>
                  <a:pt x="77" y="303"/>
                  <a:pt x="263" y="457"/>
                </a:cubicBezTo>
                <a:cubicBezTo>
                  <a:pt x="263" y="457"/>
                  <a:pt x="277" y="186"/>
                  <a:pt x="340" y="115"/>
                </a:cubicBezTo>
                <a:cubicBezTo>
                  <a:pt x="340" y="115"/>
                  <a:pt x="428" y="394"/>
                  <a:pt x="608" y="465"/>
                </a:cubicBezTo>
                <a:cubicBezTo>
                  <a:pt x="608" y="465"/>
                  <a:pt x="602" y="212"/>
                  <a:pt x="677" y="85"/>
                </a:cubicBezTo>
                <a:cubicBezTo>
                  <a:pt x="677" y="85"/>
                  <a:pt x="766" y="318"/>
                  <a:pt x="926" y="441"/>
                </a:cubicBezTo>
                <a:cubicBezTo>
                  <a:pt x="926" y="441"/>
                  <a:pt x="927" y="210"/>
                  <a:pt x="998" y="80"/>
                </a:cubicBezTo>
                <a:cubicBezTo>
                  <a:pt x="998" y="80"/>
                  <a:pt x="1090" y="366"/>
                  <a:pt x="1247" y="450"/>
                </a:cubicBezTo>
                <a:cubicBezTo>
                  <a:pt x="1247" y="450"/>
                  <a:pt x="1251" y="171"/>
                  <a:pt x="1383" y="0"/>
                </a:cubicBezTo>
                <a:lnTo>
                  <a:pt x="0" y="25"/>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6" name="TextBox 65">
            <a:extLst>
              <a:ext uri="{FF2B5EF4-FFF2-40B4-BE49-F238E27FC236}">
                <a16:creationId xmlns:a16="http://schemas.microsoft.com/office/drawing/2014/main" id="{110C06B1-F076-0311-B93D-14E199E56880}"/>
              </a:ext>
            </a:extLst>
          </p:cNvPr>
          <p:cNvSpPr txBox="1"/>
          <p:nvPr/>
        </p:nvSpPr>
        <p:spPr>
          <a:xfrm>
            <a:off x="1152888" y="5305098"/>
            <a:ext cx="21232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name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7" name="TextBox 66">
            <a:extLst>
              <a:ext uri="{FF2B5EF4-FFF2-40B4-BE49-F238E27FC236}">
                <a16:creationId xmlns:a16="http://schemas.microsoft.com/office/drawing/2014/main" id="{3926022E-83A3-4E23-B2F7-08161A0D8298}"/>
              </a:ext>
            </a:extLst>
          </p:cNvPr>
          <p:cNvSpPr txBox="1"/>
          <p:nvPr/>
        </p:nvSpPr>
        <p:spPr>
          <a:xfrm>
            <a:off x="1281450" y="5676245"/>
            <a:ext cx="1866138" cy="44262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a:t>
            </a:r>
          </a:p>
        </p:txBody>
      </p:sp>
      <p:sp>
        <p:nvSpPr>
          <p:cNvPr id="70" name="자유형 69">
            <a:extLst>
              <a:ext uri="{FF2B5EF4-FFF2-40B4-BE49-F238E27FC236}">
                <a16:creationId xmlns:a16="http://schemas.microsoft.com/office/drawing/2014/main" id="{EFFEAED7-9775-7BE2-A78A-07196AFF1FA9}"/>
              </a:ext>
            </a:extLst>
          </p:cNvPr>
          <p:cNvSpPr/>
          <p:nvPr/>
        </p:nvSpPr>
        <p:spPr>
          <a:xfrm>
            <a:off x="3751234" y="5159375"/>
            <a:ext cx="2123263" cy="1098221"/>
          </a:xfrm>
          <a:custGeom>
            <a:avLst/>
            <a:gdLst>
              <a:gd name="connsiteX0" fmla="*/ 0 w 2123263"/>
              <a:gd name="connsiteY0" fmla="*/ 0 h 911479"/>
              <a:gd name="connsiteX1" fmla="*/ 2123263 w 2123263"/>
              <a:gd name="connsiteY1" fmla="*/ 0 h 911479"/>
              <a:gd name="connsiteX2" fmla="*/ 2123263 w 2123263"/>
              <a:gd name="connsiteY2" fmla="*/ 693569 h 911479"/>
              <a:gd name="connsiteX3" fmla="*/ 1905353 w 2123263"/>
              <a:gd name="connsiteY3" fmla="*/ 911479 h 911479"/>
              <a:gd name="connsiteX4" fmla="*/ 217910 w 2123263"/>
              <a:gd name="connsiteY4" fmla="*/ 911479 h 911479"/>
              <a:gd name="connsiteX5" fmla="*/ 0 w 2123263"/>
              <a:gd name="connsiteY5" fmla="*/ 693569 h 911479"/>
              <a:gd name="connsiteX6" fmla="*/ 0 w 2123263"/>
              <a:gd name="connsiteY6" fmla="*/ 0 h 9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911479">
                <a:moveTo>
                  <a:pt x="0" y="0"/>
                </a:moveTo>
                <a:lnTo>
                  <a:pt x="2123263" y="0"/>
                </a:lnTo>
                <a:lnTo>
                  <a:pt x="2123263" y="693569"/>
                </a:lnTo>
                <a:cubicBezTo>
                  <a:pt x="2123263" y="813917"/>
                  <a:pt x="2025701" y="911479"/>
                  <a:pt x="1905353" y="911479"/>
                </a:cubicBezTo>
                <a:lnTo>
                  <a:pt x="217910" y="911479"/>
                </a:lnTo>
                <a:cubicBezTo>
                  <a:pt x="97562" y="911479"/>
                  <a:pt x="0" y="813917"/>
                  <a:pt x="0" y="693569"/>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1" name="자유형 70">
            <a:extLst>
              <a:ext uri="{FF2B5EF4-FFF2-40B4-BE49-F238E27FC236}">
                <a16:creationId xmlns:a16="http://schemas.microsoft.com/office/drawing/2014/main" id="{2D18103F-C276-AF63-E80D-84C3F2E0C620}"/>
              </a:ext>
            </a:extLst>
          </p:cNvPr>
          <p:cNvSpPr/>
          <p:nvPr/>
        </p:nvSpPr>
        <p:spPr>
          <a:xfrm>
            <a:off x="3751234" y="3569028"/>
            <a:ext cx="2123263" cy="1590346"/>
          </a:xfrm>
          <a:custGeom>
            <a:avLst/>
            <a:gdLst>
              <a:gd name="connsiteX0" fmla="*/ 217910 w 2123263"/>
              <a:gd name="connsiteY0" fmla="*/ 0 h 1590346"/>
              <a:gd name="connsiteX1" fmla="*/ 1905353 w 2123263"/>
              <a:gd name="connsiteY1" fmla="*/ 0 h 1590346"/>
              <a:gd name="connsiteX2" fmla="*/ 2123263 w 2123263"/>
              <a:gd name="connsiteY2" fmla="*/ 217910 h 1590346"/>
              <a:gd name="connsiteX3" fmla="*/ 2123263 w 2123263"/>
              <a:gd name="connsiteY3" fmla="*/ 1590346 h 1590346"/>
              <a:gd name="connsiteX4" fmla="*/ 0 w 2123263"/>
              <a:gd name="connsiteY4" fmla="*/ 1590346 h 1590346"/>
              <a:gd name="connsiteX5" fmla="*/ 0 w 2123263"/>
              <a:gd name="connsiteY5" fmla="*/ 217910 h 1590346"/>
              <a:gd name="connsiteX6" fmla="*/ 217910 w 2123263"/>
              <a:gd name="connsiteY6" fmla="*/ 0 h 15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1590346">
                <a:moveTo>
                  <a:pt x="217910" y="0"/>
                </a:moveTo>
                <a:lnTo>
                  <a:pt x="1905353" y="0"/>
                </a:lnTo>
                <a:cubicBezTo>
                  <a:pt x="2025701" y="0"/>
                  <a:pt x="2123263" y="97562"/>
                  <a:pt x="2123263" y="217910"/>
                </a:cubicBezTo>
                <a:lnTo>
                  <a:pt x="2123263" y="1590346"/>
                </a:lnTo>
                <a:lnTo>
                  <a:pt x="0" y="1590346"/>
                </a:lnTo>
                <a:lnTo>
                  <a:pt x="0" y="217910"/>
                </a:lnTo>
                <a:cubicBezTo>
                  <a:pt x="0" y="97562"/>
                  <a:pt x="97562" y="0"/>
                  <a:pt x="217910"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3" name="TextBox 72">
            <a:extLst>
              <a:ext uri="{FF2B5EF4-FFF2-40B4-BE49-F238E27FC236}">
                <a16:creationId xmlns:a16="http://schemas.microsoft.com/office/drawing/2014/main" id="{02556603-9C2D-536D-4E5E-30F886E78595}"/>
              </a:ext>
            </a:extLst>
          </p:cNvPr>
          <p:cNvSpPr txBox="1"/>
          <p:nvPr/>
        </p:nvSpPr>
        <p:spPr>
          <a:xfrm>
            <a:off x="3751234" y="5305098"/>
            <a:ext cx="21232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name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4" name="TextBox 73">
            <a:extLst>
              <a:ext uri="{FF2B5EF4-FFF2-40B4-BE49-F238E27FC236}">
                <a16:creationId xmlns:a16="http://schemas.microsoft.com/office/drawing/2014/main" id="{BD746479-AC4D-A412-5E6E-7B553F5AD0B6}"/>
              </a:ext>
            </a:extLst>
          </p:cNvPr>
          <p:cNvSpPr txBox="1"/>
          <p:nvPr/>
        </p:nvSpPr>
        <p:spPr>
          <a:xfrm>
            <a:off x="3879796" y="5676245"/>
            <a:ext cx="1866138" cy="44262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a:t>
            </a:r>
          </a:p>
        </p:txBody>
      </p:sp>
      <p:sp>
        <p:nvSpPr>
          <p:cNvPr id="111" name="자유형 110">
            <a:extLst>
              <a:ext uri="{FF2B5EF4-FFF2-40B4-BE49-F238E27FC236}">
                <a16:creationId xmlns:a16="http://schemas.microsoft.com/office/drawing/2014/main" id="{6D3BF332-5279-DA72-BFE3-962BA026EB3B}"/>
              </a:ext>
            </a:extLst>
          </p:cNvPr>
          <p:cNvSpPr/>
          <p:nvPr/>
        </p:nvSpPr>
        <p:spPr>
          <a:xfrm>
            <a:off x="6312136" y="5159375"/>
            <a:ext cx="2123263" cy="1098221"/>
          </a:xfrm>
          <a:custGeom>
            <a:avLst/>
            <a:gdLst>
              <a:gd name="connsiteX0" fmla="*/ 0 w 2123263"/>
              <a:gd name="connsiteY0" fmla="*/ 0 h 911479"/>
              <a:gd name="connsiteX1" fmla="*/ 2123263 w 2123263"/>
              <a:gd name="connsiteY1" fmla="*/ 0 h 911479"/>
              <a:gd name="connsiteX2" fmla="*/ 2123263 w 2123263"/>
              <a:gd name="connsiteY2" fmla="*/ 693569 h 911479"/>
              <a:gd name="connsiteX3" fmla="*/ 1905353 w 2123263"/>
              <a:gd name="connsiteY3" fmla="*/ 911479 h 911479"/>
              <a:gd name="connsiteX4" fmla="*/ 217910 w 2123263"/>
              <a:gd name="connsiteY4" fmla="*/ 911479 h 911479"/>
              <a:gd name="connsiteX5" fmla="*/ 0 w 2123263"/>
              <a:gd name="connsiteY5" fmla="*/ 693569 h 911479"/>
              <a:gd name="connsiteX6" fmla="*/ 0 w 2123263"/>
              <a:gd name="connsiteY6" fmla="*/ 0 h 9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911479">
                <a:moveTo>
                  <a:pt x="0" y="0"/>
                </a:moveTo>
                <a:lnTo>
                  <a:pt x="2123263" y="0"/>
                </a:lnTo>
                <a:lnTo>
                  <a:pt x="2123263" y="693569"/>
                </a:lnTo>
                <a:cubicBezTo>
                  <a:pt x="2123263" y="813917"/>
                  <a:pt x="2025701" y="911479"/>
                  <a:pt x="1905353" y="911479"/>
                </a:cubicBezTo>
                <a:lnTo>
                  <a:pt x="217910" y="911479"/>
                </a:lnTo>
                <a:cubicBezTo>
                  <a:pt x="97562" y="911479"/>
                  <a:pt x="0" y="813917"/>
                  <a:pt x="0" y="693569"/>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2" name="자유형 111">
            <a:extLst>
              <a:ext uri="{FF2B5EF4-FFF2-40B4-BE49-F238E27FC236}">
                <a16:creationId xmlns:a16="http://schemas.microsoft.com/office/drawing/2014/main" id="{D73FC38B-9A17-1521-CD20-EE62F5CC3688}"/>
              </a:ext>
            </a:extLst>
          </p:cNvPr>
          <p:cNvSpPr/>
          <p:nvPr/>
        </p:nvSpPr>
        <p:spPr>
          <a:xfrm>
            <a:off x="6312136" y="3569028"/>
            <a:ext cx="2123263" cy="1590346"/>
          </a:xfrm>
          <a:custGeom>
            <a:avLst/>
            <a:gdLst>
              <a:gd name="connsiteX0" fmla="*/ 217910 w 2123263"/>
              <a:gd name="connsiteY0" fmla="*/ 0 h 1590346"/>
              <a:gd name="connsiteX1" fmla="*/ 1905353 w 2123263"/>
              <a:gd name="connsiteY1" fmla="*/ 0 h 1590346"/>
              <a:gd name="connsiteX2" fmla="*/ 2123263 w 2123263"/>
              <a:gd name="connsiteY2" fmla="*/ 217910 h 1590346"/>
              <a:gd name="connsiteX3" fmla="*/ 2123263 w 2123263"/>
              <a:gd name="connsiteY3" fmla="*/ 1590346 h 1590346"/>
              <a:gd name="connsiteX4" fmla="*/ 0 w 2123263"/>
              <a:gd name="connsiteY4" fmla="*/ 1590346 h 1590346"/>
              <a:gd name="connsiteX5" fmla="*/ 0 w 2123263"/>
              <a:gd name="connsiteY5" fmla="*/ 217910 h 1590346"/>
              <a:gd name="connsiteX6" fmla="*/ 217910 w 2123263"/>
              <a:gd name="connsiteY6" fmla="*/ 0 h 15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1590346">
                <a:moveTo>
                  <a:pt x="217910" y="0"/>
                </a:moveTo>
                <a:lnTo>
                  <a:pt x="1905353" y="0"/>
                </a:lnTo>
                <a:cubicBezTo>
                  <a:pt x="2025701" y="0"/>
                  <a:pt x="2123263" y="97562"/>
                  <a:pt x="2123263" y="217910"/>
                </a:cubicBezTo>
                <a:lnTo>
                  <a:pt x="2123263" y="1590346"/>
                </a:lnTo>
                <a:lnTo>
                  <a:pt x="0" y="1590346"/>
                </a:lnTo>
                <a:lnTo>
                  <a:pt x="0" y="217910"/>
                </a:lnTo>
                <a:cubicBezTo>
                  <a:pt x="0" y="97562"/>
                  <a:pt x="97562" y="0"/>
                  <a:pt x="217910"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4" name="TextBox 113">
            <a:extLst>
              <a:ext uri="{FF2B5EF4-FFF2-40B4-BE49-F238E27FC236}">
                <a16:creationId xmlns:a16="http://schemas.microsoft.com/office/drawing/2014/main" id="{D7875010-B9DB-A870-3CF3-A01B2B37EFEC}"/>
              </a:ext>
            </a:extLst>
          </p:cNvPr>
          <p:cNvSpPr txBox="1"/>
          <p:nvPr/>
        </p:nvSpPr>
        <p:spPr>
          <a:xfrm>
            <a:off x="6312136" y="5305098"/>
            <a:ext cx="21232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name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15" name="TextBox 114">
            <a:extLst>
              <a:ext uri="{FF2B5EF4-FFF2-40B4-BE49-F238E27FC236}">
                <a16:creationId xmlns:a16="http://schemas.microsoft.com/office/drawing/2014/main" id="{BD72AEFA-66D4-15A8-7F18-ADEB8C944153}"/>
              </a:ext>
            </a:extLst>
          </p:cNvPr>
          <p:cNvSpPr txBox="1"/>
          <p:nvPr/>
        </p:nvSpPr>
        <p:spPr>
          <a:xfrm>
            <a:off x="6440698" y="5676245"/>
            <a:ext cx="1866138" cy="44262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a:t>
            </a:r>
          </a:p>
        </p:txBody>
      </p:sp>
      <p:sp>
        <p:nvSpPr>
          <p:cNvPr id="152" name="자유형 151">
            <a:extLst>
              <a:ext uri="{FF2B5EF4-FFF2-40B4-BE49-F238E27FC236}">
                <a16:creationId xmlns:a16="http://schemas.microsoft.com/office/drawing/2014/main" id="{FFD39B3D-9F7E-AA93-F574-48543F9DBD95}"/>
              </a:ext>
            </a:extLst>
          </p:cNvPr>
          <p:cNvSpPr/>
          <p:nvPr/>
        </p:nvSpPr>
        <p:spPr>
          <a:xfrm>
            <a:off x="8915851" y="5159375"/>
            <a:ext cx="2123263" cy="1098221"/>
          </a:xfrm>
          <a:custGeom>
            <a:avLst/>
            <a:gdLst>
              <a:gd name="connsiteX0" fmla="*/ 0 w 2123263"/>
              <a:gd name="connsiteY0" fmla="*/ 0 h 911479"/>
              <a:gd name="connsiteX1" fmla="*/ 2123263 w 2123263"/>
              <a:gd name="connsiteY1" fmla="*/ 0 h 911479"/>
              <a:gd name="connsiteX2" fmla="*/ 2123263 w 2123263"/>
              <a:gd name="connsiteY2" fmla="*/ 693569 h 911479"/>
              <a:gd name="connsiteX3" fmla="*/ 1905353 w 2123263"/>
              <a:gd name="connsiteY3" fmla="*/ 911479 h 911479"/>
              <a:gd name="connsiteX4" fmla="*/ 217910 w 2123263"/>
              <a:gd name="connsiteY4" fmla="*/ 911479 h 911479"/>
              <a:gd name="connsiteX5" fmla="*/ 0 w 2123263"/>
              <a:gd name="connsiteY5" fmla="*/ 693569 h 911479"/>
              <a:gd name="connsiteX6" fmla="*/ 0 w 2123263"/>
              <a:gd name="connsiteY6" fmla="*/ 0 h 9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911479">
                <a:moveTo>
                  <a:pt x="0" y="0"/>
                </a:moveTo>
                <a:lnTo>
                  <a:pt x="2123263" y="0"/>
                </a:lnTo>
                <a:lnTo>
                  <a:pt x="2123263" y="693569"/>
                </a:lnTo>
                <a:cubicBezTo>
                  <a:pt x="2123263" y="813917"/>
                  <a:pt x="2025701" y="911479"/>
                  <a:pt x="1905353" y="911479"/>
                </a:cubicBezTo>
                <a:lnTo>
                  <a:pt x="217910" y="911479"/>
                </a:lnTo>
                <a:cubicBezTo>
                  <a:pt x="97562" y="911479"/>
                  <a:pt x="0" y="813917"/>
                  <a:pt x="0" y="693569"/>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3" name="자유형 152">
            <a:extLst>
              <a:ext uri="{FF2B5EF4-FFF2-40B4-BE49-F238E27FC236}">
                <a16:creationId xmlns:a16="http://schemas.microsoft.com/office/drawing/2014/main" id="{6D6496B9-8D87-4BA1-89F0-FF1900F11B1C}"/>
              </a:ext>
            </a:extLst>
          </p:cNvPr>
          <p:cNvSpPr/>
          <p:nvPr/>
        </p:nvSpPr>
        <p:spPr>
          <a:xfrm>
            <a:off x="8915851" y="3569028"/>
            <a:ext cx="2123263" cy="1590346"/>
          </a:xfrm>
          <a:custGeom>
            <a:avLst/>
            <a:gdLst>
              <a:gd name="connsiteX0" fmla="*/ 217910 w 2123263"/>
              <a:gd name="connsiteY0" fmla="*/ 0 h 1590346"/>
              <a:gd name="connsiteX1" fmla="*/ 1905353 w 2123263"/>
              <a:gd name="connsiteY1" fmla="*/ 0 h 1590346"/>
              <a:gd name="connsiteX2" fmla="*/ 2123263 w 2123263"/>
              <a:gd name="connsiteY2" fmla="*/ 217910 h 1590346"/>
              <a:gd name="connsiteX3" fmla="*/ 2123263 w 2123263"/>
              <a:gd name="connsiteY3" fmla="*/ 1590346 h 1590346"/>
              <a:gd name="connsiteX4" fmla="*/ 0 w 2123263"/>
              <a:gd name="connsiteY4" fmla="*/ 1590346 h 1590346"/>
              <a:gd name="connsiteX5" fmla="*/ 0 w 2123263"/>
              <a:gd name="connsiteY5" fmla="*/ 217910 h 1590346"/>
              <a:gd name="connsiteX6" fmla="*/ 217910 w 2123263"/>
              <a:gd name="connsiteY6" fmla="*/ 0 h 15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263" h="1590346">
                <a:moveTo>
                  <a:pt x="217910" y="0"/>
                </a:moveTo>
                <a:lnTo>
                  <a:pt x="1905353" y="0"/>
                </a:lnTo>
                <a:cubicBezTo>
                  <a:pt x="2025701" y="0"/>
                  <a:pt x="2123263" y="97562"/>
                  <a:pt x="2123263" y="217910"/>
                </a:cubicBezTo>
                <a:lnTo>
                  <a:pt x="2123263" y="1590346"/>
                </a:lnTo>
                <a:lnTo>
                  <a:pt x="0" y="1590346"/>
                </a:lnTo>
                <a:lnTo>
                  <a:pt x="0" y="217910"/>
                </a:lnTo>
                <a:cubicBezTo>
                  <a:pt x="0" y="97562"/>
                  <a:pt x="97562" y="0"/>
                  <a:pt x="217910" y="0"/>
                </a:cubicBezTo>
                <a:close/>
              </a:path>
            </a:pathLst>
          </a:custGeom>
          <a:solidFill>
            <a:schemeClr val="bg1">
              <a:lumMod val="8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5" name="TextBox 154">
            <a:extLst>
              <a:ext uri="{FF2B5EF4-FFF2-40B4-BE49-F238E27FC236}">
                <a16:creationId xmlns:a16="http://schemas.microsoft.com/office/drawing/2014/main" id="{ECBCF7B3-7663-75AB-9FB4-C59043349EFE}"/>
              </a:ext>
            </a:extLst>
          </p:cNvPr>
          <p:cNvSpPr txBox="1"/>
          <p:nvPr/>
        </p:nvSpPr>
        <p:spPr>
          <a:xfrm>
            <a:off x="8915851" y="5305098"/>
            <a:ext cx="21232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name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56" name="TextBox 155">
            <a:extLst>
              <a:ext uri="{FF2B5EF4-FFF2-40B4-BE49-F238E27FC236}">
                <a16:creationId xmlns:a16="http://schemas.microsoft.com/office/drawing/2014/main" id="{58C957AB-3F34-7670-5560-A57889ADDA9F}"/>
              </a:ext>
            </a:extLst>
          </p:cNvPr>
          <p:cNvSpPr txBox="1"/>
          <p:nvPr/>
        </p:nvSpPr>
        <p:spPr>
          <a:xfrm>
            <a:off x="9044413" y="5676245"/>
            <a:ext cx="1866138" cy="44262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a:t>
            </a:r>
          </a:p>
        </p:txBody>
      </p:sp>
      <p:sp>
        <p:nvSpPr>
          <p:cNvPr id="194" name="Freeform 169">
            <a:extLst>
              <a:ext uri="{FF2B5EF4-FFF2-40B4-BE49-F238E27FC236}">
                <a16:creationId xmlns:a16="http://schemas.microsoft.com/office/drawing/2014/main" id="{A562DFF6-689B-F6F2-C709-68F46E0A6C6B}"/>
              </a:ext>
            </a:extLst>
          </p:cNvPr>
          <p:cNvSpPr>
            <a:spLocks/>
          </p:cNvSpPr>
          <p:nvPr/>
        </p:nvSpPr>
        <p:spPr bwMode="auto">
          <a:xfrm>
            <a:off x="4546165" y="3938586"/>
            <a:ext cx="533400" cy="676275"/>
          </a:xfrm>
          <a:custGeom>
            <a:avLst/>
            <a:gdLst>
              <a:gd name="T0" fmla="*/ 2064 w 2163"/>
              <a:gd name="T1" fmla="*/ 1799 h 2736"/>
              <a:gd name="T2" fmla="*/ 2136 w 2163"/>
              <a:gd name="T3" fmla="*/ 1123 h 2736"/>
              <a:gd name="T4" fmla="*/ 1944 w 2163"/>
              <a:gd name="T5" fmla="*/ 423 h 2736"/>
              <a:gd name="T6" fmla="*/ 1082 w 2163"/>
              <a:gd name="T7" fmla="*/ 0 h 2736"/>
              <a:gd name="T8" fmla="*/ 219 w 2163"/>
              <a:gd name="T9" fmla="*/ 423 h 2736"/>
              <a:gd name="T10" fmla="*/ 28 w 2163"/>
              <a:gd name="T11" fmla="*/ 1123 h 2736"/>
              <a:gd name="T12" fmla="*/ 100 w 2163"/>
              <a:gd name="T13" fmla="*/ 1799 h 2736"/>
              <a:gd name="T14" fmla="*/ 0 w 2163"/>
              <a:gd name="T15" fmla="*/ 2551 h 2736"/>
              <a:gd name="T16" fmla="*/ 625 w 2163"/>
              <a:gd name="T17" fmla="*/ 2582 h 2736"/>
              <a:gd name="T18" fmla="*/ 1082 w 2163"/>
              <a:gd name="T19" fmla="*/ 2466 h 2736"/>
              <a:gd name="T20" fmla="*/ 1538 w 2163"/>
              <a:gd name="T21" fmla="*/ 2582 h 2736"/>
              <a:gd name="T22" fmla="*/ 2163 w 2163"/>
              <a:gd name="T23" fmla="*/ 2551 h 2736"/>
              <a:gd name="T24" fmla="*/ 2064 w 2163"/>
              <a:gd name="T25" fmla="*/ 179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2736">
                <a:moveTo>
                  <a:pt x="2064" y="1799"/>
                </a:moveTo>
                <a:cubicBezTo>
                  <a:pt x="2117" y="1561"/>
                  <a:pt x="2136" y="1381"/>
                  <a:pt x="2136" y="1123"/>
                </a:cubicBezTo>
                <a:cubicBezTo>
                  <a:pt x="2136" y="858"/>
                  <a:pt x="2065" y="633"/>
                  <a:pt x="1944" y="423"/>
                </a:cubicBezTo>
                <a:cubicBezTo>
                  <a:pt x="1759" y="177"/>
                  <a:pt x="1473" y="18"/>
                  <a:pt x="1082" y="0"/>
                </a:cubicBezTo>
                <a:cubicBezTo>
                  <a:pt x="691" y="18"/>
                  <a:pt x="404" y="177"/>
                  <a:pt x="219" y="423"/>
                </a:cubicBezTo>
                <a:cubicBezTo>
                  <a:pt x="99" y="633"/>
                  <a:pt x="28" y="858"/>
                  <a:pt x="28" y="1123"/>
                </a:cubicBezTo>
                <a:cubicBezTo>
                  <a:pt x="28" y="1381"/>
                  <a:pt x="46" y="1561"/>
                  <a:pt x="100" y="1799"/>
                </a:cubicBezTo>
                <a:cubicBezTo>
                  <a:pt x="153" y="2081"/>
                  <a:pt x="245" y="2287"/>
                  <a:pt x="0" y="2551"/>
                </a:cubicBezTo>
                <a:cubicBezTo>
                  <a:pt x="0" y="2551"/>
                  <a:pt x="245" y="2736"/>
                  <a:pt x="625" y="2582"/>
                </a:cubicBezTo>
                <a:cubicBezTo>
                  <a:pt x="625" y="2582"/>
                  <a:pt x="713" y="2662"/>
                  <a:pt x="1082" y="2466"/>
                </a:cubicBezTo>
                <a:cubicBezTo>
                  <a:pt x="1451" y="2662"/>
                  <a:pt x="1538" y="2582"/>
                  <a:pt x="1538" y="2582"/>
                </a:cubicBezTo>
                <a:cubicBezTo>
                  <a:pt x="1918" y="2736"/>
                  <a:pt x="2163" y="2551"/>
                  <a:pt x="2163" y="2551"/>
                </a:cubicBezTo>
                <a:cubicBezTo>
                  <a:pt x="1918" y="2287"/>
                  <a:pt x="2010" y="2081"/>
                  <a:pt x="2064" y="17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5" name="Freeform 170">
            <a:extLst>
              <a:ext uri="{FF2B5EF4-FFF2-40B4-BE49-F238E27FC236}">
                <a16:creationId xmlns:a16="http://schemas.microsoft.com/office/drawing/2014/main" id="{EEC023BA-FBE1-94B5-A324-52E6637987A8}"/>
              </a:ext>
            </a:extLst>
          </p:cNvPr>
          <p:cNvSpPr>
            <a:spLocks/>
          </p:cNvSpPr>
          <p:nvPr/>
        </p:nvSpPr>
        <p:spPr bwMode="auto">
          <a:xfrm>
            <a:off x="4546165" y="3938586"/>
            <a:ext cx="533400" cy="676275"/>
          </a:xfrm>
          <a:custGeom>
            <a:avLst/>
            <a:gdLst>
              <a:gd name="T0" fmla="*/ 2064 w 2163"/>
              <a:gd name="T1" fmla="*/ 1799 h 2736"/>
              <a:gd name="T2" fmla="*/ 2136 w 2163"/>
              <a:gd name="T3" fmla="*/ 1123 h 2736"/>
              <a:gd name="T4" fmla="*/ 1944 w 2163"/>
              <a:gd name="T5" fmla="*/ 423 h 2736"/>
              <a:gd name="T6" fmla="*/ 1082 w 2163"/>
              <a:gd name="T7" fmla="*/ 0 h 2736"/>
              <a:gd name="T8" fmla="*/ 219 w 2163"/>
              <a:gd name="T9" fmla="*/ 423 h 2736"/>
              <a:gd name="T10" fmla="*/ 28 w 2163"/>
              <a:gd name="T11" fmla="*/ 1123 h 2736"/>
              <a:gd name="T12" fmla="*/ 100 w 2163"/>
              <a:gd name="T13" fmla="*/ 1799 h 2736"/>
              <a:gd name="T14" fmla="*/ 0 w 2163"/>
              <a:gd name="T15" fmla="*/ 2551 h 2736"/>
              <a:gd name="T16" fmla="*/ 625 w 2163"/>
              <a:gd name="T17" fmla="*/ 2582 h 2736"/>
              <a:gd name="T18" fmla="*/ 1082 w 2163"/>
              <a:gd name="T19" fmla="*/ 2466 h 2736"/>
              <a:gd name="T20" fmla="*/ 1538 w 2163"/>
              <a:gd name="T21" fmla="*/ 2582 h 2736"/>
              <a:gd name="T22" fmla="*/ 2163 w 2163"/>
              <a:gd name="T23" fmla="*/ 2551 h 2736"/>
              <a:gd name="T24" fmla="*/ 2064 w 2163"/>
              <a:gd name="T25" fmla="*/ 179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2736">
                <a:moveTo>
                  <a:pt x="2064" y="1799"/>
                </a:moveTo>
                <a:cubicBezTo>
                  <a:pt x="2117" y="1561"/>
                  <a:pt x="2136" y="1381"/>
                  <a:pt x="2136" y="1123"/>
                </a:cubicBezTo>
                <a:cubicBezTo>
                  <a:pt x="2136" y="858"/>
                  <a:pt x="2065" y="633"/>
                  <a:pt x="1944" y="423"/>
                </a:cubicBezTo>
                <a:cubicBezTo>
                  <a:pt x="1759" y="177"/>
                  <a:pt x="1473" y="18"/>
                  <a:pt x="1082" y="0"/>
                </a:cubicBezTo>
                <a:cubicBezTo>
                  <a:pt x="691" y="18"/>
                  <a:pt x="404" y="177"/>
                  <a:pt x="219" y="423"/>
                </a:cubicBezTo>
                <a:cubicBezTo>
                  <a:pt x="99" y="633"/>
                  <a:pt x="28" y="858"/>
                  <a:pt x="28" y="1123"/>
                </a:cubicBezTo>
                <a:cubicBezTo>
                  <a:pt x="28" y="1381"/>
                  <a:pt x="46" y="1561"/>
                  <a:pt x="100" y="1799"/>
                </a:cubicBezTo>
                <a:cubicBezTo>
                  <a:pt x="153" y="2081"/>
                  <a:pt x="245" y="2287"/>
                  <a:pt x="0" y="2551"/>
                </a:cubicBezTo>
                <a:cubicBezTo>
                  <a:pt x="0" y="2551"/>
                  <a:pt x="245" y="2736"/>
                  <a:pt x="625" y="2582"/>
                </a:cubicBezTo>
                <a:cubicBezTo>
                  <a:pt x="625" y="2582"/>
                  <a:pt x="713" y="2662"/>
                  <a:pt x="1082" y="2466"/>
                </a:cubicBezTo>
                <a:cubicBezTo>
                  <a:pt x="1451" y="2662"/>
                  <a:pt x="1538" y="2582"/>
                  <a:pt x="1538" y="2582"/>
                </a:cubicBezTo>
                <a:cubicBezTo>
                  <a:pt x="1918" y="2736"/>
                  <a:pt x="2163" y="2551"/>
                  <a:pt x="2163" y="2551"/>
                </a:cubicBezTo>
                <a:cubicBezTo>
                  <a:pt x="1918" y="2287"/>
                  <a:pt x="2010" y="2081"/>
                  <a:pt x="2064" y="1799"/>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6" name="Freeform 171">
            <a:extLst>
              <a:ext uri="{FF2B5EF4-FFF2-40B4-BE49-F238E27FC236}">
                <a16:creationId xmlns:a16="http://schemas.microsoft.com/office/drawing/2014/main" id="{FAF0F6A4-6F5C-E2D2-6E9C-A99EDB9F47A5}"/>
              </a:ext>
            </a:extLst>
          </p:cNvPr>
          <p:cNvSpPr>
            <a:spLocks/>
          </p:cNvSpPr>
          <p:nvPr/>
        </p:nvSpPr>
        <p:spPr bwMode="auto">
          <a:xfrm>
            <a:off x="4681103" y="4505323"/>
            <a:ext cx="263525" cy="430213"/>
          </a:xfrm>
          <a:custGeom>
            <a:avLst/>
            <a:gdLst>
              <a:gd name="T0" fmla="*/ 535 w 1070"/>
              <a:gd name="T1" fmla="*/ 1743 h 1743"/>
              <a:gd name="T2" fmla="*/ 67 w 1070"/>
              <a:gd name="T3" fmla="*/ 1699 h 1743"/>
              <a:gd name="T4" fmla="*/ 0 w 1070"/>
              <a:gd name="T5" fmla="*/ 1615 h 1743"/>
              <a:gd name="T6" fmla="*/ 119 w 1070"/>
              <a:gd name="T7" fmla="*/ 499 h 1743"/>
              <a:gd name="T8" fmla="*/ 119 w 1070"/>
              <a:gd name="T9" fmla="*/ 497 h 1743"/>
              <a:gd name="T10" fmla="*/ 138 w 1070"/>
              <a:gd name="T11" fmla="*/ 171 h 1743"/>
              <a:gd name="T12" fmla="*/ 128 w 1070"/>
              <a:gd name="T13" fmla="*/ 17 h 1743"/>
              <a:gd name="T14" fmla="*/ 535 w 1070"/>
              <a:gd name="T15" fmla="*/ 0 h 1743"/>
              <a:gd name="T16" fmla="*/ 942 w 1070"/>
              <a:gd name="T17" fmla="*/ 17 h 1743"/>
              <a:gd name="T18" fmla="*/ 932 w 1070"/>
              <a:gd name="T19" fmla="*/ 171 h 1743"/>
              <a:gd name="T20" fmla="*/ 951 w 1070"/>
              <a:gd name="T21" fmla="*/ 497 h 1743"/>
              <a:gd name="T22" fmla="*/ 951 w 1070"/>
              <a:gd name="T23" fmla="*/ 499 h 1743"/>
              <a:gd name="T24" fmla="*/ 1070 w 1070"/>
              <a:gd name="T25" fmla="*/ 1615 h 1743"/>
              <a:gd name="T26" fmla="*/ 1002 w 1070"/>
              <a:gd name="T27" fmla="*/ 1699 h 1743"/>
              <a:gd name="T28" fmla="*/ 535 w 1070"/>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0" h="1743">
                <a:moveTo>
                  <a:pt x="535" y="1743"/>
                </a:moveTo>
                <a:cubicBezTo>
                  <a:pt x="290" y="1726"/>
                  <a:pt x="64" y="1708"/>
                  <a:pt x="67" y="1699"/>
                </a:cubicBezTo>
                <a:cubicBezTo>
                  <a:pt x="68" y="1697"/>
                  <a:pt x="0" y="1615"/>
                  <a:pt x="0" y="1615"/>
                </a:cubicBezTo>
                <a:lnTo>
                  <a:pt x="119" y="499"/>
                </a:lnTo>
                <a:cubicBezTo>
                  <a:pt x="119" y="499"/>
                  <a:pt x="119" y="498"/>
                  <a:pt x="119" y="497"/>
                </a:cubicBezTo>
                <a:cubicBezTo>
                  <a:pt x="140" y="390"/>
                  <a:pt x="145" y="280"/>
                  <a:pt x="138" y="171"/>
                </a:cubicBezTo>
                <a:lnTo>
                  <a:pt x="128" y="17"/>
                </a:lnTo>
                <a:lnTo>
                  <a:pt x="535" y="0"/>
                </a:lnTo>
                <a:lnTo>
                  <a:pt x="942" y="17"/>
                </a:lnTo>
                <a:lnTo>
                  <a:pt x="932" y="171"/>
                </a:lnTo>
                <a:cubicBezTo>
                  <a:pt x="925" y="280"/>
                  <a:pt x="930" y="390"/>
                  <a:pt x="951" y="497"/>
                </a:cubicBezTo>
                <a:cubicBezTo>
                  <a:pt x="951" y="498"/>
                  <a:pt x="951" y="499"/>
                  <a:pt x="951" y="499"/>
                </a:cubicBezTo>
                <a:lnTo>
                  <a:pt x="1070" y="1615"/>
                </a:lnTo>
                <a:cubicBezTo>
                  <a:pt x="1070" y="1615"/>
                  <a:pt x="1001" y="1697"/>
                  <a:pt x="1002" y="1699"/>
                </a:cubicBezTo>
                <a:cubicBezTo>
                  <a:pt x="1005" y="1708"/>
                  <a:pt x="780" y="1726"/>
                  <a:pt x="535" y="17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7" name="Freeform 172">
            <a:extLst>
              <a:ext uri="{FF2B5EF4-FFF2-40B4-BE49-F238E27FC236}">
                <a16:creationId xmlns:a16="http://schemas.microsoft.com/office/drawing/2014/main" id="{DEFFEC22-5320-292F-B525-708F620AB076}"/>
              </a:ext>
            </a:extLst>
          </p:cNvPr>
          <p:cNvSpPr>
            <a:spLocks/>
          </p:cNvSpPr>
          <p:nvPr/>
        </p:nvSpPr>
        <p:spPr bwMode="auto">
          <a:xfrm>
            <a:off x="4681103" y="4505323"/>
            <a:ext cx="263525" cy="430213"/>
          </a:xfrm>
          <a:custGeom>
            <a:avLst/>
            <a:gdLst>
              <a:gd name="T0" fmla="*/ 535 w 1070"/>
              <a:gd name="T1" fmla="*/ 1743 h 1743"/>
              <a:gd name="T2" fmla="*/ 67 w 1070"/>
              <a:gd name="T3" fmla="*/ 1699 h 1743"/>
              <a:gd name="T4" fmla="*/ 0 w 1070"/>
              <a:gd name="T5" fmla="*/ 1615 h 1743"/>
              <a:gd name="T6" fmla="*/ 119 w 1070"/>
              <a:gd name="T7" fmla="*/ 499 h 1743"/>
              <a:gd name="T8" fmla="*/ 119 w 1070"/>
              <a:gd name="T9" fmla="*/ 497 h 1743"/>
              <a:gd name="T10" fmla="*/ 138 w 1070"/>
              <a:gd name="T11" fmla="*/ 171 h 1743"/>
              <a:gd name="T12" fmla="*/ 128 w 1070"/>
              <a:gd name="T13" fmla="*/ 17 h 1743"/>
              <a:gd name="T14" fmla="*/ 535 w 1070"/>
              <a:gd name="T15" fmla="*/ 0 h 1743"/>
              <a:gd name="T16" fmla="*/ 942 w 1070"/>
              <a:gd name="T17" fmla="*/ 17 h 1743"/>
              <a:gd name="T18" fmla="*/ 932 w 1070"/>
              <a:gd name="T19" fmla="*/ 171 h 1743"/>
              <a:gd name="T20" fmla="*/ 951 w 1070"/>
              <a:gd name="T21" fmla="*/ 497 h 1743"/>
              <a:gd name="T22" fmla="*/ 951 w 1070"/>
              <a:gd name="T23" fmla="*/ 499 h 1743"/>
              <a:gd name="T24" fmla="*/ 1070 w 1070"/>
              <a:gd name="T25" fmla="*/ 1615 h 1743"/>
              <a:gd name="T26" fmla="*/ 1002 w 1070"/>
              <a:gd name="T27" fmla="*/ 1699 h 1743"/>
              <a:gd name="T28" fmla="*/ 535 w 1070"/>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0" h="1743">
                <a:moveTo>
                  <a:pt x="535" y="1743"/>
                </a:moveTo>
                <a:cubicBezTo>
                  <a:pt x="290" y="1726"/>
                  <a:pt x="64" y="1708"/>
                  <a:pt x="67" y="1699"/>
                </a:cubicBezTo>
                <a:cubicBezTo>
                  <a:pt x="68" y="1697"/>
                  <a:pt x="0" y="1615"/>
                  <a:pt x="0" y="1615"/>
                </a:cubicBezTo>
                <a:lnTo>
                  <a:pt x="119" y="499"/>
                </a:lnTo>
                <a:cubicBezTo>
                  <a:pt x="119" y="499"/>
                  <a:pt x="119" y="498"/>
                  <a:pt x="119" y="497"/>
                </a:cubicBezTo>
                <a:cubicBezTo>
                  <a:pt x="140" y="390"/>
                  <a:pt x="145" y="280"/>
                  <a:pt x="138" y="171"/>
                </a:cubicBezTo>
                <a:lnTo>
                  <a:pt x="128" y="17"/>
                </a:lnTo>
                <a:lnTo>
                  <a:pt x="535" y="0"/>
                </a:lnTo>
                <a:lnTo>
                  <a:pt x="942" y="17"/>
                </a:lnTo>
                <a:lnTo>
                  <a:pt x="932" y="171"/>
                </a:lnTo>
                <a:cubicBezTo>
                  <a:pt x="925" y="280"/>
                  <a:pt x="930" y="390"/>
                  <a:pt x="951" y="497"/>
                </a:cubicBezTo>
                <a:cubicBezTo>
                  <a:pt x="951" y="498"/>
                  <a:pt x="951" y="499"/>
                  <a:pt x="951" y="499"/>
                </a:cubicBezTo>
                <a:lnTo>
                  <a:pt x="1070" y="1615"/>
                </a:lnTo>
                <a:cubicBezTo>
                  <a:pt x="1070" y="1615"/>
                  <a:pt x="1001" y="1697"/>
                  <a:pt x="1002" y="1699"/>
                </a:cubicBezTo>
                <a:cubicBezTo>
                  <a:pt x="1005" y="1708"/>
                  <a:pt x="780" y="1726"/>
                  <a:pt x="535" y="174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8" name="Freeform 173">
            <a:extLst>
              <a:ext uri="{FF2B5EF4-FFF2-40B4-BE49-F238E27FC236}">
                <a16:creationId xmlns:a16="http://schemas.microsoft.com/office/drawing/2014/main" id="{C4FF7264-A90D-45CE-AAD1-2DBC13B1598E}"/>
              </a:ext>
            </a:extLst>
          </p:cNvPr>
          <p:cNvSpPr>
            <a:spLocks/>
          </p:cNvSpPr>
          <p:nvPr/>
        </p:nvSpPr>
        <p:spPr bwMode="auto">
          <a:xfrm>
            <a:off x="4606490" y="4084636"/>
            <a:ext cx="404813" cy="522288"/>
          </a:xfrm>
          <a:custGeom>
            <a:avLst/>
            <a:gdLst>
              <a:gd name="T0" fmla="*/ 1556 w 1636"/>
              <a:gd name="T1" fmla="*/ 1444 h 2115"/>
              <a:gd name="T2" fmla="*/ 835 w 1636"/>
              <a:gd name="T3" fmla="*/ 2115 h 2115"/>
              <a:gd name="T4" fmla="*/ 113 w 1636"/>
              <a:gd name="T5" fmla="*/ 1444 h 2115"/>
              <a:gd name="T6" fmla="*/ 48 w 1636"/>
              <a:gd name="T7" fmla="*/ 1147 h 2115"/>
              <a:gd name="T8" fmla="*/ 140 w 1636"/>
              <a:gd name="T9" fmla="*/ 749 h 2115"/>
              <a:gd name="T10" fmla="*/ 1041 w 1636"/>
              <a:gd name="T11" fmla="*/ 205 h 2115"/>
              <a:gd name="T12" fmla="*/ 1352 w 1636"/>
              <a:gd name="T13" fmla="*/ 153 h 2115"/>
              <a:gd name="T14" fmla="*/ 1434 w 1636"/>
              <a:gd name="T15" fmla="*/ 320 h 2115"/>
              <a:gd name="T16" fmla="*/ 1555 w 1636"/>
              <a:gd name="T17" fmla="*/ 596 h 2115"/>
              <a:gd name="T18" fmla="*/ 1636 w 1636"/>
              <a:gd name="T19" fmla="*/ 895 h 2115"/>
              <a:gd name="T20" fmla="*/ 1600 w 1636"/>
              <a:gd name="T21" fmla="*/ 1214 h 2115"/>
              <a:gd name="T22" fmla="*/ 1556 w 1636"/>
              <a:gd name="T23" fmla="*/ 1444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6" h="2115">
                <a:moveTo>
                  <a:pt x="1556" y="1444"/>
                </a:moveTo>
                <a:cubicBezTo>
                  <a:pt x="1387" y="1896"/>
                  <a:pt x="1067" y="2115"/>
                  <a:pt x="835" y="2115"/>
                </a:cubicBezTo>
                <a:cubicBezTo>
                  <a:pt x="602" y="2115"/>
                  <a:pt x="272" y="1899"/>
                  <a:pt x="113" y="1444"/>
                </a:cubicBezTo>
                <a:cubicBezTo>
                  <a:pt x="94" y="1389"/>
                  <a:pt x="48" y="1147"/>
                  <a:pt x="48" y="1147"/>
                </a:cubicBezTo>
                <a:cubicBezTo>
                  <a:pt x="0" y="840"/>
                  <a:pt x="140" y="749"/>
                  <a:pt x="140" y="749"/>
                </a:cubicBezTo>
                <a:cubicBezTo>
                  <a:pt x="719" y="650"/>
                  <a:pt x="1041" y="205"/>
                  <a:pt x="1041" y="205"/>
                </a:cubicBezTo>
                <a:cubicBezTo>
                  <a:pt x="1041" y="205"/>
                  <a:pt x="1188" y="0"/>
                  <a:pt x="1352" y="153"/>
                </a:cubicBezTo>
                <a:cubicBezTo>
                  <a:pt x="1352" y="153"/>
                  <a:pt x="1414" y="216"/>
                  <a:pt x="1434" y="320"/>
                </a:cubicBezTo>
                <a:cubicBezTo>
                  <a:pt x="1434" y="320"/>
                  <a:pt x="1474" y="486"/>
                  <a:pt x="1555" y="596"/>
                </a:cubicBezTo>
                <a:cubicBezTo>
                  <a:pt x="1555" y="596"/>
                  <a:pt x="1636" y="734"/>
                  <a:pt x="1636" y="895"/>
                </a:cubicBezTo>
                <a:lnTo>
                  <a:pt x="1600" y="1214"/>
                </a:lnTo>
                <a:cubicBezTo>
                  <a:pt x="1600" y="1214"/>
                  <a:pt x="1578" y="1385"/>
                  <a:pt x="1556" y="14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9" name="Freeform 174">
            <a:extLst>
              <a:ext uri="{FF2B5EF4-FFF2-40B4-BE49-F238E27FC236}">
                <a16:creationId xmlns:a16="http://schemas.microsoft.com/office/drawing/2014/main" id="{C4E0B100-5C6B-DE59-3FDD-A5F0A557DAC5}"/>
              </a:ext>
            </a:extLst>
          </p:cNvPr>
          <p:cNvSpPr>
            <a:spLocks/>
          </p:cNvSpPr>
          <p:nvPr/>
        </p:nvSpPr>
        <p:spPr bwMode="auto">
          <a:xfrm>
            <a:off x="4606490" y="4084636"/>
            <a:ext cx="404813" cy="522288"/>
          </a:xfrm>
          <a:custGeom>
            <a:avLst/>
            <a:gdLst>
              <a:gd name="T0" fmla="*/ 1556 w 1636"/>
              <a:gd name="T1" fmla="*/ 1444 h 2115"/>
              <a:gd name="T2" fmla="*/ 835 w 1636"/>
              <a:gd name="T3" fmla="*/ 2115 h 2115"/>
              <a:gd name="T4" fmla="*/ 113 w 1636"/>
              <a:gd name="T5" fmla="*/ 1444 h 2115"/>
              <a:gd name="T6" fmla="*/ 48 w 1636"/>
              <a:gd name="T7" fmla="*/ 1147 h 2115"/>
              <a:gd name="T8" fmla="*/ 140 w 1636"/>
              <a:gd name="T9" fmla="*/ 749 h 2115"/>
              <a:gd name="T10" fmla="*/ 1041 w 1636"/>
              <a:gd name="T11" fmla="*/ 205 h 2115"/>
              <a:gd name="T12" fmla="*/ 1352 w 1636"/>
              <a:gd name="T13" fmla="*/ 153 h 2115"/>
              <a:gd name="T14" fmla="*/ 1434 w 1636"/>
              <a:gd name="T15" fmla="*/ 320 h 2115"/>
              <a:gd name="T16" fmla="*/ 1555 w 1636"/>
              <a:gd name="T17" fmla="*/ 596 h 2115"/>
              <a:gd name="T18" fmla="*/ 1636 w 1636"/>
              <a:gd name="T19" fmla="*/ 895 h 2115"/>
              <a:gd name="T20" fmla="*/ 1600 w 1636"/>
              <a:gd name="T21" fmla="*/ 1214 h 2115"/>
              <a:gd name="T22" fmla="*/ 1556 w 1636"/>
              <a:gd name="T23" fmla="*/ 1444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6" h="2115">
                <a:moveTo>
                  <a:pt x="1556" y="1444"/>
                </a:moveTo>
                <a:cubicBezTo>
                  <a:pt x="1387" y="1896"/>
                  <a:pt x="1067" y="2115"/>
                  <a:pt x="835" y="2115"/>
                </a:cubicBezTo>
                <a:cubicBezTo>
                  <a:pt x="602" y="2115"/>
                  <a:pt x="272" y="1899"/>
                  <a:pt x="113" y="1444"/>
                </a:cubicBezTo>
                <a:cubicBezTo>
                  <a:pt x="94" y="1389"/>
                  <a:pt x="48" y="1147"/>
                  <a:pt x="48" y="1147"/>
                </a:cubicBezTo>
                <a:cubicBezTo>
                  <a:pt x="0" y="840"/>
                  <a:pt x="140" y="749"/>
                  <a:pt x="140" y="749"/>
                </a:cubicBezTo>
                <a:cubicBezTo>
                  <a:pt x="719" y="650"/>
                  <a:pt x="1041" y="205"/>
                  <a:pt x="1041" y="205"/>
                </a:cubicBezTo>
                <a:cubicBezTo>
                  <a:pt x="1041" y="205"/>
                  <a:pt x="1188" y="0"/>
                  <a:pt x="1352" y="153"/>
                </a:cubicBezTo>
                <a:cubicBezTo>
                  <a:pt x="1352" y="153"/>
                  <a:pt x="1414" y="216"/>
                  <a:pt x="1434" y="320"/>
                </a:cubicBezTo>
                <a:cubicBezTo>
                  <a:pt x="1434" y="320"/>
                  <a:pt x="1474" y="486"/>
                  <a:pt x="1555" y="596"/>
                </a:cubicBezTo>
                <a:cubicBezTo>
                  <a:pt x="1555" y="596"/>
                  <a:pt x="1636" y="734"/>
                  <a:pt x="1636" y="895"/>
                </a:cubicBezTo>
                <a:lnTo>
                  <a:pt x="1600" y="1214"/>
                </a:lnTo>
                <a:cubicBezTo>
                  <a:pt x="1600" y="1214"/>
                  <a:pt x="1578" y="1385"/>
                  <a:pt x="1556" y="1444"/>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0" name="Freeform 175">
            <a:extLst>
              <a:ext uri="{FF2B5EF4-FFF2-40B4-BE49-F238E27FC236}">
                <a16:creationId xmlns:a16="http://schemas.microsoft.com/office/drawing/2014/main" id="{AC730782-75B3-4BA5-BA3C-340854C38C79}"/>
              </a:ext>
            </a:extLst>
          </p:cNvPr>
          <p:cNvSpPr>
            <a:spLocks/>
          </p:cNvSpPr>
          <p:nvPr/>
        </p:nvSpPr>
        <p:spPr bwMode="auto">
          <a:xfrm>
            <a:off x="4528703" y="4257673"/>
            <a:ext cx="88900" cy="185738"/>
          </a:xfrm>
          <a:custGeom>
            <a:avLst/>
            <a:gdLst>
              <a:gd name="T0" fmla="*/ 243 w 362"/>
              <a:gd name="T1" fmla="*/ 45 h 752"/>
              <a:gd name="T2" fmla="*/ 347 w 362"/>
              <a:gd name="T3" fmla="*/ 295 h 752"/>
              <a:gd name="T4" fmla="*/ 362 w 362"/>
              <a:gd name="T5" fmla="*/ 593 h 752"/>
              <a:gd name="T6" fmla="*/ 183 w 362"/>
              <a:gd name="T7" fmla="*/ 618 h 752"/>
              <a:gd name="T8" fmla="*/ 63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5" y="114"/>
                  <a:pt x="347" y="295"/>
                  <a:pt x="347" y="295"/>
                </a:cubicBezTo>
                <a:lnTo>
                  <a:pt x="362" y="593"/>
                </a:lnTo>
                <a:cubicBezTo>
                  <a:pt x="291" y="752"/>
                  <a:pt x="183" y="618"/>
                  <a:pt x="183" y="618"/>
                </a:cubicBezTo>
                <a:cubicBezTo>
                  <a:pt x="0" y="328"/>
                  <a:pt x="18" y="173"/>
                  <a:pt x="63" y="94"/>
                </a:cubicBezTo>
                <a:cubicBezTo>
                  <a:pt x="103" y="24"/>
                  <a:pt x="183" y="0"/>
                  <a:pt x="24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1" name="Freeform 176">
            <a:extLst>
              <a:ext uri="{FF2B5EF4-FFF2-40B4-BE49-F238E27FC236}">
                <a16:creationId xmlns:a16="http://schemas.microsoft.com/office/drawing/2014/main" id="{282174A5-149C-F53F-768B-F2F1EE8A0DA7}"/>
              </a:ext>
            </a:extLst>
          </p:cNvPr>
          <p:cNvSpPr>
            <a:spLocks/>
          </p:cNvSpPr>
          <p:nvPr/>
        </p:nvSpPr>
        <p:spPr bwMode="auto">
          <a:xfrm>
            <a:off x="4528703" y="4257673"/>
            <a:ext cx="88900" cy="185738"/>
          </a:xfrm>
          <a:custGeom>
            <a:avLst/>
            <a:gdLst>
              <a:gd name="T0" fmla="*/ 243 w 362"/>
              <a:gd name="T1" fmla="*/ 45 h 752"/>
              <a:gd name="T2" fmla="*/ 347 w 362"/>
              <a:gd name="T3" fmla="*/ 295 h 752"/>
              <a:gd name="T4" fmla="*/ 362 w 362"/>
              <a:gd name="T5" fmla="*/ 593 h 752"/>
              <a:gd name="T6" fmla="*/ 183 w 362"/>
              <a:gd name="T7" fmla="*/ 618 h 752"/>
              <a:gd name="T8" fmla="*/ 63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5" y="114"/>
                  <a:pt x="347" y="295"/>
                  <a:pt x="347" y="295"/>
                </a:cubicBezTo>
                <a:lnTo>
                  <a:pt x="362" y="593"/>
                </a:lnTo>
                <a:cubicBezTo>
                  <a:pt x="291" y="752"/>
                  <a:pt x="183" y="618"/>
                  <a:pt x="183" y="618"/>
                </a:cubicBezTo>
                <a:cubicBezTo>
                  <a:pt x="0" y="328"/>
                  <a:pt x="18" y="173"/>
                  <a:pt x="63" y="94"/>
                </a:cubicBezTo>
                <a:cubicBezTo>
                  <a:pt x="103" y="24"/>
                  <a:pt x="183" y="0"/>
                  <a:pt x="243" y="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2" name="Freeform 177">
            <a:extLst>
              <a:ext uri="{FF2B5EF4-FFF2-40B4-BE49-F238E27FC236}">
                <a16:creationId xmlns:a16="http://schemas.microsoft.com/office/drawing/2014/main" id="{30D2A4BF-C83A-48F4-55C4-155B142094E3}"/>
              </a:ext>
            </a:extLst>
          </p:cNvPr>
          <p:cNvSpPr>
            <a:spLocks/>
          </p:cNvSpPr>
          <p:nvPr/>
        </p:nvSpPr>
        <p:spPr bwMode="auto">
          <a:xfrm>
            <a:off x="5008128" y="4257673"/>
            <a:ext cx="88900" cy="185738"/>
          </a:xfrm>
          <a:custGeom>
            <a:avLst/>
            <a:gdLst>
              <a:gd name="T0" fmla="*/ 119 w 363"/>
              <a:gd name="T1" fmla="*/ 45 h 752"/>
              <a:gd name="T2" fmla="*/ 16 w 363"/>
              <a:gd name="T3" fmla="*/ 295 h 752"/>
              <a:gd name="T4" fmla="*/ 0 w 363"/>
              <a:gd name="T5" fmla="*/ 593 h 752"/>
              <a:gd name="T6" fmla="*/ 179 w 363"/>
              <a:gd name="T7" fmla="*/ 618 h 752"/>
              <a:gd name="T8" fmla="*/ 300 w 363"/>
              <a:gd name="T9" fmla="*/ 94 h 752"/>
              <a:gd name="T10" fmla="*/ 119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19" y="45"/>
                </a:moveTo>
                <a:cubicBezTo>
                  <a:pt x="28" y="114"/>
                  <a:pt x="16" y="295"/>
                  <a:pt x="16" y="295"/>
                </a:cubicBezTo>
                <a:lnTo>
                  <a:pt x="0" y="593"/>
                </a:lnTo>
                <a:cubicBezTo>
                  <a:pt x="72" y="752"/>
                  <a:pt x="179" y="618"/>
                  <a:pt x="179" y="618"/>
                </a:cubicBezTo>
                <a:cubicBezTo>
                  <a:pt x="363" y="328"/>
                  <a:pt x="345" y="173"/>
                  <a:pt x="300" y="94"/>
                </a:cubicBezTo>
                <a:cubicBezTo>
                  <a:pt x="260" y="24"/>
                  <a:pt x="180" y="0"/>
                  <a:pt x="119"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3" name="Freeform 178">
            <a:extLst>
              <a:ext uri="{FF2B5EF4-FFF2-40B4-BE49-F238E27FC236}">
                <a16:creationId xmlns:a16="http://schemas.microsoft.com/office/drawing/2014/main" id="{96C1A851-12EF-5F98-74B9-DE2B0661447D}"/>
              </a:ext>
            </a:extLst>
          </p:cNvPr>
          <p:cNvSpPr>
            <a:spLocks/>
          </p:cNvSpPr>
          <p:nvPr/>
        </p:nvSpPr>
        <p:spPr bwMode="auto">
          <a:xfrm>
            <a:off x="5008128" y="4257673"/>
            <a:ext cx="88900" cy="185738"/>
          </a:xfrm>
          <a:custGeom>
            <a:avLst/>
            <a:gdLst>
              <a:gd name="T0" fmla="*/ 119 w 363"/>
              <a:gd name="T1" fmla="*/ 45 h 752"/>
              <a:gd name="T2" fmla="*/ 16 w 363"/>
              <a:gd name="T3" fmla="*/ 295 h 752"/>
              <a:gd name="T4" fmla="*/ 0 w 363"/>
              <a:gd name="T5" fmla="*/ 593 h 752"/>
              <a:gd name="T6" fmla="*/ 179 w 363"/>
              <a:gd name="T7" fmla="*/ 618 h 752"/>
              <a:gd name="T8" fmla="*/ 300 w 363"/>
              <a:gd name="T9" fmla="*/ 94 h 752"/>
              <a:gd name="T10" fmla="*/ 119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19" y="45"/>
                </a:moveTo>
                <a:cubicBezTo>
                  <a:pt x="28" y="114"/>
                  <a:pt x="16" y="295"/>
                  <a:pt x="16" y="295"/>
                </a:cubicBezTo>
                <a:lnTo>
                  <a:pt x="0" y="593"/>
                </a:lnTo>
                <a:cubicBezTo>
                  <a:pt x="72" y="752"/>
                  <a:pt x="179" y="618"/>
                  <a:pt x="179" y="618"/>
                </a:cubicBezTo>
                <a:cubicBezTo>
                  <a:pt x="363" y="328"/>
                  <a:pt x="345" y="173"/>
                  <a:pt x="300" y="94"/>
                </a:cubicBezTo>
                <a:cubicBezTo>
                  <a:pt x="260" y="24"/>
                  <a:pt x="180" y="0"/>
                  <a:pt x="119" y="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4" name="Freeform 179">
            <a:extLst>
              <a:ext uri="{FF2B5EF4-FFF2-40B4-BE49-F238E27FC236}">
                <a16:creationId xmlns:a16="http://schemas.microsoft.com/office/drawing/2014/main" id="{AF42F730-1C7D-4144-6326-93AD07638D7B}"/>
              </a:ext>
            </a:extLst>
          </p:cNvPr>
          <p:cNvSpPr>
            <a:spLocks/>
          </p:cNvSpPr>
          <p:nvPr/>
        </p:nvSpPr>
        <p:spPr bwMode="auto">
          <a:xfrm>
            <a:off x="4855728" y="4224336"/>
            <a:ext cx="88900" cy="28575"/>
          </a:xfrm>
          <a:custGeom>
            <a:avLst/>
            <a:gdLst>
              <a:gd name="T0" fmla="*/ 0 w 360"/>
              <a:gd name="T1" fmla="*/ 116 h 116"/>
              <a:gd name="T2" fmla="*/ 360 w 360"/>
              <a:gd name="T3" fmla="*/ 87 h 116"/>
            </a:gdLst>
            <a:ahLst/>
            <a:cxnLst>
              <a:cxn ang="0">
                <a:pos x="T0" y="T1"/>
              </a:cxn>
              <a:cxn ang="0">
                <a:pos x="T2" y="T3"/>
              </a:cxn>
            </a:cxnLst>
            <a:rect l="0" t="0" r="r" b="b"/>
            <a:pathLst>
              <a:path w="360" h="116">
                <a:moveTo>
                  <a:pt x="0" y="116"/>
                </a:moveTo>
                <a:cubicBezTo>
                  <a:pt x="0" y="116"/>
                  <a:pt x="226" y="0"/>
                  <a:pt x="360" y="87"/>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5" name="Freeform 180">
            <a:extLst>
              <a:ext uri="{FF2B5EF4-FFF2-40B4-BE49-F238E27FC236}">
                <a16:creationId xmlns:a16="http://schemas.microsoft.com/office/drawing/2014/main" id="{580B281A-4D11-3C80-13F4-ADCA8551D15D}"/>
              </a:ext>
            </a:extLst>
          </p:cNvPr>
          <p:cNvSpPr>
            <a:spLocks/>
          </p:cNvSpPr>
          <p:nvPr/>
        </p:nvSpPr>
        <p:spPr bwMode="auto">
          <a:xfrm>
            <a:off x="4681103" y="4224336"/>
            <a:ext cx="88900" cy="28575"/>
          </a:xfrm>
          <a:custGeom>
            <a:avLst/>
            <a:gdLst>
              <a:gd name="T0" fmla="*/ 360 w 360"/>
              <a:gd name="T1" fmla="*/ 116 h 116"/>
              <a:gd name="T2" fmla="*/ 0 w 360"/>
              <a:gd name="T3" fmla="*/ 87 h 116"/>
            </a:gdLst>
            <a:ahLst/>
            <a:cxnLst>
              <a:cxn ang="0">
                <a:pos x="T0" y="T1"/>
              </a:cxn>
              <a:cxn ang="0">
                <a:pos x="T2" y="T3"/>
              </a:cxn>
            </a:cxnLst>
            <a:rect l="0" t="0" r="r" b="b"/>
            <a:pathLst>
              <a:path w="360" h="116">
                <a:moveTo>
                  <a:pt x="360" y="116"/>
                </a:moveTo>
                <a:cubicBezTo>
                  <a:pt x="360" y="116"/>
                  <a:pt x="134" y="0"/>
                  <a:pt x="0" y="87"/>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6" name="Freeform 181">
            <a:extLst>
              <a:ext uri="{FF2B5EF4-FFF2-40B4-BE49-F238E27FC236}">
                <a16:creationId xmlns:a16="http://schemas.microsoft.com/office/drawing/2014/main" id="{4219334F-45D6-3B03-B8C8-F1426AD771DA}"/>
              </a:ext>
            </a:extLst>
          </p:cNvPr>
          <p:cNvSpPr>
            <a:spLocks/>
          </p:cNvSpPr>
          <p:nvPr/>
        </p:nvSpPr>
        <p:spPr bwMode="auto">
          <a:xfrm>
            <a:off x="4793815" y="4357686"/>
            <a:ext cx="19050" cy="58738"/>
          </a:xfrm>
          <a:custGeom>
            <a:avLst/>
            <a:gdLst>
              <a:gd name="T0" fmla="*/ 76 w 76"/>
              <a:gd name="T1" fmla="*/ 0 h 238"/>
              <a:gd name="T2" fmla="*/ 8 w 76"/>
              <a:gd name="T3" fmla="*/ 142 h 238"/>
              <a:gd name="T4" fmla="*/ 16 w 76"/>
              <a:gd name="T5" fmla="*/ 182 h 238"/>
              <a:gd name="T6" fmla="*/ 76 w 76"/>
              <a:gd name="T7" fmla="*/ 238 h 238"/>
            </a:gdLst>
            <a:ahLst/>
            <a:cxnLst>
              <a:cxn ang="0">
                <a:pos x="T0" y="T1"/>
              </a:cxn>
              <a:cxn ang="0">
                <a:pos x="T2" y="T3"/>
              </a:cxn>
              <a:cxn ang="0">
                <a:pos x="T4" y="T5"/>
              </a:cxn>
              <a:cxn ang="0">
                <a:pos x="T6" y="T7"/>
              </a:cxn>
            </a:cxnLst>
            <a:rect l="0" t="0" r="r" b="b"/>
            <a:pathLst>
              <a:path w="76" h="238">
                <a:moveTo>
                  <a:pt x="76" y="0"/>
                </a:moveTo>
                <a:lnTo>
                  <a:pt x="8" y="142"/>
                </a:lnTo>
                <a:cubicBezTo>
                  <a:pt x="0" y="156"/>
                  <a:pt x="3" y="173"/>
                  <a:pt x="16" y="182"/>
                </a:cubicBezTo>
                <a:lnTo>
                  <a:pt x="76" y="238"/>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7" name="Freeform 182">
            <a:extLst>
              <a:ext uri="{FF2B5EF4-FFF2-40B4-BE49-F238E27FC236}">
                <a16:creationId xmlns:a16="http://schemas.microsoft.com/office/drawing/2014/main" id="{162231D8-D3CE-9791-1B6A-39A677148901}"/>
              </a:ext>
            </a:extLst>
          </p:cNvPr>
          <p:cNvSpPr>
            <a:spLocks/>
          </p:cNvSpPr>
          <p:nvPr/>
        </p:nvSpPr>
        <p:spPr bwMode="auto">
          <a:xfrm>
            <a:off x="4750953" y="4478336"/>
            <a:ext cx="122238" cy="15875"/>
          </a:xfrm>
          <a:custGeom>
            <a:avLst/>
            <a:gdLst>
              <a:gd name="T0" fmla="*/ 498 w 498"/>
              <a:gd name="T1" fmla="*/ 0 h 65"/>
              <a:gd name="T2" fmla="*/ 249 w 498"/>
              <a:gd name="T3" fmla="*/ 65 h 65"/>
              <a:gd name="T4" fmla="*/ 0 w 498"/>
              <a:gd name="T5" fmla="*/ 0 h 65"/>
            </a:gdLst>
            <a:ahLst/>
            <a:cxnLst>
              <a:cxn ang="0">
                <a:pos x="T0" y="T1"/>
              </a:cxn>
              <a:cxn ang="0">
                <a:pos x="T2" y="T3"/>
              </a:cxn>
              <a:cxn ang="0">
                <a:pos x="T4" y="T5"/>
              </a:cxn>
            </a:cxnLst>
            <a:rect l="0" t="0" r="r" b="b"/>
            <a:pathLst>
              <a:path w="498" h="65">
                <a:moveTo>
                  <a:pt x="498" y="0"/>
                </a:moveTo>
                <a:cubicBezTo>
                  <a:pt x="498" y="0"/>
                  <a:pt x="397" y="65"/>
                  <a:pt x="249" y="65"/>
                </a:cubicBezTo>
                <a:cubicBezTo>
                  <a:pt x="100" y="65"/>
                  <a:pt x="0" y="0"/>
                  <a:pt x="0" y="0"/>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8" name="Line 183">
            <a:extLst>
              <a:ext uri="{FF2B5EF4-FFF2-40B4-BE49-F238E27FC236}">
                <a16:creationId xmlns:a16="http://schemas.microsoft.com/office/drawing/2014/main" id="{18763774-8FC3-4C49-7FFC-3EE3BD4C8F8E}"/>
              </a:ext>
            </a:extLst>
          </p:cNvPr>
          <p:cNvSpPr>
            <a:spLocks noChangeShapeType="1"/>
          </p:cNvSpPr>
          <p:nvPr/>
        </p:nvSpPr>
        <p:spPr bwMode="auto">
          <a:xfrm>
            <a:off x="4900178" y="4302123"/>
            <a:ext cx="0" cy="36513"/>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09" name="Line 184">
            <a:extLst>
              <a:ext uri="{FF2B5EF4-FFF2-40B4-BE49-F238E27FC236}">
                <a16:creationId xmlns:a16="http://schemas.microsoft.com/office/drawing/2014/main" id="{69993C04-D664-0ABD-E661-7ECEA141E7E9}"/>
              </a:ext>
            </a:extLst>
          </p:cNvPr>
          <p:cNvSpPr>
            <a:spLocks noChangeShapeType="1"/>
          </p:cNvSpPr>
          <p:nvPr/>
        </p:nvSpPr>
        <p:spPr bwMode="auto">
          <a:xfrm>
            <a:off x="4722378" y="4302123"/>
            <a:ext cx="0" cy="36513"/>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0" name="Freeform 185">
            <a:extLst>
              <a:ext uri="{FF2B5EF4-FFF2-40B4-BE49-F238E27FC236}">
                <a16:creationId xmlns:a16="http://schemas.microsoft.com/office/drawing/2014/main" id="{F2F459B2-8269-6C10-3123-79015AEA805C}"/>
              </a:ext>
            </a:extLst>
          </p:cNvPr>
          <p:cNvSpPr>
            <a:spLocks/>
          </p:cNvSpPr>
          <p:nvPr/>
        </p:nvSpPr>
        <p:spPr bwMode="auto">
          <a:xfrm>
            <a:off x="4319153" y="4621211"/>
            <a:ext cx="992188" cy="538163"/>
          </a:xfrm>
          <a:custGeom>
            <a:avLst/>
            <a:gdLst>
              <a:gd name="T0" fmla="*/ 2236 w 4022"/>
              <a:gd name="T1" fmla="*/ 2185 h 2185"/>
              <a:gd name="T2" fmla="*/ 4022 w 4022"/>
              <a:gd name="T3" fmla="*/ 2185 h 2185"/>
              <a:gd name="T4" fmla="*/ 3998 w 4022"/>
              <a:gd name="T5" fmla="*/ 1330 h 2185"/>
              <a:gd name="T6" fmla="*/ 3426 w 4022"/>
              <a:gd name="T7" fmla="*/ 601 h 2185"/>
              <a:gd name="T8" fmla="*/ 2695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7 w 4022"/>
              <a:gd name="T19" fmla="*/ 700 h 2185"/>
              <a:gd name="T20" fmla="*/ 1847 w 4022"/>
              <a:gd name="T21" fmla="*/ 300 h 2185"/>
              <a:gd name="T22" fmla="*/ 1404 w 4022"/>
              <a:gd name="T23" fmla="*/ 0 h 2185"/>
              <a:gd name="T24" fmla="*/ 1326 w 4022"/>
              <a:gd name="T25" fmla="*/ 247 h 2185"/>
              <a:gd name="T26" fmla="*/ 596 w 4022"/>
              <a:gd name="T27" fmla="*/ 601 h 2185"/>
              <a:gd name="T28" fmla="*/ 23 w 4022"/>
              <a:gd name="T29" fmla="*/ 1330 h 2185"/>
              <a:gd name="T30" fmla="*/ 0 w 4022"/>
              <a:gd name="T31" fmla="*/ 2185 h 2185"/>
              <a:gd name="T32" fmla="*/ 2014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4" y="1062"/>
                  <a:pt x="3888" y="710"/>
                  <a:pt x="3426" y="601"/>
                </a:cubicBezTo>
                <a:cubicBezTo>
                  <a:pt x="3426" y="601"/>
                  <a:pt x="2733" y="331"/>
                  <a:pt x="2695" y="247"/>
                </a:cubicBezTo>
                <a:lnTo>
                  <a:pt x="2618" y="0"/>
                </a:lnTo>
                <a:lnTo>
                  <a:pt x="2175" y="300"/>
                </a:lnTo>
                <a:lnTo>
                  <a:pt x="2174" y="700"/>
                </a:lnTo>
                <a:lnTo>
                  <a:pt x="2011" y="1201"/>
                </a:lnTo>
                <a:lnTo>
                  <a:pt x="1847" y="700"/>
                </a:lnTo>
                <a:lnTo>
                  <a:pt x="1847" y="300"/>
                </a:lnTo>
                <a:lnTo>
                  <a:pt x="1404" y="0"/>
                </a:lnTo>
                <a:lnTo>
                  <a:pt x="1326" y="247"/>
                </a:lnTo>
                <a:cubicBezTo>
                  <a:pt x="1288" y="331"/>
                  <a:pt x="596" y="601"/>
                  <a:pt x="596" y="601"/>
                </a:cubicBezTo>
                <a:cubicBezTo>
                  <a:pt x="133" y="710"/>
                  <a:pt x="57" y="1062"/>
                  <a:pt x="23" y="1330"/>
                </a:cubicBezTo>
                <a:cubicBezTo>
                  <a:pt x="23" y="1330"/>
                  <a:pt x="17" y="1700"/>
                  <a:pt x="0" y="2185"/>
                </a:cubicBezTo>
                <a:lnTo>
                  <a:pt x="2014" y="2185"/>
                </a:lnTo>
                <a:lnTo>
                  <a:pt x="2236" y="2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1" name="Freeform 186">
            <a:extLst>
              <a:ext uri="{FF2B5EF4-FFF2-40B4-BE49-F238E27FC236}">
                <a16:creationId xmlns:a16="http://schemas.microsoft.com/office/drawing/2014/main" id="{A7CCDD25-B86A-063D-616B-D51192D6C916}"/>
              </a:ext>
            </a:extLst>
          </p:cNvPr>
          <p:cNvSpPr>
            <a:spLocks/>
          </p:cNvSpPr>
          <p:nvPr/>
        </p:nvSpPr>
        <p:spPr bwMode="auto">
          <a:xfrm>
            <a:off x="4319153" y="4621211"/>
            <a:ext cx="992188" cy="538163"/>
          </a:xfrm>
          <a:custGeom>
            <a:avLst/>
            <a:gdLst>
              <a:gd name="T0" fmla="*/ 2236 w 4022"/>
              <a:gd name="T1" fmla="*/ 2185 h 2185"/>
              <a:gd name="T2" fmla="*/ 4022 w 4022"/>
              <a:gd name="T3" fmla="*/ 2185 h 2185"/>
              <a:gd name="T4" fmla="*/ 3998 w 4022"/>
              <a:gd name="T5" fmla="*/ 1330 h 2185"/>
              <a:gd name="T6" fmla="*/ 3426 w 4022"/>
              <a:gd name="T7" fmla="*/ 601 h 2185"/>
              <a:gd name="T8" fmla="*/ 2695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7 w 4022"/>
              <a:gd name="T19" fmla="*/ 700 h 2185"/>
              <a:gd name="T20" fmla="*/ 1847 w 4022"/>
              <a:gd name="T21" fmla="*/ 300 h 2185"/>
              <a:gd name="T22" fmla="*/ 1404 w 4022"/>
              <a:gd name="T23" fmla="*/ 0 h 2185"/>
              <a:gd name="T24" fmla="*/ 1326 w 4022"/>
              <a:gd name="T25" fmla="*/ 247 h 2185"/>
              <a:gd name="T26" fmla="*/ 596 w 4022"/>
              <a:gd name="T27" fmla="*/ 601 h 2185"/>
              <a:gd name="T28" fmla="*/ 23 w 4022"/>
              <a:gd name="T29" fmla="*/ 1330 h 2185"/>
              <a:gd name="T30" fmla="*/ 0 w 4022"/>
              <a:gd name="T31" fmla="*/ 2185 h 2185"/>
              <a:gd name="T32" fmla="*/ 2014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4" y="1062"/>
                  <a:pt x="3888" y="710"/>
                  <a:pt x="3426" y="601"/>
                </a:cubicBezTo>
                <a:cubicBezTo>
                  <a:pt x="3426" y="601"/>
                  <a:pt x="2733" y="331"/>
                  <a:pt x="2695" y="247"/>
                </a:cubicBezTo>
                <a:lnTo>
                  <a:pt x="2618" y="0"/>
                </a:lnTo>
                <a:lnTo>
                  <a:pt x="2175" y="300"/>
                </a:lnTo>
                <a:lnTo>
                  <a:pt x="2174" y="700"/>
                </a:lnTo>
                <a:lnTo>
                  <a:pt x="2011" y="1201"/>
                </a:lnTo>
                <a:lnTo>
                  <a:pt x="1847" y="700"/>
                </a:lnTo>
                <a:lnTo>
                  <a:pt x="1847" y="300"/>
                </a:lnTo>
                <a:lnTo>
                  <a:pt x="1404" y="0"/>
                </a:lnTo>
                <a:lnTo>
                  <a:pt x="1326" y="247"/>
                </a:lnTo>
                <a:cubicBezTo>
                  <a:pt x="1288" y="331"/>
                  <a:pt x="596" y="601"/>
                  <a:pt x="596" y="601"/>
                </a:cubicBezTo>
                <a:cubicBezTo>
                  <a:pt x="133" y="710"/>
                  <a:pt x="57" y="1062"/>
                  <a:pt x="23" y="1330"/>
                </a:cubicBezTo>
                <a:cubicBezTo>
                  <a:pt x="23" y="1330"/>
                  <a:pt x="17" y="1700"/>
                  <a:pt x="0" y="2185"/>
                </a:cubicBezTo>
                <a:lnTo>
                  <a:pt x="2014" y="2185"/>
                </a:lnTo>
                <a:lnTo>
                  <a:pt x="2236" y="2185"/>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2" name="Freeform 187">
            <a:extLst>
              <a:ext uri="{FF2B5EF4-FFF2-40B4-BE49-F238E27FC236}">
                <a16:creationId xmlns:a16="http://schemas.microsoft.com/office/drawing/2014/main" id="{0C724096-0831-4C35-2CD5-F83AB240E455}"/>
              </a:ext>
            </a:extLst>
          </p:cNvPr>
          <p:cNvSpPr>
            <a:spLocks/>
          </p:cNvSpPr>
          <p:nvPr/>
        </p:nvSpPr>
        <p:spPr bwMode="auto">
          <a:xfrm>
            <a:off x="4909703" y="4681536"/>
            <a:ext cx="436563" cy="477838"/>
          </a:xfrm>
          <a:custGeom>
            <a:avLst/>
            <a:gdLst>
              <a:gd name="T0" fmla="*/ 1606 w 1770"/>
              <a:gd name="T1" fmla="*/ 1083 h 1938"/>
              <a:gd name="T2" fmla="*/ 1034 w 1770"/>
              <a:gd name="T3" fmla="*/ 354 h 1938"/>
              <a:gd name="T4" fmla="*/ 303 w 1770"/>
              <a:gd name="T5" fmla="*/ 0 h 1938"/>
              <a:gd name="T6" fmla="*/ 0 w 1770"/>
              <a:gd name="T7" fmla="*/ 1938 h 1938"/>
              <a:gd name="T8" fmla="*/ 1770 w 1770"/>
              <a:gd name="T9" fmla="*/ 1938 h 1938"/>
              <a:gd name="T10" fmla="*/ 1606 w 1770"/>
              <a:gd name="T11" fmla="*/ 1083 h 1938"/>
            </a:gdLst>
            <a:ahLst/>
            <a:cxnLst>
              <a:cxn ang="0">
                <a:pos x="T0" y="T1"/>
              </a:cxn>
              <a:cxn ang="0">
                <a:pos x="T2" y="T3"/>
              </a:cxn>
              <a:cxn ang="0">
                <a:pos x="T4" y="T5"/>
              </a:cxn>
              <a:cxn ang="0">
                <a:pos x="T6" y="T7"/>
              </a:cxn>
              <a:cxn ang="0">
                <a:pos x="T8" y="T9"/>
              </a:cxn>
              <a:cxn ang="0">
                <a:pos x="T10" y="T11"/>
              </a:cxn>
            </a:cxnLst>
            <a:rect l="0" t="0" r="r" b="b"/>
            <a:pathLst>
              <a:path w="1770" h="1938">
                <a:moveTo>
                  <a:pt x="1606" y="1083"/>
                </a:moveTo>
                <a:cubicBezTo>
                  <a:pt x="1532" y="816"/>
                  <a:pt x="1496" y="463"/>
                  <a:pt x="1034" y="354"/>
                </a:cubicBezTo>
                <a:cubicBezTo>
                  <a:pt x="1034" y="354"/>
                  <a:pt x="341" y="84"/>
                  <a:pt x="303" y="0"/>
                </a:cubicBezTo>
                <a:lnTo>
                  <a:pt x="0" y="1938"/>
                </a:lnTo>
                <a:lnTo>
                  <a:pt x="1770" y="1938"/>
                </a:lnTo>
                <a:cubicBezTo>
                  <a:pt x="1692" y="1453"/>
                  <a:pt x="1606" y="1083"/>
                  <a:pt x="1606" y="10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3" name="Freeform 188">
            <a:extLst>
              <a:ext uri="{FF2B5EF4-FFF2-40B4-BE49-F238E27FC236}">
                <a16:creationId xmlns:a16="http://schemas.microsoft.com/office/drawing/2014/main" id="{C78D55AE-857D-C224-DEAC-4ADA66DF53EC}"/>
              </a:ext>
            </a:extLst>
          </p:cNvPr>
          <p:cNvSpPr>
            <a:spLocks/>
          </p:cNvSpPr>
          <p:nvPr/>
        </p:nvSpPr>
        <p:spPr bwMode="auto">
          <a:xfrm>
            <a:off x="4909703" y="4681536"/>
            <a:ext cx="436563" cy="477838"/>
          </a:xfrm>
          <a:custGeom>
            <a:avLst/>
            <a:gdLst>
              <a:gd name="T0" fmla="*/ 1606 w 1770"/>
              <a:gd name="T1" fmla="*/ 1083 h 1938"/>
              <a:gd name="T2" fmla="*/ 1034 w 1770"/>
              <a:gd name="T3" fmla="*/ 354 h 1938"/>
              <a:gd name="T4" fmla="*/ 303 w 1770"/>
              <a:gd name="T5" fmla="*/ 0 h 1938"/>
              <a:gd name="T6" fmla="*/ 0 w 1770"/>
              <a:gd name="T7" fmla="*/ 1938 h 1938"/>
              <a:gd name="T8" fmla="*/ 1770 w 1770"/>
              <a:gd name="T9" fmla="*/ 1938 h 1938"/>
              <a:gd name="T10" fmla="*/ 1606 w 1770"/>
              <a:gd name="T11" fmla="*/ 1083 h 1938"/>
            </a:gdLst>
            <a:ahLst/>
            <a:cxnLst>
              <a:cxn ang="0">
                <a:pos x="T0" y="T1"/>
              </a:cxn>
              <a:cxn ang="0">
                <a:pos x="T2" y="T3"/>
              </a:cxn>
              <a:cxn ang="0">
                <a:pos x="T4" y="T5"/>
              </a:cxn>
              <a:cxn ang="0">
                <a:pos x="T6" y="T7"/>
              </a:cxn>
              <a:cxn ang="0">
                <a:pos x="T8" y="T9"/>
              </a:cxn>
              <a:cxn ang="0">
                <a:pos x="T10" y="T11"/>
              </a:cxn>
            </a:cxnLst>
            <a:rect l="0" t="0" r="r" b="b"/>
            <a:pathLst>
              <a:path w="1770" h="1938">
                <a:moveTo>
                  <a:pt x="1606" y="1083"/>
                </a:moveTo>
                <a:cubicBezTo>
                  <a:pt x="1532" y="816"/>
                  <a:pt x="1496" y="463"/>
                  <a:pt x="1034" y="354"/>
                </a:cubicBezTo>
                <a:cubicBezTo>
                  <a:pt x="1034" y="354"/>
                  <a:pt x="341" y="84"/>
                  <a:pt x="303" y="0"/>
                </a:cubicBezTo>
                <a:lnTo>
                  <a:pt x="0" y="1938"/>
                </a:lnTo>
                <a:lnTo>
                  <a:pt x="1770" y="1938"/>
                </a:lnTo>
                <a:cubicBezTo>
                  <a:pt x="1692" y="1453"/>
                  <a:pt x="1606" y="1083"/>
                  <a:pt x="1606" y="108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4" name="Freeform 189">
            <a:extLst>
              <a:ext uri="{FF2B5EF4-FFF2-40B4-BE49-F238E27FC236}">
                <a16:creationId xmlns:a16="http://schemas.microsoft.com/office/drawing/2014/main" id="{D4E590F3-4035-FCAE-019D-76BA6A8645E2}"/>
              </a:ext>
            </a:extLst>
          </p:cNvPr>
          <p:cNvSpPr>
            <a:spLocks/>
          </p:cNvSpPr>
          <p:nvPr/>
        </p:nvSpPr>
        <p:spPr bwMode="auto">
          <a:xfrm>
            <a:off x="4279465" y="4681536"/>
            <a:ext cx="436563" cy="477838"/>
          </a:xfrm>
          <a:custGeom>
            <a:avLst/>
            <a:gdLst>
              <a:gd name="T0" fmla="*/ 164 w 1771"/>
              <a:gd name="T1" fmla="*/ 1083 h 1938"/>
              <a:gd name="T2" fmla="*/ 736 w 1771"/>
              <a:gd name="T3" fmla="*/ 354 h 1938"/>
              <a:gd name="T4" fmla="*/ 1467 w 1771"/>
              <a:gd name="T5" fmla="*/ 0 h 1938"/>
              <a:gd name="T6" fmla="*/ 1771 w 1771"/>
              <a:gd name="T7" fmla="*/ 1938 h 1938"/>
              <a:gd name="T8" fmla="*/ 0 w 1771"/>
              <a:gd name="T9" fmla="*/ 1938 h 1938"/>
              <a:gd name="T10" fmla="*/ 164 w 1771"/>
              <a:gd name="T11" fmla="*/ 1083 h 1938"/>
            </a:gdLst>
            <a:ahLst/>
            <a:cxnLst>
              <a:cxn ang="0">
                <a:pos x="T0" y="T1"/>
              </a:cxn>
              <a:cxn ang="0">
                <a:pos x="T2" y="T3"/>
              </a:cxn>
              <a:cxn ang="0">
                <a:pos x="T4" y="T5"/>
              </a:cxn>
              <a:cxn ang="0">
                <a:pos x="T6" y="T7"/>
              </a:cxn>
              <a:cxn ang="0">
                <a:pos x="T8" y="T9"/>
              </a:cxn>
              <a:cxn ang="0">
                <a:pos x="T10" y="T11"/>
              </a:cxn>
            </a:cxnLst>
            <a:rect l="0" t="0" r="r" b="b"/>
            <a:pathLst>
              <a:path w="1771" h="1938">
                <a:moveTo>
                  <a:pt x="164" y="1083"/>
                </a:moveTo>
                <a:cubicBezTo>
                  <a:pt x="238" y="816"/>
                  <a:pt x="274" y="463"/>
                  <a:pt x="736" y="354"/>
                </a:cubicBezTo>
                <a:cubicBezTo>
                  <a:pt x="736" y="354"/>
                  <a:pt x="1429" y="84"/>
                  <a:pt x="1467" y="0"/>
                </a:cubicBezTo>
                <a:lnTo>
                  <a:pt x="1771" y="1938"/>
                </a:lnTo>
                <a:lnTo>
                  <a:pt x="0" y="1938"/>
                </a:lnTo>
                <a:cubicBezTo>
                  <a:pt x="79" y="1453"/>
                  <a:pt x="164" y="1083"/>
                  <a:pt x="164" y="10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5" name="Freeform 190">
            <a:extLst>
              <a:ext uri="{FF2B5EF4-FFF2-40B4-BE49-F238E27FC236}">
                <a16:creationId xmlns:a16="http://schemas.microsoft.com/office/drawing/2014/main" id="{A57134D8-FDCF-DF0C-791E-EBCC3E707D89}"/>
              </a:ext>
            </a:extLst>
          </p:cNvPr>
          <p:cNvSpPr>
            <a:spLocks/>
          </p:cNvSpPr>
          <p:nvPr/>
        </p:nvSpPr>
        <p:spPr bwMode="auto">
          <a:xfrm>
            <a:off x="4279465" y="4681536"/>
            <a:ext cx="436563" cy="477838"/>
          </a:xfrm>
          <a:custGeom>
            <a:avLst/>
            <a:gdLst>
              <a:gd name="T0" fmla="*/ 164 w 1771"/>
              <a:gd name="T1" fmla="*/ 1083 h 1938"/>
              <a:gd name="T2" fmla="*/ 736 w 1771"/>
              <a:gd name="T3" fmla="*/ 354 h 1938"/>
              <a:gd name="T4" fmla="*/ 1467 w 1771"/>
              <a:gd name="T5" fmla="*/ 0 h 1938"/>
              <a:gd name="T6" fmla="*/ 1771 w 1771"/>
              <a:gd name="T7" fmla="*/ 1938 h 1938"/>
              <a:gd name="T8" fmla="*/ 0 w 1771"/>
              <a:gd name="T9" fmla="*/ 1938 h 1938"/>
              <a:gd name="T10" fmla="*/ 164 w 1771"/>
              <a:gd name="T11" fmla="*/ 1083 h 1938"/>
            </a:gdLst>
            <a:ahLst/>
            <a:cxnLst>
              <a:cxn ang="0">
                <a:pos x="T0" y="T1"/>
              </a:cxn>
              <a:cxn ang="0">
                <a:pos x="T2" y="T3"/>
              </a:cxn>
              <a:cxn ang="0">
                <a:pos x="T4" y="T5"/>
              </a:cxn>
              <a:cxn ang="0">
                <a:pos x="T6" y="T7"/>
              </a:cxn>
              <a:cxn ang="0">
                <a:pos x="T8" y="T9"/>
              </a:cxn>
              <a:cxn ang="0">
                <a:pos x="T10" y="T11"/>
              </a:cxn>
            </a:cxnLst>
            <a:rect l="0" t="0" r="r" b="b"/>
            <a:pathLst>
              <a:path w="1771" h="1938">
                <a:moveTo>
                  <a:pt x="164" y="1083"/>
                </a:moveTo>
                <a:cubicBezTo>
                  <a:pt x="238" y="816"/>
                  <a:pt x="274" y="463"/>
                  <a:pt x="736" y="354"/>
                </a:cubicBezTo>
                <a:cubicBezTo>
                  <a:pt x="736" y="354"/>
                  <a:pt x="1429" y="84"/>
                  <a:pt x="1467" y="0"/>
                </a:cubicBezTo>
                <a:lnTo>
                  <a:pt x="1771" y="1938"/>
                </a:lnTo>
                <a:lnTo>
                  <a:pt x="0" y="1938"/>
                </a:lnTo>
                <a:cubicBezTo>
                  <a:pt x="79" y="1453"/>
                  <a:pt x="164" y="1083"/>
                  <a:pt x="164" y="108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6" name="Line 191">
            <a:extLst>
              <a:ext uri="{FF2B5EF4-FFF2-40B4-BE49-F238E27FC236}">
                <a16:creationId xmlns:a16="http://schemas.microsoft.com/office/drawing/2014/main" id="{5CCCC1D6-806C-D0B0-B975-9637CACB29BA}"/>
              </a:ext>
            </a:extLst>
          </p:cNvPr>
          <p:cNvSpPr>
            <a:spLocks noChangeShapeType="1"/>
          </p:cNvSpPr>
          <p:nvPr/>
        </p:nvSpPr>
        <p:spPr bwMode="auto">
          <a:xfrm>
            <a:off x="4816040" y="4916486"/>
            <a:ext cx="0" cy="242888"/>
          </a:xfrm>
          <a:prstGeom prst="line">
            <a:avLst/>
          </a:prstGeom>
          <a:noFill/>
          <a:ln w="269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7" name="Freeform 192">
            <a:extLst>
              <a:ext uri="{FF2B5EF4-FFF2-40B4-BE49-F238E27FC236}">
                <a16:creationId xmlns:a16="http://schemas.microsoft.com/office/drawing/2014/main" id="{602C1223-FB09-0256-4D58-47BEB630ACF9}"/>
              </a:ext>
            </a:extLst>
          </p:cNvPr>
          <p:cNvSpPr>
            <a:spLocks/>
          </p:cNvSpPr>
          <p:nvPr/>
        </p:nvSpPr>
        <p:spPr bwMode="auto">
          <a:xfrm>
            <a:off x="5155765" y="4972048"/>
            <a:ext cx="17463" cy="187325"/>
          </a:xfrm>
          <a:custGeom>
            <a:avLst/>
            <a:gdLst>
              <a:gd name="T0" fmla="*/ 0 w 70"/>
              <a:gd name="T1" fmla="*/ 0 h 764"/>
              <a:gd name="T2" fmla="*/ 70 w 70"/>
              <a:gd name="T3" fmla="*/ 764 h 764"/>
            </a:gdLst>
            <a:ahLst/>
            <a:cxnLst>
              <a:cxn ang="0">
                <a:pos x="T0" y="T1"/>
              </a:cxn>
              <a:cxn ang="0">
                <a:pos x="T2" y="T3"/>
              </a:cxn>
            </a:cxnLst>
            <a:rect l="0" t="0" r="r" b="b"/>
            <a:pathLst>
              <a:path w="70" h="764">
                <a:moveTo>
                  <a:pt x="0" y="0"/>
                </a:moveTo>
                <a:cubicBezTo>
                  <a:pt x="0" y="0"/>
                  <a:pt x="35" y="163"/>
                  <a:pt x="70" y="764"/>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8" name="Freeform 193">
            <a:extLst>
              <a:ext uri="{FF2B5EF4-FFF2-40B4-BE49-F238E27FC236}">
                <a16:creationId xmlns:a16="http://schemas.microsoft.com/office/drawing/2014/main" id="{39168F5E-31D3-54C0-AFD9-475CF9351A47}"/>
              </a:ext>
            </a:extLst>
          </p:cNvPr>
          <p:cNvSpPr>
            <a:spLocks/>
          </p:cNvSpPr>
          <p:nvPr/>
        </p:nvSpPr>
        <p:spPr bwMode="auto">
          <a:xfrm>
            <a:off x="4452503" y="4972048"/>
            <a:ext cx="17463" cy="187325"/>
          </a:xfrm>
          <a:custGeom>
            <a:avLst/>
            <a:gdLst>
              <a:gd name="T0" fmla="*/ 71 w 71"/>
              <a:gd name="T1" fmla="*/ 0 h 764"/>
              <a:gd name="T2" fmla="*/ 0 w 71"/>
              <a:gd name="T3" fmla="*/ 764 h 764"/>
            </a:gdLst>
            <a:ahLst/>
            <a:cxnLst>
              <a:cxn ang="0">
                <a:pos x="T0" y="T1"/>
              </a:cxn>
              <a:cxn ang="0">
                <a:pos x="T2" y="T3"/>
              </a:cxn>
            </a:cxnLst>
            <a:rect l="0" t="0" r="r" b="b"/>
            <a:pathLst>
              <a:path w="71" h="764">
                <a:moveTo>
                  <a:pt x="71" y="0"/>
                </a:moveTo>
                <a:cubicBezTo>
                  <a:pt x="71" y="0"/>
                  <a:pt x="35" y="163"/>
                  <a:pt x="0" y="764"/>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19" name="Freeform 194">
            <a:extLst>
              <a:ext uri="{FF2B5EF4-FFF2-40B4-BE49-F238E27FC236}">
                <a16:creationId xmlns:a16="http://schemas.microsoft.com/office/drawing/2014/main" id="{DA74F8EB-DB26-1A43-E4CD-AA7E641031C9}"/>
              </a:ext>
            </a:extLst>
          </p:cNvPr>
          <p:cNvSpPr>
            <a:spLocks/>
          </p:cNvSpPr>
          <p:nvPr/>
        </p:nvSpPr>
        <p:spPr bwMode="auto">
          <a:xfrm>
            <a:off x="4658878" y="4729161"/>
            <a:ext cx="71438" cy="68263"/>
          </a:xfrm>
          <a:custGeom>
            <a:avLst/>
            <a:gdLst>
              <a:gd name="T0" fmla="*/ 288 w 288"/>
              <a:gd name="T1" fmla="*/ 0 h 272"/>
              <a:gd name="T2" fmla="*/ 0 w 288"/>
              <a:gd name="T3" fmla="*/ 272 h 272"/>
            </a:gdLst>
            <a:ahLst/>
            <a:cxnLst>
              <a:cxn ang="0">
                <a:pos x="T0" y="T1"/>
              </a:cxn>
              <a:cxn ang="0">
                <a:pos x="T2" y="T3"/>
              </a:cxn>
            </a:cxnLst>
            <a:rect l="0" t="0" r="r" b="b"/>
            <a:pathLst>
              <a:path w="288" h="272">
                <a:moveTo>
                  <a:pt x="288" y="0"/>
                </a:moveTo>
                <a:cubicBezTo>
                  <a:pt x="288" y="0"/>
                  <a:pt x="144" y="0"/>
                  <a:pt x="0" y="272"/>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0" name="Freeform 195">
            <a:extLst>
              <a:ext uri="{FF2B5EF4-FFF2-40B4-BE49-F238E27FC236}">
                <a16:creationId xmlns:a16="http://schemas.microsoft.com/office/drawing/2014/main" id="{8357ACAB-1154-980C-CBF9-640AA415DAB0}"/>
              </a:ext>
            </a:extLst>
          </p:cNvPr>
          <p:cNvSpPr>
            <a:spLocks/>
          </p:cNvSpPr>
          <p:nvPr/>
        </p:nvSpPr>
        <p:spPr bwMode="auto">
          <a:xfrm>
            <a:off x="4895415" y="4729161"/>
            <a:ext cx="71438" cy="68263"/>
          </a:xfrm>
          <a:custGeom>
            <a:avLst/>
            <a:gdLst>
              <a:gd name="T0" fmla="*/ 0 w 288"/>
              <a:gd name="T1" fmla="*/ 0 h 273"/>
              <a:gd name="T2" fmla="*/ 288 w 288"/>
              <a:gd name="T3" fmla="*/ 273 h 273"/>
            </a:gdLst>
            <a:ahLst/>
            <a:cxnLst>
              <a:cxn ang="0">
                <a:pos x="T0" y="T1"/>
              </a:cxn>
              <a:cxn ang="0">
                <a:pos x="T2" y="T3"/>
              </a:cxn>
            </a:cxnLst>
            <a:rect l="0" t="0" r="r" b="b"/>
            <a:pathLst>
              <a:path w="288" h="273">
                <a:moveTo>
                  <a:pt x="0" y="0"/>
                </a:moveTo>
                <a:cubicBezTo>
                  <a:pt x="0" y="0"/>
                  <a:pt x="144" y="0"/>
                  <a:pt x="288" y="273"/>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2" name="Freeform 243">
            <a:extLst>
              <a:ext uri="{FF2B5EF4-FFF2-40B4-BE49-F238E27FC236}">
                <a16:creationId xmlns:a16="http://schemas.microsoft.com/office/drawing/2014/main" id="{F38B3007-D55B-74D1-81BC-3CE2F11D49AA}"/>
              </a:ext>
            </a:extLst>
          </p:cNvPr>
          <p:cNvSpPr>
            <a:spLocks/>
          </p:cNvSpPr>
          <p:nvPr/>
        </p:nvSpPr>
        <p:spPr bwMode="auto">
          <a:xfrm>
            <a:off x="7244386" y="4397372"/>
            <a:ext cx="269875" cy="417513"/>
          </a:xfrm>
          <a:custGeom>
            <a:avLst/>
            <a:gdLst>
              <a:gd name="T0" fmla="*/ 0 w 170"/>
              <a:gd name="T1" fmla="*/ 24 h 263"/>
              <a:gd name="T2" fmla="*/ 1 w 170"/>
              <a:gd name="T3" fmla="*/ 263 h 263"/>
              <a:gd name="T4" fmla="*/ 170 w 170"/>
              <a:gd name="T5" fmla="*/ 262 h 263"/>
              <a:gd name="T6" fmla="*/ 169 w 170"/>
              <a:gd name="T7" fmla="*/ 0 h 263"/>
              <a:gd name="T8" fmla="*/ 0 w 170"/>
              <a:gd name="T9" fmla="*/ 24 h 263"/>
            </a:gdLst>
            <a:ahLst/>
            <a:cxnLst>
              <a:cxn ang="0">
                <a:pos x="T0" y="T1"/>
              </a:cxn>
              <a:cxn ang="0">
                <a:pos x="T2" y="T3"/>
              </a:cxn>
              <a:cxn ang="0">
                <a:pos x="T4" y="T5"/>
              </a:cxn>
              <a:cxn ang="0">
                <a:pos x="T6" y="T7"/>
              </a:cxn>
              <a:cxn ang="0">
                <a:pos x="T8" y="T9"/>
              </a:cxn>
            </a:cxnLst>
            <a:rect l="0" t="0" r="r" b="b"/>
            <a:pathLst>
              <a:path w="170" h="263">
                <a:moveTo>
                  <a:pt x="0" y="24"/>
                </a:moveTo>
                <a:lnTo>
                  <a:pt x="1" y="263"/>
                </a:lnTo>
                <a:lnTo>
                  <a:pt x="170" y="262"/>
                </a:lnTo>
                <a:lnTo>
                  <a:pt x="169"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3" name="Freeform 244">
            <a:extLst>
              <a:ext uri="{FF2B5EF4-FFF2-40B4-BE49-F238E27FC236}">
                <a16:creationId xmlns:a16="http://schemas.microsoft.com/office/drawing/2014/main" id="{4FE57D4D-3184-D7CA-48EA-BBBEF1B61E1E}"/>
              </a:ext>
            </a:extLst>
          </p:cNvPr>
          <p:cNvSpPr>
            <a:spLocks/>
          </p:cNvSpPr>
          <p:nvPr/>
        </p:nvSpPr>
        <p:spPr bwMode="auto">
          <a:xfrm>
            <a:off x="7244386" y="4397372"/>
            <a:ext cx="269875" cy="417513"/>
          </a:xfrm>
          <a:custGeom>
            <a:avLst/>
            <a:gdLst>
              <a:gd name="T0" fmla="*/ 0 w 1091"/>
              <a:gd name="T1" fmla="*/ 152 h 1691"/>
              <a:gd name="T2" fmla="*/ 6 w 1091"/>
              <a:gd name="T3" fmla="*/ 1691 h 1691"/>
              <a:gd name="T4" fmla="*/ 1091 w 1091"/>
              <a:gd name="T5" fmla="*/ 1687 h 1691"/>
              <a:gd name="T6" fmla="*/ 1084 w 1091"/>
              <a:gd name="T7" fmla="*/ 0 h 1691"/>
              <a:gd name="T8" fmla="*/ 0 w 1091"/>
              <a:gd name="T9" fmla="*/ 152 h 1691"/>
            </a:gdLst>
            <a:ahLst/>
            <a:cxnLst>
              <a:cxn ang="0">
                <a:pos x="T0" y="T1"/>
              </a:cxn>
              <a:cxn ang="0">
                <a:pos x="T2" y="T3"/>
              </a:cxn>
              <a:cxn ang="0">
                <a:pos x="T4" y="T5"/>
              </a:cxn>
              <a:cxn ang="0">
                <a:pos x="T6" y="T7"/>
              </a:cxn>
              <a:cxn ang="0">
                <a:pos x="T8" y="T9"/>
              </a:cxn>
            </a:cxnLst>
            <a:rect l="0" t="0" r="r" b="b"/>
            <a:pathLst>
              <a:path w="1091" h="1691">
                <a:moveTo>
                  <a:pt x="0" y="152"/>
                </a:moveTo>
                <a:lnTo>
                  <a:pt x="6" y="1691"/>
                </a:lnTo>
                <a:lnTo>
                  <a:pt x="1091" y="1687"/>
                </a:lnTo>
                <a:lnTo>
                  <a:pt x="1084" y="0"/>
                </a:lnTo>
                <a:lnTo>
                  <a:pt x="0" y="152"/>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4" name="Freeform 245">
            <a:extLst>
              <a:ext uri="{FF2B5EF4-FFF2-40B4-BE49-F238E27FC236}">
                <a16:creationId xmlns:a16="http://schemas.microsoft.com/office/drawing/2014/main" id="{F4D3AC39-3CE7-ED88-B99C-8EB7072A2749}"/>
              </a:ext>
            </a:extLst>
          </p:cNvPr>
          <p:cNvSpPr>
            <a:spLocks/>
          </p:cNvSpPr>
          <p:nvPr/>
        </p:nvSpPr>
        <p:spPr bwMode="auto">
          <a:xfrm>
            <a:off x="6790361" y="4638672"/>
            <a:ext cx="1166813" cy="522288"/>
          </a:xfrm>
          <a:custGeom>
            <a:avLst/>
            <a:gdLst>
              <a:gd name="T0" fmla="*/ 4552 w 4727"/>
              <a:gd name="T1" fmla="*/ 1222 h 2113"/>
              <a:gd name="T2" fmla="*/ 3922 w 4727"/>
              <a:gd name="T3" fmla="*/ 476 h 2113"/>
              <a:gd name="T4" fmla="*/ 3100 w 4727"/>
              <a:gd name="T5" fmla="*/ 145 h 2113"/>
              <a:gd name="T6" fmla="*/ 3100 w 4727"/>
              <a:gd name="T7" fmla="*/ 145 h 2113"/>
              <a:gd name="T8" fmla="*/ 2948 w 4727"/>
              <a:gd name="T9" fmla="*/ 0 h 2113"/>
              <a:gd name="T10" fmla="*/ 2363 w 4727"/>
              <a:gd name="T11" fmla="*/ 224 h 2113"/>
              <a:gd name="T12" fmla="*/ 1779 w 4727"/>
              <a:gd name="T13" fmla="*/ 0 h 2113"/>
              <a:gd name="T14" fmla="*/ 1627 w 4727"/>
              <a:gd name="T15" fmla="*/ 145 h 2113"/>
              <a:gd name="T16" fmla="*/ 1627 w 4727"/>
              <a:gd name="T17" fmla="*/ 145 h 2113"/>
              <a:gd name="T18" fmla="*/ 805 w 4727"/>
              <a:gd name="T19" fmla="*/ 476 h 2113"/>
              <a:gd name="T20" fmla="*/ 175 w 4727"/>
              <a:gd name="T21" fmla="*/ 1222 h 2113"/>
              <a:gd name="T22" fmla="*/ 0 w 4727"/>
              <a:gd name="T23" fmla="*/ 2113 h 2113"/>
              <a:gd name="T24" fmla="*/ 2363 w 4727"/>
              <a:gd name="T25" fmla="*/ 2113 h 2113"/>
              <a:gd name="T26" fmla="*/ 4727 w 4727"/>
              <a:gd name="T27" fmla="*/ 2113 h 2113"/>
              <a:gd name="T28" fmla="*/ 4552 w 4727"/>
              <a:gd name="T29" fmla="*/ 122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2113">
                <a:moveTo>
                  <a:pt x="4552" y="1222"/>
                </a:moveTo>
                <a:cubicBezTo>
                  <a:pt x="4472" y="948"/>
                  <a:pt x="4398" y="585"/>
                  <a:pt x="3922" y="476"/>
                </a:cubicBezTo>
                <a:cubicBezTo>
                  <a:pt x="3922" y="476"/>
                  <a:pt x="3260" y="253"/>
                  <a:pt x="3100" y="145"/>
                </a:cubicBezTo>
                <a:lnTo>
                  <a:pt x="3100" y="145"/>
                </a:lnTo>
                <a:lnTo>
                  <a:pt x="2948" y="0"/>
                </a:lnTo>
                <a:lnTo>
                  <a:pt x="2363" y="224"/>
                </a:lnTo>
                <a:lnTo>
                  <a:pt x="1779" y="0"/>
                </a:lnTo>
                <a:lnTo>
                  <a:pt x="1627" y="145"/>
                </a:lnTo>
                <a:lnTo>
                  <a:pt x="1627" y="145"/>
                </a:lnTo>
                <a:cubicBezTo>
                  <a:pt x="1467" y="253"/>
                  <a:pt x="805" y="476"/>
                  <a:pt x="805" y="476"/>
                </a:cubicBezTo>
                <a:cubicBezTo>
                  <a:pt x="329" y="585"/>
                  <a:pt x="255" y="948"/>
                  <a:pt x="175" y="1222"/>
                </a:cubicBezTo>
                <a:cubicBezTo>
                  <a:pt x="175" y="1222"/>
                  <a:pt x="82" y="1719"/>
                  <a:pt x="0" y="2113"/>
                </a:cubicBezTo>
                <a:lnTo>
                  <a:pt x="2363" y="2113"/>
                </a:lnTo>
                <a:lnTo>
                  <a:pt x="4727" y="2113"/>
                </a:lnTo>
                <a:cubicBezTo>
                  <a:pt x="4644" y="1719"/>
                  <a:pt x="4552" y="1222"/>
                  <a:pt x="4552" y="12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5" name="Freeform 246">
            <a:extLst>
              <a:ext uri="{FF2B5EF4-FFF2-40B4-BE49-F238E27FC236}">
                <a16:creationId xmlns:a16="http://schemas.microsoft.com/office/drawing/2014/main" id="{9486A19E-D640-DBDE-EF7D-43F3D7012323}"/>
              </a:ext>
            </a:extLst>
          </p:cNvPr>
          <p:cNvSpPr>
            <a:spLocks/>
          </p:cNvSpPr>
          <p:nvPr/>
        </p:nvSpPr>
        <p:spPr bwMode="auto">
          <a:xfrm>
            <a:off x="6790361" y="4638672"/>
            <a:ext cx="1166813" cy="522288"/>
          </a:xfrm>
          <a:custGeom>
            <a:avLst/>
            <a:gdLst>
              <a:gd name="T0" fmla="*/ 4552 w 4727"/>
              <a:gd name="T1" fmla="*/ 1222 h 2113"/>
              <a:gd name="T2" fmla="*/ 3922 w 4727"/>
              <a:gd name="T3" fmla="*/ 476 h 2113"/>
              <a:gd name="T4" fmla="*/ 3100 w 4727"/>
              <a:gd name="T5" fmla="*/ 145 h 2113"/>
              <a:gd name="T6" fmla="*/ 3100 w 4727"/>
              <a:gd name="T7" fmla="*/ 145 h 2113"/>
              <a:gd name="T8" fmla="*/ 2948 w 4727"/>
              <a:gd name="T9" fmla="*/ 0 h 2113"/>
              <a:gd name="T10" fmla="*/ 2363 w 4727"/>
              <a:gd name="T11" fmla="*/ 224 h 2113"/>
              <a:gd name="T12" fmla="*/ 1779 w 4727"/>
              <a:gd name="T13" fmla="*/ 0 h 2113"/>
              <a:gd name="T14" fmla="*/ 1627 w 4727"/>
              <a:gd name="T15" fmla="*/ 145 h 2113"/>
              <a:gd name="T16" fmla="*/ 1627 w 4727"/>
              <a:gd name="T17" fmla="*/ 145 h 2113"/>
              <a:gd name="T18" fmla="*/ 805 w 4727"/>
              <a:gd name="T19" fmla="*/ 476 h 2113"/>
              <a:gd name="T20" fmla="*/ 175 w 4727"/>
              <a:gd name="T21" fmla="*/ 1222 h 2113"/>
              <a:gd name="T22" fmla="*/ 0 w 4727"/>
              <a:gd name="T23" fmla="*/ 2113 h 2113"/>
              <a:gd name="T24" fmla="*/ 2363 w 4727"/>
              <a:gd name="T25" fmla="*/ 2113 h 2113"/>
              <a:gd name="T26" fmla="*/ 4727 w 4727"/>
              <a:gd name="T27" fmla="*/ 2113 h 2113"/>
              <a:gd name="T28" fmla="*/ 4552 w 4727"/>
              <a:gd name="T29" fmla="*/ 122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2113">
                <a:moveTo>
                  <a:pt x="4552" y="1222"/>
                </a:moveTo>
                <a:cubicBezTo>
                  <a:pt x="4472" y="948"/>
                  <a:pt x="4398" y="585"/>
                  <a:pt x="3922" y="476"/>
                </a:cubicBezTo>
                <a:cubicBezTo>
                  <a:pt x="3922" y="476"/>
                  <a:pt x="3260" y="253"/>
                  <a:pt x="3100" y="145"/>
                </a:cubicBezTo>
                <a:lnTo>
                  <a:pt x="3100" y="145"/>
                </a:lnTo>
                <a:lnTo>
                  <a:pt x="2948" y="0"/>
                </a:lnTo>
                <a:lnTo>
                  <a:pt x="2363" y="224"/>
                </a:lnTo>
                <a:lnTo>
                  <a:pt x="1779" y="0"/>
                </a:lnTo>
                <a:lnTo>
                  <a:pt x="1627" y="145"/>
                </a:lnTo>
                <a:lnTo>
                  <a:pt x="1627" y="145"/>
                </a:lnTo>
                <a:cubicBezTo>
                  <a:pt x="1467" y="253"/>
                  <a:pt x="805" y="476"/>
                  <a:pt x="805" y="476"/>
                </a:cubicBezTo>
                <a:cubicBezTo>
                  <a:pt x="329" y="585"/>
                  <a:pt x="255" y="948"/>
                  <a:pt x="175" y="1222"/>
                </a:cubicBezTo>
                <a:cubicBezTo>
                  <a:pt x="175" y="1222"/>
                  <a:pt x="82" y="1719"/>
                  <a:pt x="0" y="2113"/>
                </a:cubicBezTo>
                <a:lnTo>
                  <a:pt x="2363" y="2113"/>
                </a:lnTo>
                <a:lnTo>
                  <a:pt x="4727" y="2113"/>
                </a:lnTo>
                <a:cubicBezTo>
                  <a:pt x="4644" y="1719"/>
                  <a:pt x="4552" y="1222"/>
                  <a:pt x="4552" y="1222"/>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6" name="Freeform 247">
            <a:extLst>
              <a:ext uri="{FF2B5EF4-FFF2-40B4-BE49-F238E27FC236}">
                <a16:creationId xmlns:a16="http://schemas.microsoft.com/office/drawing/2014/main" id="{2D8AB9D9-6287-F68C-AFC3-30907927FE46}"/>
              </a:ext>
            </a:extLst>
          </p:cNvPr>
          <p:cNvSpPr>
            <a:spLocks/>
          </p:cNvSpPr>
          <p:nvPr/>
        </p:nvSpPr>
        <p:spPr bwMode="auto">
          <a:xfrm>
            <a:off x="7749211" y="4835522"/>
            <a:ext cx="46038" cy="325438"/>
          </a:xfrm>
          <a:custGeom>
            <a:avLst/>
            <a:gdLst>
              <a:gd name="T0" fmla="*/ 187 w 187"/>
              <a:gd name="T1" fmla="*/ 0 h 1318"/>
              <a:gd name="T2" fmla="*/ 31 w 187"/>
              <a:gd name="T3" fmla="*/ 338 h 1318"/>
              <a:gd name="T4" fmla="*/ 12 w 187"/>
              <a:gd name="T5" fmla="*/ 1318 h 1318"/>
            </a:gdLst>
            <a:ahLst/>
            <a:cxnLst>
              <a:cxn ang="0">
                <a:pos x="T0" y="T1"/>
              </a:cxn>
              <a:cxn ang="0">
                <a:pos x="T2" y="T3"/>
              </a:cxn>
              <a:cxn ang="0">
                <a:pos x="T4" y="T5"/>
              </a:cxn>
            </a:cxnLst>
            <a:rect l="0" t="0" r="r" b="b"/>
            <a:pathLst>
              <a:path w="187" h="1318">
                <a:moveTo>
                  <a:pt x="187" y="0"/>
                </a:moveTo>
                <a:cubicBezTo>
                  <a:pt x="107" y="90"/>
                  <a:pt x="59" y="226"/>
                  <a:pt x="31" y="338"/>
                </a:cubicBezTo>
                <a:cubicBezTo>
                  <a:pt x="4" y="446"/>
                  <a:pt x="0" y="1208"/>
                  <a:pt x="12" y="1318"/>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7" name="Freeform 248">
            <a:extLst>
              <a:ext uri="{FF2B5EF4-FFF2-40B4-BE49-F238E27FC236}">
                <a16:creationId xmlns:a16="http://schemas.microsoft.com/office/drawing/2014/main" id="{BA8F887A-25BB-F5AB-79A3-676AF0362A10}"/>
              </a:ext>
            </a:extLst>
          </p:cNvPr>
          <p:cNvSpPr>
            <a:spLocks/>
          </p:cNvSpPr>
          <p:nvPr/>
        </p:nvSpPr>
        <p:spPr bwMode="auto">
          <a:xfrm>
            <a:off x="6953873" y="4838697"/>
            <a:ext cx="49213" cy="322263"/>
          </a:xfrm>
          <a:custGeom>
            <a:avLst/>
            <a:gdLst>
              <a:gd name="T0" fmla="*/ 0 w 197"/>
              <a:gd name="T1" fmla="*/ 0 h 1305"/>
              <a:gd name="T2" fmla="*/ 159 w 197"/>
              <a:gd name="T3" fmla="*/ 337 h 1305"/>
              <a:gd name="T4" fmla="*/ 185 w 197"/>
              <a:gd name="T5" fmla="*/ 1305 h 1305"/>
            </a:gdLst>
            <a:ahLst/>
            <a:cxnLst>
              <a:cxn ang="0">
                <a:pos x="T0" y="T1"/>
              </a:cxn>
              <a:cxn ang="0">
                <a:pos x="T2" y="T3"/>
              </a:cxn>
              <a:cxn ang="0">
                <a:pos x="T4" y="T5"/>
              </a:cxn>
            </a:cxnLst>
            <a:rect l="0" t="0" r="r" b="b"/>
            <a:pathLst>
              <a:path w="197" h="1305">
                <a:moveTo>
                  <a:pt x="0" y="0"/>
                </a:moveTo>
                <a:cubicBezTo>
                  <a:pt x="80" y="90"/>
                  <a:pt x="130" y="225"/>
                  <a:pt x="159" y="337"/>
                </a:cubicBezTo>
                <a:cubicBezTo>
                  <a:pt x="186" y="445"/>
                  <a:pt x="197" y="1195"/>
                  <a:pt x="185" y="1305"/>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8" name="Freeform 249">
            <a:extLst>
              <a:ext uri="{FF2B5EF4-FFF2-40B4-BE49-F238E27FC236}">
                <a16:creationId xmlns:a16="http://schemas.microsoft.com/office/drawing/2014/main" id="{754225C2-8F6F-6293-640C-3777D4FB1CD0}"/>
              </a:ext>
            </a:extLst>
          </p:cNvPr>
          <p:cNvSpPr>
            <a:spLocks/>
          </p:cNvSpPr>
          <p:nvPr/>
        </p:nvSpPr>
        <p:spPr bwMode="auto">
          <a:xfrm>
            <a:off x="7163423" y="4040185"/>
            <a:ext cx="417513" cy="555625"/>
          </a:xfrm>
          <a:custGeom>
            <a:avLst/>
            <a:gdLst>
              <a:gd name="T0" fmla="*/ 845 w 1690"/>
              <a:gd name="T1" fmla="*/ 1 h 2250"/>
              <a:gd name="T2" fmla="*/ 143 w 1690"/>
              <a:gd name="T3" fmla="*/ 168 h 2250"/>
              <a:gd name="T4" fmla="*/ 62 w 1690"/>
              <a:gd name="T5" fmla="*/ 568 h 2250"/>
              <a:gd name="T6" fmla="*/ 18 w 1690"/>
              <a:gd name="T7" fmla="*/ 1053 h 2250"/>
              <a:gd name="T8" fmla="*/ 35 w 1690"/>
              <a:gd name="T9" fmla="*/ 1453 h 2250"/>
              <a:gd name="T10" fmla="*/ 851 w 1690"/>
              <a:gd name="T11" fmla="*/ 2249 h 2250"/>
              <a:gd name="T12" fmla="*/ 851 w 1690"/>
              <a:gd name="T13" fmla="*/ 2249 h 2250"/>
              <a:gd name="T14" fmla="*/ 851 w 1690"/>
              <a:gd name="T15" fmla="*/ 2249 h 2250"/>
              <a:gd name="T16" fmla="*/ 851 w 1690"/>
              <a:gd name="T17" fmla="*/ 2249 h 2250"/>
              <a:gd name="T18" fmla="*/ 851 w 1690"/>
              <a:gd name="T19" fmla="*/ 2249 h 2250"/>
              <a:gd name="T20" fmla="*/ 851 w 1690"/>
              <a:gd name="T21" fmla="*/ 2249 h 2250"/>
              <a:gd name="T22" fmla="*/ 851 w 1690"/>
              <a:gd name="T23" fmla="*/ 2249 h 2250"/>
              <a:gd name="T24" fmla="*/ 851 w 1690"/>
              <a:gd name="T25" fmla="*/ 2249 h 2250"/>
              <a:gd name="T26" fmla="*/ 1661 w 1690"/>
              <a:gd name="T27" fmla="*/ 1447 h 2250"/>
              <a:gd name="T28" fmla="*/ 1675 w 1690"/>
              <a:gd name="T29" fmla="*/ 1046 h 2250"/>
              <a:gd name="T30" fmla="*/ 1627 w 1690"/>
              <a:gd name="T31" fmla="*/ 562 h 2250"/>
              <a:gd name="T32" fmla="*/ 1543 w 1690"/>
              <a:gd name="T33" fmla="*/ 162 h 2250"/>
              <a:gd name="T34" fmla="*/ 845 w 1690"/>
              <a:gd name="T35" fmla="*/ 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 h="2250">
                <a:moveTo>
                  <a:pt x="845" y="1"/>
                </a:moveTo>
                <a:cubicBezTo>
                  <a:pt x="587" y="2"/>
                  <a:pt x="143" y="168"/>
                  <a:pt x="143" y="168"/>
                </a:cubicBezTo>
                <a:cubicBezTo>
                  <a:pt x="90" y="168"/>
                  <a:pt x="110" y="474"/>
                  <a:pt x="62" y="568"/>
                </a:cubicBezTo>
                <a:cubicBezTo>
                  <a:pt x="0" y="690"/>
                  <a:pt x="18" y="1053"/>
                  <a:pt x="18" y="1053"/>
                </a:cubicBezTo>
                <a:lnTo>
                  <a:pt x="35" y="1453"/>
                </a:lnTo>
                <a:cubicBezTo>
                  <a:pt x="37" y="1894"/>
                  <a:pt x="383" y="2250"/>
                  <a:pt x="851" y="2249"/>
                </a:cubicBezTo>
                <a:lnTo>
                  <a:pt x="851" y="2249"/>
                </a:lnTo>
                <a:lnTo>
                  <a:pt x="851" y="2249"/>
                </a:lnTo>
                <a:lnTo>
                  <a:pt x="851" y="2249"/>
                </a:lnTo>
                <a:lnTo>
                  <a:pt x="851" y="2249"/>
                </a:lnTo>
                <a:lnTo>
                  <a:pt x="851" y="2249"/>
                </a:lnTo>
                <a:lnTo>
                  <a:pt x="851" y="2249"/>
                </a:lnTo>
                <a:lnTo>
                  <a:pt x="851" y="2249"/>
                </a:lnTo>
                <a:cubicBezTo>
                  <a:pt x="1320" y="2247"/>
                  <a:pt x="1663" y="1888"/>
                  <a:pt x="1661" y="1447"/>
                </a:cubicBezTo>
                <a:lnTo>
                  <a:pt x="1675" y="1046"/>
                </a:lnTo>
                <a:cubicBezTo>
                  <a:pt x="1675" y="1046"/>
                  <a:pt x="1690" y="684"/>
                  <a:pt x="1627" y="562"/>
                </a:cubicBezTo>
                <a:cubicBezTo>
                  <a:pt x="1579" y="469"/>
                  <a:pt x="1596" y="162"/>
                  <a:pt x="1543" y="162"/>
                </a:cubicBezTo>
                <a:cubicBezTo>
                  <a:pt x="1543" y="162"/>
                  <a:pt x="1102" y="0"/>
                  <a:pt x="84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29" name="Freeform 250">
            <a:extLst>
              <a:ext uri="{FF2B5EF4-FFF2-40B4-BE49-F238E27FC236}">
                <a16:creationId xmlns:a16="http://schemas.microsoft.com/office/drawing/2014/main" id="{937F58AE-C8F7-3EF1-F2A5-58DC9F8EFE0D}"/>
              </a:ext>
            </a:extLst>
          </p:cNvPr>
          <p:cNvSpPr>
            <a:spLocks/>
          </p:cNvSpPr>
          <p:nvPr/>
        </p:nvSpPr>
        <p:spPr bwMode="auto">
          <a:xfrm>
            <a:off x="7163423" y="4040185"/>
            <a:ext cx="417513" cy="555625"/>
          </a:xfrm>
          <a:custGeom>
            <a:avLst/>
            <a:gdLst>
              <a:gd name="T0" fmla="*/ 845 w 1690"/>
              <a:gd name="T1" fmla="*/ 1 h 2250"/>
              <a:gd name="T2" fmla="*/ 143 w 1690"/>
              <a:gd name="T3" fmla="*/ 168 h 2250"/>
              <a:gd name="T4" fmla="*/ 62 w 1690"/>
              <a:gd name="T5" fmla="*/ 568 h 2250"/>
              <a:gd name="T6" fmla="*/ 18 w 1690"/>
              <a:gd name="T7" fmla="*/ 1053 h 2250"/>
              <a:gd name="T8" fmla="*/ 35 w 1690"/>
              <a:gd name="T9" fmla="*/ 1453 h 2250"/>
              <a:gd name="T10" fmla="*/ 851 w 1690"/>
              <a:gd name="T11" fmla="*/ 2249 h 2250"/>
              <a:gd name="T12" fmla="*/ 851 w 1690"/>
              <a:gd name="T13" fmla="*/ 2249 h 2250"/>
              <a:gd name="T14" fmla="*/ 851 w 1690"/>
              <a:gd name="T15" fmla="*/ 2249 h 2250"/>
              <a:gd name="T16" fmla="*/ 851 w 1690"/>
              <a:gd name="T17" fmla="*/ 2249 h 2250"/>
              <a:gd name="T18" fmla="*/ 851 w 1690"/>
              <a:gd name="T19" fmla="*/ 2249 h 2250"/>
              <a:gd name="T20" fmla="*/ 851 w 1690"/>
              <a:gd name="T21" fmla="*/ 2249 h 2250"/>
              <a:gd name="T22" fmla="*/ 851 w 1690"/>
              <a:gd name="T23" fmla="*/ 2249 h 2250"/>
              <a:gd name="T24" fmla="*/ 851 w 1690"/>
              <a:gd name="T25" fmla="*/ 2249 h 2250"/>
              <a:gd name="T26" fmla="*/ 1661 w 1690"/>
              <a:gd name="T27" fmla="*/ 1447 h 2250"/>
              <a:gd name="T28" fmla="*/ 1675 w 1690"/>
              <a:gd name="T29" fmla="*/ 1046 h 2250"/>
              <a:gd name="T30" fmla="*/ 1627 w 1690"/>
              <a:gd name="T31" fmla="*/ 562 h 2250"/>
              <a:gd name="T32" fmla="*/ 1543 w 1690"/>
              <a:gd name="T33" fmla="*/ 162 h 2250"/>
              <a:gd name="T34" fmla="*/ 845 w 1690"/>
              <a:gd name="T35" fmla="*/ 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 h="2250">
                <a:moveTo>
                  <a:pt x="845" y="1"/>
                </a:moveTo>
                <a:cubicBezTo>
                  <a:pt x="587" y="2"/>
                  <a:pt x="143" y="168"/>
                  <a:pt x="143" y="168"/>
                </a:cubicBezTo>
                <a:cubicBezTo>
                  <a:pt x="90" y="168"/>
                  <a:pt x="110" y="474"/>
                  <a:pt x="62" y="568"/>
                </a:cubicBezTo>
                <a:cubicBezTo>
                  <a:pt x="0" y="690"/>
                  <a:pt x="18" y="1053"/>
                  <a:pt x="18" y="1053"/>
                </a:cubicBezTo>
                <a:lnTo>
                  <a:pt x="35" y="1453"/>
                </a:lnTo>
                <a:cubicBezTo>
                  <a:pt x="37" y="1894"/>
                  <a:pt x="383" y="2250"/>
                  <a:pt x="851" y="2249"/>
                </a:cubicBezTo>
                <a:lnTo>
                  <a:pt x="851" y="2249"/>
                </a:lnTo>
                <a:lnTo>
                  <a:pt x="851" y="2249"/>
                </a:lnTo>
                <a:lnTo>
                  <a:pt x="851" y="2249"/>
                </a:lnTo>
                <a:lnTo>
                  <a:pt x="851" y="2249"/>
                </a:lnTo>
                <a:lnTo>
                  <a:pt x="851" y="2249"/>
                </a:lnTo>
                <a:lnTo>
                  <a:pt x="851" y="2249"/>
                </a:lnTo>
                <a:lnTo>
                  <a:pt x="851" y="2249"/>
                </a:lnTo>
                <a:cubicBezTo>
                  <a:pt x="1320" y="2247"/>
                  <a:pt x="1663" y="1888"/>
                  <a:pt x="1661" y="1447"/>
                </a:cubicBezTo>
                <a:lnTo>
                  <a:pt x="1675" y="1046"/>
                </a:lnTo>
                <a:cubicBezTo>
                  <a:pt x="1675" y="1046"/>
                  <a:pt x="1690" y="684"/>
                  <a:pt x="1627" y="562"/>
                </a:cubicBezTo>
                <a:cubicBezTo>
                  <a:pt x="1579" y="469"/>
                  <a:pt x="1596" y="162"/>
                  <a:pt x="1543" y="162"/>
                </a:cubicBezTo>
                <a:cubicBezTo>
                  <a:pt x="1543" y="162"/>
                  <a:pt x="1102" y="0"/>
                  <a:pt x="845" y="1"/>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0" name="Freeform 251">
            <a:extLst>
              <a:ext uri="{FF2B5EF4-FFF2-40B4-BE49-F238E27FC236}">
                <a16:creationId xmlns:a16="http://schemas.microsoft.com/office/drawing/2014/main" id="{1821B1A7-A8FC-082A-FE89-14F6B884EBA4}"/>
              </a:ext>
            </a:extLst>
          </p:cNvPr>
          <p:cNvSpPr>
            <a:spLocks/>
          </p:cNvSpPr>
          <p:nvPr/>
        </p:nvSpPr>
        <p:spPr bwMode="auto">
          <a:xfrm>
            <a:off x="7574586" y="4230685"/>
            <a:ext cx="90488" cy="192088"/>
          </a:xfrm>
          <a:custGeom>
            <a:avLst/>
            <a:gdLst>
              <a:gd name="T0" fmla="*/ 121 w 372"/>
              <a:gd name="T1" fmla="*/ 47 h 775"/>
              <a:gd name="T2" fmla="*/ 14 w 372"/>
              <a:gd name="T3" fmla="*/ 305 h 775"/>
              <a:gd name="T4" fmla="*/ 0 w 372"/>
              <a:gd name="T5" fmla="*/ 612 h 775"/>
              <a:gd name="T6" fmla="*/ 185 w 372"/>
              <a:gd name="T7" fmla="*/ 637 h 775"/>
              <a:gd name="T8" fmla="*/ 307 w 372"/>
              <a:gd name="T9" fmla="*/ 96 h 775"/>
              <a:gd name="T10" fmla="*/ 121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1" y="47"/>
                </a:moveTo>
                <a:cubicBezTo>
                  <a:pt x="26" y="118"/>
                  <a:pt x="14" y="305"/>
                  <a:pt x="14" y="305"/>
                </a:cubicBezTo>
                <a:lnTo>
                  <a:pt x="0" y="612"/>
                </a:lnTo>
                <a:cubicBezTo>
                  <a:pt x="74" y="775"/>
                  <a:pt x="185" y="637"/>
                  <a:pt x="185" y="637"/>
                </a:cubicBezTo>
                <a:cubicBezTo>
                  <a:pt x="372" y="338"/>
                  <a:pt x="353" y="177"/>
                  <a:pt x="307" y="96"/>
                </a:cubicBezTo>
                <a:cubicBezTo>
                  <a:pt x="265" y="24"/>
                  <a:pt x="183" y="0"/>
                  <a:pt x="12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1" name="Freeform 252">
            <a:extLst>
              <a:ext uri="{FF2B5EF4-FFF2-40B4-BE49-F238E27FC236}">
                <a16:creationId xmlns:a16="http://schemas.microsoft.com/office/drawing/2014/main" id="{E5DEC3A6-1CA8-7FD5-84C5-4747295D8369}"/>
              </a:ext>
            </a:extLst>
          </p:cNvPr>
          <p:cNvSpPr>
            <a:spLocks/>
          </p:cNvSpPr>
          <p:nvPr/>
        </p:nvSpPr>
        <p:spPr bwMode="auto">
          <a:xfrm>
            <a:off x="7574586" y="4230685"/>
            <a:ext cx="90488" cy="192088"/>
          </a:xfrm>
          <a:custGeom>
            <a:avLst/>
            <a:gdLst>
              <a:gd name="T0" fmla="*/ 121 w 372"/>
              <a:gd name="T1" fmla="*/ 47 h 775"/>
              <a:gd name="T2" fmla="*/ 14 w 372"/>
              <a:gd name="T3" fmla="*/ 305 h 775"/>
              <a:gd name="T4" fmla="*/ 0 w 372"/>
              <a:gd name="T5" fmla="*/ 612 h 775"/>
              <a:gd name="T6" fmla="*/ 185 w 372"/>
              <a:gd name="T7" fmla="*/ 637 h 775"/>
              <a:gd name="T8" fmla="*/ 307 w 372"/>
              <a:gd name="T9" fmla="*/ 96 h 775"/>
              <a:gd name="T10" fmla="*/ 121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1" y="47"/>
                </a:moveTo>
                <a:cubicBezTo>
                  <a:pt x="26" y="118"/>
                  <a:pt x="14" y="305"/>
                  <a:pt x="14" y="305"/>
                </a:cubicBezTo>
                <a:lnTo>
                  <a:pt x="0" y="612"/>
                </a:lnTo>
                <a:cubicBezTo>
                  <a:pt x="74" y="775"/>
                  <a:pt x="185" y="637"/>
                  <a:pt x="185" y="637"/>
                </a:cubicBezTo>
                <a:cubicBezTo>
                  <a:pt x="372" y="338"/>
                  <a:pt x="353" y="177"/>
                  <a:pt x="307" y="96"/>
                </a:cubicBezTo>
                <a:cubicBezTo>
                  <a:pt x="265" y="24"/>
                  <a:pt x="183" y="0"/>
                  <a:pt x="121" y="47"/>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2" name="Freeform 253">
            <a:extLst>
              <a:ext uri="{FF2B5EF4-FFF2-40B4-BE49-F238E27FC236}">
                <a16:creationId xmlns:a16="http://schemas.microsoft.com/office/drawing/2014/main" id="{0CB7171D-1541-66A1-E982-5BFF51B3D0FB}"/>
              </a:ext>
            </a:extLst>
          </p:cNvPr>
          <p:cNvSpPr>
            <a:spLocks/>
          </p:cNvSpPr>
          <p:nvPr/>
        </p:nvSpPr>
        <p:spPr bwMode="auto">
          <a:xfrm>
            <a:off x="7079286" y="4232272"/>
            <a:ext cx="93663" cy="192088"/>
          </a:xfrm>
          <a:custGeom>
            <a:avLst/>
            <a:gdLst>
              <a:gd name="T0" fmla="*/ 250 w 375"/>
              <a:gd name="T1" fmla="*/ 47 h 774"/>
              <a:gd name="T2" fmla="*/ 358 w 375"/>
              <a:gd name="T3" fmla="*/ 304 h 774"/>
              <a:gd name="T4" fmla="*/ 375 w 375"/>
              <a:gd name="T5" fmla="*/ 611 h 774"/>
              <a:gd name="T6" fmla="*/ 190 w 375"/>
              <a:gd name="T7" fmla="*/ 637 h 774"/>
              <a:gd name="T8" fmla="*/ 64 w 375"/>
              <a:gd name="T9" fmla="*/ 97 h 774"/>
              <a:gd name="T10" fmla="*/ 250 w 375"/>
              <a:gd name="T11" fmla="*/ 47 h 774"/>
            </a:gdLst>
            <a:ahLst/>
            <a:cxnLst>
              <a:cxn ang="0">
                <a:pos x="T0" y="T1"/>
              </a:cxn>
              <a:cxn ang="0">
                <a:pos x="T2" y="T3"/>
              </a:cxn>
              <a:cxn ang="0">
                <a:pos x="T4" y="T5"/>
              </a:cxn>
              <a:cxn ang="0">
                <a:pos x="T6" y="T7"/>
              </a:cxn>
              <a:cxn ang="0">
                <a:pos x="T8" y="T9"/>
              </a:cxn>
              <a:cxn ang="0">
                <a:pos x="T10" y="T11"/>
              </a:cxn>
            </a:cxnLst>
            <a:rect l="0" t="0" r="r" b="b"/>
            <a:pathLst>
              <a:path w="375" h="774">
                <a:moveTo>
                  <a:pt x="250" y="47"/>
                </a:moveTo>
                <a:cubicBezTo>
                  <a:pt x="344" y="117"/>
                  <a:pt x="358" y="304"/>
                  <a:pt x="358" y="304"/>
                </a:cubicBezTo>
                <a:lnTo>
                  <a:pt x="375" y="611"/>
                </a:lnTo>
                <a:cubicBezTo>
                  <a:pt x="302" y="774"/>
                  <a:pt x="190" y="637"/>
                  <a:pt x="190" y="637"/>
                </a:cubicBezTo>
                <a:cubicBezTo>
                  <a:pt x="0" y="339"/>
                  <a:pt x="18" y="179"/>
                  <a:pt x="64" y="97"/>
                </a:cubicBezTo>
                <a:cubicBezTo>
                  <a:pt x="105" y="25"/>
                  <a:pt x="187" y="0"/>
                  <a:pt x="25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3" name="Freeform 254">
            <a:extLst>
              <a:ext uri="{FF2B5EF4-FFF2-40B4-BE49-F238E27FC236}">
                <a16:creationId xmlns:a16="http://schemas.microsoft.com/office/drawing/2014/main" id="{BFBA9222-0080-71E6-DC7F-B83197BA0857}"/>
              </a:ext>
            </a:extLst>
          </p:cNvPr>
          <p:cNvSpPr>
            <a:spLocks/>
          </p:cNvSpPr>
          <p:nvPr/>
        </p:nvSpPr>
        <p:spPr bwMode="auto">
          <a:xfrm>
            <a:off x="7079286" y="4232272"/>
            <a:ext cx="93663" cy="192088"/>
          </a:xfrm>
          <a:custGeom>
            <a:avLst/>
            <a:gdLst>
              <a:gd name="T0" fmla="*/ 250 w 375"/>
              <a:gd name="T1" fmla="*/ 47 h 774"/>
              <a:gd name="T2" fmla="*/ 358 w 375"/>
              <a:gd name="T3" fmla="*/ 304 h 774"/>
              <a:gd name="T4" fmla="*/ 375 w 375"/>
              <a:gd name="T5" fmla="*/ 611 h 774"/>
              <a:gd name="T6" fmla="*/ 190 w 375"/>
              <a:gd name="T7" fmla="*/ 637 h 774"/>
              <a:gd name="T8" fmla="*/ 64 w 375"/>
              <a:gd name="T9" fmla="*/ 97 h 774"/>
              <a:gd name="T10" fmla="*/ 250 w 375"/>
              <a:gd name="T11" fmla="*/ 47 h 774"/>
            </a:gdLst>
            <a:ahLst/>
            <a:cxnLst>
              <a:cxn ang="0">
                <a:pos x="T0" y="T1"/>
              </a:cxn>
              <a:cxn ang="0">
                <a:pos x="T2" y="T3"/>
              </a:cxn>
              <a:cxn ang="0">
                <a:pos x="T4" y="T5"/>
              </a:cxn>
              <a:cxn ang="0">
                <a:pos x="T6" y="T7"/>
              </a:cxn>
              <a:cxn ang="0">
                <a:pos x="T8" y="T9"/>
              </a:cxn>
              <a:cxn ang="0">
                <a:pos x="T10" y="T11"/>
              </a:cxn>
            </a:cxnLst>
            <a:rect l="0" t="0" r="r" b="b"/>
            <a:pathLst>
              <a:path w="375" h="774">
                <a:moveTo>
                  <a:pt x="250" y="47"/>
                </a:moveTo>
                <a:cubicBezTo>
                  <a:pt x="344" y="117"/>
                  <a:pt x="358" y="304"/>
                  <a:pt x="358" y="304"/>
                </a:cubicBezTo>
                <a:lnTo>
                  <a:pt x="375" y="611"/>
                </a:lnTo>
                <a:cubicBezTo>
                  <a:pt x="302" y="774"/>
                  <a:pt x="190" y="637"/>
                  <a:pt x="190" y="637"/>
                </a:cubicBezTo>
                <a:cubicBezTo>
                  <a:pt x="0" y="339"/>
                  <a:pt x="18" y="179"/>
                  <a:pt x="64" y="97"/>
                </a:cubicBezTo>
                <a:cubicBezTo>
                  <a:pt x="105" y="25"/>
                  <a:pt x="187" y="0"/>
                  <a:pt x="250" y="47"/>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4" name="Freeform 255">
            <a:extLst>
              <a:ext uri="{FF2B5EF4-FFF2-40B4-BE49-F238E27FC236}">
                <a16:creationId xmlns:a16="http://schemas.microsoft.com/office/drawing/2014/main" id="{578EF0E8-2DA5-205A-D6CE-F9262B4BB573}"/>
              </a:ext>
            </a:extLst>
          </p:cNvPr>
          <p:cNvSpPr>
            <a:spLocks/>
          </p:cNvSpPr>
          <p:nvPr/>
        </p:nvSpPr>
        <p:spPr bwMode="auto">
          <a:xfrm>
            <a:off x="7417423" y="4202110"/>
            <a:ext cx="90488" cy="30163"/>
          </a:xfrm>
          <a:custGeom>
            <a:avLst/>
            <a:gdLst>
              <a:gd name="T0" fmla="*/ 0 w 370"/>
              <a:gd name="T1" fmla="*/ 121 h 121"/>
              <a:gd name="T2" fmla="*/ 370 w 370"/>
              <a:gd name="T3" fmla="*/ 90 h 121"/>
            </a:gdLst>
            <a:ahLst/>
            <a:cxnLst>
              <a:cxn ang="0">
                <a:pos x="T0" y="T1"/>
              </a:cxn>
              <a:cxn ang="0">
                <a:pos x="T2" y="T3"/>
              </a:cxn>
            </a:cxnLst>
            <a:rect l="0" t="0" r="r" b="b"/>
            <a:pathLst>
              <a:path w="370" h="121">
                <a:moveTo>
                  <a:pt x="0" y="121"/>
                </a:moveTo>
                <a:cubicBezTo>
                  <a:pt x="0" y="121"/>
                  <a:pt x="232" y="0"/>
                  <a:pt x="370" y="90"/>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5" name="Freeform 256">
            <a:extLst>
              <a:ext uri="{FF2B5EF4-FFF2-40B4-BE49-F238E27FC236}">
                <a16:creationId xmlns:a16="http://schemas.microsoft.com/office/drawing/2014/main" id="{EE225A07-D2A5-838D-2048-C4DB4D4819EB}"/>
              </a:ext>
            </a:extLst>
          </p:cNvPr>
          <p:cNvSpPr>
            <a:spLocks/>
          </p:cNvSpPr>
          <p:nvPr/>
        </p:nvSpPr>
        <p:spPr bwMode="auto">
          <a:xfrm>
            <a:off x="7236448" y="4202110"/>
            <a:ext cx="92075" cy="30163"/>
          </a:xfrm>
          <a:custGeom>
            <a:avLst/>
            <a:gdLst>
              <a:gd name="T0" fmla="*/ 370 w 370"/>
              <a:gd name="T1" fmla="*/ 120 h 120"/>
              <a:gd name="T2" fmla="*/ 0 w 370"/>
              <a:gd name="T3" fmla="*/ 91 h 120"/>
            </a:gdLst>
            <a:ahLst/>
            <a:cxnLst>
              <a:cxn ang="0">
                <a:pos x="T0" y="T1"/>
              </a:cxn>
              <a:cxn ang="0">
                <a:pos x="T2" y="T3"/>
              </a:cxn>
            </a:cxnLst>
            <a:rect l="0" t="0" r="r" b="b"/>
            <a:pathLst>
              <a:path w="370" h="120">
                <a:moveTo>
                  <a:pt x="370" y="120"/>
                </a:moveTo>
                <a:cubicBezTo>
                  <a:pt x="370" y="120"/>
                  <a:pt x="137" y="0"/>
                  <a:pt x="0" y="91"/>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6" name="Freeform 257">
            <a:extLst>
              <a:ext uri="{FF2B5EF4-FFF2-40B4-BE49-F238E27FC236}">
                <a16:creationId xmlns:a16="http://schemas.microsoft.com/office/drawing/2014/main" id="{F02B0CCA-1465-84FE-0004-273D5B1F55D0}"/>
              </a:ext>
            </a:extLst>
          </p:cNvPr>
          <p:cNvSpPr>
            <a:spLocks/>
          </p:cNvSpPr>
          <p:nvPr/>
        </p:nvSpPr>
        <p:spPr bwMode="auto">
          <a:xfrm>
            <a:off x="7353923" y="4340222"/>
            <a:ext cx="19050" cy="60325"/>
          </a:xfrm>
          <a:custGeom>
            <a:avLst/>
            <a:gdLst>
              <a:gd name="T0" fmla="*/ 78 w 79"/>
              <a:gd name="T1" fmla="*/ 0 h 245"/>
              <a:gd name="T2" fmla="*/ 8 w 79"/>
              <a:gd name="T3" fmla="*/ 147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7"/>
                </a:lnTo>
                <a:cubicBezTo>
                  <a:pt x="0" y="161"/>
                  <a:pt x="4" y="179"/>
                  <a:pt x="17" y="188"/>
                </a:cubicBezTo>
                <a:lnTo>
                  <a:pt x="79" y="245"/>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7" name="Freeform 258">
            <a:extLst>
              <a:ext uri="{FF2B5EF4-FFF2-40B4-BE49-F238E27FC236}">
                <a16:creationId xmlns:a16="http://schemas.microsoft.com/office/drawing/2014/main" id="{ADCF0DA5-A4D8-8616-062C-474924C829BA}"/>
              </a:ext>
            </a:extLst>
          </p:cNvPr>
          <p:cNvSpPr>
            <a:spLocks/>
          </p:cNvSpPr>
          <p:nvPr/>
        </p:nvSpPr>
        <p:spPr bwMode="auto">
          <a:xfrm>
            <a:off x="7317411" y="4470397"/>
            <a:ext cx="111125" cy="15875"/>
          </a:xfrm>
          <a:custGeom>
            <a:avLst/>
            <a:gdLst>
              <a:gd name="T0" fmla="*/ 451 w 451"/>
              <a:gd name="T1" fmla="*/ 0 h 60"/>
              <a:gd name="T2" fmla="*/ 225 w 451"/>
              <a:gd name="T3" fmla="*/ 59 h 60"/>
              <a:gd name="T4" fmla="*/ 0 w 451"/>
              <a:gd name="T5" fmla="*/ 1 h 60"/>
            </a:gdLst>
            <a:ahLst/>
            <a:cxnLst>
              <a:cxn ang="0">
                <a:pos x="T0" y="T1"/>
              </a:cxn>
              <a:cxn ang="0">
                <a:pos x="T2" y="T3"/>
              </a:cxn>
              <a:cxn ang="0">
                <a:pos x="T4" y="T5"/>
              </a:cxn>
            </a:cxnLst>
            <a:rect l="0" t="0" r="r" b="b"/>
            <a:pathLst>
              <a:path w="451" h="60">
                <a:moveTo>
                  <a:pt x="451" y="0"/>
                </a:moveTo>
                <a:cubicBezTo>
                  <a:pt x="451" y="0"/>
                  <a:pt x="360" y="59"/>
                  <a:pt x="225" y="59"/>
                </a:cubicBezTo>
                <a:cubicBezTo>
                  <a:pt x="91" y="60"/>
                  <a:pt x="0" y="1"/>
                  <a:pt x="0" y="1"/>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8" name="Line 259">
            <a:extLst>
              <a:ext uri="{FF2B5EF4-FFF2-40B4-BE49-F238E27FC236}">
                <a16:creationId xmlns:a16="http://schemas.microsoft.com/office/drawing/2014/main" id="{70F427A6-F51A-AED9-A49F-33FE7A47E80B}"/>
              </a:ext>
            </a:extLst>
          </p:cNvPr>
          <p:cNvSpPr>
            <a:spLocks noChangeShapeType="1"/>
          </p:cNvSpPr>
          <p:nvPr/>
        </p:nvSpPr>
        <p:spPr bwMode="auto">
          <a:xfrm>
            <a:off x="7463461" y="4281485"/>
            <a:ext cx="0" cy="39688"/>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39" name="Line 260">
            <a:extLst>
              <a:ext uri="{FF2B5EF4-FFF2-40B4-BE49-F238E27FC236}">
                <a16:creationId xmlns:a16="http://schemas.microsoft.com/office/drawing/2014/main" id="{EECF641A-97FE-CECD-AB0F-3361FDCB6711}"/>
              </a:ext>
            </a:extLst>
          </p:cNvPr>
          <p:cNvSpPr>
            <a:spLocks noChangeShapeType="1"/>
          </p:cNvSpPr>
          <p:nvPr/>
        </p:nvSpPr>
        <p:spPr bwMode="auto">
          <a:xfrm>
            <a:off x="7279311" y="4283072"/>
            <a:ext cx="1588" cy="38100"/>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0" name="Freeform 261">
            <a:extLst>
              <a:ext uri="{FF2B5EF4-FFF2-40B4-BE49-F238E27FC236}">
                <a16:creationId xmlns:a16="http://schemas.microsoft.com/office/drawing/2014/main" id="{1133AEDC-3F0D-7143-2FC6-B986CBBB768F}"/>
              </a:ext>
            </a:extLst>
          </p:cNvPr>
          <p:cNvSpPr>
            <a:spLocks/>
          </p:cNvSpPr>
          <p:nvPr/>
        </p:nvSpPr>
        <p:spPr bwMode="auto">
          <a:xfrm>
            <a:off x="7096748" y="3868735"/>
            <a:ext cx="552450" cy="414338"/>
          </a:xfrm>
          <a:custGeom>
            <a:avLst/>
            <a:gdLst>
              <a:gd name="T0" fmla="*/ 2143 w 2239"/>
              <a:gd name="T1" fmla="*/ 869 h 1675"/>
              <a:gd name="T2" fmla="*/ 1869 w 2239"/>
              <a:gd name="T3" fmla="*/ 405 h 1675"/>
              <a:gd name="T4" fmla="*/ 1120 w 2239"/>
              <a:gd name="T5" fmla="*/ 309 h 1675"/>
              <a:gd name="T6" fmla="*/ 370 w 2239"/>
              <a:gd name="T7" fmla="*/ 405 h 1675"/>
              <a:gd name="T8" fmla="*/ 96 w 2239"/>
              <a:gd name="T9" fmla="*/ 869 h 1675"/>
              <a:gd name="T10" fmla="*/ 291 w 2239"/>
              <a:gd name="T11" fmla="*/ 1675 h 1675"/>
              <a:gd name="T12" fmla="*/ 711 w 2239"/>
              <a:gd name="T13" fmla="*/ 1111 h 1675"/>
              <a:gd name="T14" fmla="*/ 899 w 2239"/>
              <a:gd name="T15" fmla="*/ 830 h 1675"/>
              <a:gd name="T16" fmla="*/ 1073 w 2239"/>
              <a:gd name="T17" fmla="*/ 848 h 1675"/>
              <a:gd name="T18" fmla="*/ 1166 w 2239"/>
              <a:gd name="T19" fmla="*/ 848 h 1675"/>
              <a:gd name="T20" fmla="*/ 1341 w 2239"/>
              <a:gd name="T21" fmla="*/ 830 h 1675"/>
              <a:gd name="T22" fmla="*/ 1528 w 2239"/>
              <a:gd name="T23" fmla="*/ 1111 h 1675"/>
              <a:gd name="T24" fmla="*/ 1949 w 2239"/>
              <a:gd name="T25" fmla="*/ 1675 h 1675"/>
              <a:gd name="T26" fmla="*/ 2143 w 2239"/>
              <a:gd name="T27" fmla="*/ 869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9" h="1675">
                <a:moveTo>
                  <a:pt x="2143" y="869"/>
                </a:moveTo>
                <a:cubicBezTo>
                  <a:pt x="2113" y="686"/>
                  <a:pt x="2015" y="520"/>
                  <a:pt x="1869" y="405"/>
                </a:cubicBezTo>
                <a:cubicBezTo>
                  <a:pt x="1699" y="272"/>
                  <a:pt x="1431" y="0"/>
                  <a:pt x="1120" y="309"/>
                </a:cubicBezTo>
                <a:cubicBezTo>
                  <a:pt x="808" y="0"/>
                  <a:pt x="540" y="272"/>
                  <a:pt x="370" y="405"/>
                </a:cubicBezTo>
                <a:cubicBezTo>
                  <a:pt x="224" y="520"/>
                  <a:pt x="126" y="686"/>
                  <a:pt x="96" y="869"/>
                </a:cubicBezTo>
                <a:cubicBezTo>
                  <a:pt x="0" y="1457"/>
                  <a:pt x="291" y="1675"/>
                  <a:pt x="291" y="1675"/>
                </a:cubicBezTo>
                <a:cubicBezTo>
                  <a:pt x="570" y="1580"/>
                  <a:pt x="711" y="1111"/>
                  <a:pt x="711" y="1111"/>
                </a:cubicBezTo>
                <a:cubicBezTo>
                  <a:pt x="776" y="877"/>
                  <a:pt x="899" y="830"/>
                  <a:pt x="899" y="830"/>
                </a:cubicBezTo>
                <a:cubicBezTo>
                  <a:pt x="980" y="804"/>
                  <a:pt x="1037" y="823"/>
                  <a:pt x="1073" y="848"/>
                </a:cubicBezTo>
                <a:cubicBezTo>
                  <a:pt x="1101" y="867"/>
                  <a:pt x="1138" y="867"/>
                  <a:pt x="1166" y="848"/>
                </a:cubicBezTo>
                <a:cubicBezTo>
                  <a:pt x="1202" y="823"/>
                  <a:pt x="1260" y="804"/>
                  <a:pt x="1341" y="830"/>
                </a:cubicBezTo>
                <a:cubicBezTo>
                  <a:pt x="1341" y="830"/>
                  <a:pt x="1463" y="877"/>
                  <a:pt x="1528" y="1111"/>
                </a:cubicBezTo>
                <a:cubicBezTo>
                  <a:pt x="1528" y="1111"/>
                  <a:pt x="1669" y="1580"/>
                  <a:pt x="1949" y="1675"/>
                </a:cubicBezTo>
                <a:cubicBezTo>
                  <a:pt x="1949" y="1675"/>
                  <a:pt x="2239" y="1457"/>
                  <a:pt x="2143" y="86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1" name="Freeform 262">
            <a:extLst>
              <a:ext uri="{FF2B5EF4-FFF2-40B4-BE49-F238E27FC236}">
                <a16:creationId xmlns:a16="http://schemas.microsoft.com/office/drawing/2014/main" id="{5DC06C07-B54C-0A08-225B-DAD903E219A1}"/>
              </a:ext>
            </a:extLst>
          </p:cNvPr>
          <p:cNvSpPr>
            <a:spLocks/>
          </p:cNvSpPr>
          <p:nvPr/>
        </p:nvSpPr>
        <p:spPr bwMode="auto">
          <a:xfrm>
            <a:off x="7096748" y="3868735"/>
            <a:ext cx="552450" cy="414338"/>
          </a:xfrm>
          <a:custGeom>
            <a:avLst/>
            <a:gdLst>
              <a:gd name="T0" fmla="*/ 2143 w 2239"/>
              <a:gd name="T1" fmla="*/ 869 h 1675"/>
              <a:gd name="T2" fmla="*/ 1869 w 2239"/>
              <a:gd name="T3" fmla="*/ 405 h 1675"/>
              <a:gd name="T4" fmla="*/ 1120 w 2239"/>
              <a:gd name="T5" fmla="*/ 309 h 1675"/>
              <a:gd name="T6" fmla="*/ 370 w 2239"/>
              <a:gd name="T7" fmla="*/ 405 h 1675"/>
              <a:gd name="T8" fmla="*/ 96 w 2239"/>
              <a:gd name="T9" fmla="*/ 869 h 1675"/>
              <a:gd name="T10" fmla="*/ 291 w 2239"/>
              <a:gd name="T11" fmla="*/ 1675 h 1675"/>
              <a:gd name="T12" fmla="*/ 711 w 2239"/>
              <a:gd name="T13" fmla="*/ 1111 h 1675"/>
              <a:gd name="T14" fmla="*/ 899 w 2239"/>
              <a:gd name="T15" fmla="*/ 830 h 1675"/>
              <a:gd name="T16" fmla="*/ 1073 w 2239"/>
              <a:gd name="T17" fmla="*/ 848 h 1675"/>
              <a:gd name="T18" fmla="*/ 1166 w 2239"/>
              <a:gd name="T19" fmla="*/ 848 h 1675"/>
              <a:gd name="T20" fmla="*/ 1341 w 2239"/>
              <a:gd name="T21" fmla="*/ 830 h 1675"/>
              <a:gd name="T22" fmla="*/ 1528 w 2239"/>
              <a:gd name="T23" fmla="*/ 1111 h 1675"/>
              <a:gd name="T24" fmla="*/ 1949 w 2239"/>
              <a:gd name="T25" fmla="*/ 1675 h 1675"/>
              <a:gd name="T26" fmla="*/ 2143 w 2239"/>
              <a:gd name="T27" fmla="*/ 869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9" h="1675">
                <a:moveTo>
                  <a:pt x="2143" y="869"/>
                </a:moveTo>
                <a:cubicBezTo>
                  <a:pt x="2113" y="686"/>
                  <a:pt x="2015" y="520"/>
                  <a:pt x="1869" y="405"/>
                </a:cubicBezTo>
                <a:cubicBezTo>
                  <a:pt x="1699" y="272"/>
                  <a:pt x="1431" y="0"/>
                  <a:pt x="1120" y="309"/>
                </a:cubicBezTo>
                <a:cubicBezTo>
                  <a:pt x="808" y="0"/>
                  <a:pt x="540" y="272"/>
                  <a:pt x="370" y="405"/>
                </a:cubicBezTo>
                <a:cubicBezTo>
                  <a:pt x="224" y="520"/>
                  <a:pt x="126" y="686"/>
                  <a:pt x="96" y="869"/>
                </a:cubicBezTo>
                <a:cubicBezTo>
                  <a:pt x="0" y="1457"/>
                  <a:pt x="291" y="1675"/>
                  <a:pt x="291" y="1675"/>
                </a:cubicBezTo>
                <a:cubicBezTo>
                  <a:pt x="570" y="1580"/>
                  <a:pt x="711" y="1111"/>
                  <a:pt x="711" y="1111"/>
                </a:cubicBezTo>
                <a:cubicBezTo>
                  <a:pt x="776" y="877"/>
                  <a:pt x="899" y="830"/>
                  <a:pt x="899" y="830"/>
                </a:cubicBezTo>
                <a:cubicBezTo>
                  <a:pt x="980" y="804"/>
                  <a:pt x="1037" y="823"/>
                  <a:pt x="1073" y="848"/>
                </a:cubicBezTo>
                <a:cubicBezTo>
                  <a:pt x="1101" y="867"/>
                  <a:pt x="1138" y="867"/>
                  <a:pt x="1166" y="848"/>
                </a:cubicBezTo>
                <a:cubicBezTo>
                  <a:pt x="1202" y="823"/>
                  <a:pt x="1260" y="804"/>
                  <a:pt x="1341" y="830"/>
                </a:cubicBezTo>
                <a:cubicBezTo>
                  <a:pt x="1341" y="830"/>
                  <a:pt x="1463" y="877"/>
                  <a:pt x="1528" y="1111"/>
                </a:cubicBezTo>
                <a:cubicBezTo>
                  <a:pt x="1528" y="1111"/>
                  <a:pt x="1669" y="1580"/>
                  <a:pt x="1949" y="1675"/>
                </a:cubicBezTo>
                <a:cubicBezTo>
                  <a:pt x="1949" y="1675"/>
                  <a:pt x="2239" y="1457"/>
                  <a:pt x="2143" y="869"/>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2" name="Freeform 263">
            <a:extLst>
              <a:ext uri="{FF2B5EF4-FFF2-40B4-BE49-F238E27FC236}">
                <a16:creationId xmlns:a16="http://schemas.microsoft.com/office/drawing/2014/main" id="{C9ACAABB-B22F-1B10-2B14-2C8D59C17E47}"/>
              </a:ext>
            </a:extLst>
          </p:cNvPr>
          <p:cNvSpPr>
            <a:spLocks/>
          </p:cNvSpPr>
          <p:nvPr/>
        </p:nvSpPr>
        <p:spPr bwMode="auto">
          <a:xfrm>
            <a:off x="7334873" y="4814885"/>
            <a:ext cx="80963" cy="346075"/>
          </a:xfrm>
          <a:custGeom>
            <a:avLst/>
            <a:gdLst>
              <a:gd name="T0" fmla="*/ 38 w 51"/>
              <a:gd name="T1" fmla="*/ 0 h 218"/>
              <a:gd name="T2" fmla="*/ 24 w 51"/>
              <a:gd name="T3" fmla="*/ 0 h 218"/>
              <a:gd name="T4" fmla="*/ 10 w 51"/>
              <a:gd name="T5" fmla="*/ 0 h 218"/>
              <a:gd name="T6" fmla="*/ 0 w 51"/>
              <a:gd name="T7" fmla="*/ 218 h 218"/>
              <a:gd name="T8" fmla="*/ 51 w 51"/>
              <a:gd name="T9" fmla="*/ 218 h 218"/>
              <a:gd name="T10" fmla="*/ 38 w 51"/>
              <a:gd name="T11" fmla="*/ 0 h 218"/>
            </a:gdLst>
            <a:ahLst/>
            <a:cxnLst>
              <a:cxn ang="0">
                <a:pos x="T0" y="T1"/>
              </a:cxn>
              <a:cxn ang="0">
                <a:pos x="T2" y="T3"/>
              </a:cxn>
              <a:cxn ang="0">
                <a:pos x="T4" y="T5"/>
              </a:cxn>
              <a:cxn ang="0">
                <a:pos x="T6" y="T7"/>
              </a:cxn>
              <a:cxn ang="0">
                <a:pos x="T8" y="T9"/>
              </a:cxn>
              <a:cxn ang="0">
                <a:pos x="T10" y="T11"/>
              </a:cxn>
            </a:cxnLst>
            <a:rect l="0" t="0" r="r" b="b"/>
            <a:pathLst>
              <a:path w="51" h="218">
                <a:moveTo>
                  <a:pt x="38" y="0"/>
                </a:moveTo>
                <a:lnTo>
                  <a:pt x="24" y="0"/>
                </a:lnTo>
                <a:lnTo>
                  <a:pt x="10" y="0"/>
                </a:lnTo>
                <a:lnTo>
                  <a:pt x="0" y="218"/>
                </a:lnTo>
                <a:lnTo>
                  <a:pt x="51" y="21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3" name="Freeform 264">
            <a:extLst>
              <a:ext uri="{FF2B5EF4-FFF2-40B4-BE49-F238E27FC236}">
                <a16:creationId xmlns:a16="http://schemas.microsoft.com/office/drawing/2014/main" id="{7C7AE85B-AFA6-2202-056E-A8DA1AFF7C12}"/>
              </a:ext>
            </a:extLst>
          </p:cNvPr>
          <p:cNvSpPr>
            <a:spLocks/>
          </p:cNvSpPr>
          <p:nvPr/>
        </p:nvSpPr>
        <p:spPr bwMode="auto">
          <a:xfrm>
            <a:off x="7334873" y="4814885"/>
            <a:ext cx="80963" cy="346075"/>
          </a:xfrm>
          <a:custGeom>
            <a:avLst/>
            <a:gdLst>
              <a:gd name="T0" fmla="*/ 248 w 326"/>
              <a:gd name="T1" fmla="*/ 0 h 1402"/>
              <a:gd name="T2" fmla="*/ 157 w 326"/>
              <a:gd name="T3" fmla="*/ 0 h 1402"/>
              <a:gd name="T4" fmla="*/ 67 w 326"/>
              <a:gd name="T5" fmla="*/ 0 h 1402"/>
              <a:gd name="T6" fmla="*/ 0 w 326"/>
              <a:gd name="T7" fmla="*/ 1402 h 1402"/>
              <a:gd name="T8" fmla="*/ 326 w 326"/>
              <a:gd name="T9" fmla="*/ 1402 h 1402"/>
              <a:gd name="T10" fmla="*/ 248 w 326"/>
              <a:gd name="T11" fmla="*/ 0 h 1402"/>
            </a:gdLst>
            <a:ahLst/>
            <a:cxnLst>
              <a:cxn ang="0">
                <a:pos x="T0" y="T1"/>
              </a:cxn>
              <a:cxn ang="0">
                <a:pos x="T2" y="T3"/>
              </a:cxn>
              <a:cxn ang="0">
                <a:pos x="T4" y="T5"/>
              </a:cxn>
              <a:cxn ang="0">
                <a:pos x="T6" y="T7"/>
              </a:cxn>
              <a:cxn ang="0">
                <a:pos x="T8" y="T9"/>
              </a:cxn>
              <a:cxn ang="0">
                <a:pos x="T10" y="T11"/>
              </a:cxn>
            </a:cxnLst>
            <a:rect l="0" t="0" r="r" b="b"/>
            <a:pathLst>
              <a:path w="326" h="1402">
                <a:moveTo>
                  <a:pt x="248" y="0"/>
                </a:moveTo>
                <a:lnTo>
                  <a:pt x="157" y="0"/>
                </a:lnTo>
                <a:lnTo>
                  <a:pt x="67" y="0"/>
                </a:lnTo>
                <a:lnTo>
                  <a:pt x="0" y="1402"/>
                </a:lnTo>
                <a:lnTo>
                  <a:pt x="326" y="1402"/>
                </a:lnTo>
                <a:lnTo>
                  <a:pt x="248" y="0"/>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4" name="Freeform 265">
            <a:extLst>
              <a:ext uri="{FF2B5EF4-FFF2-40B4-BE49-F238E27FC236}">
                <a16:creationId xmlns:a16="http://schemas.microsoft.com/office/drawing/2014/main" id="{84995E06-A971-43DC-0D44-555B817B42DE}"/>
              </a:ext>
            </a:extLst>
          </p:cNvPr>
          <p:cNvSpPr>
            <a:spLocks/>
          </p:cNvSpPr>
          <p:nvPr/>
        </p:nvSpPr>
        <p:spPr bwMode="auto">
          <a:xfrm>
            <a:off x="7314236" y="4694235"/>
            <a:ext cx="117475" cy="120650"/>
          </a:xfrm>
          <a:custGeom>
            <a:avLst/>
            <a:gdLst>
              <a:gd name="T0" fmla="*/ 11 w 74"/>
              <a:gd name="T1" fmla="*/ 0 h 76"/>
              <a:gd name="T2" fmla="*/ 0 w 74"/>
              <a:gd name="T3" fmla="*/ 21 h 76"/>
              <a:gd name="T4" fmla="*/ 12 w 74"/>
              <a:gd name="T5" fmla="*/ 76 h 76"/>
              <a:gd name="T6" fmla="*/ 23 w 74"/>
              <a:gd name="T7" fmla="*/ 76 h 76"/>
              <a:gd name="T8" fmla="*/ 23 w 74"/>
              <a:gd name="T9" fmla="*/ 76 h 76"/>
              <a:gd name="T10" fmla="*/ 37 w 74"/>
              <a:gd name="T11" fmla="*/ 76 h 76"/>
              <a:gd name="T12" fmla="*/ 51 w 74"/>
              <a:gd name="T13" fmla="*/ 76 h 76"/>
              <a:gd name="T14" fmla="*/ 51 w 74"/>
              <a:gd name="T15" fmla="*/ 76 h 76"/>
              <a:gd name="T16" fmla="*/ 63 w 74"/>
              <a:gd name="T17" fmla="*/ 76 h 76"/>
              <a:gd name="T18" fmla="*/ 74 w 74"/>
              <a:gd name="T19" fmla="*/ 21 h 76"/>
              <a:gd name="T20" fmla="*/ 63 w 74"/>
              <a:gd name="T21" fmla="*/ 0 h 76"/>
              <a:gd name="T22" fmla="*/ 37 w 74"/>
              <a:gd name="T23" fmla="*/ 0 h 76"/>
              <a:gd name="T24" fmla="*/ 37 w 74"/>
              <a:gd name="T25" fmla="*/ 0 h 76"/>
              <a:gd name="T26" fmla="*/ 37 w 74"/>
              <a:gd name="T27" fmla="*/ 0 h 76"/>
              <a:gd name="T28" fmla="*/ 37 w 74"/>
              <a:gd name="T29" fmla="*/ 0 h 76"/>
              <a:gd name="T30" fmla="*/ 11 w 74"/>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6">
                <a:moveTo>
                  <a:pt x="11" y="0"/>
                </a:moveTo>
                <a:lnTo>
                  <a:pt x="0" y="21"/>
                </a:lnTo>
                <a:lnTo>
                  <a:pt x="12" y="76"/>
                </a:lnTo>
                <a:lnTo>
                  <a:pt x="23" y="76"/>
                </a:lnTo>
                <a:lnTo>
                  <a:pt x="23" y="76"/>
                </a:lnTo>
                <a:lnTo>
                  <a:pt x="37" y="76"/>
                </a:lnTo>
                <a:lnTo>
                  <a:pt x="51" y="76"/>
                </a:lnTo>
                <a:lnTo>
                  <a:pt x="51" y="76"/>
                </a:lnTo>
                <a:lnTo>
                  <a:pt x="63" y="76"/>
                </a:lnTo>
                <a:lnTo>
                  <a:pt x="74" y="21"/>
                </a:lnTo>
                <a:lnTo>
                  <a:pt x="63" y="0"/>
                </a:lnTo>
                <a:lnTo>
                  <a:pt x="37" y="0"/>
                </a:lnTo>
                <a:lnTo>
                  <a:pt x="37" y="0"/>
                </a:lnTo>
                <a:lnTo>
                  <a:pt x="37" y="0"/>
                </a:lnTo>
                <a:lnTo>
                  <a:pt x="37"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5" name="Freeform 266">
            <a:extLst>
              <a:ext uri="{FF2B5EF4-FFF2-40B4-BE49-F238E27FC236}">
                <a16:creationId xmlns:a16="http://schemas.microsoft.com/office/drawing/2014/main" id="{48100E8F-F7AB-8B11-3A62-719F48AA9A3C}"/>
              </a:ext>
            </a:extLst>
          </p:cNvPr>
          <p:cNvSpPr>
            <a:spLocks/>
          </p:cNvSpPr>
          <p:nvPr/>
        </p:nvSpPr>
        <p:spPr bwMode="auto">
          <a:xfrm>
            <a:off x="7314236" y="4694235"/>
            <a:ext cx="117475" cy="120650"/>
          </a:xfrm>
          <a:custGeom>
            <a:avLst/>
            <a:gdLst>
              <a:gd name="T0" fmla="*/ 69 w 477"/>
              <a:gd name="T1" fmla="*/ 1 h 489"/>
              <a:gd name="T2" fmla="*/ 0 w 477"/>
              <a:gd name="T3" fmla="*/ 136 h 489"/>
              <a:gd name="T4" fmla="*/ 76 w 477"/>
              <a:gd name="T5" fmla="*/ 489 h 489"/>
              <a:gd name="T6" fmla="*/ 149 w 477"/>
              <a:gd name="T7" fmla="*/ 488 h 489"/>
              <a:gd name="T8" fmla="*/ 149 w 477"/>
              <a:gd name="T9" fmla="*/ 488 h 489"/>
              <a:gd name="T10" fmla="*/ 239 w 477"/>
              <a:gd name="T11" fmla="*/ 488 h 489"/>
              <a:gd name="T12" fmla="*/ 330 w 477"/>
              <a:gd name="T13" fmla="*/ 488 h 489"/>
              <a:gd name="T14" fmla="*/ 330 w 477"/>
              <a:gd name="T15" fmla="*/ 488 h 489"/>
              <a:gd name="T16" fmla="*/ 403 w 477"/>
              <a:gd name="T17" fmla="*/ 487 h 489"/>
              <a:gd name="T18" fmla="*/ 477 w 477"/>
              <a:gd name="T19" fmla="*/ 134 h 489"/>
              <a:gd name="T20" fmla="*/ 407 w 477"/>
              <a:gd name="T21" fmla="*/ 0 h 489"/>
              <a:gd name="T22" fmla="*/ 239 w 477"/>
              <a:gd name="T23" fmla="*/ 1 h 489"/>
              <a:gd name="T24" fmla="*/ 239 w 477"/>
              <a:gd name="T25" fmla="*/ 1 h 489"/>
              <a:gd name="T26" fmla="*/ 239 w 477"/>
              <a:gd name="T27" fmla="*/ 1 h 489"/>
              <a:gd name="T28" fmla="*/ 238 w 477"/>
              <a:gd name="T29" fmla="*/ 1 h 489"/>
              <a:gd name="T30" fmla="*/ 69 w 477"/>
              <a:gd name="T31"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489">
                <a:moveTo>
                  <a:pt x="69" y="1"/>
                </a:moveTo>
                <a:lnTo>
                  <a:pt x="0" y="136"/>
                </a:lnTo>
                <a:lnTo>
                  <a:pt x="76" y="489"/>
                </a:lnTo>
                <a:lnTo>
                  <a:pt x="149" y="488"/>
                </a:lnTo>
                <a:lnTo>
                  <a:pt x="149" y="488"/>
                </a:lnTo>
                <a:lnTo>
                  <a:pt x="239" y="488"/>
                </a:lnTo>
                <a:lnTo>
                  <a:pt x="330" y="488"/>
                </a:lnTo>
                <a:lnTo>
                  <a:pt x="330" y="488"/>
                </a:lnTo>
                <a:lnTo>
                  <a:pt x="403" y="487"/>
                </a:lnTo>
                <a:lnTo>
                  <a:pt x="477" y="134"/>
                </a:lnTo>
                <a:lnTo>
                  <a:pt x="407" y="0"/>
                </a:lnTo>
                <a:lnTo>
                  <a:pt x="239" y="1"/>
                </a:lnTo>
                <a:lnTo>
                  <a:pt x="239" y="1"/>
                </a:lnTo>
                <a:lnTo>
                  <a:pt x="239" y="1"/>
                </a:lnTo>
                <a:lnTo>
                  <a:pt x="238" y="1"/>
                </a:lnTo>
                <a:lnTo>
                  <a:pt x="69" y="1"/>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6" name="Freeform 267">
            <a:extLst>
              <a:ext uri="{FF2B5EF4-FFF2-40B4-BE49-F238E27FC236}">
                <a16:creationId xmlns:a16="http://schemas.microsoft.com/office/drawing/2014/main" id="{53E67894-CEDE-DCCE-2608-B21A5D023FD0}"/>
              </a:ext>
            </a:extLst>
          </p:cNvPr>
          <p:cNvSpPr>
            <a:spLocks/>
          </p:cNvSpPr>
          <p:nvPr/>
        </p:nvSpPr>
        <p:spPr bwMode="auto">
          <a:xfrm>
            <a:off x="7179298" y="4583110"/>
            <a:ext cx="195263" cy="227013"/>
          </a:xfrm>
          <a:custGeom>
            <a:avLst/>
            <a:gdLst>
              <a:gd name="T0" fmla="*/ 788 w 788"/>
              <a:gd name="T1" fmla="*/ 452 h 919"/>
              <a:gd name="T2" fmla="*/ 424 w 788"/>
              <a:gd name="T3" fmla="*/ 919 h 919"/>
              <a:gd name="T4" fmla="*/ 0 w 788"/>
              <a:gd name="T5" fmla="*/ 304 h 919"/>
              <a:gd name="T6" fmla="*/ 131 w 788"/>
              <a:gd name="T7" fmla="*/ 0 h 919"/>
              <a:gd name="T8" fmla="*/ 788 w 788"/>
              <a:gd name="T9" fmla="*/ 452 h 919"/>
            </a:gdLst>
            <a:ahLst/>
            <a:cxnLst>
              <a:cxn ang="0">
                <a:pos x="T0" y="T1"/>
              </a:cxn>
              <a:cxn ang="0">
                <a:pos x="T2" y="T3"/>
              </a:cxn>
              <a:cxn ang="0">
                <a:pos x="T4" y="T5"/>
              </a:cxn>
              <a:cxn ang="0">
                <a:pos x="T6" y="T7"/>
              </a:cxn>
              <a:cxn ang="0">
                <a:pos x="T8" y="T9"/>
              </a:cxn>
            </a:cxnLst>
            <a:rect l="0" t="0" r="r" b="b"/>
            <a:pathLst>
              <a:path w="788" h="919">
                <a:moveTo>
                  <a:pt x="788" y="452"/>
                </a:moveTo>
                <a:cubicBezTo>
                  <a:pt x="563" y="556"/>
                  <a:pt x="424" y="919"/>
                  <a:pt x="424" y="919"/>
                </a:cubicBezTo>
                <a:lnTo>
                  <a:pt x="0" y="304"/>
                </a:lnTo>
                <a:lnTo>
                  <a:pt x="131" y="0"/>
                </a:lnTo>
                <a:lnTo>
                  <a:pt x="788"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7" name="Freeform 268">
            <a:extLst>
              <a:ext uri="{FF2B5EF4-FFF2-40B4-BE49-F238E27FC236}">
                <a16:creationId xmlns:a16="http://schemas.microsoft.com/office/drawing/2014/main" id="{C6BFE194-2671-240F-A1AF-793957C1D04D}"/>
              </a:ext>
            </a:extLst>
          </p:cNvPr>
          <p:cNvSpPr>
            <a:spLocks/>
          </p:cNvSpPr>
          <p:nvPr/>
        </p:nvSpPr>
        <p:spPr bwMode="auto">
          <a:xfrm>
            <a:off x="7179298" y="4583110"/>
            <a:ext cx="195263" cy="227013"/>
          </a:xfrm>
          <a:custGeom>
            <a:avLst/>
            <a:gdLst>
              <a:gd name="T0" fmla="*/ 788 w 788"/>
              <a:gd name="T1" fmla="*/ 452 h 919"/>
              <a:gd name="T2" fmla="*/ 424 w 788"/>
              <a:gd name="T3" fmla="*/ 919 h 919"/>
              <a:gd name="T4" fmla="*/ 0 w 788"/>
              <a:gd name="T5" fmla="*/ 304 h 919"/>
              <a:gd name="T6" fmla="*/ 131 w 788"/>
              <a:gd name="T7" fmla="*/ 0 h 919"/>
              <a:gd name="T8" fmla="*/ 788 w 788"/>
              <a:gd name="T9" fmla="*/ 452 h 919"/>
            </a:gdLst>
            <a:ahLst/>
            <a:cxnLst>
              <a:cxn ang="0">
                <a:pos x="T0" y="T1"/>
              </a:cxn>
              <a:cxn ang="0">
                <a:pos x="T2" y="T3"/>
              </a:cxn>
              <a:cxn ang="0">
                <a:pos x="T4" y="T5"/>
              </a:cxn>
              <a:cxn ang="0">
                <a:pos x="T6" y="T7"/>
              </a:cxn>
              <a:cxn ang="0">
                <a:pos x="T8" y="T9"/>
              </a:cxn>
            </a:cxnLst>
            <a:rect l="0" t="0" r="r" b="b"/>
            <a:pathLst>
              <a:path w="788" h="919">
                <a:moveTo>
                  <a:pt x="788" y="452"/>
                </a:moveTo>
                <a:cubicBezTo>
                  <a:pt x="563" y="556"/>
                  <a:pt x="424" y="919"/>
                  <a:pt x="424" y="919"/>
                </a:cubicBezTo>
                <a:lnTo>
                  <a:pt x="0" y="304"/>
                </a:lnTo>
                <a:lnTo>
                  <a:pt x="131" y="0"/>
                </a:lnTo>
                <a:lnTo>
                  <a:pt x="788" y="452"/>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8" name="Freeform 269">
            <a:extLst>
              <a:ext uri="{FF2B5EF4-FFF2-40B4-BE49-F238E27FC236}">
                <a16:creationId xmlns:a16="http://schemas.microsoft.com/office/drawing/2014/main" id="{41CF5912-4F04-33EA-1430-A58045319D3F}"/>
              </a:ext>
            </a:extLst>
          </p:cNvPr>
          <p:cNvSpPr>
            <a:spLocks/>
          </p:cNvSpPr>
          <p:nvPr/>
        </p:nvSpPr>
        <p:spPr bwMode="auto">
          <a:xfrm>
            <a:off x="7374561" y="4581522"/>
            <a:ext cx="193675" cy="227013"/>
          </a:xfrm>
          <a:custGeom>
            <a:avLst/>
            <a:gdLst>
              <a:gd name="T0" fmla="*/ 0 w 786"/>
              <a:gd name="T1" fmla="*/ 457 h 921"/>
              <a:gd name="T2" fmla="*/ 367 w 786"/>
              <a:gd name="T3" fmla="*/ 921 h 921"/>
              <a:gd name="T4" fmla="*/ 786 w 786"/>
              <a:gd name="T5" fmla="*/ 303 h 921"/>
              <a:gd name="T6" fmla="*/ 653 w 786"/>
              <a:gd name="T7" fmla="*/ 0 h 921"/>
              <a:gd name="T8" fmla="*/ 0 w 786"/>
              <a:gd name="T9" fmla="*/ 457 h 921"/>
            </a:gdLst>
            <a:ahLst/>
            <a:cxnLst>
              <a:cxn ang="0">
                <a:pos x="T0" y="T1"/>
              </a:cxn>
              <a:cxn ang="0">
                <a:pos x="T2" y="T3"/>
              </a:cxn>
              <a:cxn ang="0">
                <a:pos x="T4" y="T5"/>
              </a:cxn>
              <a:cxn ang="0">
                <a:pos x="T6" y="T7"/>
              </a:cxn>
              <a:cxn ang="0">
                <a:pos x="T8" y="T9"/>
              </a:cxn>
            </a:cxnLst>
            <a:rect l="0" t="0" r="r" b="b"/>
            <a:pathLst>
              <a:path w="786" h="921">
                <a:moveTo>
                  <a:pt x="0" y="457"/>
                </a:moveTo>
                <a:cubicBezTo>
                  <a:pt x="225" y="559"/>
                  <a:pt x="367" y="921"/>
                  <a:pt x="367" y="921"/>
                </a:cubicBezTo>
                <a:lnTo>
                  <a:pt x="786" y="303"/>
                </a:lnTo>
                <a:lnTo>
                  <a:pt x="653" y="0"/>
                </a:lnTo>
                <a:lnTo>
                  <a:pt x="0" y="45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9" name="Freeform 270">
            <a:extLst>
              <a:ext uri="{FF2B5EF4-FFF2-40B4-BE49-F238E27FC236}">
                <a16:creationId xmlns:a16="http://schemas.microsoft.com/office/drawing/2014/main" id="{2A5C0982-D657-B069-ECA4-CA83B8AAAB85}"/>
              </a:ext>
            </a:extLst>
          </p:cNvPr>
          <p:cNvSpPr>
            <a:spLocks/>
          </p:cNvSpPr>
          <p:nvPr/>
        </p:nvSpPr>
        <p:spPr bwMode="auto">
          <a:xfrm>
            <a:off x="7374561" y="4581522"/>
            <a:ext cx="193675" cy="227013"/>
          </a:xfrm>
          <a:custGeom>
            <a:avLst/>
            <a:gdLst>
              <a:gd name="T0" fmla="*/ 0 w 786"/>
              <a:gd name="T1" fmla="*/ 457 h 921"/>
              <a:gd name="T2" fmla="*/ 367 w 786"/>
              <a:gd name="T3" fmla="*/ 921 h 921"/>
              <a:gd name="T4" fmla="*/ 786 w 786"/>
              <a:gd name="T5" fmla="*/ 303 h 921"/>
              <a:gd name="T6" fmla="*/ 653 w 786"/>
              <a:gd name="T7" fmla="*/ 0 h 921"/>
              <a:gd name="T8" fmla="*/ 0 w 786"/>
              <a:gd name="T9" fmla="*/ 457 h 921"/>
            </a:gdLst>
            <a:ahLst/>
            <a:cxnLst>
              <a:cxn ang="0">
                <a:pos x="T0" y="T1"/>
              </a:cxn>
              <a:cxn ang="0">
                <a:pos x="T2" y="T3"/>
              </a:cxn>
              <a:cxn ang="0">
                <a:pos x="T4" y="T5"/>
              </a:cxn>
              <a:cxn ang="0">
                <a:pos x="T6" y="T7"/>
              </a:cxn>
              <a:cxn ang="0">
                <a:pos x="T8" y="T9"/>
              </a:cxn>
            </a:cxnLst>
            <a:rect l="0" t="0" r="r" b="b"/>
            <a:pathLst>
              <a:path w="786" h="921">
                <a:moveTo>
                  <a:pt x="0" y="457"/>
                </a:moveTo>
                <a:cubicBezTo>
                  <a:pt x="225" y="559"/>
                  <a:pt x="367" y="921"/>
                  <a:pt x="367" y="921"/>
                </a:cubicBezTo>
                <a:lnTo>
                  <a:pt x="786" y="303"/>
                </a:lnTo>
                <a:lnTo>
                  <a:pt x="653" y="0"/>
                </a:lnTo>
                <a:lnTo>
                  <a:pt x="0" y="457"/>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1" name="Freeform 271">
            <a:extLst>
              <a:ext uri="{FF2B5EF4-FFF2-40B4-BE49-F238E27FC236}">
                <a16:creationId xmlns:a16="http://schemas.microsoft.com/office/drawing/2014/main" id="{AEA25C85-0231-5F7D-50C0-DDA8D138F652}"/>
              </a:ext>
            </a:extLst>
          </p:cNvPr>
          <p:cNvSpPr>
            <a:spLocks/>
          </p:cNvSpPr>
          <p:nvPr/>
        </p:nvSpPr>
        <p:spPr bwMode="auto">
          <a:xfrm>
            <a:off x="9598863" y="4502942"/>
            <a:ext cx="758825" cy="655638"/>
          </a:xfrm>
          <a:custGeom>
            <a:avLst/>
            <a:gdLst>
              <a:gd name="T0" fmla="*/ 2098 w 3076"/>
              <a:gd name="T1" fmla="*/ 744 h 2654"/>
              <a:gd name="T2" fmla="*/ 1957 w 3076"/>
              <a:gd name="T3" fmla="*/ 529 h 2654"/>
              <a:gd name="T4" fmla="*/ 1954 w 3076"/>
              <a:gd name="T5" fmla="*/ 500 h 2654"/>
              <a:gd name="T6" fmla="*/ 1954 w 3076"/>
              <a:gd name="T7" fmla="*/ 499 h 2654"/>
              <a:gd name="T8" fmla="*/ 1935 w 3076"/>
              <a:gd name="T9" fmla="*/ 182 h 2654"/>
              <a:gd name="T10" fmla="*/ 1946 w 3076"/>
              <a:gd name="T11" fmla="*/ 17 h 2654"/>
              <a:gd name="T12" fmla="*/ 1538 w 3076"/>
              <a:gd name="T13" fmla="*/ 0 h 2654"/>
              <a:gd name="T14" fmla="*/ 1131 w 3076"/>
              <a:gd name="T15" fmla="*/ 17 h 2654"/>
              <a:gd name="T16" fmla="*/ 1142 w 3076"/>
              <a:gd name="T17" fmla="*/ 182 h 2654"/>
              <a:gd name="T18" fmla="*/ 1123 w 3076"/>
              <a:gd name="T19" fmla="*/ 498 h 2654"/>
              <a:gd name="T20" fmla="*/ 1122 w 3076"/>
              <a:gd name="T21" fmla="*/ 500 h 2654"/>
              <a:gd name="T22" fmla="*/ 1119 w 3076"/>
              <a:gd name="T23" fmla="*/ 529 h 2654"/>
              <a:gd name="T24" fmla="*/ 978 w 3076"/>
              <a:gd name="T25" fmla="*/ 744 h 2654"/>
              <a:gd name="T26" fmla="*/ 0 w 3076"/>
              <a:gd name="T27" fmla="*/ 1301 h 2654"/>
              <a:gd name="T28" fmla="*/ 0 w 3076"/>
              <a:gd name="T29" fmla="*/ 2654 h 2654"/>
              <a:gd name="T30" fmla="*/ 1538 w 3076"/>
              <a:gd name="T31" fmla="*/ 2654 h 2654"/>
              <a:gd name="T32" fmla="*/ 3076 w 3076"/>
              <a:gd name="T33" fmla="*/ 2654 h 2654"/>
              <a:gd name="T34" fmla="*/ 3076 w 3076"/>
              <a:gd name="T35" fmla="*/ 1301 h 2654"/>
              <a:gd name="T36" fmla="*/ 2098 w 3076"/>
              <a:gd name="T37" fmla="*/ 744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6" h="2654">
                <a:moveTo>
                  <a:pt x="2098" y="744"/>
                </a:moveTo>
                <a:cubicBezTo>
                  <a:pt x="2019" y="699"/>
                  <a:pt x="1967" y="619"/>
                  <a:pt x="1957" y="529"/>
                </a:cubicBezTo>
                <a:lnTo>
                  <a:pt x="1954" y="500"/>
                </a:lnTo>
                <a:cubicBezTo>
                  <a:pt x="1954" y="499"/>
                  <a:pt x="1954" y="499"/>
                  <a:pt x="1954" y="499"/>
                </a:cubicBezTo>
                <a:cubicBezTo>
                  <a:pt x="1934" y="395"/>
                  <a:pt x="1928" y="288"/>
                  <a:pt x="1935" y="182"/>
                </a:cubicBezTo>
                <a:lnTo>
                  <a:pt x="1946" y="17"/>
                </a:lnTo>
                <a:lnTo>
                  <a:pt x="1538" y="0"/>
                </a:lnTo>
                <a:lnTo>
                  <a:pt x="1131" y="17"/>
                </a:lnTo>
                <a:lnTo>
                  <a:pt x="1142" y="182"/>
                </a:lnTo>
                <a:cubicBezTo>
                  <a:pt x="1148" y="288"/>
                  <a:pt x="1142" y="394"/>
                  <a:pt x="1123" y="498"/>
                </a:cubicBezTo>
                <a:lnTo>
                  <a:pt x="1122" y="500"/>
                </a:lnTo>
                <a:lnTo>
                  <a:pt x="1119" y="529"/>
                </a:lnTo>
                <a:cubicBezTo>
                  <a:pt x="1109" y="619"/>
                  <a:pt x="1057" y="699"/>
                  <a:pt x="978" y="744"/>
                </a:cubicBezTo>
                <a:lnTo>
                  <a:pt x="0" y="1301"/>
                </a:lnTo>
                <a:lnTo>
                  <a:pt x="0" y="2654"/>
                </a:lnTo>
                <a:lnTo>
                  <a:pt x="1538" y="2654"/>
                </a:lnTo>
                <a:lnTo>
                  <a:pt x="3076" y="2654"/>
                </a:lnTo>
                <a:lnTo>
                  <a:pt x="3076" y="1301"/>
                </a:lnTo>
                <a:lnTo>
                  <a:pt x="2098" y="74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2" name="Freeform 272">
            <a:extLst>
              <a:ext uri="{FF2B5EF4-FFF2-40B4-BE49-F238E27FC236}">
                <a16:creationId xmlns:a16="http://schemas.microsoft.com/office/drawing/2014/main" id="{73BE3C97-BB47-514C-B4FB-4D1A238C896A}"/>
              </a:ext>
            </a:extLst>
          </p:cNvPr>
          <p:cNvSpPr>
            <a:spLocks/>
          </p:cNvSpPr>
          <p:nvPr/>
        </p:nvSpPr>
        <p:spPr bwMode="auto">
          <a:xfrm>
            <a:off x="9598863" y="4502942"/>
            <a:ext cx="758825" cy="655638"/>
          </a:xfrm>
          <a:custGeom>
            <a:avLst/>
            <a:gdLst>
              <a:gd name="T0" fmla="*/ 2098 w 3076"/>
              <a:gd name="T1" fmla="*/ 744 h 2654"/>
              <a:gd name="T2" fmla="*/ 1957 w 3076"/>
              <a:gd name="T3" fmla="*/ 529 h 2654"/>
              <a:gd name="T4" fmla="*/ 1954 w 3076"/>
              <a:gd name="T5" fmla="*/ 500 h 2654"/>
              <a:gd name="T6" fmla="*/ 1954 w 3076"/>
              <a:gd name="T7" fmla="*/ 499 h 2654"/>
              <a:gd name="T8" fmla="*/ 1935 w 3076"/>
              <a:gd name="T9" fmla="*/ 182 h 2654"/>
              <a:gd name="T10" fmla="*/ 1946 w 3076"/>
              <a:gd name="T11" fmla="*/ 17 h 2654"/>
              <a:gd name="T12" fmla="*/ 1538 w 3076"/>
              <a:gd name="T13" fmla="*/ 0 h 2654"/>
              <a:gd name="T14" fmla="*/ 1131 w 3076"/>
              <a:gd name="T15" fmla="*/ 17 h 2654"/>
              <a:gd name="T16" fmla="*/ 1142 w 3076"/>
              <a:gd name="T17" fmla="*/ 182 h 2654"/>
              <a:gd name="T18" fmla="*/ 1123 w 3076"/>
              <a:gd name="T19" fmla="*/ 498 h 2654"/>
              <a:gd name="T20" fmla="*/ 1122 w 3076"/>
              <a:gd name="T21" fmla="*/ 500 h 2654"/>
              <a:gd name="T22" fmla="*/ 1119 w 3076"/>
              <a:gd name="T23" fmla="*/ 529 h 2654"/>
              <a:gd name="T24" fmla="*/ 978 w 3076"/>
              <a:gd name="T25" fmla="*/ 744 h 2654"/>
              <a:gd name="T26" fmla="*/ 0 w 3076"/>
              <a:gd name="T27" fmla="*/ 1301 h 2654"/>
              <a:gd name="T28" fmla="*/ 0 w 3076"/>
              <a:gd name="T29" fmla="*/ 2654 h 2654"/>
              <a:gd name="T30" fmla="*/ 1538 w 3076"/>
              <a:gd name="T31" fmla="*/ 2654 h 2654"/>
              <a:gd name="T32" fmla="*/ 3076 w 3076"/>
              <a:gd name="T33" fmla="*/ 2654 h 2654"/>
              <a:gd name="T34" fmla="*/ 3076 w 3076"/>
              <a:gd name="T35" fmla="*/ 1301 h 2654"/>
              <a:gd name="T36" fmla="*/ 2098 w 3076"/>
              <a:gd name="T37" fmla="*/ 744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6" h="2654">
                <a:moveTo>
                  <a:pt x="2098" y="744"/>
                </a:moveTo>
                <a:cubicBezTo>
                  <a:pt x="2019" y="699"/>
                  <a:pt x="1967" y="619"/>
                  <a:pt x="1957" y="529"/>
                </a:cubicBezTo>
                <a:lnTo>
                  <a:pt x="1954" y="500"/>
                </a:lnTo>
                <a:cubicBezTo>
                  <a:pt x="1954" y="499"/>
                  <a:pt x="1954" y="499"/>
                  <a:pt x="1954" y="499"/>
                </a:cubicBezTo>
                <a:cubicBezTo>
                  <a:pt x="1934" y="395"/>
                  <a:pt x="1928" y="288"/>
                  <a:pt x="1935" y="182"/>
                </a:cubicBezTo>
                <a:lnTo>
                  <a:pt x="1946" y="17"/>
                </a:lnTo>
                <a:lnTo>
                  <a:pt x="1538" y="0"/>
                </a:lnTo>
                <a:lnTo>
                  <a:pt x="1131" y="17"/>
                </a:lnTo>
                <a:lnTo>
                  <a:pt x="1142" y="182"/>
                </a:lnTo>
                <a:cubicBezTo>
                  <a:pt x="1148" y="288"/>
                  <a:pt x="1142" y="394"/>
                  <a:pt x="1123" y="498"/>
                </a:cubicBezTo>
                <a:lnTo>
                  <a:pt x="1122" y="500"/>
                </a:lnTo>
                <a:lnTo>
                  <a:pt x="1119" y="529"/>
                </a:lnTo>
                <a:cubicBezTo>
                  <a:pt x="1109" y="619"/>
                  <a:pt x="1057" y="699"/>
                  <a:pt x="978" y="744"/>
                </a:cubicBezTo>
                <a:lnTo>
                  <a:pt x="0" y="1301"/>
                </a:lnTo>
                <a:lnTo>
                  <a:pt x="0" y="2654"/>
                </a:lnTo>
                <a:lnTo>
                  <a:pt x="1538" y="2654"/>
                </a:lnTo>
                <a:lnTo>
                  <a:pt x="3076" y="2654"/>
                </a:lnTo>
                <a:lnTo>
                  <a:pt x="3076" y="1301"/>
                </a:lnTo>
                <a:lnTo>
                  <a:pt x="2098" y="744"/>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3" name="Freeform 273">
            <a:extLst>
              <a:ext uri="{FF2B5EF4-FFF2-40B4-BE49-F238E27FC236}">
                <a16:creationId xmlns:a16="http://schemas.microsoft.com/office/drawing/2014/main" id="{36C4E403-CAA2-1706-645D-529E87BA556D}"/>
              </a:ext>
            </a:extLst>
          </p:cNvPr>
          <p:cNvSpPr>
            <a:spLocks/>
          </p:cNvSpPr>
          <p:nvPr/>
        </p:nvSpPr>
        <p:spPr bwMode="auto">
          <a:xfrm>
            <a:off x="9481388" y="4679155"/>
            <a:ext cx="992188" cy="479425"/>
          </a:xfrm>
          <a:custGeom>
            <a:avLst/>
            <a:gdLst>
              <a:gd name="T0" fmla="*/ 3998 w 4022"/>
              <a:gd name="T1" fmla="*/ 1083 h 1938"/>
              <a:gd name="T2" fmla="*/ 3426 w 4022"/>
              <a:gd name="T3" fmla="*/ 355 h 1938"/>
              <a:gd name="T4" fmla="*/ 2696 w 4022"/>
              <a:gd name="T5" fmla="*/ 0 h 1938"/>
              <a:gd name="T6" fmla="*/ 2011 w 4022"/>
              <a:gd name="T7" fmla="*/ 510 h 1938"/>
              <a:gd name="T8" fmla="*/ 1327 w 4022"/>
              <a:gd name="T9" fmla="*/ 0 h 1938"/>
              <a:gd name="T10" fmla="*/ 596 w 4022"/>
              <a:gd name="T11" fmla="*/ 355 h 1938"/>
              <a:gd name="T12" fmla="*/ 24 w 4022"/>
              <a:gd name="T13" fmla="*/ 1083 h 1938"/>
              <a:gd name="T14" fmla="*/ 0 w 4022"/>
              <a:gd name="T15" fmla="*/ 1938 h 1938"/>
              <a:gd name="T16" fmla="*/ 1786 w 4022"/>
              <a:gd name="T17" fmla="*/ 1938 h 1938"/>
              <a:gd name="T18" fmla="*/ 2011 w 4022"/>
              <a:gd name="T19" fmla="*/ 1938 h 1938"/>
              <a:gd name="T20" fmla="*/ 2236 w 4022"/>
              <a:gd name="T21" fmla="*/ 1938 h 1938"/>
              <a:gd name="T22" fmla="*/ 4022 w 4022"/>
              <a:gd name="T23" fmla="*/ 1938 h 1938"/>
              <a:gd name="T24" fmla="*/ 3998 w 4022"/>
              <a:gd name="T25" fmla="*/ 108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2" h="1938">
                <a:moveTo>
                  <a:pt x="3998" y="1083"/>
                </a:moveTo>
                <a:cubicBezTo>
                  <a:pt x="3965" y="815"/>
                  <a:pt x="3888" y="463"/>
                  <a:pt x="3426" y="355"/>
                </a:cubicBezTo>
                <a:cubicBezTo>
                  <a:pt x="3426" y="355"/>
                  <a:pt x="2733" y="84"/>
                  <a:pt x="2696" y="0"/>
                </a:cubicBezTo>
                <a:lnTo>
                  <a:pt x="2011" y="510"/>
                </a:lnTo>
                <a:lnTo>
                  <a:pt x="1327" y="0"/>
                </a:lnTo>
                <a:cubicBezTo>
                  <a:pt x="1289" y="84"/>
                  <a:pt x="596" y="355"/>
                  <a:pt x="596" y="355"/>
                </a:cubicBezTo>
                <a:cubicBezTo>
                  <a:pt x="134" y="463"/>
                  <a:pt x="58" y="815"/>
                  <a:pt x="24" y="1083"/>
                </a:cubicBezTo>
                <a:cubicBezTo>
                  <a:pt x="24" y="1083"/>
                  <a:pt x="18" y="1453"/>
                  <a:pt x="0" y="1938"/>
                </a:cubicBezTo>
                <a:lnTo>
                  <a:pt x="1786" y="1938"/>
                </a:lnTo>
                <a:lnTo>
                  <a:pt x="2011" y="1938"/>
                </a:lnTo>
                <a:lnTo>
                  <a:pt x="2236" y="1938"/>
                </a:lnTo>
                <a:lnTo>
                  <a:pt x="4022" y="1938"/>
                </a:lnTo>
                <a:cubicBezTo>
                  <a:pt x="4005" y="1453"/>
                  <a:pt x="3998" y="1083"/>
                  <a:pt x="3998" y="10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4" name="Freeform 274">
            <a:extLst>
              <a:ext uri="{FF2B5EF4-FFF2-40B4-BE49-F238E27FC236}">
                <a16:creationId xmlns:a16="http://schemas.microsoft.com/office/drawing/2014/main" id="{824E9792-3F81-0B91-E0D2-108FF2C41E52}"/>
              </a:ext>
            </a:extLst>
          </p:cNvPr>
          <p:cNvSpPr>
            <a:spLocks/>
          </p:cNvSpPr>
          <p:nvPr/>
        </p:nvSpPr>
        <p:spPr bwMode="auto">
          <a:xfrm>
            <a:off x="9481388" y="4679155"/>
            <a:ext cx="992188" cy="479425"/>
          </a:xfrm>
          <a:custGeom>
            <a:avLst/>
            <a:gdLst>
              <a:gd name="T0" fmla="*/ 3998 w 4022"/>
              <a:gd name="T1" fmla="*/ 1083 h 1938"/>
              <a:gd name="T2" fmla="*/ 3426 w 4022"/>
              <a:gd name="T3" fmla="*/ 355 h 1938"/>
              <a:gd name="T4" fmla="*/ 2696 w 4022"/>
              <a:gd name="T5" fmla="*/ 0 h 1938"/>
              <a:gd name="T6" fmla="*/ 2011 w 4022"/>
              <a:gd name="T7" fmla="*/ 510 h 1938"/>
              <a:gd name="T8" fmla="*/ 1327 w 4022"/>
              <a:gd name="T9" fmla="*/ 0 h 1938"/>
              <a:gd name="T10" fmla="*/ 596 w 4022"/>
              <a:gd name="T11" fmla="*/ 355 h 1938"/>
              <a:gd name="T12" fmla="*/ 24 w 4022"/>
              <a:gd name="T13" fmla="*/ 1083 h 1938"/>
              <a:gd name="T14" fmla="*/ 0 w 4022"/>
              <a:gd name="T15" fmla="*/ 1938 h 1938"/>
              <a:gd name="T16" fmla="*/ 1786 w 4022"/>
              <a:gd name="T17" fmla="*/ 1938 h 1938"/>
              <a:gd name="T18" fmla="*/ 2011 w 4022"/>
              <a:gd name="T19" fmla="*/ 1938 h 1938"/>
              <a:gd name="T20" fmla="*/ 2236 w 4022"/>
              <a:gd name="T21" fmla="*/ 1938 h 1938"/>
              <a:gd name="T22" fmla="*/ 4022 w 4022"/>
              <a:gd name="T23" fmla="*/ 1938 h 1938"/>
              <a:gd name="T24" fmla="*/ 3998 w 4022"/>
              <a:gd name="T25" fmla="*/ 108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2" h="1938">
                <a:moveTo>
                  <a:pt x="3998" y="1083"/>
                </a:moveTo>
                <a:cubicBezTo>
                  <a:pt x="3965" y="815"/>
                  <a:pt x="3888" y="463"/>
                  <a:pt x="3426" y="355"/>
                </a:cubicBezTo>
                <a:cubicBezTo>
                  <a:pt x="3426" y="355"/>
                  <a:pt x="2733" y="84"/>
                  <a:pt x="2696" y="0"/>
                </a:cubicBezTo>
                <a:lnTo>
                  <a:pt x="2011" y="510"/>
                </a:lnTo>
                <a:lnTo>
                  <a:pt x="1327" y="0"/>
                </a:lnTo>
                <a:cubicBezTo>
                  <a:pt x="1289" y="84"/>
                  <a:pt x="596" y="355"/>
                  <a:pt x="596" y="355"/>
                </a:cubicBezTo>
                <a:cubicBezTo>
                  <a:pt x="134" y="463"/>
                  <a:pt x="58" y="815"/>
                  <a:pt x="24" y="1083"/>
                </a:cubicBezTo>
                <a:cubicBezTo>
                  <a:pt x="24" y="1083"/>
                  <a:pt x="18" y="1453"/>
                  <a:pt x="0" y="1938"/>
                </a:cubicBezTo>
                <a:lnTo>
                  <a:pt x="1786" y="1938"/>
                </a:lnTo>
                <a:lnTo>
                  <a:pt x="2011" y="1938"/>
                </a:lnTo>
                <a:lnTo>
                  <a:pt x="2236" y="1938"/>
                </a:lnTo>
                <a:lnTo>
                  <a:pt x="4022" y="1938"/>
                </a:lnTo>
                <a:cubicBezTo>
                  <a:pt x="4005" y="1453"/>
                  <a:pt x="3998" y="1083"/>
                  <a:pt x="3998" y="108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5" name="Freeform 275">
            <a:extLst>
              <a:ext uri="{FF2B5EF4-FFF2-40B4-BE49-F238E27FC236}">
                <a16:creationId xmlns:a16="http://schemas.microsoft.com/office/drawing/2014/main" id="{B1DFE3FD-7B65-58EA-B34C-41300EE6F8B3}"/>
              </a:ext>
            </a:extLst>
          </p:cNvPr>
          <p:cNvSpPr>
            <a:spLocks/>
          </p:cNvSpPr>
          <p:nvPr/>
        </p:nvSpPr>
        <p:spPr bwMode="auto">
          <a:xfrm>
            <a:off x="10106863" y="4679155"/>
            <a:ext cx="366713" cy="479425"/>
          </a:xfrm>
          <a:custGeom>
            <a:avLst/>
            <a:gdLst>
              <a:gd name="T0" fmla="*/ 1465 w 1489"/>
              <a:gd name="T1" fmla="*/ 1083 h 1938"/>
              <a:gd name="T2" fmla="*/ 893 w 1489"/>
              <a:gd name="T3" fmla="*/ 355 h 1938"/>
              <a:gd name="T4" fmla="*/ 163 w 1489"/>
              <a:gd name="T5" fmla="*/ 0 h 1938"/>
              <a:gd name="T6" fmla="*/ 0 w 1489"/>
              <a:gd name="T7" fmla="*/ 1938 h 1938"/>
              <a:gd name="T8" fmla="*/ 1489 w 1489"/>
              <a:gd name="T9" fmla="*/ 1938 h 1938"/>
              <a:gd name="T10" fmla="*/ 1465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1465" y="1083"/>
                </a:moveTo>
                <a:cubicBezTo>
                  <a:pt x="1432" y="815"/>
                  <a:pt x="1355" y="463"/>
                  <a:pt x="893" y="355"/>
                </a:cubicBezTo>
                <a:cubicBezTo>
                  <a:pt x="893" y="355"/>
                  <a:pt x="200" y="84"/>
                  <a:pt x="163" y="0"/>
                </a:cubicBezTo>
                <a:lnTo>
                  <a:pt x="0" y="1938"/>
                </a:lnTo>
                <a:lnTo>
                  <a:pt x="1489" y="1938"/>
                </a:lnTo>
                <a:cubicBezTo>
                  <a:pt x="1472" y="1453"/>
                  <a:pt x="1465" y="1083"/>
                  <a:pt x="1465" y="10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6" name="Freeform 276">
            <a:extLst>
              <a:ext uri="{FF2B5EF4-FFF2-40B4-BE49-F238E27FC236}">
                <a16:creationId xmlns:a16="http://schemas.microsoft.com/office/drawing/2014/main" id="{4D414F70-1680-EDB0-5A51-FC6D9D00166A}"/>
              </a:ext>
            </a:extLst>
          </p:cNvPr>
          <p:cNvSpPr>
            <a:spLocks/>
          </p:cNvSpPr>
          <p:nvPr/>
        </p:nvSpPr>
        <p:spPr bwMode="auto">
          <a:xfrm>
            <a:off x="10106863" y="4679155"/>
            <a:ext cx="366713" cy="479425"/>
          </a:xfrm>
          <a:custGeom>
            <a:avLst/>
            <a:gdLst>
              <a:gd name="T0" fmla="*/ 1465 w 1489"/>
              <a:gd name="T1" fmla="*/ 1083 h 1938"/>
              <a:gd name="T2" fmla="*/ 893 w 1489"/>
              <a:gd name="T3" fmla="*/ 355 h 1938"/>
              <a:gd name="T4" fmla="*/ 163 w 1489"/>
              <a:gd name="T5" fmla="*/ 0 h 1938"/>
              <a:gd name="T6" fmla="*/ 0 w 1489"/>
              <a:gd name="T7" fmla="*/ 1938 h 1938"/>
              <a:gd name="T8" fmla="*/ 1489 w 1489"/>
              <a:gd name="T9" fmla="*/ 1938 h 1938"/>
              <a:gd name="T10" fmla="*/ 1465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1465" y="1083"/>
                </a:moveTo>
                <a:cubicBezTo>
                  <a:pt x="1432" y="815"/>
                  <a:pt x="1355" y="463"/>
                  <a:pt x="893" y="355"/>
                </a:cubicBezTo>
                <a:cubicBezTo>
                  <a:pt x="893" y="355"/>
                  <a:pt x="200" y="84"/>
                  <a:pt x="163" y="0"/>
                </a:cubicBezTo>
                <a:lnTo>
                  <a:pt x="0" y="1938"/>
                </a:lnTo>
                <a:lnTo>
                  <a:pt x="1489" y="1938"/>
                </a:lnTo>
                <a:cubicBezTo>
                  <a:pt x="1472" y="1453"/>
                  <a:pt x="1465" y="1083"/>
                  <a:pt x="1465" y="108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7" name="Freeform 277">
            <a:extLst>
              <a:ext uri="{FF2B5EF4-FFF2-40B4-BE49-F238E27FC236}">
                <a16:creationId xmlns:a16="http://schemas.microsoft.com/office/drawing/2014/main" id="{6621D2E2-6AAA-97B2-C505-5EA3AEECEE39}"/>
              </a:ext>
            </a:extLst>
          </p:cNvPr>
          <p:cNvSpPr>
            <a:spLocks/>
          </p:cNvSpPr>
          <p:nvPr/>
        </p:nvSpPr>
        <p:spPr bwMode="auto">
          <a:xfrm>
            <a:off x="9481388" y="4679155"/>
            <a:ext cx="368300" cy="479425"/>
          </a:xfrm>
          <a:custGeom>
            <a:avLst/>
            <a:gdLst>
              <a:gd name="T0" fmla="*/ 24 w 1489"/>
              <a:gd name="T1" fmla="*/ 1083 h 1938"/>
              <a:gd name="T2" fmla="*/ 596 w 1489"/>
              <a:gd name="T3" fmla="*/ 355 h 1938"/>
              <a:gd name="T4" fmla="*/ 1327 w 1489"/>
              <a:gd name="T5" fmla="*/ 0 h 1938"/>
              <a:gd name="T6" fmla="*/ 1489 w 1489"/>
              <a:gd name="T7" fmla="*/ 1938 h 1938"/>
              <a:gd name="T8" fmla="*/ 0 w 1489"/>
              <a:gd name="T9" fmla="*/ 1938 h 1938"/>
              <a:gd name="T10" fmla="*/ 24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24" y="1083"/>
                </a:moveTo>
                <a:cubicBezTo>
                  <a:pt x="58" y="815"/>
                  <a:pt x="134" y="463"/>
                  <a:pt x="596" y="355"/>
                </a:cubicBezTo>
                <a:cubicBezTo>
                  <a:pt x="596" y="355"/>
                  <a:pt x="1289" y="84"/>
                  <a:pt x="1327" y="0"/>
                </a:cubicBezTo>
                <a:lnTo>
                  <a:pt x="1489" y="1938"/>
                </a:lnTo>
                <a:lnTo>
                  <a:pt x="0" y="1938"/>
                </a:lnTo>
                <a:cubicBezTo>
                  <a:pt x="18" y="1453"/>
                  <a:pt x="24" y="1083"/>
                  <a:pt x="24" y="10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8" name="Freeform 278">
            <a:extLst>
              <a:ext uri="{FF2B5EF4-FFF2-40B4-BE49-F238E27FC236}">
                <a16:creationId xmlns:a16="http://schemas.microsoft.com/office/drawing/2014/main" id="{769C1721-A57D-B768-AF40-5E0278C75E2D}"/>
              </a:ext>
            </a:extLst>
          </p:cNvPr>
          <p:cNvSpPr>
            <a:spLocks/>
          </p:cNvSpPr>
          <p:nvPr/>
        </p:nvSpPr>
        <p:spPr bwMode="auto">
          <a:xfrm>
            <a:off x="9481388" y="4679155"/>
            <a:ext cx="368300" cy="479425"/>
          </a:xfrm>
          <a:custGeom>
            <a:avLst/>
            <a:gdLst>
              <a:gd name="T0" fmla="*/ 24 w 1489"/>
              <a:gd name="T1" fmla="*/ 1083 h 1938"/>
              <a:gd name="T2" fmla="*/ 596 w 1489"/>
              <a:gd name="T3" fmla="*/ 355 h 1938"/>
              <a:gd name="T4" fmla="*/ 1327 w 1489"/>
              <a:gd name="T5" fmla="*/ 0 h 1938"/>
              <a:gd name="T6" fmla="*/ 1489 w 1489"/>
              <a:gd name="T7" fmla="*/ 1938 h 1938"/>
              <a:gd name="T8" fmla="*/ 0 w 1489"/>
              <a:gd name="T9" fmla="*/ 1938 h 1938"/>
              <a:gd name="T10" fmla="*/ 24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24" y="1083"/>
                </a:moveTo>
                <a:cubicBezTo>
                  <a:pt x="58" y="815"/>
                  <a:pt x="134" y="463"/>
                  <a:pt x="596" y="355"/>
                </a:cubicBezTo>
                <a:cubicBezTo>
                  <a:pt x="596" y="355"/>
                  <a:pt x="1289" y="84"/>
                  <a:pt x="1327" y="0"/>
                </a:cubicBezTo>
                <a:lnTo>
                  <a:pt x="1489" y="1938"/>
                </a:lnTo>
                <a:lnTo>
                  <a:pt x="0" y="1938"/>
                </a:lnTo>
                <a:cubicBezTo>
                  <a:pt x="18" y="1453"/>
                  <a:pt x="24" y="1083"/>
                  <a:pt x="24" y="1083"/>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9" name="Freeform 279">
            <a:extLst>
              <a:ext uri="{FF2B5EF4-FFF2-40B4-BE49-F238E27FC236}">
                <a16:creationId xmlns:a16="http://schemas.microsoft.com/office/drawing/2014/main" id="{38CDA9C9-0E72-E9ED-B66C-C514F261F3B9}"/>
              </a:ext>
            </a:extLst>
          </p:cNvPr>
          <p:cNvSpPr>
            <a:spLocks/>
          </p:cNvSpPr>
          <p:nvPr/>
        </p:nvSpPr>
        <p:spPr bwMode="auto">
          <a:xfrm>
            <a:off x="10321176" y="4969667"/>
            <a:ext cx="17463" cy="188913"/>
          </a:xfrm>
          <a:custGeom>
            <a:avLst/>
            <a:gdLst>
              <a:gd name="T0" fmla="*/ 0 w 71"/>
              <a:gd name="T1" fmla="*/ 0 h 764"/>
              <a:gd name="T2" fmla="*/ 71 w 71"/>
              <a:gd name="T3" fmla="*/ 764 h 764"/>
            </a:gdLst>
            <a:ahLst/>
            <a:cxnLst>
              <a:cxn ang="0">
                <a:pos x="T0" y="T1"/>
              </a:cxn>
              <a:cxn ang="0">
                <a:pos x="T2" y="T3"/>
              </a:cxn>
            </a:cxnLst>
            <a:rect l="0" t="0" r="r" b="b"/>
            <a:pathLst>
              <a:path w="71" h="764">
                <a:moveTo>
                  <a:pt x="0" y="0"/>
                </a:moveTo>
                <a:cubicBezTo>
                  <a:pt x="0" y="0"/>
                  <a:pt x="35" y="163"/>
                  <a:pt x="71" y="764"/>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0" name="Freeform 280">
            <a:extLst>
              <a:ext uri="{FF2B5EF4-FFF2-40B4-BE49-F238E27FC236}">
                <a16:creationId xmlns:a16="http://schemas.microsoft.com/office/drawing/2014/main" id="{E536ABFF-2D50-46E9-4367-A4029D8D8D34}"/>
              </a:ext>
            </a:extLst>
          </p:cNvPr>
          <p:cNvSpPr>
            <a:spLocks/>
          </p:cNvSpPr>
          <p:nvPr/>
        </p:nvSpPr>
        <p:spPr bwMode="auto">
          <a:xfrm>
            <a:off x="9617913" y="4969667"/>
            <a:ext cx="17463" cy="188913"/>
          </a:xfrm>
          <a:custGeom>
            <a:avLst/>
            <a:gdLst>
              <a:gd name="T0" fmla="*/ 70 w 70"/>
              <a:gd name="T1" fmla="*/ 0 h 764"/>
              <a:gd name="T2" fmla="*/ 0 w 70"/>
              <a:gd name="T3" fmla="*/ 764 h 764"/>
            </a:gdLst>
            <a:ahLst/>
            <a:cxnLst>
              <a:cxn ang="0">
                <a:pos x="T0" y="T1"/>
              </a:cxn>
              <a:cxn ang="0">
                <a:pos x="T2" y="T3"/>
              </a:cxn>
            </a:cxnLst>
            <a:rect l="0" t="0" r="r" b="b"/>
            <a:pathLst>
              <a:path w="70" h="764">
                <a:moveTo>
                  <a:pt x="70" y="0"/>
                </a:moveTo>
                <a:cubicBezTo>
                  <a:pt x="70" y="0"/>
                  <a:pt x="35" y="163"/>
                  <a:pt x="0" y="764"/>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1" name="Oval 281">
            <a:extLst>
              <a:ext uri="{FF2B5EF4-FFF2-40B4-BE49-F238E27FC236}">
                <a16:creationId xmlns:a16="http://schemas.microsoft.com/office/drawing/2014/main" id="{1E4D440C-AEE0-FA2E-2E40-0649E843DB93}"/>
              </a:ext>
            </a:extLst>
          </p:cNvPr>
          <p:cNvSpPr>
            <a:spLocks noChangeArrowheads="1"/>
          </p:cNvSpPr>
          <p:nvPr/>
        </p:nvSpPr>
        <p:spPr bwMode="auto">
          <a:xfrm>
            <a:off x="10022726" y="3848892"/>
            <a:ext cx="173038" cy="174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2" name="Oval 282">
            <a:extLst>
              <a:ext uri="{FF2B5EF4-FFF2-40B4-BE49-F238E27FC236}">
                <a16:creationId xmlns:a16="http://schemas.microsoft.com/office/drawing/2014/main" id="{29D553E8-FD67-36EA-6F56-369D2A7C8E31}"/>
              </a:ext>
            </a:extLst>
          </p:cNvPr>
          <p:cNvSpPr>
            <a:spLocks noChangeArrowheads="1"/>
          </p:cNvSpPr>
          <p:nvPr/>
        </p:nvSpPr>
        <p:spPr bwMode="auto">
          <a:xfrm>
            <a:off x="10022726" y="3848892"/>
            <a:ext cx="173038" cy="174625"/>
          </a:xfrm>
          <a:prstGeom prst="ellipse">
            <a:avLst/>
          </a:pr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3" name="Oval 283">
            <a:extLst>
              <a:ext uri="{FF2B5EF4-FFF2-40B4-BE49-F238E27FC236}">
                <a16:creationId xmlns:a16="http://schemas.microsoft.com/office/drawing/2014/main" id="{5820CE30-C3C6-C8BE-962F-64D8413F9A10}"/>
              </a:ext>
            </a:extLst>
          </p:cNvPr>
          <p:cNvSpPr>
            <a:spLocks noChangeArrowheads="1"/>
          </p:cNvSpPr>
          <p:nvPr/>
        </p:nvSpPr>
        <p:spPr bwMode="auto">
          <a:xfrm>
            <a:off x="9992563" y="3907630"/>
            <a:ext cx="174625" cy="174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4" name="Oval 284">
            <a:extLst>
              <a:ext uri="{FF2B5EF4-FFF2-40B4-BE49-F238E27FC236}">
                <a16:creationId xmlns:a16="http://schemas.microsoft.com/office/drawing/2014/main" id="{30E157F2-FAA6-052C-A224-52F522FA3092}"/>
              </a:ext>
            </a:extLst>
          </p:cNvPr>
          <p:cNvSpPr>
            <a:spLocks noChangeArrowheads="1"/>
          </p:cNvSpPr>
          <p:nvPr/>
        </p:nvSpPr>
        <p:spPr bwMode="auto">
          <a:xfrm>
            <a:off x="9992563" y="3907630"/>
            <a:ext cx="174625" cy="174625"/>
          </a:xfrm>
          <a:prstGeom prst="ellipse">
            <a:avLst/>
          </a:pr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5" name="Freeform 285">
            <a:extLst>
              <a:ext uri="{FF2B5EF4-FFF2-40B4-BE49-F238E27FC236}">
                <a16:creationId xmlns:a16="http://schemas.microsoft.com/office/drawing/2014/main" id="{7D11B157-41A5-AECD-3B27-FB7EB28FCB62}"/>
              </a:ext>
            </a:extLst>
          </p:cNvPr>
          <p:cNvSpPr>
            <a:spLocks/>
          </p:cNvSpPr>
          <p:nvPr/>
        </p:nvSpPr>
        <p:spPr bwMode="auto">
          <a:xfrm>
            <a:off x="9721101" y="3952080"/>
            <a:ext cx="514350" cy="611188"/>
          </a:xfrm>
          <a:custGeom>
            <a:avLst/>
            <a:gdLst>
              <a:gd name="T0" fmla="*/ 189 w 2088"/>
              <a:gd name="T1" fmla="*/ 419 h 2474"/>
              <a:gd name="T2" fmla="*/ 1044 w 2088"/>
              <a:gd name="T3" fmla="*/ 0 h 2474"/>
              <a:gd name="T4" fmla="*/ 1899 w 2088"/>
              <a:gd name="T5" fmla="*/ 419 h 2474"/>
              <a:gd name="T6" fmla="*/ 2088 w 2088"/>
              <a:gd name="T7" fmla="*/ 1112 h 2474"/>
              <a:gd name="T8" fmla="*/ 1993 w 2088"/>
              <a:gd name="T9" fmla="*/ 1757 h 2474"/>
              <a:gd name="T10" fmla="*/ 1044 w 2088"/>
              <a:gd name="T11" fmla="*/ 2474 h 2474"/>
              <a:gd name="T12" fmla="*/ 96 w 2088"/>
              <a:gd name="T13" fmla="*/ 1757 h 2474"/>
              <a:gd name="T14" fmla="*/ 0 w 2088"/>
              <a:gd name="T15" fmla="*/ 1112 h 2474"/>
              <a:gd name="T16" fmla="*/ 189 w 2088"/>
              <a:gd name="T17" fmla="*/ 419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8" h="2474">
                <a:moveTo>
                  <a:pt x="189" y="419"/>
                </a:moveTo>
                <a:cubicBezTo>
                  <a:pt x="373" y="175"/>
                  <a:pt x="657" y="17"/>
                  <a:pt x="1044" y="0"/>
                </a:cubicBezTo>
                <a:cubicBezTo>
                  <a:pt x="1431" y="17"/>
                  <a:pt x="1716" y="175"/>
                  <a:pt x="1899" y="419"/>
                </a:cubicBezTo>
                <a:cubicBezTo>
                  <a:pt x="2018" y="626"/>
                  <a:pt x="2088" y="850"/>
                  <a:pt x="2088" y="1112"/>
                </a:cubicBezTo>
                <a:cubicBezTo>
                  <a:pt x="2088" y="1368"/>
                  <a:pt x="2046" y="1521"/>
                  <a:pt x="1993" y="1757"/>
                </a:cubicBezTo>
                <a:cubicBezTo>
                  <a:pt x="1886" y="2037"/>
                  <a:pt x="1566" y="2474"/>
                  <a:pt x="1044" y="2474"/>
                </a:cubicBezTo>
                <a:cubicBezTo>
                  <a:pt x="522" y="2474"/>
                  <a:pt x="202" y="2037"/>
                  <a:pt x="96" y="1757"/>
                </a:cubicBezTo>
                <a:cubicBezTo>
                  <a:pt x="42" y="1521"/>
                  <a:pt x="0" y="1368"/>
                  <a:pt x="0" y="1112"/>
                </a:cubicBezTo>
                <a:cubicBezTo>
                  <a:pt x="0" y="850"/>
                  <a:pt x="70" y="626"/>
                  <a:pt x="189" y="4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6" name="Freeform 286">
            <a:extLst>
              <a:ext uri="{FF2B5EF4-FFF2-40B4-BE49-F238E27FC236}">
                <a16:creationId xmlns:a16="http://schemas.microsoft.com/office/drawing/2014/main" id="{B3BC3B8E-9E0A-D436-3C70-DDBBE4AF59B9}"/>
              </a:ext>
            </a:extLst>
          </p:cNvPr>
          <p:cNvSpPr>
            <a:spLocks/>
          </p:cNvSpPr>
          <p:nvPr/>
        </p:nvSpPr>
        <p:spPr bwMode="auto">
          <a:xfrm>
            <a:off x="9721101" y="3952080"/>
            <a:ext cx="514350" cy="611188"/>
          </a:xfrm>
          <a:custGeom>
            <a:avLst/>
            <a:gdLst>
              <a:gd name="T0" fmla="*/ 189 w 2088"/>
              <a:gd name="T1" fmla="*/ 419 h 2474"/>
              <a:gd name="T2" fmla="*/ 1044 w 2088"/>
              <a:gd name="T3" fmla="*/ 0 h 2474"/>
              <a:gd name="T4" fmla="*/ 1899 w 2088"/>
              <a:gd name="T5" fmla="*/ 419 h 2474"/>
              <a:gd name="T6" fmla="*/ 2088 w 2088"/>
              <a:gd name="T7" fmla="*/ 1112 h 2474"/>
              <a:gd name="T8" fmla="*/ 1993 w 2088"/>
              <a:gd name="T9" fmla="*/ 1757 h 2474"/>
              <a:gd name="T10" fmla="*/ 1044 w 2088"/>
              <a:gd name="T11" fmla="*/ 2474 h 2474"/>
              <a:gd name="T12" fmla="*/ 96 w 2088"/>
              <a:gd name="T13" fmla="*/ 1757 h 2474"/>
              <a:gd name="T14" fmla="*/ 0 w 2088"/>
              <a:gd name="T15" fmla="*/ 1112 h 2474"/>
              <a:gd name="T16" fmla="*/ 189 w 2088"/>
              <a:gd name="T17" fmla="*/ 419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8" h="2474">
                <a:moveTo>
                  <a:pt x="189" y="419"/>
                </a:moveTo>
                <a:cubicBezTo>
                  <a:pt x="373" y="175"/>
                  <a:pt x="657" y="17"/>
                  <a:pt x="1044" y="0"/>
                </a:cubicBezTo>
                <a:cubicBezTo>
                  <a:pt x="1431" y="17"/>
                  <a:pt x="1716" y="175"/>
                  <a:pt x="1899" y="419"/>
                </a:cubicBezTo>
                <a:cubicBezTo>
                  <a:pt x="2018" y="626"/>
                  <a:pt x="2088" y="850"/>
                  <a:pt x="2088" y="1112"/>
                </a:cubicBezTo>
                <a:cubicBezTo>
                  <a:pt x="2088" y="1368"/>
                  <a:pt x="2046" y="1521"/>
                  <a:pt x="1993" y="1757"/>
                </a:cubicBezTo>
                <a:cubicBezTo>
                  <a:pt x="1886" y="2037"/>
                  <a:pt x="1566" y="2474"/>
                  <a:pt x="1044" y="2474"/>
                </a:cubicBezTo>
                <a:cubicBezTo>
                  <a:pt x="522" y="2474"/>
                  <a:pt x="202" y="2037"/>
                  <a:pt x="96" y="1757"/>
                </a:cubicBezTo>
                <a:cubicBezTo>
                  <a:pt x="42" y="1521"/>
                  <a:pt x="0" y="1368"/>
                  <a:pt x="0" y="1112"/>
                </a:cubicBezTo>
                <a:cubicBezTo>
                  <a:pt x="0" y="850"/>
                  <a:pt x="70" y="626"/>
                  <a:pt x="189" y="419"/>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7" name="Freeform 287">
            <a:extLst>
              <a:ext uri="{FF2B5EF4-FFF2-40B4-BE49-F238E27FC236}">
                <a16:creationId xmlns:a16="http://schemas.microsoft.com/office/drawing/2014/main" id="{EC6DB6EF-3E98-797B-509C-F940D640A1CF}"/>
              </a:ext>
            </a:extLst>
          </p:cNvPr>
          <p:cNvSpPr>
            <a:spLocks/>
          </p:cNvSpPr>
          <p:nvPr/>
        </p:nvSpPr>
        <p:spPr bwMode="auto">
          <a:xfrm>
            <a:off x="9773488" y="4126705"/>
            <a:ext cx="400050" cy="487363"/>
          </a:xfrm>
          <a:custGeom>
            <a:avLst/>
            <a:gdLst>
              <a:gd name="T0" fmla="*/ 1542 w 1621"/>
              <a:gd name="T1" fmla="*/ 1305 h 1970"/>
              <a:gd name="T2" fmla="*/ 827 w 1621"/>
              <a:gd name="T3" fmla="*/ 1970 h 1970"/>
              <a:gd name="T4" fmla="*/ 112 w 1621"/>
              <a:gd name="T5" fmla="*/ 1305 h 1970"/>
              <a:gd name="T6" fmla="*/ 48 w 1621"/>
              <a:gd name="T7" fmla="*/ 1011 h 1970"/>
              <a:gd name="T8" fmla="*/ 139 w 1621"/>
              <a:gd name="T9" fmla="*/ 617 h 1970"/>
              <a:gd name="T10" fmla="*/ 1007 w 1621"/>
              <a:gd name="T11" fmla="*/ 0 h 1970"/>
              <a:gd name="T12" fmla="*/ 1541 w 1621"/>
              <a:gd name="T13" fmla="*/ 466 h 1970"/>
              <a:gd name="T14" fmla="*/ 1621 w 1621"/>
              <a:gd name="T15" fmla="*/ 761 h 1970"/>
              <a:gd name="T16" fmla="*/ 1586 w 1621"/>
              <a:gd name="T17" fmla="*/ 1077 h 1970"/>
              <a:gd name="T18" fmla="*/ 1542 w 1621"/>
              <a:gd name="T19" fmla="*/ 1305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1" h="1970">
                <a:moveTo>
                  <a:pt x="1542" y="1305"/>
                </a:moveTo>
                <a:cubicBezTo>
                  <a:pt x="1375" y="1753"/>
                  <a:pt x="1057" y="1970"/>
                  <a:pt x="827" y="1970"/>
                </a:cubicBezTo>
                <a:cubicBezTo>
                  <a:pt x="597" y="1970"/>
                  <a:pt x="270" y="1757"/>
                  <a:pt x="112" y="1305"/>
                </a:cubicBezTo>
                <a:cubicBezTo>
                  <a:pt x="93" y="1251"/>
                  <a:pt x="48" y="1011"/>
                  <a:pt x="48" y="1011"/>
                </a:cubicBezTo>
                <a:cubicBezTo>
                  <a:pt x="0" y="707"/>
                  <a:pt x="139" y="617"/>
                  <a:pt x="139" y="617"/>
                </a:cubicBezTo>
                <a:cubicBezTo>
                  <a:pt x="691" y="425"/>
                  <a:pt x="1007" y="0"/>
                  <a:pt x="1007" y="0"/>
                </a:cubicBezTo>
                <a:cubicBezTo>
                  <a:pt x="1007" y="0"/>
                  <a:pt x="1258" y="357"/>
                  <a:pt x="1541" y="466"/>
                </a:cubicBezTo>
                <a:cubicBezTo>
                  <a:pt x="1541" y="466"/>
                  <a:pt x="1621" y="602"/>
                  <a:pt x="1621" y="761"/>
                </a:cubicBezTo>
                <a:lnTo>
                  <a:pt x="1586" y="1077"/>
                </a:lnTo>
                <a:cubicBezTo>
                  <a:pt x="1586" y="1077"/>
                  <a:pt x="1564" y="1247"/>
                  <a:pt x="1542" y="13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8" name="Freeform 288">
            <a:extLst>
              <a:ext uri="{FF2B5EF4-FFF2-40B4-BE49-F238E27FC236}">
                <a16:creationId xmlns:a16="http://schemas.microsoft.com/office/drawing/2014/main" id="{8F1FC175-F8EC-A60E-BCEE-82DC0922EBBD}"/>
              </a:ext>
            </a:extLst>
          </p:cNvPr>
          <p:cNvSpPr>
            <a:spLocks/>
          </p:cNvSpPr>
          <p:nvPr/>
        </p:nvSpPr>
        <p:spPr bwMode="auto">
          <a:xfrm>
            <a:off x="9773488" y="4126705"/>
            <a:ext cx="400050" cy="487363"/>
          </a:xfrm>
          <a:custGeom>
            <a:avLst/>
            <a:gdLst>
              <a:gd name="T0" fmla="*/ 1542 w 1621"/>
              <a:gd name="T1" fmla="*/ 1305 h 1970"/>
              <a:gd name="T2" fmla="*/ 827 w 1621"/>
              <a:gd name="T3" fmla="*/ 1970 h 1970"/>
              <a:gd name="T4" fmla="*/ 112 w 1621"/>
              <a:gd name="T5" fmla="*/ 1305 h 1970"/>
              <a:gd name="T6" fmla="*/ 48 w 1621"/>
              <a:gd name="T7" fmla="*/ 1011 h 1970"/>
              <a:gd name="T8" fmla="*/ 139 w 1621"/>
              <a:gd name="T9" fmla="*/ 617 h 1970"/>
              <a:gd name="T10" fmla="*/ 1007 w 1621"/>
              <a:gd name="T11" fmla="*/ 0 h 1970"/>
              <a:gd name="T12" fmla="*/ 1541 w 1621"/>
              <a:gd name="T13" fmla="*/ 466 h 1970"/>
              <a:gd name="T14" fmla="*/ 1621 w 1621"/>
              <a:gd name="T15" fmla="*/ 761 h 1970"/>
              <a:gd name="T16" fmla="*/ 1586 w 1621"/>
              <a:gd name="T17" fmla="*/ 1077 h 1970"/>
              <a:gd name="T18" fmla="*/ 1542 w 1621"/>
              <a:gd name="T19" fmla="*/ 1305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1" h="1970">
                <a:moveTo>
                  <a:pt x="1542" y="1305"/>
                </a:moveTo>
                <a:cubicBezTo>
                  <a:pt x="1375" y="1753"/>
                  <a:pt x="1057" y="1970"/>
                  <a:pt x="827" y="1970"/>
                </a:cubicBezTo>
                <a:cubicBezTo>
                  <a:pt x="597" y="1970"/>
                  <a:pt x="270" y="1757"/>
                  <a:pt x="112" y="1305"/>
                </a:cubicBezTo>
                <a:cubicBezTo>
                  <a:pt x="93" y="1251"/>
                  <a:pt x="48" y="1011"/>
                  <a:pt x="48" y="1011"/>
                </a:cubicBezTo>
                <a:cubicBezTo>
                  <a:pt x="0" y="707"/>
                  <a:pt x="139" y="617"/>
                  <a:pt x="139" y="617"/>
                </a:cubicBezTo>
                <a:cubicBezTo>
                  <a:pt x="691" y="425"/>
                  <a:pt x="1007" y="0"/>
                  <a:pt x="1007" y="0"/>
                </a:cubicBezTo>
                <a:cubicBezTo>
                  <a:pt x="1007" y="0"/>
                  <a:pt x="1258" y="357"/>
                  <a:pt x="1541" y="466"/>
                </a:cubicBezTo>
                <a:cubicBezTo>
                  <a:pt x="1541" y="466"/>
                  <a:pt x="1621" y="602"/>
                  <a:pt x="1621" y="761"/>
                </a:cubicBezTo>
                <a:lnTo>
                  <a:pt x="1586" y="1077"/>
                </a:lnTo>
                <a:cubicBezTo>
                  <a:pt x="1586" y="1077"/>
                  <a:pt x="1564" y="1247"/>
                  <a:pt x="1542" y="130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69" name="Freeform 289">
            <a:extLst>
              <a:ext uri="{FF2B5EF4-FFF2-40B4-BE49-F238E27FC236}">
                <a16:creationId xmlns:a16="http://schemas.microsoft.com/office/drawing/2014/main" id="{6EA7FA74-56C5-568C-3316-2E54ACED5E5A}"/>
              </a:ext>
            </a:extLst>
          </p:cNvPr>
          <p:cNvSpPr>
            <a:spLocks/>
          </p:cNvSpPr>
          <p:nvPr/>
        </p:nvSpPr>
        <p:spPr bwMode="auto">
          <a:xfrm>
            <a:off x="10170363" y="4248942"/>
            <a:ext cx="88900" cy="184150"/>
          </a:xfrm>
          <a:custGeom>
            <a:avLst/>
            <a:gdLst>
              <a:gd name="T0" fmla="*/ 118 w 359"/>
              <a:gd name="T1" fmla="*/ 45 h 745"/>
              <a:gd name="T2" fmla="*/ 15 w 359"/>
              <a:gd name="T3" fmla="*/ 293 h 745"/>
              <a:gd name="T4" fmla="*/ 0 w 359"/>
              <a:gd name="T5" fmla="*/ 588 h 745"/>
              <a:gd name="T6" fmla="*/ 178 w 359"/>
              <a:gd name="T7" fmla="*/ 613 h 745"/>
              <a:gd name="T8" fmla="*/ 297 w 359"/>
              <a:gd name="T9" fmla="*/ 93 h 745"/>
              <a:gd name="T10" fmla="*/ 118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118" y="45"/>
                </a:moveTo>
                <a:cubicBezTo>
                  <a:pt x="28" y="113"/>
                  <a:pt x="15" y="293"/>
                  <a:pt x="15" y="293"/>
                </a:cubicBezTo>
                <a:lnTo>
                  <a:pt x="0" y="588"/>
                </a:lnTo>
                <a:cubicBezTo>
                  <a:pt x="71" y="745"/>
                  <a:pt x="178" y="613"/>
                  <a:pt x="178" y="613"/>
                </a:cubicBezTo>
                <a:cubicBezTo>
                  <a:pt x="359" y="326"/>
                  <a:pt x="342" y="171"/>
                  <a:pt x="297" y="93"/>
                </a:cubicBezTo>
                <a:cubicBezTo>
                  <a:pt x="258" y="24"/>
                  <a:pt x="179" y="0"/>
                  <a:pt x="118"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0" name="Freeform 290">
            <a:extLst>
              <a:ext uri="{FF2B5EF4-FFF2-40B4-BE49-F238E27FC236}">
                <a16:creationId xmlns:a16="http://schemas.microsoft.com/office/drawing/2014/main" id="{CAD965F6-417F-5E11-1905-0673ACE98D45}"/>
              </a:ext>
            </a:extLst>
          </p:cNvPr>
          <p:cNvSpPr>
            <a:spLocks/>
          </p:cNvSpPr>
          <p:nvPr/>
        </p:nvSpPr>
        <p:spPr bwMode="auto">
          <a:xfrm>
            <a:off x="10170363" y="4248942"/>
            <a:ext cx="88900" cy="184150"/>
          </a:xfrm>
          <a:custGeom>
            <a:avLst/>
            <a:gdLst>
              <a:gd name="T0" fmla="*/ 118 w 359"/>
              <a:gd name="T1" fmla="*/ 45 h 745"/>
              <a:gd name="T2" fmla="*/ 15 w 359"/>
              <a:gd name="T3" fmla="*/ 293 h 745"/>
              <a:gd name="T4" fmla="*/ 0 w 359"/>
              <a:gd name="T5" fmla="*/ 588 h 745"/>
              <a:gd name="T6" fmla="*/ 178 w 359"/>
              <a:gd name="T7" fmla="*/ 613 h 745"/>
              <a:gd name="T8" fmla="*/ 297 w 359"/>
              <a:gd name="T9" fmla="*/ 93 h 745"/>
              <a:gd name="T10" fmla="*/ 118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118" y="45"/>
                </a:moveTo>
                <a:cubicBezTo>
                  <a:pt x="28" y="113"/>
                  <a:pt x="15" y="293"/>
                  <a:pt x="15" y="293"/>
                </a:cubicBezTo>
                <a:lnTo>
                  <a:pt x="0" y="588"/>
                </a:lnTo>
                <a:cubicBezTo>
                  <a:pt x="71" y="745"/>
                  <a:pt x="178" y="613"/>
                  <a:pt x="178" y="613"/>
                </a:cubicBezTo>
                <a:cubicBezTo>
                  <a:pt x="359" y="326"/>
                  <a:pt x="342" y="171"/>
                  <a:pt x="297" y="93"/>
                </a:cubicBezTo>
                <a:cubicBezTo>
                  <a:pt x="258" y="24"/>
                  <a:pt x="179" y="0"/>
                  <a:pt x="118" y="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1" name="Freeform 291">
            <a:extLst>
              <a:ext uri="{FF2B5EF4-FFF2-40B4-BE49-F238E27FC236}">
                <a16:creationId xmlns:a16="http://schemas.microsoft.com/office/drawing/2014/main" id="{7BCF201B-9FD1-BE29-BEAA-92BF408B2E1C}"/>
              </a:ext>
            </a:extLst>
          </p:cNvPr>
          <p:cNvSpPr>
            <a:spLocks/>
          </p:cNvSpPr>
          <p:nvPr/>
        </p:nvSpPr>
        <p:spPr bwMode="auto">
          <a:xfrm>
            <a:off x="9695701" y="4248942"/>
            <a:ext cx="88900" cy="184150"/>
          </a:xfrm>
          <a:custGeom>
            <a:avLst/>
            <a:gdLst>
              <a:gd name="T0" fmla="*/ 241 w 359"/>
              <a:gd name="T1" fmla="*/ 45 h 745"/>
              <a:gd name="T2" fmla="*/ 344 w 359"/>
              <a:gd name="T3" fmla="*/ 293 h 745"/>
              <a:gd name="T4" fmla="*/ 359 w 359"/>
              <a:gd name="T5" fmla="*/ 588 h 745"/>
              <a:gd name="T6" fmla="*/ 182 w 359"/>
              <a:gd name="T7" fmla="*/ 613 h 745"/>
              <a:gd name="T8" fmla="*/ 62 w 359"/>
              <a:gd name="T9" fmla="*/ 93 h 745"/>
              <a:gd name="T10" fmla="*/ 241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241" y="45"/>
                </a:moveTo>
                <a:cubicBezTo>
                  <a:pt x="332" y="113"/>
                  <a:pt x="344" y="293"/>
                  <a:pt x="344" y="293"/>
                </a:cubicBezTo>
                <a:lnTo>
                  <a:pt x="359" y="588"/>
                </a:lnTo>
                <a:cubicBezTo>
                  <a:pt x="288" y="745"/>
                  <a:pt x="182" y="613"/>
                  <a:pt x="182" y="613"/>
                </a:cubicBezTo>
                <a:cubicBezTo>
                  <a:pt x="0" y="326"/>
                  <a:pt x="18" y="171"/>
                  <a:pt x="62" y="93"/>
                </a:cubicBezTo>
                <a:cubicBezTo>
                  <a:pt x="102" y="24"/>
                  <a:pt x="181" y="0"/>
                  <a:pt x="241"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2" name="Freeform 292">
            <a:extLst>
              <a:ext uri="{FF2B5EF4-FFF2-40B4-BE49-F238E27FC236}">
                <a16:creationId xmlns:a16="http://schemas.microsoft.com/office/drawing/2014/main" id="{0F66B00A-6A27-B069-D3FD-7DB495FBDE30}"/>
              </a:ext>
            </a:extLst>
          </p:cNvPr>
          <p:cNvSpPr>
            <a:spLocks/>
          </p:cNvSpPr>
          <p:nvPr/>
        </p:nvSpPr>
        <p:spPr bwMode="auto">
          <a:xfrm>
            <a:off x="9695701" y="4248942"/>
            <a:ext cx="88900" cy="184150"/>
          </a:xfrm>
          <a:custGeom>
            <a:avLst/>
            <a:gdLst>
              <a:gd name="T0" fmla="*/ 241 w 359"/>
              <a:gd name="T1" fmla="*/ 45 h 745"/>
              <a:gd name="T2" fmla="*/ 344 w 359"/>
              <a:gd name="T3" fmla="*/ 293 h 745"/>
              <a:gd name="T4" fmla="*/ 359 w 359"/>
              <a:gd name="T5" fmla="*/ 588 h 745"/>
              <a:gd name="T6" fmla="*/ 182 w 359"/>
              <a:gd name="T7" fmla="*/ 613 h 745"/>
              <a:gd name="T8" fmla="*/ 62 w 359"/>
              <a:gd name="T9" fmla="*/ 93 h 745"/>
              <a:gd name="T10" fmla="*/ 241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241" y="45"/>
                </a:moveTo>
                <a:cubicBezTo>
                  <a:pt x="332" y="113"/>
                  <a:pt x="344" y="293"/>
                  <a:pt x="344" y="293"/>
                </a:cubicBezTo>
                <a:lnTo>
                  <a:pt x="359" y="588"/>
                </a:lnTo>
                <a:cubicBezTo>
                  <a:pt x="288" y="745"/>
                  <a:pt x="182" y="613"/>
                  <a:pt x="182" y="613"/>
                </a:cubicBezTo>
                <a:cubicBezTo>
                  <a:pt x="0" y="326"/>
                  <a:pt x="18" y="171"/>
                  <a:pt x="62" y="93"/>
                </a:cubicBezTo>
                <a:cubicBezTo>
                  <a:pt x="102" y="24"/>
                  <a:pt x="181" y="0"/>
                  <a:pt x="241" y="45"/>
                </a:cubicBez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3" name="Freeform 293">
            <a:extLst>
              <a:ext uri="{FF2B5EF4-FFF2-40B4-BE49-F238E27FC236}">
                <a16:creationId xmlns:a16="http://schemas.microsoft.com/office/drawing/2014/main" id="{BBA69BFC-55C7-7B00-2609-F65AC17D7BD8}"/>
              </a:ext>
            </a:extLst>
          </p:cNvPr>
          <p:cNvSpPr>
            <a:spLocks/>
          </p:cNvSpPr>
          <p:nvPr/>
        </p:nvSpPr>
        <p:spPr bwMode="auto">
          <a:xfrm>
            <a:off x="9848101" y="4234655"/>
            <a:ext cx="87313" cy="28575"/>
          </a:xfrm>
          <a:custGeom>
            <a:avLst/>
            <a:gdLst>
              <a:gd name="T0" fmla="*/ 355 w 355"/>
              <a:gd name="T1" fmla="*/ 116 h 116"/>
              <a:gd name="T2" fmla="*/ 0 w 355"/>
              <a:gd name="T3" fmla="*/ 87 h 116"/>
            </a:gdLst>
            <a:ahLst/>
            <a:cxnLst>
              <a:cxn ang="0">
                <a:pos x="T0" y="T1"/>
              </a:cxn>
              <a:cxn ang="0">
                <a:pos x="T2" y="T3"/>
              </a:cxn>
            </a:cxnLst>
            <a:rect l="0" t="0" r="r" b="b"/>
            <a:pathLst>
              <a:path w="355" h="116">
                <a:moveTo>
                  <a:pt x="355" y="116"/>
                </a:moveTo>
                <a:cubicBezTo>
                  <a:pt x="355" y="116"/>
                  <a:pt x="132" y="0"/>
                  <a:pt x="0" y="87"/>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4" name="Freeform 294">
            <a:extLst>
              <a:ext uri="{FF2B5EF4-FFF2-40B4-BE49-F238E27FC236}">
                <a16:creationId xmlns:a16="http://schemas.microsoft.com/office/drawing/2014/main" id="{B8AEEB26-2437-3B7A-1C65-035383657B5C}"/>
              </a:ext>
            </a:extLst>
          </p:cNvPr>
          <p:cNvSpPr>
            <a:spLocks/>
          </p:cNvSpPr>
          <p:nvPr/>
        </p:nvSpPr>
        <p:spPr bwMode="auto">
          <a:xfrm>
            <a:off x="10021138" y="4234655"/>
            <a:ext cx="88900" cy="28575"/>
          </a:xfrm>
          <a:custGeom>
            <a:avLst/>
            <a:gdLst>
              <a:gd name="T0" fmla="*/ 0 w 356"/>
              <a:gd name="T1" fmla="*/ 116 h 116"/>
              <a:gd name="T2" fmla="*/ 356 w 356"/>
              <a:gd name="T3" fmla="*/ 87 h 116"/>
            </a:gdLst>
            <a:ahLst/>
            <a:cxnLst>
              <a:cxn ang="0">
                <a:pos x="T0" y="T1"/>
              </a:cxn>
              <a:cxn ang="0">
                <a:pos x="T2" y="T3"/>
              </a:cxn>
            </a:cxnLst>
            <a:rect l="0" t="0" r="r" b="b"/>
            <a:pathLst>
              <a:path w="356" h="116">
                <a:moveTo>
                  <a:pt x="0" y="116"/>
                </a:moveTo>
                <a:cubicBezTo>
                  <a:pt x="0" y="116"/>
                  <a:pt x="224" y="0"/>
                  <a:pt x="356" y="87"/>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5" name="Freeform 295">
            <a:extLst>
              <a:ext uri="{FF2B5EF4-FFF2-40B4-BE49-F238E27FC236}">
                <a16:creationId xmlns:a16="http://schemas.microsoft.com/office/drawing/2014/main" id="{B0D3E58B-46A8-17CE-FF47-7B93C674CBC2}"/>
              </a:ext>
            </a:extLst>
          </p:cNvPr>
          <p:cNvSpPr>
            <a:spLocks/>
          </p:cNvSpPr>
          <p:nvPr/>
        </p:nvSpPr>
        <p:spPr bwMode="auto">
          <a:xfrm>
            <a:off x="9959226" y="4368005"/>
            <a:ext cx="19050" cy="57150"/>
          </a:xfrm>
          <a:custGeom>
            <a:avLst/>
            <a:gdLst>
              <a:gd name="T0" fmla="*/ 76 w 76"/>
              <a:gd name="T1" fmla="*/ 0 h 235"/>
              <a:gd name="T2" fmla="*/ 8 w 76"/>
              <a:gd name="T3" fmla="*/ 140 h 235"/>
              <a:gd name="T4" fmla="*/ 17 w 76"/>
              <a:gd name="T5" fmla="*/ 180 h 235"/>
              <a:gd name="T6" fmla="*/ 76 w 76"/>
              <a:gd name="T7" fmla="*/ 235 h 235"/>
            </a:gdLst>
            <a:ahLst/>
            <a:cxnLst>
              <a:cxn ang="0">
                <a:pos x="T0" y="T1"/>
              </a:cxn>
              <a:cxn ang="0">
                <a:pos x="T2" y="T3"/>
              </a:cxn>
              <a:cxn ang="0">
                <a:pos x="T4" y="T5"/>
              </a:cxn>
              <a:cxn ang="0">
                <a:pos x="T6" y="T7"/>
              </a:cxn>
            </a:cxnLst>
            <a:rect l="0" t="0" r="r" b="b"/>
            <a:pathLst>
              <a:path w="76" h="235">
                <a:moveTo>
                  <a:pt x="76" y="0"/>
                </a:moveTo>
                <a:lnTo>
                  <a:pt x="8" y="140"/>
                </a:lnTo>
                <a:cubicBezTo>
                  <a:pt x="0" y="154"/>
                  <a:pt x="4" y="171"/>
                  <a:pt x="17" y="180"/>
                </a:cubicBezTo>
                <a:lnTo>
                  <a:pt x="76" y="235"/>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6" name="Freeform 296">
            <a:extLst>
              <a:ext uri="{FF2B5EF4-FFF2-40B4-BE49-F238E27FC236}">
                <a16:creationId xmlns:a16="http://schemas.microsoft.com/office/drawing/2014/main" id="{228FFE09-A51A-6093-1A87-851797208476}"/>
              </a:ext>
            </a:extLst>
          </p:cNvPr>
          <p:cNvSpPr>
            <a:spLocks/>
          </p:cNvSpPr>
          <p:nvPr/>
        </p:nvSpPr>
        <p:spPr bwMode="auto">
          <a:xfrm>
            <a:off x="9917951" y="4487067"/>
            <a:ext cx="122238" cy="15875"/>
          </a:xfrm>
          <a:custGeom>
            <a:avLst/>
            <a:gdLst>
              <a:gd name="T0" fmla="*/ 0 w 494"/>
              <a:gd name="T1" fmla="*/ 0 h 64"/>
              <a:gd name="T2" fmla="*/ 247 w 494"/>
              <a:gd name="T3" fmla="*/ 64 h 64"/>
              <a:gd name="T4" fmla="*/ 494 w 494"/>
              <a:gd name="T5" fmla="*/ 0 h 64"/>
            </a:gdLst>
            <a:ahLst/>
            <a:cxnLst>
              <a:cxn ang="0">
                <a:pos x="T0" y="T1"/>
              </a:cxn>
              <a:cxn ang="0">
                <a:pos x="T2" y="T3"/>
              </a:cxn>
              <a:cxn ang="0">
                <a:pos x="T4" y="T5"/>
              </a:cxn>
            </a:cxnLst>
            <a:rect l="0" t="0" r="r" b="b"/>
            <a:pathLst>
              <a:path w="494" h="64">
                <a:moveTo>
                  <a:pt x="0" y="0"/>
                </a:moveTo>
                <a:cubicBezTo>
                  <a:pt x="0" y="0"/>
                  <a:pt x="100" y="64"/>
                  <a:pt x="247" y="64"/>
                </a:cubicBezTo>
                <a:cubicBezTo>
                  <a:pt x="394" y="64"/>
                  <a:pt x="494" y="0"/>
                  <a:pt x="494" y="0"/>
                </a:cubicBez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7" name="Line 297">
            <a:extLst>
              <a:ext uri="{FF2B5EF4-FFF2-40B4-BE49-F238E27FC236}">
                <a16:creationId xmlns:a16="http://schemas.microsoft.com/office/drawing/2014/main" id="{E22AA639-03AF-AADF-0474-3579DD749C3C}"/>
              </a:ext>
            </a:extLst>
          </p:cNvPr>
          <p:cNvSpPr>
            <a:spLocks noChangeShapeType="1"/>
          </p:cNvSpPr>
          <p:nvPr/>
        </p:nvSpPr>
        <p:spPr bwMode="auto">
          <a:xfrm>
            <a:off x="9890963" y="4312442"/>
            <a:ext cx="0" cy="36513"/>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78" name="Line 298">
            <a:extLst>
              <a:ext uri="{FF2B5EF4-FFF2-40B4-BE49-F238E27FC236}">
                <a16:creationId xmlns:a16="http://schemas.microsoft.com/office/drawing/2014/main" id="{A6BE95CB-A116-CEDE-6021-0582A445AE84}"/>
              </a:ext>
            </a:extLst>
          </p:cNvPr>
          <p:cNvSpPr>
            <a:spLocks noChangeShapeType="1"/>
          </p:cNvSpPr>
          <p:nvPr/>
        </p:nvSpPr>
        <p:spPr bwMode="auto">
          <a:xfrm>
            <a:off x="10067176" y="4312442"/>
            <a:ext cx="0" cy="36513"/>
          </a:xfrm>
          <a:prstGeom prst="line">
            <a:avLst/>
          </a:prstGeom>
          <a:noFill/>
          <a:ln w="333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pic>
        <p:nvPicPr>
          <p:cNvPr id="279" name="그림 278"/>
          <p:cNvPicPr>
            <a:picLocks noChangeAspect="1"/>
          </p:cNvPicPr>
          <p:nvPr/>
        </p:nvPicPr>
        <p:blipFill rotWithShape="1">
          <a:blip r:embed="rId2"/>
          <a:stretch>
            <a:fillRect/>
          </a:stretch>
        </p:blipFill>
        <p:spPr>
          <a:xfrm>
            <a:off x="0" y="0"/>
            <a:ext cx="12234553" cy="6858000"/>
          </a:xfrm>
          <a:prstGeom prst="rect">
            <a:avLst/>
          </a:prstGeom>
        </p:spPr>
      </p:pic>
    </p:spTree>
    <p:extLst>
      <p:ext uri="{BB962C8B-B14F-4D97-AF65-F5344CB8AC3E}">
        <p14:creationId xmlns:p14="http://schemas.microsoft.com/office/powerpoint/2010/main" val="2184614817"/>
      </p:ext>
    </p:extLst>
  </p:cSld>
  <p:clrMapOvr>
    <a:masterClrMapping/>
  </p:clrMapOvr>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0" name="모서리가 둥근 직사각형 29">
            <a:extLst>
              <a:ext uri="{FF2B5EF4-FFF2-40B4-BE49-F238E27FC236}">
                <a16:creationId xmlns:a16="http://schemas.microsoft.com/office/drawing/2014/main" id="{90AAA5C6-4442-243F-817E-ECCD43E407A7}"/>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8" name="타원 47">
            <a:extLst>
              <a:ext uri="{FF2B5EF4-FFF2-40B4-BE49-F238E27FC236}">
                <a16:creationId xmlns:a16="http://schemas.microsoft.com/office/drawing/2014/main" id="{8650A790-6795-756C-3DAC-6D79F5AF3C50}"/>
              </a:ext>
            </a:extLst>
          </p:cNvPr>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9" name="타원 48">
            <a:extLst>
              <a:ext uri="{FF2B5EF4-FFF2-40B4-BE49-F238E27FC236}">
                <a16:creationId xmlns:a16="http://schemas.microsoft.com/office/drawing/2014/main" id="{DB64CF75-60F1-A0C6-2527-CA5D30DC36AC}"/>
              </a:ext>
            </a:extLst>
          </p:cNvPr>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0" name="타원 49">
            <a:extLst>
              <a:ext uri="{FF2B5EF4-FFF2-40B4-BE49-F238E27FC236}">
                <a16:creationId xmlns:a16="http://schemas.microsoft.com/office/drawing/2014/main" id="{7A90ED7B-741D-BF3C-54EE-EAA9DAB437AC}"/>
              </a:ext>
            </a:extLst>
          </p:cNvPr>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2" name="직사각형 31">
            <a:extLst>
              <a:ext uri="{FF2B5EF4-FFF2-40B4-BE49-F238E27FC236}">
                <a16:creationId xmlns:a16="http://schemas.microsoft.com/office/drawing/2014/main" id="{A35D0D34-555D-8FDE-16B7-359D2157B508}"/>
              </a:ext>
            </a:extLst>
          </p:cNvPr>
          <p:cNvSpPr/>
          <p:nvPr/>
        </p:nvSpPr>
        <p:spPr>
          <a:xfrm>
            <a:off x="275844" y="815720"/>
            <a:ext cx="2342703" cy="547879"/>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3" name="직사각형 32">
            <a:extLst>
              <a:ext uri="{FF2B5EF4-FFF2-40B4-BE49-F238E27FC236}">
                <a16:creationId xmlns:a16="http://schemas.microsoft.com/office/drawing/2014/main" id="{8187EA27-39D6-0149-8AC7-BE24495CF22E}"/>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4" name="직사각형 33">
            <a:extLst>
              <a:ext uri="{FF2B5EF4-FFF2-40B4-BE49-F238E27FC236}">
                <a16:creationId xmlns:a16="http://schemas.microsoft.com/office/drawing/2014/main" id="{3AC128C1-0188-26D2-FB80-B0BE11F7FCA9}"/>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5" name="직사각형 34">
            <a:extLst>
              <a:ext uri="{FF2B5EF4-FFF2-40B4-BE49-F238E27FC236}">
                <a16:creationId xmlns:a16="http://schemas.microsoft.com/office/drawing/2014/main" id="{26012517-72B9-2C48-5E44-031ED620D374}"/>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6" name="직사각형 35">
            <a:extLst>
              <a:ext uri="{FF2B5EF4-FFF2-40B4-BE49-F238E27FC236}">
                <a16:creationId xmlns:a16="http://schemas.microsoft.com/office/drawing/2014/main" id="{AA74BB06-E45E-D980-75AB-0160C52918D6}"/>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7" name="직사각형 36">
            <a:extLst>
              <a:ext uri="{FF2B5EF4-FFF2-40B4-BE49-F238E27FC236}">
                <a16:creationId xmlns:a16="http://schemas.microsoft.com/office/drawing/2014/main" id="{E834735B-7F2A-54E4-6419-23AB7D617911}"/>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8" name="모서리가 둥근 직사각형 37">
            <a:extLst>
              <a:ext uri="{FF2B5EF4-FFF2-40B4-BE49-F238E27FC236}">
                <a16:creationId xmlns:a16="http://schemas.microsoft.com/office/drawing/2014/main" id="{0B90B7C1-6D7B-D97C-3817-5FEE7EE28C02}"/>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6" name="Freeform 209">
            <a:extLst>
              <a:ext uri="{FF2B5EF4-FFF2-40B4-BE49-F238E27FC236}">
                <a16:creationId xmlns:a16="http://schemas.microsoft.com/office/drawing/2014/main" id="{D5D08C82-F109-1524-2526-525D096DBAAE}"/>
              </a:ext>
            </a:extLst>
          </p:cNvPr>
          <p:cNvSpPr>
            <a:spLocks/>
          </p:cNvSpPr>
          <p:nvPr/>
        </p:nvSpPr>
        <p:spPr bwMode="auto">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7" name="Freeform 230">
            <a:extLst>
              <a:ext uri="{FF2B5EF4-FFF2-40B4-BE49-F238E27FC236}">
                <a16:creationId xmlns:a16="http://schemas.microsoft.com/office/drawing/2014/main" id="{96EC8318-3636-F066-91F2-209940D95F91}"/>
              </a:ext>
            </a:extLst>
          </p:cNvPr>
          <p:cNvSpPr>
            <a:spLocks noEditPoints="1"/>
          </p:cNvSpPr>
          <p:nvPr/>
        </p:nvSpPr>
        <p:spPr bwMode="auto">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0" name="TextBox 39">
            <a:extLst>
              <a:ext uri="{FF2B5EF4-FFF2-40B4-BE49-F238E27FC236}">
                <a16:creationId xmlns:a16="http://schemas.microsoft.com/office/drawing/2014/main" id="{3FBE3EBC-1474-1539-1E14-BF22EE1EDD9C}"/>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1" name="TextBox 40">
            <a:extLst>
              <a:ext uri="{FF2B5EF4-FFF2-40B4-BE49-F238E27FC236}">
                <a16:creationId xmlns:a16="http://schemas.microsoft.com/office/drawing/2014/main" id="{C677DC97-61F2-15B0-B960-860E810F6EF7}"/>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2" name="TextBox 41">
            <a:extLst>
              <a:ext uri="{FF2B5EF4-FFF2-40B4-BE49-F238E27FC236}">
                <a16:creationId xmlns:a16="http://schemas.microsoft.com/office/drawing/2014/main" id="{5D3C9CBB-3F25-8FFA-DF50-C470043FEF47}"/>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3" name="TextBox 42">
            <a:extLst>
              <a:ext uri="{FF2B5EF4-FFF2-40B4-BE49-F238E27FC236}">
                <a16:creationId xmlns:a16="http://schemas.microsoft.com/office/drawing/2014/main" id="{3331B054-36F4-DCB1-A837-5968B33623F5}"/>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4" name="TextBox 43">
            <a:extLst>
              <a:ext uri="{FF2B5EF4-FFF2-40B4-BE49-F238E27FC236}">
                <a16:creationId xmlns:a16="http://schemas.microsoft.com/office/drawing/2014/main" id="{A0D6EF09-4099-7F4E-99E1-04DD7412F780}"/>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5" name="TextBox 44">
            <a:extLst>
              <a:ext uri="{FF2B5EF4-FFF2-40B4-BE49-F238E27FC236}">
                <a16:creationId xmlns:a16="http://schemas.microsoft.com/office/drawing/2014/main" id="{C3B8219B-6289-D3A5-55AE-4D8086144A35}"/>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8" name="Freeform 324">
            <a:extLst>
              <a:ext uri="{FF2B5EF4-FFF2-40B4-BE49-F238E27FC236}">
                <a16:creationId xmlns:a16="http://schemas.microsoft.com/office/drawing/2014/main" id="{3EFCC03D-2C9C-32D9-BDF6-65846AC1088D}"/>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9" name="Freeform 325">
            <a:extLst>
              <a:ext uri="{FF2B5EF4-FFF2-40B4-BE49-F238E27FC236}">
                <a16:creationId xmlns:a16="http://schemas.microsoft.com/office/drawing/2014/main" id="{820531CA-3D27-CC09-D708-36F8CAFEE1E8}"/>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 name="TextBox 24">
            <a:extLst>
              <a:ext uri="{FF2B5EF4-FFF2-40B4-BE49-F238E27FC236}">
                <a16:creationId xmlns:a16="http://schemas.microsoft.com/office/drawing/2014/main" id="{2CA13B75-7611-1894-B44A-E63CB7E83071}"/>
              </a:ext>
            </a:extLst>
          </p:cNvPr>
          <p:cNvSpPr txBox="1"/>
          <p:nvPr/>
        </p:nvSpPr>
        <p:spPr>
          <a:xfrm>
            <a:off x="1144629" y="2714306"/>
            <a:ext cx="4065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Team Metrics</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2" name="모서리가 둥근 직사각형 61">
            <a:extLst>
              <a:ext uri="{FF2B5EF4-FFF2-40B4-BE49-F238E27FC236}">
                <a16:creationId xmlns:a16="http://schemas.microsoft.com/office/drawing/2014/main" id="{F4293212-5691-00C2-0904-C7AD94D4EC63}"/>
              </a:ext>
            </a:extLst>
          </p:cNvPr>
          <p:cNvSpPr/>
          <p:nvPr/>
        </p:nvSpPr>
        <p:spPr>
          <a:xfrm>
            <a:off x="1144629" y="3872450"/>
            <a:ext cx="980486" cy="980486"/>
          </a:xfrm>
          <a:prstGeom prst="round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63" name="직선 연결선 27">
            <a:extLst>
              <a:ext uri="{FF2B5EF4-FFF2-40B4-BE49-F238E27FC236}">
                <a16:creationId xmlns:a16="http://schemas.microsoft.com/office/drawing/2014/main" id="{97C2511B-47DA-AFF0-88C7-E493BF6DFFC1}"/>
              </a:ext>
            </a:extLst>
          </p:cNvPr>
          <p:cNvCxnSpPr/>
          <p:nvPr/>
        </p:nvCxnSpPr>
        <p:spPr>
          <a:xfrm>
            <a:off x="2540513" y="4308072"/>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26">
            <a:extLst>
              <a:ext uri="{FF2B5EF4-FFF2-40B4-BE49-F238E27FC236}">
                <a16:creationId xmlns:a16="http://schemas.microsoft.com/office/drawing/2014/main" id="{64379431-8ECD-F2FD-80C7-3B58C946E4A5}"/>
              </a:ext>
            </a:extLst>
          </p:cNvPr>
          <p:cNvCxnSpPr/>
          <p:nvPr/>
        </p:nvCxnSpPr>
        <p:spPr>
          <a:xfrm>
            <a:off x="2540513" y="4308072"/>
            <a:ext cx="1441450" cy="0"/>
          </a:xfrm>
          <a:prstGeom prst="line">
            <a:avLst/>
          </a:prstGeom>
          <a:ln w="114300" cap="rnd">
            <a:roun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85D1789-4154-5A67-B114-1CFC9CF30F1C}"/>
              </a:ext>
            </a:extLst>
          </p:cNvPr>
          <p:cNvSpPr txBox="1"/>
          <p:nvPr/>
        </p:nvSpPr>
        <p:spPr>
          <a:xfrm>
            <a:off x="2453401" y="4453446"/>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72" name="TextBox 71">
            <a:extLst>
              <a:ext uri="{FF2B5EF4-FFF2-40B4-BE49-F238E27FC236}">
                <a16:creationId xmlns:a16="http://schemas.microsoft.com/office/drawing/2014/main" id="{72149F79-55DB-3A96-1FC7-15A357EE9B10}"/>
              </a:ext>
            </a:extLst>
          </p:cNvPr>
          <p:cNvSpPr txBox="1"/>
          <p:nvPr/>
        </p:nvSpPr>
        <p:spPr>
          <a:xfrm>
            <a:off x="4619301" y="4468835"/>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48</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77" name="모서리가 둥근 직사각형 76">
            <a:extLst>
              <a:ext uri="{FF2B5EF4-FFF2-40B4-BE49-F238E27FC236}">
                <a16:creationId xmlns:a16="http://schemas.microsoft.com/office/drawing/2014/main" id="{8AAB5AAC-2FA5-0B98-6245-E251C7F141FC}"/>
              </a:ext>
            </a:extLst>
          </p:cNvPr>
          <p:cNvSpPr/>
          <p:nvPr/>
        </p:nvSpPr>
        <p:spPr>
          <a:xfrm>
            <a:off x="1144629" y="5136331"/>
            <a:ext cx="980486" cy="980486"/>
          </a:xfrm>
          <a:prstGeom prst="round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78" name="직선 연결선 27">
            <a:extLst>
              <a:ext uri="{FF2B5EF4-FFF2-40B4-BE49-F238E27FC236}">
                <a16:creationId xmlns:a16="http://schemas.microsoft.com/office/drawing/2014/main" id="{D1C3D4C6-A9FF-B2A3-C404-EC8765FF835A}"/>
              </a:ext>
            </a:extLst>
          </p:cNvPr>
          <p:cNvCxnSpPr/>
          <p:nvPr/>
        </p:nvCxnSpPr>
        <p:spPr>
          <a:xfrm>
            <a:off x="2540513" y="5571953"/>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79" name="직선 연결선 26">
            <a:extLst>
              <a:ext uri="{FF2B5EF4-FFF2-40B4-BE49-F238E27FC236}">
                <a16:creationId xmlns:a16="http://schemas.microsoft.com/office/drawing/2014/main" id="{366D2BF1-9AE0-9DC3-C177-237926A38A5C}"/>
              </a:ext>
            </a:extLst>
          </p:cNvPr>
          <p:cNvCxnSpPr>
            <a:cxnSpLocks/>
          </p:cNvCxnSpPr>
          <p:nvPr/>
        </p:nvCxnSpPr>
        <p:spPr>
          <a:xfrm>
            <a:off x="2540513" y="5571953"/>
            <a:ext cx="2669662" cy="0"/>
          </a:xfrm>
          <a:prstGeom prst="line">
            <a:avLst/>
          </a:prstGeom>
          <a:ln w="1143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3D86A01-0C64-1F3C-5713-577E873C4A0F}"/>
              </a:ext>
            </a:extLst>
          </p:cNvPr>
          <p:cNvSpPr txBox="1"/>
          <p:nvPr/>
        </p:nvSpPr>
        <p:spPr>
          <a:xfrm>
            <a:off x="2453401" y="5717327"/>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1" name="TextBox 80">
            <a:extLst>
              <a:ext uri="{FF2B5EF4-FFF2-40B4-BE49-F238E27FC236}">
                <a16:creationId xmlns:a16="http://schemas.microsoft.com/office/drawing/2014/main" id="{1C9D5E7C-07FD-8A5D-600F-5C4B766AAB2A}"/>
              </a:ext>
            </a:extLst>
          </p:cNvPr>
          <p:cNvSpPr txBox="1"/>
          <p:nvPr/>
        </p:nvSpPr>
        <p:spPr>
          <a:xfrm>
            <a:off x="4619301" y="5732716"/>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90</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3" name="모서리가 둥근 직사각형 82">
            <a:extLst>
              <a:ext uri="{FF2B5EF4-FFF2-40B4-BE49-F238E27FC236}">
                <a16:creationId xmlns:a16="http://schemas.microsoft.com/office/drawing/2014/main" id="{01E372C0-D0E1-578E-182D-782DD626065A}"/>
              </a:ext>
            </a:extLst>
          </p:cNvPr>
          <p:cNvSpPr/>
          <p:nvPr/>
        </p:nvSpPr>
        <p:spPr>
          <a:xfrm>
            <a:off x="6480512" y="3872450"/>
            <a:ext cx="980486" cy="980486"/>
          </a:xfrm>
          <a:prstGeom prst="round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84" name="직선 연결선 27">
            <a:extLst>
              <a:ext uri="{FF2B5EF4-FFF2-40B4-BE49-F238E27FC236}">
                <a16:creationId xmlns:a16="http://schemas.microsoft.com/office/drawing/2014/main" id="{66D20DEA-85C7-414F-F4B2-E01B73D154EB}"/>
              </a:ext>
            </a:extLst>
          </p:cNvPr>
          <p:cNvCxnSpPr/>
          <p:nvPr/>
        </p:nvCxnSpPr>
        <p:spPr>
          <a:xfrm>
            <a:off x="7876396" y="4308072"/>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26">
            <a:extLst>
              <a:ext uri="{FF2B5EF4-FFF2-40B4-BE49-F238E27FC236}">
                <a16:creationId xmlns:a16="http://schemas.microsoft.com/office/drawing/2014/main" id="{C75EEF17-86B3-14CA-BD08-F59172DF577B}"/>
              </a:ext>
            </a:extLst>
          </p:cNvPr>
          <p:cNvCxnSpPr>
            <a:cxnSpLocks/>
          </p:cNvCxnSpPr>
          <p:nvPr/>
        </p:nvCxnSpPr>
        <p:spPr>
          <a:xfrm>
            <a:off x="7876396" y="4308072"/>
            <a:ext cx="2372504" cy="0"/>
          </a:xfrm>
          <a:prstGeom prst="line">
            <a:avLst/>
          </a:prstGeom>
          <a:ln w="1143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2681873-6A75-9B35-508A-D4C1C57723DE}"/>
              </a:ext>
            </a:extLst>
          </p:cNvPr>
          <p:cNvSpPr txBox="1"/>
          <p:nvPr/>
        </p:nvSpPr>
        <p:spPr>
          <a:xfrm>
            <a:off x="7789284" y="4453446"/>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7" name="TextBox 86">
            <a:extLst>
              <a:ext uri="{FF2B5EF4-FFF2-40B4-BE49-F238E27FC236}">
                <a16:creationId xmlns:a16="http://schemas.microsoft.com/office/drawing/2014/main" id="{988B83EC-C977-D186-004D-C31AD846792E}"/>
              </a:ext>
            </a:extLst>
          </p:cNvPr>
          <p:cNvSpPr txBox="1"/>
          <p:nvPr/>
        </p:nvSpPr>
        <p:spPr>
          <a:xfrm>
            <a:off x="9955184" y="4468835"/>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86</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9" name="모서리가 둥근 직사각형 88">
            <a:extLst>
              <a:ext uri="{FF2B5EF4-FFF2-40B4-BE49-F238E27FC236}">
                <a16:creationId xmlns:a16="http://schemas.microsoft.com/office/drawing/2014/main" id="{7299DC7B-9A2B-6F90-C88C-ADFB4DA2DF1F}"/>
              </a:ext>
            </a:extLst>
          </p:cNvPr>
          <p:cNvSpPr/>
          <p:nvPr/>
        </p:nvSpPr>
        <p:spPr>
          <a:xfrm>
            <a:off x="6480512" y="5136331"/>
            <a:ext cx="980486" cy="980486"/>
          </a:xfrm>
          <a:prstGeom prst="roundRect">
            <a:avLst/>
          </a:prstGeom>
          <a:solidFill>
            <a:schemeClr val="bg1">
              <a:lumMod val="8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90" name="직선 연결선 27">
            <a:extLst>
              <a:ext uri="{FF2B5EF4-FFF2-40B4-BE49-F238E27FC236}">
                <a16:creationId xmlns:a16="http://schemas.microsoft.com/office/drawing/2014/main" id="{24DF7FF6-D566-51A3-7511-AEFE0C1FB5BD}"/>
              </a:ext>
            </a:extLst>
          </p:cNvPr>
          <p:cNvCxnSpPr/>
          <p:nvPr/>
        </p:nvCxnSpPr>
        <p:spPr>
          <a:xfrm>
            <a:off x="7876396" y="5571953"/>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91" name="직선 연결선 26">
            <a:extLst>
              <a:ext uri="{FF2B5EF4-FFF2-40B4-BE49-F238E27FC236}">
                <a16:creationId xmlns:a16="http://schemas.microsoft.com/office/drawing/2014/main" id="{637A7E2F-2AAF-2333-4257-BAF9DB4CB855}"/>
              </a:ext>
            </a:extLst>
          </p:cNvPr>
          <p:cNvCxnSpPr>
            <a:cxnSpLocks/>
          </p:cNvCxnSpPr>
          <p:nvPr/>
        </p:nvCxnSpPr>
        <p:spPr>
          <a:xfrm>
            <a:off x="7876396" y="5571953"/>
            <a:ext cx="2096447" cy="0"/>
          </a:xfrm>
          <a:prstGeom prst="line">
            <a:avLst/>
          </a:prstGeom>
          <a:ln w="1143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BF7C70FE-EA56-848D-D6AA-CAED5E05C25E}"/>
              </a:ext>
            </a:extLst>
          </p:cNvPr>
          <p:cNvSpPr txBox="1"/>
          <p:nvPr/>
        </p:nvSpPr>
        <p:spPr>
          <a:xfrm>
            <a:off x="7789284" y="5717327"/>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93" name="TextBox 92">
            <a:extLst>
              <a:ext uri="{FF2B5EF4-FFF2-40B4-BE49-F238E27FC236}">
                <a16:creationId xmlns:a16="http://schemas.microsoft.com/office/drawing/2014/main" id="{B4809564-10F3-EEED-FB4B-00901C146604}"/>
              </a:ext>
            </a:extLst>
          </p:cNvPr>
          <p:cNvSpPr txBox="1"/>
          <p:nvPr/>
        </p:nvSpPr>
        <p:spPr>
          <a:xfrm>
            <a:off x="9955184" y="5732716"/>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67</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97" name="TextBox 96">
            <a:extLst>
              <a:ext uri="{FF2B5EF4-FFF2-40B4-BE49-F238E27FC236}">
                <a16:creationId xmlns:a16="http://schemas.microsoft.com/office/drawing/2014/main" id="{145CCC20-20B5-1560-2901-40F48B2F0244}"/>
              </a:ext>
            </a:extLst>
          </p:cNvPr>
          <p:cNvSpPr txBox="1"/>
          <p:nvPr/>
        </p:nvSpPr>
        <p:spPr>
          <a:xfrm>
            <a:off x="5019133" y="2656982"/>
            <a:ext cx="6028238"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 Vim te ludus feugait. Vix sale mazim</a:t>
            </a:r>
          </a:p>
        </p:txBody>
      </p:sp>
      <p:sp>
        <p:nvSpPr>
          <p:cNvPr id="99" name="Freeform 134">
            <a:extLst>
              <a:ext uri="{FF2B5EF4-FFF2-40B4-BE49-F238E27FC236}">
                <a16:creationId xmlns:a16="http://schemas.microsoft.com/office/drawing/2014/main" id="{5A2E729F-7AF9-E190-8295-FE0E0A6EFB6E}"/>
              </a:ext>
            </a:extLst>
          </p:cNvPr>
          <p:cNvSpPr>
            <a:spLocks/>
          </p:cNvSpPr>
          <p:nvPr/>
        </p:nvSpPr>
        <p:spPr bwMode="auto">
          <a:xfrm>
            <a:off x="1407523" y="3969295"/>
            <a:ext cx="460504" cy="256080"/>
          </a:xfrm>
          <a:custGeom>
            <a:avLst/>
            <a:gdLst>
              <a:gd name="T0" fmla="*/ 1348 w 2696"/>
              <a:gd name="T1" fmla="*/ 0 h 1494"/>
              <a:gd name="T2" fmla="*/ 323 w 2696"/>
              <a:gd name="T3" fmla="*/ 1494 h 1494"/>
              <a:gd name="T4" fmla="*/ 2372 w 2696"/>
              <a:gd name="T5" fmla="*/ 1494 h 1494"/>
              <a:gd name="T6" fmla="*/ 1348 w 2696"/>
              <a:gd name="T7" fmla="*/ 0 h 1494"/>
            </a:gdLst>
            <a:ahLst/>
            <a:cxnLst>
              <a:cxn ang="0">
                <a:pos x="T0" y="T1"/>
              </a:cxn>
              <a:cxn ang="0">
                <a:pos x="T2" y="T3"/>
              </a:cxn>
              <a:cxn ang="0">
                <a:pos x="T4" y="T5"/>
              </a:cxn>
              <a:cxn ang="0">
                <a:pos x="T6" y="T7"/>
              </a:cxn>
            </a:cxnLst>
            <a:rect l="0" t="0" r="r" b="b"/>
            <a:pathLst>
              <a:path w="2696" h="1494">
                <a:moveTo>
                  <a:pt x="1348" y="0"/>
                </a:moveTo>
                <a:cubicBezTo>
                  <a:pt x="0" y="0"/>
                  <a:pt x="323" y="1494"/>
                  <a:pt x="323" y="1494"/>
                </a:cubicBezTo>
                <a:lnTo>
                  <a:pt x="2372" y="1494"/>
                </a:lnTo>
                <a:cubicBezTo>
                  <a:pt x="2372" y="1494"/>
                  <a:pt x="2696" y="0"/>
                  <a:pt x="1348" y="0"/>
                </a:cubicBezTo>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0" name="Freeform 135">
            <a:extLst>
              <a:ext uri="{FF2B5EF4-FFF2-40B4-BE49-F238E27FC236}">
                <a16:creationId xmlns:a16="http://schemas.microsoft.com/office/drawing/2014/main" id="{41A5F2FC-5267-5FAE-5AF8-D7440848677F}"/>
              </a:ext>
            </a:extLst>
          </p:cNvPr>
          <p:cNvSpPr>
            <a:spLocks/>
          </p:cNvSpPr>
          <p:nvPr/>
        </p:nvSpPr>
        <p:spPr bwMode="auto">
          <a:xfrm>
            <a:off x="1407522" y="3969295"/>
            <a:ext cx="460504" cy="256080"/>
          </a:xfrm>
          <a:custGeom>
            <a:avLst/>
            <a:gdLst>
              <a:gd name="T0" fmla="*/ 1348 w 2696"/>
              <a:gd name="T1" fmla="*/ 0 h 1494"/>
              <a:gd name="T2" fmla="*/ 323 w 2696"/>
              <a:gd name="T3" fmla="*/ 1494 h 1494"/>
              <a:gd name="T4" fmla="*/ 2372 w 2696"/>
              <a:gd name="T5" fmla="*/ 1494 h 1494"/>
              <a:gd name="T6" fmla="*/ 1348 w 2696"/>
              <a:gd name="T7" fmla="*/ 0 h 1494"/>
            </a:gdLst>
            <a:ahLst/>
            <a:cxnLst>
              <a:cxn ang="0">
                <a:pos x="T0" y="T1"/>
              </a:cxn>
              <a:cxn ang="0">
                <a:pos x="T2" y="T3"/>
              </a:cxn>
              <a:cxn ang="0">
                <a:pos x="T4" y="T5"/>
              </a:cxn>
              <a:cxn ang="0">
                <a:pos x="T6" y="T7"/>
              </a:cxn>
            </a:cxnLst>
            <a:rect l="0" t="0" r="r" b="b"/>
            <a:pathLst>
              <a:path w="2696" h="1494">
                <a:moveTo>
                  <a:pt x="1348" y="0"/>
                </a:moveTo>
                <a:cubicBezTo>
                  <a:pt x="0" y="0"/>
                  <a:pt x="323" y="1494"/>
                  <a:pt x="323" y="1494"/>
                </a:cubicBezTo>
                <a:lnTo>
                  <a:pt x="2372" y="1494"/>
                </a:lnTo>
                <a:cubicBezTo>
                  <a:pt x="2372" y="1494"/>
                  <a:pt x="2696" y="0"/>
                  <a:pt x="1348" y="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1" name="Freeform 136">
            <a:extLst>
              <a:ext uri="{FF2B5EF4-FFF2-40B4-BE49-F238E27FC236}">
                <a16:creationId xmlns:a16="http://schemas.microsoft.com/office/drawing/2014/main" id="{FCF51262-D67B-98E2-6715-9BF6F64D575C}"/>
              </a:ext>
            </a:extLst>
          </p:cNvPr>
          <p:cNvSpPr>
            <a:spLocks/>
          </p:cNvSpPr>
          <p:nvPr/>
        </p:nvSpPr>
        <p:spPr bwMode="auto">
          <a:xfrm>
            <a:off x="1549300" y="4324290"/>
            <a:ext cx="185741" cy="289052"/>
          </a:xfrm>
          <a:custGeom>
            <a:avLst/>
            <a:gdLst>
              <a:gd name="T0" fmla="*/ 0 w 169"/>
              <a:gd name="T1" fmla="*/ 24 h 263"/>
              <a:gd name="T2" fmla="*/ 1 w 169"/>
              <a:gd name="T3" fmla="*/ 263 h 263"/>
              <a:gd name="T4" fmla="*/ 169 w 169"/>
              <a:gd name="T5" fmla="*/ 263 h 263"/>
              <a:gd name="T6" fmla="*/ 168 w 169"/>
              <a:gd name="T7" fmla="*/ 0 h 263"/>
              <a:gd name="T8" fmla="*/ 0 w 169"/>
              <a:gd name="T9" fmla="*/ 24 h 263"/>
            </a:gdLst>
            <a:ahLst/>
            <a:cxnLst>
              <a:cxn ang="0">
                <a:pos x="T0" y="T1"/>
              </a:cxn>
              <a:cxn ang="0">
                <a:pos x="T2" y="T3"/>
              </a:cxn>
              <a:cxn ang="0">
                <a:pos x="T4" y="T5"/>
              </a:cxn>
              <a:cxn ang="0">
                <a:pos x="T6" y="T7"/>
              </a:cxn>
              <a:cxn ang="0">
                <a:pos x="T8" y="T9"/>
              </a:cxn>
            </a:cxnLst>
            <a:rect l="0" t="0" r="r" b="b"/>
            <a:pathLst>
              <a:path w="169" h="263">
                <a:moveTo>
                  <a:pt x="0" y="24"/>
                </a:moveTo>
                <a:lnTo>
                  <a:pt x="1" y="263"/>
                </a:lnTo>
                <a:lnTo>
                  <a:pt x="169" y="263"/>
                </a:lnTo>
                <a:lnTo>
                  <a:pt x="168" y="0"/>
                </a:lnTo>
                <a:lnTo>
                  <a:pt x="0" y="24"/>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2" name="Freeform 137">
            <a:extLst>
              <a:ext uri="{FF2B5EF4-FFF2-40B4-BE49-F238E27FC236}">
                <a16:creationId xmlns:a16="http://schemas.microsoft.com/office/drawing/2014/main" id="{623CFB23-52B5-C600-9948-5266EDEE8975}"/>
              </a:ext>
            </a:extLst>
          </p:cNvPr>
          <p:cNvSpPr>
            <a:spLocks/>
          </p:cNvSpPr>
          <p:nvPr/>
        </p:nvSpPr>
        <p:spPr bwMode="auto">
          <a:xfrm>
            <a:off x="1549300" y="4324290"/>
            <a:ext cx="185741" cy="289052"/>
          </a:xfrm>
          <a:custGeom>
            <a:avLst/>
            <a:gdLst>
              <a:gd name="T0" fmla="*/ 0 w 1090"/>
              <a:gd name="T1" fmla="*/ 152 h 1692"/>
              <a:gd name="T2" fmla="*/ 6 w 1090"/>
              <a:gd name="T3" fmla="*/ 1692 h 1692"/>
              <a:gd name="T4" fmla="*/ 1090 w 1090"/>
              <a:gd name="T5" fmla="*/ 1688 h 1692"/>
              <a:gd name="T6" fmla="*/ 1084 w 1090"/>
              <a:gd name="T7" fmla="*/ 0 h 1692"/>
              <a:gd name="T8" fmla="*/ 0 w 1090"/>
              <a:gd name="T9" fmla="*/ 152 h 1692"/>
            </a:gdLst>
            <a:ahLst/>
            <a:cxnLst>
              <a:cxn ang="0">
                <a:pos x="T0" y="T1"/>
              </a:cxn>
              <a:cxn ang="0">
                <a:pos x="T2" y="T3"/>
              </a:cxn>
              <a:cxn ang="0">
                <a:pos x="T4" y="T5"/>
              </a:cxn>
              <a:cxn ang="0">
                <a:pos x="T6" y="T7"/>
              </a:cxn>
              <a:cxn ang="0">
                <a:pos x="T8" y="T9"/>
              </a:cxn>
            </a:cxnLst>
            <a:rect l="0" t="0" r="r" b="b"/>
            <a:pathLst>
              <a:path w="1090" h="1692">
                <a:moveTo>
                  <a:pt x="0" y="152"/>
                </a:moveTo>
                <a:lnTo>
                  <a:pt x="6" y="1692"/>
                </a:lnTo>
                <a:lnTo>
                  <a:pt x="1090" y="1688"/>
                </a:lnTo>
                <a:lnTo>
                  <a:pt x="1084" y="0"/>
                </a:lnTo>
                <a:lnTo>
                  <a:pt x="0" y="1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3" name="Freeform 138">
            <a:extLst>
              <a:ext uri="{FF2B5EF4-FFF2-40B4-BE49-F238E27FC236}">
                <a16:creationId xmlns:a16="http://schemas.microsoft.com/office/drawing/2014/main" id="{16A56581-8B09-0DC8-3D81-2C782E7CBBCD}"/>
              </a:ext>
            </a:extLst>
          </p:cNvPr>
          <p:cNvSpPr>
            <a:spLocks/>
          </p:cNvSpPr>
          <p:nvPr/>
        </p:nvSpPr>
        <p:spPr bwMode="auto">
          <a:xfrm>
            <a:off x="1517427" y="4491347"/>
            <a:ext cx="241792" cy="361589"/>
          </a:xfrm>
          <a:custGeom>
            <a:avLst/>
            <a:gdLst>
              <a:gd name="T0" fmla="*/ 110 w 220"/>
              <a:gd name="T1" fmla="*/ 329 h 329"/>
              <a:gd name="T2" fmla="*/ 33 w 220"/>
              <a:gd name="T3" fmla="*/ 329 h 329"/>
              <a:gd name="T4" fmla="*/ 0 w 220"/>
              <a:gd name="T5" fmla="*/ 19 h 329"/>
              <a:gd name="T6" fmla="*/ 19 w 220"/>
              <a:gd name="T7" fmla="*/ 0 h 329"/>
              <a:gd name="T8" fmla="*/ 110 w 220"/>
              <a:gd name="T9" fmla="*/ 35 h 329"/>
              <a:gd name="T10" fmla="*/ 201 w 220"/>
              <a:gd name="T11" fmla="*/ 0 h 329"/>
              <a:gd name="T12" fmla="*/ 220 w 220"/>
              <a:gd name="T13" fmla="*/ 19 h 329"/>
              <a:gd name="T14" fmla="*/ 187 w 220"/>
              <a:gd name="T15" fmla="*/ 329 h 329"/>
              <a:gd name="T16" fmla="*/ 110 w 220"/>
              <a:gd name="T17"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329">
                <a:moveTo>
                  <a:pt x="110" y="329"/>
                </a:moveTo>
                <a:lnTo>
                  <a:pt x="33" y="329"/>
                </a:lnTo>
                <a:lnTo>
                  <a:pt x="0" y="19"/>
                </a:lnTo>
                <a:lnTo>
                  <a:pt x="19" y="0"/>
                </a:lnTo>
                <a:lnTo>
                  <a:pt x="110" y="35"/>
                </a:lnTo>
                <a:lnTo>
                  <a:pt x="201" y="0"/>
                </a:lnTo>
                <a:lnTo>
                  <a:pt x="220" y="19"/>
                </a:lnTo>
                <a:lnTo>
                  <a:pt x="187" y="329"/>
                </a:lnTo>
                <a:lnTo>
                  <a:pt x="110" y="329"/>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4" name="Freeform 139">
            <a:extLst>
              <a:ext uri="{FF2B5EF4-FFF2-40B4-BE49-F238E27FC236}">
                <a16:creationId xmlns:a16="http://schemas.microsoft.com/office/drawing/2014/main" id="{692A6117-C00A-D1FC-5AA2-7B60AB71B38C}"/>
              </a:ext>
            </a:extLst>
          </p:cNvPr>
          <p:cNvSpPr>
            <a:spLocks/>
          </p:cNvSpPr>
          <p:nvPr/>
        </p:nvSpPr>
        <p:spPr bwMode="auto">
          <a:xfrm>
            <a:off x="1517427" y="4491347"/>
            <a:ext cx="241792" cy="361589"/>
          </a:xfrm>
          <a:custGeom>
            <a:avLst/>
            <a:gdLst>
              <a:gd name="T0" fmla="*/ 707 w 1415"/>
              <a:gd name="T1" fmla="*/ 2116 h 2116"/>
              <a:gd name="T2" fmla="*/ 213 w 1415"/>
              <a:gd name="T3" fmla="*/ 2116 h 2116"/>
              <a:gd name="T4" fmla="*/ 0 w 1415"/>
              <a:gd name="T5" fmla="*/ 120 h 2116"/>
              <a:gd name="T6" fmla="*/ 123 w 1415"/>
              <a:gd name="T7" fmla="*/ 0 h 2116"/>
              <a:gd name="T8" fmla="*/ 707 w 1415"/>
              <a:gd name="T9" fmla="*/ 223 h 2116"/>
              <a:gd name="T10" fmla="*/ 1292 w 1415"/>
              <a:gd name="T11" fmla="*/ 0 h 2116"/>
              <a:gd name="T12" fmla="*/ 1415 w 1415"/>
              <a:gd name="T13" fmla="*/ 120 h 2116"/>
              <a:gd name="T14" fmla="*/ 1202 w 1415"/>
              <a:gd name="T15" fmla="*/ 2116 h 2116"/>
              <a:gd name="T16" fmla="*/ 707 w 1415"/>
              <a:gd name="T17"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5" h="2116">
                <a:moveTo>
                  <a:pt x="707" y="2116"/>
                </a:moveTo>
                <a:lnTo>
                  <a:pt x="213" y="2116"/>
                </a:lnTo>
                <a:lnTo>
                  <a:pt x="0" y="120"/>
                </a:lnTo>
                <a:lnTo>
                  <a:pt x="123" y="0"/>
                </a:lnTo>
                <a:lnTo>
                  <a:pt x="707" y="223"/>
                </a:lnTo>
                <a:lnTo>
                  <a:pt x="1292" y="0"/>
                </a:lnTo>
                <a:lnTo>
                  <a:pt x="1415" y="120"/>
                </a:lnTo>
                <a:lnTo>
                  <a:pt x="1202" y="2116"/>
                </a:lnTo>
                <a:lnTo>
                  <a:pt x="707" y="2116"/>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5" name="Freeform 140">
            <a:extLst>
              <a:ext uri="{FF2B5EF4-FFF2-40B4-BE49-F238E27FC236}">
                <a16:creationId xmlns:a16="http://schemas.microsoft.com/office/drawing/2014/main" id="{22574803-CE05-AB94-A897-6ECDED4B8650}"/>
              </a:ext>
            </a:extLst>
          </p:cNvPr>
          <p:cNvSpPr>
            <a:spLocks/>
          </p:cNvSpPr>
          <p:nvPr/>
        </p:nvSpPr>
        <p:spPr bwMode="auto">
          <a:xfrm>
            <a:off x="1237169" y="4512228"/>
            <a:ext cx="371480" cy="340707"/>
          </a:xfrm>
          <a:custGeom>
            <a:avLst/>
            <a:gdLst>
              <a:gd name="T0" fmla="*/ 1644 w 2178"/>
              <a:gd name="T1" fmla="*/ 0 h 1996"/>
              <a:gd name="T2" fmla="*/ 1612 w 2178"/>
              <a:gd name="T3" fmla="*/ 30 h 1996"/>
              <a:gd name="T4" fmla="*/ 792 w 2178"/>
              <a:gd name="T5" fmla="*/ 368 h 1996"/>
              <a:gd name="T6" fmla="*/ 168 w 2178"/>
              <a:gd name="T7" fmla="*/ 1119 h 1996"/>
              <a:gd name="T8" fmla="*/ 0 w 2178"/>
              <a:gd name="T9" fmla="*/ 1996 h 1996"/>
              <a:gd name="T10" fmla="*/ 2178 w 2178"/>
              <a:gd name="T11" fmla="*/ 1996 h 1996"/>
              <a:gd name="T12" fmla="*/ 1644 w 2178"/>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78" h="1996">
                <a:moveTo>
                  <a:pt x="1644" y="0"/>
                </a:moveTo>
                <a:lnTo>
                  <a:pt x="1612" y="30"/>
                </a:lnTo>
                <a:cubicBezTo>
                  <a:pt x="1454" y="139"/>
                  <a:pt x="792" y="368"/>
                  <a:pt x="792" y="368"/>
                </a:cubicBezTo>
                <a:cubicBezTo>
                  <a:pt x="317" y="481"/>
                  <a:pt x="246" y="845"/>
                  <a:pt x="168" y="1119"/>
                </a:cubicBezTo>
                <a:cubicBezTo>
                  <a:pt x="168" y="1119"/>
                  <a:pt x="79" y="1602"/>
                  <a:pt x="0" y="1996"/>
                </a:cubicBezTo>
                <a:lnTo>
                  <a:pt x="2178" y="1996"/>
                </a:lnTo>
                <a:lnTo>
                  <a:pt x="1644" y="0"/>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6" name="Freeform 141">
            <a:extLst>
              <a:ext uri="{FF2B5EF4-FFF2-40B4-BE49-F238E27FC236}">
                <a16:creationId xmlns:a16="http://schemas.microsoft.com/office/drawing/2014/main" id="{F8700B0B-14C7-D951-C8AF-6CF6F3F9EB4C}"/>
              </a:ext>
            </a:extLst>
          </p:cNvPr>
          <p:cNvSpPr>
            <a:spLocks/>
          </p:cNvSpPr>
          <p:nvPr/>
        </p:nvSpPr>
        <p:spPr bwMode="auto">
          <a:xfrm>
            <a:off x="1237169" y="4512228"/>
            <a:ext cx="371480" cy="340707"/>
          </a:xfrm>
          <a:custGeom>
            <a:avLst/>
            <a:gdLst>
              <a:gd name="T0" fmla="*/ 1644 w 2178"/>
              <a:gd name="T1" fmla="*/ 0 h 1996"/>
              <a:gd name="T2" fmla="*/ 1612 w 2178"/>
              <a:gd name="T3" fmla="*/ 30 h 1996"/>
              <a:gd name="T4" fmla="*/ 792 w 2178"/>
              <a:gd name="T5" fmla="*/ 368 h 1996"/>
              <a:gd name="T6" fmla="*/ 168 w 2178"/>
              <a:gd name="T7" fmla="*/ 1119 h 1996"/>
              <a:gd name="T8" fmla="*/ 0 w 2178"/>
              <a:gd name="T9" fmla="*/ 1996 h 1996"/>
              <a:gd name="T10" fmla="*/ 2178 w 2178"/>
              <a:gd name="T11" fmla="*/ 1996 h 1996"/>
              <a:gd name="T12" fmla="*/ 1644 w 2178"/>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78" h="1996">
                <a:moveTo>
                  <a:pt x="1644" y="0"/>
                </a:moveTo>
                <a:lnTo>
                  <a:pt x="1612" y="30"/>
                </a:lnTo>
                <a:cubicBezTo>
                  <a:pt x="1454" y="139"/>
                  <a:pt x="792" y="368"/>
                  <a:pt x="792" y="368"/>
                </a:cubicBezTo>
                <a:cubicBezTo>
                  <a:pt x="317" y="481"/>
                  <a:pt x="246" y="845"/>
                  <a:pt x="168" y="1119"/>
                </a:cubicBezTo>
                <a:cubicBezTo>
                  <a:pt x="168" y="1119"/>
                  <a:pt x="79" y="1602"/>
                  <a:pt x="0" y="1996"/>
                </a:cubicBezTo>
                <a:lnTo>
                  <a:pt x="2178" y="1996"/>
                </a:lnTo>
                <a:lnTo>
                  <a:pt x="1644"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7" name="Freeform 142">
            <a:extLst>
              <a:ext uri="{FF2B5EF4-FFF2-40B4-BE49-F238E27FC236}">
                <a16:creationId xmlns:a16="http://schemas.microsoft.com/office/drawing/2014/main" id="{8D67FE41-A86C-425F-8113-4C7EBDADAE6C}"/>
              </a:ext>
            </a:extLst>
          </p:cNvPr>
          <p:cNvSpPr>
            <a:spLocks/>
          </p:cNvSpPr>
          <p:nvPr/>
        </p:nvSpPr>
        <p:spPr bwMode="auto">
          <a:xfrm>
            <a:off x="1667998" y="4512228"/>
            <a:ext cx="372580" cy="340707"/>
          </a:xfrm>
          <a:custGeom>
            <a:avLst/>
            <a:gdLst>
              <a:gd name="T0" fmla="*/ 538 w 2182"/>
              <a:gd name="T1" fmla="*/ 0 h 1996"/>
              <a:gd name="T2" fmla="*/ 571 w 2182"/>
              <a:gd name="T3" fmla="*/ 30 h 1996"/>
              <a:gd name="T4" fmla="*/ 1391 w 2182"/>
              <a:gd name="T5" fmla="*/ 368 h 1996"/>
              <a:gd name="T6" fmla="*/ 2015 w 2182"/>
              <a:gd name="T7" fmla="*/ 1119 h 1996"/>
              <a:gd name="T8" fmla="*/ 2182 w 2182"/>
              <a:gd name="T9" fmla="*/ 1996 h 1996"/>
              <a:gd name="T10" fmla="*/ 0 w 2182"/>
              <a:gd name="T11" fmla="*/ 1996 h 1996"/>
              <a:gd name="T12" fmla="*/ 538 w 2182"/>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82" h="1996">
                <a:moveTo>
                  <a:pt x="538" y="0"/>
                </a:moveTo>
                <a:lnTo>
                  <a:pt x="571" y="30"/>
                </a:lnTo>
                <a:cubicBezTo>
                  <a:pt x="729" y="139"/>
                  <a:pt x="1391" y="368"/>
                  <a:pt x="1391" y="368"/>
                </a:cubicBezTo>
                <a:cubicBezTo>
                  <a:pt x="1865" y="481"/>
                  <a:pt x="1937" y="845"/>
                  <a:pt x="2015" y="1119"/>
                </a:cubicBezTo>
                <a:cubicBezTo>
                  <a:pt x="2015" y="1119"/>
                  <a:pt x="2103" y="1602"/>
                  <a:pt x="2182" y="1996"/>
                </a:cubicBezTo>
                <a:lnTo>
                  <a:pt x="0" y="1996"/>
                </a:lnTo>
                <a:lnTo>
                  <a:pt x="538" y="0"/>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8" name="Freeform 143">
            <a:extLst>
              <a:ext uri="{FF2B5EF4-FFF2-40B4-BE49-F238E27FC236}">
                <a16:creationId xmlns:a16="http://schemas.microsoft.com/office/drawing/2014/main" id="{A0C6176F-0190-125D-98FD-1C0DBBDDC0B6}"/>
              </a:ext>
            </a:extLst>
          </p:cNvPr>
          <p:cNvSpPr>
            <a:spLocks/>
          </p:cNvSpPr>
          <p:nvPr/>
        </p:nvSpPr>
        <p:spPr bwMode="auto">
          <a:xfrm>
            <a:off x="1667998" y="4512228"/>
            <a:ext cx="372580" cy="340707"/>
          </a:xfrm>
          <a:custGeom>
            <a:avLst/>
            <a:gdLst>
              <a:gd name="T0" fmla="*/ 538 w 2182"/>
              <a:gd name="T1" fmla="*/ 0 h 1996"/>
              <a:gd name="T2" fmla="*/ 571 w 2182"/>
              <a:gd name="T3" fmla="*/ 30 h 1996"/>
              <a:gd name="T4" fmla="*/ 1391 w 2182"/>
              <a:gd name="T5" fmla="*/ 368 h 1996"/>
              <a:gd name="T6" fmla="*/ 2015 w 2182"/>
              <a:gd name="T7" fmla="*/ 1119 h 1996"/>
              <a:gd name="T8" fmla="*/ 2182 w 2182"/>
              <a:gd name="T9" fmla="*/ 1996 h 1996"/>
              <a:gd name="T10" fmla="*/ 0 w 2182"/>
              <a:gd name="T11" fmla="*/ 1996 h 1996"/>
              <a:gd name="T12" fmla="*/ 538 w 2182"/>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82" h="1996">
                <a:moveTo>
                  <a:pt x="538" y="0"/>
                </a:moveTo>
                <a:lnTo>
                  <a:pt x="571" y="30"/>
                </a:lnTo>
                <a:cubicBezTo>
                  <a:pt x="729" y="139"/>
                  <a:pt x="1391" y="368"/>
                  <a:pt x="1391" y="368"/>
                </a:cubicBezTo>
                <a:cubicBezTo>
                  <a:pt x="1865" y="481"/>
                  <a:pt x="1937" y="845"/>
                  <a:pt x="2015" y="1119"/>
                </a:cubicBezTo>
                <a:cubicBezTo>
                  <a:pt x="2015" y="1119"/>
                  <a:pt x="2103" y="1602"/>
                  <a:pt x="2182" y="1996"/>
                </a:cubicBezTo>
                <a:lnTo>
                  <a:pt x="0" y="1996"/>
                </a:lnTo>
                <a:lnTo>
                  <a:pt x="538"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9" name="Freeform 144">
            <a:extLst>
              <a:ext uri="{FF2B5EF4-FFF2-40B4-BE49-F238E27FC236}">
                <a16:creationId xmlns:a16="http://schemas.microsoft.com/office/drawing/2014/main" id="{79655CD5-4EEF-2F51-EFF0-11EDDEB5A573}"/>
              </a:ext>
            </a:extLst>
          </p:cNvPr>
          <p:cNvSpPr>
            <a:spLocks/>
          </p:cNvSpPr>
          <p:nvPr/>
        </p:nvSpPr>
        <p:spPr bwMode="auto">
          <a:xfrm>
            <a:off x="1898800" y="4627629"/>
            <a:ext cx="31873" cy="225307"/>
          </a:xfrm>
          <a:custGeom>
            <a:avLst/>
            <a:gdLst>
              <a:gd name="T0" fmla="*/ 187 w 187"/>
              <a:gd name="T1" fmla="*/ 0 h 1322"/>
              <a:gd name="T2" fmla="*/ 31 w 187"/>
              <a:gd name="T3" fmla="*/ 338 h 1322"/>
              <a:gd name="T4" fmla="*/ 12 w 187"/>
              <a:gd name="T5" fmla="*/ 1322 h 1322"/>
            </a:gdLst>
            <a:ahLst/>
            <a:cxnLst>
              <a:cxn ang="0">
                <a:pos x="T0" y="T1"/>
              </a:cxn>
              <a:cxn ang="0">
                <a:pos x="T2" y="T3"/>
              </a:cxn>
              <a:cxn ang="0">
                <a:pos x="T4" y="T5"/>
              </a:cxn>
            </a:cxnLst>
            <a:rect l="0" t="0" r="r" b="b"/>
            <a:pathLst>
              <a:path w="187" h="1322">
                <a:moveTo>
                  <a:pt x="187" y="0"/>
                </a:moveTo>
                <a:cubicBezTo>
                  <a:pt x="107" y="91"/>
                  <a:pt x="59" y="226"/>
                  <a:pt x="31" y="338"/>
                </a:cubicBezTo>
                <a:cubicBezTo>
                  <a:pt x="4" y="446"/>
                  <a:pt x="0" y="1212"/>
                  <a:pt x="12" y="1322"/>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0" name="Freeform 145">
            <a:extLst>
              <a:ext uri="{FF2B5EF4-FFF2-40B4-BE49-F238E27FC236}">
                <a16:creationId xmlns:a16="http://schemas.microsoft.com/office/drawing/2014/main" id="{A9DA5BA4-2258-0BB4-53AC-9B2FACBE2E9E}"/>
              </a:ext>
            </a:extLst>
          </p:cNvPr>
          <p:cNvSpPr>
            <a:spLocks/>
          </p:cNvSpPr>
          <p:nvPr/>
        </p:nvSpPr>
        <p:spPr bwMode="auto">
          <a:xfrm>
            <a:off x="1348173" y="4629827"/>
            <a:ext cx="32972" cy="223109"/>
          </a:xfrm>
          <a:custGeom>
            <a:avLst/>
            <a:gdLst>
              <a:gd name="T0" fmla="*/ 0 w 196"/>
              <a:gd name="T1" fmla="*/ 0 h 1308"/>
              <a:gd name="T2" fmla="*/ 158 w 196"/>
              <a:gd name="T3" fmla="*/ 337 h 1308"/>
              <a:gd name="T4" fmla="*/ 185 w 196"/>
              <a:gd name="T5" fmla="*/ 1308 h 1308"/>
            </a:gdLst>
            <a:ahLst/>
            <a:cxnLst>
              <a:cxn ang="0">
                <a:pos x="T0" y="T1"/>
              </a:cxn>
              <a:cxn ang="0">
                <a:pos x="T2" y="T3"/>
              </a:cxn>
              <a:cxn ang="0">
                <a:pos x="T4" y="T5"/>
              </a:cxn>
            </a:cxnLst>
            <a:rect l="0" t="0" r="r" b="b"/>
            <a:pathLst>
              <a:path w="196" h="1308">
                <a:moveTo>
                  <a:pt x="0" y="0"/>
                </a:moveTo>
                <a:cubicBezTo>
                  <a:pt x="80" y="90"/>
                  <a:pt x="129" y="225"/>
                  <a:pt x="158" y="337"/>
                </a:cubicBezTo>
                <a:cubicBezTo>
                  <a:pt x="186" y="444"/>
                  <a:pt x="196" y="1198"/>
                  <a:pt x="185" y="130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3" name="Freeform 146">
            <a:extLst>
              <a:ext uri="{FF2B5EF4-FFF2-40B4-BE49-F238E27FC236}">
                <a16:creationId xmlns:a16="http://schemas.microsoft.com/office/drawing/2014/main" id="{D7AD49E2-5E3D-2328-176C-009C93C761A2}"/>
              </a:ext>
            </a:extLst>
          </p:cNvPr>
          <p:cNvSpPr>
            <a:spLocks/>
          </p:cNvSpPr>
          <p:nvPr/>
        </p:nvSpPr>
        <p:spPr bwMode="auto">
          <a:xfrm>
            <a:off x="1493248" y="4105578"/>
            <a:ext cx="287952" cy="357193"/>
          </a:xfrm>
          <a:custGeom>
            <a:avLst/>
            <a:gdLst>
              <a:gd name="T0" fmla="*/ 845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5 w 1691"/>
              <a:gd name="T29" fmla="*/ 884 h 2088"/>
              <a:gd name="T30" fmla="*/ 1628 w 1691"/>
              <a:gd name="T31" fmla="*/ 399 h 2088"/>
              <a:gd name="T32" fmla="*/ 1543 w 1691"/>
              <a:gd name="T33" fmla="*/ 0 h 2088"/>
              <a:gd name="T34" fmla="*/ 845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5" y="38"/>
                </a:moveTo>
                <a:cubicBezTo>
                  <a:pt x="588" y="39"/>
                  <a:pt x="144" y="5"/>
                  <a:pt x="144" y="5"/>
                </a:cubicBezTo>
                <a:cubicBezTo>
                  <a:pt x="90" y="5"/>
                  <a:pt x="111" y="312"/>
                  <a:pt x="63" y="405"/>
                </a:cubicBezTo>
                <a:cubicBezTo>
                  <a:pt x="0" y="528"/>
                  <a:pt x="19" y="890"/>
                  <a:pt x="19" y="890"/>
                </a:cubicBezTo>
                <a:lnTo>
                  <a:pt x="36" y="1291"/>
                </a:lnTo>
                <a:cubicBezTo>
                  <a:pt x="37" y="1732"/>
                  <a:pt x="383" y="2088"/>
                  <a:pt x="852" y="2086"/>
                </a:cubicBezTo>
                <a:lnTo>
                  <a:pt x="852" y="2086"/>
                </a:lnTo>
                <a:lnTo>
                  <a:pt x="852" y="2086"/>
                </a:lnTo>
                <a:lnTo>
                  <a:pt x="852" y="2086"/>
                </a:lnTo>
                <a:lnTo>
                  <a:pt x="852" y="2086"/>
                </a:lnTo>
                <a:lnTo>
                  <a:pt x="852" y="2086"/>
                </a:lnTo>
                <a:lnTo>
                  <a:pt x="852" y="2086"/>
                </a:lnTo>
                <a:lnTo>
                  <a:pt x="852" y="2086"/>
                </a:lnTo>
                <a:cubicBezTo>
                  <a:pt x="1320" y="2084"/>
                  <a:pt x="1664" y="1725"/>
                  <a:pt x="1662" y="1284"/>
                </a:cubicBezTo>
                <a:lnTo>
                  <a:pt x="1675" y="884"/>
                </a:lnTo>
                <a:cubicBezTo>
                  <a:pt x="1675" y="884"/>
                  <a:pt x="1691" y="521"/>
                  <a:pt x="1628" y="399"/>
                </a:cubicBezTo>
                <a:cubicBezTo>
                  <a:pt x="1579" y="306"/>
                  <a:pt x="1597" y="0"/>
                  <a:pt x="1543" y="0"/>
                </a:cubicBezTo>
                <a:cubicBezTo>
                  <a:pt x="1543" y="0"/>
                  <a:pt x="1103" y="37"/>
                  <a:pt x="845" y="38"/>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6" name="Freeform 147">
            <a:extLst>
              <a:ext uri="{FF2B5EF4-FFF2-40B4-BE49-F238E27FC236}">
                <a16:creationId xmlns:a16="http://schemas.microsoft.com/office/drawing/2014/main" id="{E26605AC-2E56-54D1-AB25-464AA6B4B4B5}"/>
              </a:ext>
            </a:extLst>
          </p:cNvPr>
          <p:cNvSpPr>
            <a:spLocks/>
          </p:cNvSpPr>
          <p:nvPr/>
        </p:nvSpPr>
        <p:spPr bwMode="auto">
          <a:xfrm>
            <a:off x="1493248" y="4105578"/>
            <a:ext cx="287952" cy="357193"/>
          </a:xfrm>
          <a:custGeom>
            <a:avLst/>
            <a:gdLst>
              <a:gd name="T0" fmla="*/ 845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5 w 1691"/>
              <a:gd name="T29" fmla="*/ 884 h 2088"/>
              <a:gd name="T30" fmla="*/ 1628 w 1691"/>
              <a:gd name="T31" fmla="*/ 399 h 2088"/>
              <a:gd name="T32" fmla="*/ 1543 w 1691"/>
              <a:gd name="T33" fmla="*/ 0 h 2088"/>
              <a:gd name="T34" fmla="*/ 845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5" y="38"/>
                </a:moveTo>
                <a:cubicBezTo>
                  <a:pt x="588" y="39"/>
                  <a:pt x="144" y="5"/>
                  <a:pt x="144" y="5"/>
                </a:cubicBezTo>
                <a:cubicBezTo>
                  <a:pt x="90" y="5"/>
                  <a:pt x="111" y="312"/>
                  <a:pt x="63" y="405"/>
                </a:cubicBezTo>
                <a:cubicBezTo>
                  <a:pt x="0" y="528"/>
                  <a:pt x="19" y="890"/>
                  <a:pt x="19" y="890"/>
                </a:cubicBezTo>
                <a:lnTo>
                  <a:pt x="36" y="1291"/>
                </a:lnTo>
                <a:cubicBezTo>
                  <a:pt x="37" y="1732"/>
                  <a:pt x="383" y="2088"/>
                  <a:pt x="852" y="2086"/>
                </a:cubicBezTo>
                <a:lnTo>
                  <a:pt x="852" y="2086"/>
                </a:lnTo>
                <a:lnTo>
                  <a:pt x="852" y="2086"/>
                </a:lnTo>
                <a:lnTo>
                  <a:pt x="852" y="2086"/>
                </a:lnTo>
                <a:lnTo>
                  <a:pt x="852" y="2086"/>
                </a:lnTo>
                <a:lnTo>
                  <a:pt x="852" y="2086"/>
                </a:lnTo>
                <a:lnTo>
                  <a:pt x="852" y="2086"/>
                </a:lnTo>
                <a:lnTo>
                  <a:pt x="852" y="2086"/>
                </a:lnTo>
                <a:cubicBezTo>
                  <a:pt x="1320" y="2084"/>
                  <a:pt x="1664" y="1725"/>
                  <a:pt x="1662" y="1284"/>
                </a:cubicBezTo>
                <a:lnTo>
                  <a:pt x="1675" y="884"/>
                </a:lnTo>
                <a:cubicBezTo>
                  <a:pt x="1675" y="884"/>
                  <a:pt x="1691" y="521"/>
                  <a:pt x="1628" y="399"/>
                </a:cubicBezTo>
                <a:cubicBezTo>
                  <a:pt x="1579" y="306"/>
                  <a:pt x="1597" y="0"/>
                  <a:pt x="1543" y="0"/>
                </a:cubicBezTo>
                <a:cubicBezTo>
                  <a:pt x="1543" y="0"/>
                  <a:pt x="1103" y="37"/>
                  <a:pt x="845" y="3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7" name="Freeform 148">
            <a:extLst>
              <a:ext uri="{FF2B5EF4-FFF2-40B4-BE49-F238E27FC236}">
                <a16:creationId xmlns:a16="http://schemas.microsoft.com/office/drawing/2014/main" id="{7D42C25B-C905-1D12-5FB7-2C51A2803324}"/>
              </a:ext>
            </a:extLst>
          </p:cNvPr>
          <p:cNvSpPr>
            <a:spLocks/>
          </p:cNvSpPr>
          <p:nvPr/>
        </p:nvSpPr>
        <p:spPr bwMode="auto">
          <a:xfrm>
            <a:off x="1776804" y="4208889"/>
            <a:ext cx="63745" cy="132986"/>
          </a:xfrm>
          <a:custGeom>
            <a:avLst/>
            <a:gdLst>
              <a:gd name="T0" fmla="*/ 120 w 372"/>
              <a:gd name="T1" fmla="*/ 47 h 775"/>
              <a:gd name="T2" fmla="*/ 14 w 372"/>
              <a:gd name="T3" fmla="*/ 305 h 775"/>
              <a:gd name="T4" fmla="*/ 0 w 372"/>
              <a:gd name="T5" fmla="*/ 612 h 775"/>
              <a:gd name="T6" fmla="*/ 184 w 372"/>
              <a:gd name="T7" fmla="*/ 637 h 775"/>
              <a:gd name="T8" fmla="*/ 306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6" y="96"/>
                </a:cubicBezTo>
                <a:cubicBezTo>
                  <a:pt x="265" y="24"/>
                  <a:pt x="183" y="0"/>
                  <a:pt x="120" y="47"/>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8" name="Freeform 149">
            <a:extLst>
              <a:ext uri="{FF2B5EF4-FFF2-40B4-BE49-F238E27FC236}">
                <a16:creationId xmlns:a16="http://schemas.microsoft.com/office/drawing/2014/main" id="{02732E99-0D67-267F-480B-1A9E42A14462}"/>
              </a:ext>
            </a:extLst>
          </p:cNvPr>
          <p:cNvSpPr>
            <a:spLocks/>
          </p:cNvSpPr>
          <p:nvPr/>
        </p:nvSpPr>
        <p:spPr bwMode="auto">
          <a:xfrm>
            <a:off x="1776804" y="4208889"/>
            <a:ext cx="63745" cy="132986"/>
          </a:xfrm>
          <a:custGeom>
            <a:avLst/>
            <a:gdLst>
              <a:gd name="T0" fmla="*/ 120 w 372"/>
              <a:gd name="T1" fmla="*/ 47 h 775"/>
              <a:gd name="T2" fmla="*/ 14 w 372"/>
              <a:gd name="T3" fmla="*/ 305 h 775"/>
              <a:gd name="T4" fmla="*/ 0 w 372"/>
              <a:gd name="T5" fmla="*/ 612 h 775"/>
              <a:gd name="T6" fmla="*/ 184 w 372"/>
              <a:gd name="T7" fmla="*/ 637 h 775"/>
              <a:gd name="T8" fmla="*/ 306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6" y="96"/>
                </a:cubicBezTo>
                <a:cubicBezTo>
                  <a:pt x="265" y="24"/>
                  <a:pt x="183" y="0"/>
                  <a:pt x="120" y="47"/>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9" name="Freeform 150">
            <a:extLst>
              <a:ext uri="{FF2B5EF4-FFF2-40B4-BE49-F238E27FC236}">
                <a16:creationId xmlns:a16="http://schemas.microsoft.com/office/drawing/2014/main" id="{777087B6-EFCC-4872-E07B-F00784A788AE}"/>
              </a:ext>
            </a:extLst>
          </p:cNvPr>
          <p:cNvSpPr>
            <a:spLocks/>
          </p:cNvSpPr>
          <p:nvPr/>
        </p:nvSpPr>
        <p:spPr bwMode="auto">
          <a:xfrm>
            <a:off x="1434999" y="4211087"/>
            <a:ext cx="63745" cy="131887"/>
          </a:xfrm>
          <a:custGeom>
            <a:avLst/>
            <a:gdLst>
              <a:gd name="T0" fmla="*/ 249 w 374"/>
              <a:gd name="T1" fmla="*/ 46 h 774"/>
              <a:gd name="T2" fmla="*/ 357 w 374"/>
              <a:gd name="T3" fmla="*/ 303 h 774"/>
              <a:gd name="T4" fmla="*/ 374 w 374"/>
              <a:gd name="T5" fmla="*/ 610 h 774"/>
              <a:gd name="T6" fmla="*/ 190 w 374"/>
              <a:gd name="T7" fmla="*/ 637 h 774"/>
              <a:gd name="T8" fmla="*/ 64 w 374"/>
              <a:gd name="T9" fmla="*/ 97 h 774"/>
              <a:gd name="T10" fmla="*/ 249 w 374"/>
              <a:gd name="T11" fmla="*/ 46 h 774"/>
            </a:gdLst>
            <a:ahLst/>
            <a:cxnLst>
              <a:cxn ang="0">
                <a:pos x="T0" y="T1"/>
              </a:cxn>
              <a:cxn ang="0">
                <a:pos x="T2" y="T3"/>
              </a:cxn>
              <a:cxn ang="0">
                <a:pos x="T4" y="T5"/>
              </a:cxn>
              <a:cxn ang="0">
                <a:pos x="T6" y="T7"/>
              </a:cxn>
              <a:cxn ang="0">
                <a:pos x="T8" y="T9"/>
              </a:cxn>
              <a:cxn ang="0">
                <a:pos x="T10" y="T11"/>
              </a:cxn>
            </a:cxnLst>
            <a:rect l="0" t="0" r="r" b="b"/>
            <a:pathLst>
              <a:path w="374" h="774">
                <a:moveTo>
                  <a:pt x="249" y="46"/>
                </a:moveTo>
                <a:cubicBezTo>
                  <a:pt x="344" y="117"/>
                  <a:pt x="357" y="303"/>
                  <a:pt x="357" y="303"/>
                </a:cubicBezTo>
                <a:lnTo>
                  <a:pt x="374" y="610"/>
                </a:lnTo>
                <a:cubicBezTo>
                  <a:pt x="302" y="774"/>
                  <a:pt x="190" y="637"/>
                  <a:pt x="190" y="637"/>
                </a:cubicBezTo>
                <a:cubicBezTo>
                  <a:pt x="0" y="339"/>
                  <a:pt x="18" y="178"/>
                  <a:pt x="64" y="97"/>
                </a:cubicBezTo>
                <a:cubicBezTo>
                  <a:pt x="104" y="24"/>
                  <a:pt x="187" y="0"/>
                  <a:pt x="249" y="46"/>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0" name="Freeform 151">
            <a:extLst>
              <a:ext uri="{FF2B5EF4-FFF2-40B4-BE49-F238E27FC236}">
                <a16:creationId xmlns:a16="http://schemas.microsoft.com/office/drawing/2014/main" id="{F977369B-D796-6EBD-1025-79F0273921A0}"/>
              </a:ext>
            </a:extLst>
          </p:cNvPr>
          <p:cNvSpPr>
            <a:spLocks/>
          </p:cNvSpPr>
          <p:nvPr/>
        </p:nvSpPr>
        <p:spPr bwMode="auto">
          <a:xfrm>
            <a:off x="1434999" y="4211087"/>
            <a:ext cx="63745" cy="131887"/>
          </a:xfrm>
          <a:custGeom>
            <a:avLst/>
            <a:gdLst>
              <a:gd name="T0" fmla="*/ 249 w 374"/>
              <a:gd name="T1" fmla="*/ 46 h 774"/>
              <a:gd name="T2" fmla="*/ 357 w 374"/>
              <a:gd name="T3" fmla="*/ 303 h 774"/>
              <a:gd name="T4" fmla="*/ 374 w 374"/>
              <a:gd name="T5" fmla="*/ 610 h 774"/>
              <a:gd name="T6" fmla="*/ 190 w 374"/>
              <a:gd name="T7" fmla="*/ 637 h 774"/>
              <a:gd name="T8" fmla="*/ 64 w 374"/>
              <a:gd name="T9" fmla="*/ 97 h 774"/>
              <a:gd name="T10" fmla="*/ 249 w 374"/>
              <a:gd name="T11" fmla="*/ 46 h 774"/>
            </a:gdLst>
            <a:ahLst/>
            <a:cxnLst>
              <a:cxn ang="0">
                <a:pos x="T0" y="T1"/>
              </a:cxn>
              <a:cxn ang="0">
                <a:pos x="T2" y="T3"/>
              </a:cxn>
              <a:cxn ang="0">
                <a:pos x="T4" y="T5"/>
              </a:cxn>
              <a:cxn ang="0">
                <a:pos x="T6" y="T7"/>
              </a:cxn>
              <a:cxn ang="0">
                <a:pos x="T8" y="T9"/>
              </a:cxn>
              <a:cxn ang="0">
                <a:pos x="T10" y="T11"/>
              </a:cxn>
            </a:cxnLst>
            <a:rect l="0" t="0" r="r" b="b"/>
            <a:pathLst>
              <a:path w="374" h="774">
                <a:moveTo>
                  <a:pt x="249" y="46"/>
                </a:moveTo>
                <a:cubicBezTo>
                  <a:pt x="344" y="117"/>
                  <a:pt x="357" y="303"/>
                  <a:pt x="357" y="303"/>
                </a:cubicBezTo>
                <a:lnTo>
                  <a:pt x="374" y="610"/>
                </a:lnTo>
                <a:cubicBezTo>
                  <a:pt x="302" y="774"/>
                  <a:pt x="190" y="637"/>
                  <a:pt x="190" y="637"/>
                </a:cubicBezTo>
                <a:cubicBezTo>
                  <a:pt x="0" y="339"/>
                  <a:pt x="18" y="178"/>
                  <a:pt x="64" y="97"/>
                </a:cubicBezTo>
                <a:cubicBezTo>
                  <a:pt x="104" y="24"/>
                  <a:pt x="187" y="0"/>
                  <a:pt x="249" y="4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1" name="Freeform 152">
            <a:extLst>
              <a:ext uri="{FF2B5EF4-FFF2-40B4-BE49-F238E27FC236}">
                <a16:creationId xmlns:a16="http://schemas.microsoft.com/office/drawing/2014/main" id="{294F499E-28FA-0622-C7D7-BECC7035FE4E}"/>
              </a:ext>
            </a:extLst>
          </p:cNvPr>
          <p:cNvSpPr>
            <a:spLocks/>
          </p:cNvSpPr>
          <p:nvPr/>
        </p:nvSpPr>
        <p:spPr bwMode="auto">
          <a:xfrm>
            <a:off x="1667998" y="4189106"/>
            <a:ext cx="63745" cy="20882"/>
          </a:xfrm>
          <a:custGeom>
            <a:avLst/>
            <a:gdLst>
              <a:gd name="T0" fmla="*/ 0 w 370"/>
              <a:gd name="T1" fmla="*/ 121 h 121"/>
              <a:gd name="T2" fmla="*/ 370 w 370"/>
              <a:gd name="T3" fmla="*/ 89 h 121"/>
            </a:gdLst>
            <a:ahLst/>
            <a:cxnLst>
              <a:cxn ang="0">
                <a:pos x="T0" y="T1"/>
              </a:cxn>
              <a:cxn ang="0">
                <a:pos x="T2" y="T3"/>
              </a:cxn>
            </a:cxnLst>
            <a:rect l="0" t="0" r="r" b="b"/>
            <a:pathLst>
              <a:path w="370" h="121">
                <a:moveTo>
                  <a:pt x="0" y="121"/>
                </a:moveTo>
                <a:cubicBezTo>
                  <a:pt x="0" y="121"/>
                  <a:pt x="232" y="0"/>
                  <a:pt x="370" y="89"/>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2" name="Freeform 153">
            <a:extLst>
              <a:ext uri="{FF2B5EF4-FFF2-40B4-BE49-F238E27FC236}">
                <a16:creationId xmlns:a16="http://schemas.microsoft.com/office/drawing/2014/main" id="{E2FAE197-2421-F0A2-AEF0-57D98829AEF9}"/>
              </a:ext>
            </a:extLst>
          </p:cNvPr>
          <p:cNvSpPr>
            <a:spLocks/>
          </p:cNvSpPr>
          <p:nvPr/>
        </p:nvSpPr>
        <p:spPr bwMode="auto">
          <a:xfrm>
            <a:off x="1542706" y="4189106"/>
            <a:ext cx="63745" cy="20882"/>
          </a:xfrm>
          <a:custGeom>
            <a:avLst/>
            <a:gdLst>
              <a:gd name="T0" fmla="*/ 371 w 371"/>
              <a:gd name="T1" fmla="*/ 119 h 119"/>
              <a:gd name="T2" fmla="*/ 0 w 371"/>
              <a:gd name="T3" fmla="*/ 91 h 119"/>
            </a:gdLst>
            <a:ahLst/>
            <a:cxnLst>
              <a:cxn ang="0">
                <a:pos x="T0" y="T1"/>
              </a:cxn>
              <a:cxn ang="0">
                <a:pos x="T2" y="T3"/>
              </a:cxn>
            </a:cxnLst>
            <a:rect l="0" t="0" r="r" b="b"/>
            <a:pathLst>
              <a:path w="371" h="119">
                <a:moveTo>
                  <a:pt x="371" y="119"/>
                </a:moveTo>
                <a:cubicBezTo>
                  <a:pt x="371" y="119"/>
                  <a:pt x="137" y="0"/>
                  <a:pt x="0" y="9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3" name="Freeform 154">
            <a:extLst>
              <a:ext uri="{FF2B5EF4-FFF2-40B4-BE49-F238E27FC236}">
                <a16:creationId xmlns:a16="http://schemas.microsoft.com/office/drawing/2014/main" id="{CEFBDE3E-78D2-A45D-6792-16249C77E3C1}"/>
              </a:ext>
            </a:extLst>
          </p:cNvPr>
          <p:cNvSpPr>
            <a:spLocks/>
          </p:cNvSpPr>
          <p:nvPr/>
        </p:nvSpPr>
        <p:spPr bwMode="auto">
          <a:xfrm>
            <a:off x="1624036" y="4284724"/>
            <a:ext cx="14288" cy="41764"/>
          </a:xfrm>
          <a:custGeom>
            <a:avLst/>
            <a:gdLst>
              <a:gd name="T0" fmla="*/ 78 w 79"/>
              <a:gd name="T1" fmla="*/ 0 h 245"/>
              <a:gd name="T2" fmla="*/ 8 w 79"/>
              <a:gd name="T3" fmla="*/ 146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6"/>
                </a:lnTo>
                <a:cubicBezTo>
                  <a:pt x="0" y="160"/>
                  <a:pt x="4" y="178"/>
                  <a:pt x="17" y="188"/>
                </a:cubicBezTo>
                <a:lnTo>
                  <a:pt x="79" y="245"/>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4" name="Freeform 155">
            <a:extLst>
              <a:ext uri="{FF2B5EF4-FFF2-40B4-BE49-F238E27FC236}">
                <a16:creationId xmlns:a16="http://schemas.microsoft.com/office/drawing/2014/main" id="{391D60F9-D66E-B1D8-3BF9-668CC706108A}"/>
              </a:ext>
            </a:extLst>
          </p:cNvPr>
          <p:cNvSpPr>
            <a:spLocks/>
          </p:cNvSpPr>
          <p:nvPr/>
        </p:nvSpPr>
        <p:spPr bwMode="auto">
          <a:xfrm>
            <a:off x="1599857" y="4375945"/>
            <a:ext cx="76934" cy="9892"/>
          </a:xfrm>
          <a:custGeom>
            <a:avLst/>
            <a:gdLst>
              <a:gd name="T0" fmla="*/ 451 w 451"/>
              <a:gd name="T1" fmla="*/ 0 h 61"/>
              <a:gd name="T2" fmla="*/ 226 w 451"/>
              <a:gd name="T3" fmla="*/ 60 h 61"/>
              <a:gd name="T4" fmla="*/ 0 w 451"/>
              <a:gd name="T5" fmla="*/ 2 h 61"/>
            </a:gdLst>
            <a:ahLst/>
            <a:cxnLst>
              <a:cxn ang="0">
                <a:pos x="T0" y="T1"/>
              </a:cxn>
              <a:cxn ang="0">
                <a:pos x="T2" y="T3"/>
              </a:cxn>
              <a:cxn ang="0">
                <a:pos x="T4" y="T5"/>
              </a:cxn>
            </a:cxnLst>
            <a:rect l="0" t="0" r="r" b="b"/>
            <a:pathLst>
              <a:path w="451" h="61">
                <a:moveTo>
                  <a:pt x="451" y="0"/>
                </a:moveTo>
                <a:cubicBezTo>
                  <a:pt x="451" y="0"/>
                  <a:pt x="360" y="60"/>
                  <a:pt x="226" y="60"/>
                </a:cubicBezTo>
                <a:cubicBezTo>
                  <a:pt x="92" y="61"/>
                  <a:pt x="0" y="2"/>
                  <a:pt x="0" y="2"/>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5" name="Line 156">
            <a:extLst>
              <a:ext uri="{FF2B5EF4-FFF2-40B4-BE49-F238E27FC236}">
                <a16:creationId xmlns:a16="http://schemas.microsoft.com/office/drawing/2014/main" id="{F614A589-6E27-BCD8-03F6-7B9ADD850455}"/>
              </a:ext>
            </a:extLst>
          </p:cNvPr>
          <p:cNvSpPr>
            <a:spLocks noChangeShapeType="1"/>
          </p:cNvSpPr>
          <p:nvPr/>
        </p:nvSpPr>
        <p:spPr bwMode="auto">
          <a:xfrm>
            <a:off x="1699870" y="4245158"/>
            <a:ext cx="0" cy="2637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6" name="Line 157">
            <a:extLst>
              <a:ext uri="{FF2B5EF4-FFF2-40B4-BE49-F238E27FC236}">
                <a16:creationId xmlns:a16="http://schemas.microsoft.com/office/drawing/2014/main" id="{F59236B3-6025-B513-9068-78BBC1A05858}"/>
              </a:ext>
            </a:extLst>
          </p:cNvPr>
          <p:cNvSpPr>
            <a:spLocks noChangeShapeType="1"/>
          </p:cNvSpPr>
          <p:nvPr/>
        </p:nvSpPr>
        <p:spPr bwMode="auto">
          <a:xfrm>
            <a:off x="1573480" y="4245158"/>
            <a:ext cx="0" cy="2637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7" name="Freeform 158">
            <a:extLst>
              <a:ext uri="{FF2B5EF4-FFF2-40B4-BE49-F238E27FC236}">
                <a16:creationId xmlns:a16="http://schemas.microsoft.com/office/drawing/2014/main" id="{4A375565-A050-D695-E8C5-FB9A256EEFB6}"/>
              </a:ext>
            </a:extLst>
          </p:cNvPr>
          <p:cNvSpPr>
            <a:spLocks/>
          </p:cNvSpPr>
          <p:nvPr/>
        </p:nvSpPr>
        <p:spPr bwMode="auto">
          <a:xfrm>
            <a:off x="1638323" y="4529813"/>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8" name="Freeform 159">
            <a:extLst>
              <a:ext uri="{FF2B5EF4-FFF2-40B4-BE49-F238E27FC236}">
                <a16:creationId xmlns:a16="http://schemas.microsoft.com/office/drawing/2014/main" id="{3712A9C2-405B-68BA-B40C-5CC678453BDB}"/>
              </a:ext>
            </a:extLst>
          </p:cNvPr>
          <p:cNvSpPr>
            <a:spLocks/>
          </p:cNvSpPr>
          <p:nvPr/>
        </p:nvSpPr>
        <p:spPr bwMode="auto">
          <a:xfrm>
            <a:off x="1638323" y="4529813"/>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9" name="Freeform 160">
            <a:extLst>
              <a:ext uri="{FF2B5EF4-FFF2-40B4-BE49-F238E27FC236}">
                <a16:creationId xmlns:a16="http://schemas.microsoft.com/office/drawing/2014/main" id="{0C803604-C7EE-0B5C-A0EE-7210D901CE7E}"/>
              </a:ext>
            </a:extLst>
          </p:cNvPr>
          <p:cNvSpPr>
            <a:spLocks/>
          </p:cNvSpPr>
          <p:nvPr/>
        </p:nvSpPr>
        <p:spPr bwMode="auto">
          <a:xfrm>
            <a:off x="1464673" y="4512228"/>
            <a:ext cx="81330" cy="340707"/>
          </a:xfrm>
          <a:custGeom>
            <a:avLst/>
            <a:gdLst>
              <a:gd name="T0" fmla="*/ 313 w 477"/>
              <a:gd name="T1" fmla="*/ 0 h 1996"/>
              <a:gd name="T2" fmla="*/ 0 w 477"/>
              <a:gd name="T3" fmla="*/ 563 h 1996"/>
              <a:gd name="T4" fmla="*/ 287 w 477"/>
              <a:gd name="T5" fmla="*/ 794 h 1996"/>
              <a:gd name="T6" fmla="*/ 320 w 477"/>
              <a:gd name="T7" fmla="*/ 820 h 1996"/>
              <a:gd name="T8" fmla="*/ 287 w 477"/>
              <a:gd name="T9" fmla="*/ 859 h 1996"/>
              <a:gd name="T10" fmla="*/ 39 w 477"/>
              <a:gd name="T11" fmla="*/ 1156 h 1996"/>
              <a:gd name="T12" fmla="*/ 477 w 477"/>
              <a:gd name="T13" fmla="*/ 1996 h 1996"/>
            </a:gdLst>
            <a:ahLst/>
            <a:cxnLst>
              <a:cxn ang="0">
                <a:pos x="T0" y="T1"/>
              </a:cxn>
              <a:cxn ang="0">
                <a:pos x="T2" y="T3"/>
              </a:cxn>
              <a:cxn ang="0">
                <a:pos x="T4" y="T5"/>
              </a:cxn>
              <a:cxn ang="0">
                <a:pos x="T6" y="T7"/>
              </a:cxn>
              <a:cxn ang="0">
                <a:pos x="T8" y="T9"/>
              </a:cxn>
              <a:cxn ang="0">
                <a:pos x="T10" y="T11"/>
              </a:cxn>
              <a:cxn ang="0">
                <a:pos x="T12" y="T13"/>
              </a:cxn>
            </a:cxnLst>
            <a:rect l="0" t="0" r="r" b="b"/>
            <a:pathLst>
              <a:path w="477" h="1996">
                <a:moveTo>
                  <a:pt x="313" y="0"/>
                </a:moveTo>
                <a:lnTo>
                  <a:pt x="0" y="563"/>
                </a:lnTo>
                <a:lnTo>
                  <a:pt x="287" y="794"/>
                </a:lnTo>
                <a:lnTo>
                  <a:pt x="320" y="820"/>
                </a:lnTo>
                <a:lnTo>
                  <a:pt x="287" y="859"/>
                </a:lnTo>
                <a:lnTo>
                  <a:pt x="39" y="1156"/>
                </a:lnTo>
                <a:lnTo>
                  <a:pt x="477" y="1996"/>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0" name="Freeform 161">
            <a:extLst>
              <a:ext uri="{FF2B5EF4-FFF2-40B4-BE49-F238E27FC236}">
                <a16:creationId xmlns:a16="http://schemas.microsoft.com/office/drawing/2014/main" id="{4912A233-2A22-6489-013B-F2907AB0D8F8}"/>
              </a:ext>
            </a:extLst>
          </p:cNvPr>
          <p:cNvSpPr>
            <a:spLocks/>
          </p:cNvSpPr>
          <p:nvPr/>
        </p:nvSpPr>
        <p:spPr bwMode="auto">
          <a:xfrm>
            <a:off x="1731743" y="4512228"/>
            <a:ext cx="81330" cy="340707"/>
          </a:xfrm>
          <a:custGeom>
            <a:avLst/>
            <a:gdLst>
              <a:gd name="T0" fmla="*/ 164 w 477"/>
              <a:gd name="T1" fmla="*/ 0 h 1996"/>
              <a:gd name="T2" fmla="*/ 477 w 477"/>
              <a:gd name="T3" fmla="*/ 563 h 1996"/>
              <a:gd name="T4" fmla="*/ 190 w 477"/>
              <a:gd name="T5" fmla="*/ 794 h 1996"/>
              <a:gd name="T6" fmla="*/ 157 w 477"/>
              <a:gd name="T7" fmla="*/ 820 h 1996"/>
              <a:gd name="T8" fmla="*/ 190 w 477"/>
              <a:gd name="T9" fmla="*/ 859 h 1996"/>
              <a:gd name="T10" fmla="*/ 437 w 477"/>
              <a:gd name="T11" fmla="*/ 1156 h 1996"/>
              <a:gd name="T12" fmla="*/ 0 w 477"/>
              <a:gd name="T13" fmla="*/ 1996 h 1996"/>
            </a:gdLst>
            <a:ahLst/>
            <a:cxnLst>
              <a:cxn ang="0">
                <a:pos x="T0" y="T1"/>
              </a:cxn>
              <a:cxn ang="0">
                <a:pos x="T2" y="T3"/>
              </a:cxn>
              <a:cxn ang="0">
                <a:pos x="T4" y="T5"/>
              </a:cxn>
              <a:cxn ang="0">
                <a:pos x="T6" y="T7"/>
              </a:cxn>
              <a:cxn ang="0">
                <a:pos x="T8" y="T9"/>
              </a:cxn>
              <a:cxn ang="0">
                <a:pos x="T10" y="T11"/>
              </a:cxn>
              <a:cxn ang="0">
                <a:pos x="T12" y="T13"/>
              </a:cxn>
            </a:cxnLst>
            <a:rect l="0" t="0" r="r" b="b"/>
            <a:pathLst>
              <a:path w="477" h="1996">
                <a:moveTo>
                  <a:pt x="164" y="0"/>
                </a:moveTo>
                <a:lnTo>
                  <a:pt x="477" y="563"/>
                </a:lnTo>
                <a:lnTo>
                  <a:pt x="190" y="794"/>
                </a:lnTo>
                <a:lnTo>
                  <a:pt x="157" y="820"/>
                </a:lnTo>
                <a:lnTo>
                  <a:pt x="190" y="859"/>
                </a:lnTo>
                <a:lnTo>
                  <a:pt x="437" y="1156"/>
                </a:lnTo>
                <a:lnTo>
                  <a:pt x="0" y="1996"/>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1" name="Freeform 162">
            <a:extLst>
              <a:ext uri="{FF2B5EF4-FFF2-40B4-BE49-F238E27FC236}">
                <a16:creationId xmlns:a16="http://schemas.microsoft.com/office/drawing/2014/main" id="{A397432A-B138-A540-7DBB-20180F508706}"/>
              </a:ext>
            </a:extLst>
          </p:cNvPr>
          <p:cNvSpPr>
            <a:spLocks/>
          </p:cNvSpPr>
          <p:nvPr/>
        </p:nvSpPr>
        <p:spPr bwMode="auto">
          <a:xfrm>
            <a:off x="1504239" y="4452879"/>
            <a:ext cx="134085" cy="157165"/>
          </a:xfrm>
          <a:custGeom>
            <a:avLst/>
            <a:gdLst>
              <a:gd name="T0" fmla="*/ 787 w 787"/>
              <a:gd name="T1" fmla="*/ 452 h 918"/>
              <a:gd name="T2" fmla="*/ 424 w 787"/>
              <a:gd name="T3" fmla="*/ 918 h 918"/>
              <a:gd name="T4" fmla="*/ 0 w 787"/>
              <a:gd name="T5" fmla="*/ 304 h 918"/>
              <a:gd name="T6" fmla="*/ 130 w 787"/>
              <a:gd name="T7" fmla="*/ 0 h 918"/>
              <a:gd name="T8" fmla="*/ 787 w 787"/>
              <a:gd name="T9" fmla="*/ 452 h 918"/>
            </a:gdLst>
            <a:ahLst/>
            <a:cxnLst>
              <a:cxn ang="0">
                <a:pos x="T0" y="T1"/>
              </a:cxn>
              <a:cxn ang="0">
                <a:pos x="T2" y="T3"/>
              </a:cxn>
              <a:cxn ang="0">
                <a:pos x="T4" y="T5"/>
              </a:cxn>
              <a:cxn ang="0">
                <a:pos x="T6" y="T7"/>
              </a:cxn>
              <a:cxn ang="0">
                <a:pos x="T8" y="T9"/>
              </a:cxn>
            </a:cxnLst>
            <a:rect l="0" t="0" r="r" b="b"/>
            <a:pathLst>
              <a:path w="787" h="918">
                <a:moveTo>
                  <a:pt x="787" y="452"/>
                </a:moveTo>
                <a:cubicBezTo>
                  <a:pt x="563" y="555"/>
                  <a:pt x="424" y="918"/>
                  <a:pt x="424" y="918"/>
                </a:cubicBezTo>
                <a:lnTo>
                  <a:pt x="0" y="304"/>
                </a:lnTo>
                <a:lnTo>
                  <a:pt x="130" y="0"/>
                </a:lnTo>
                <a:lnTo>
                  <a:pt x="787" y="452"/>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2" name="Freeform 163">
            <a:extLst>
              <a:ext uri="{FF2B5EF4-FFF2-40B4-BE49-F238E27FC236}">
                <a16:creationId xmlns:a16="http://schemas.microsoft.com/office/drawing/2014/main" id="{98FAD93E-6FF6-B491-37F2-7EEEA4346D0C}"/>
              </a:ext>
            </a:extLst>
          </p:cNvPr>
          <p:cNvSpPr>
            <a:spLocks/>
          </p:cNvSpPr>
          <p:nvPr/>
        </p:nvSpPr>
        <p:spPr bwMode="auto">
          <a:xfrm>
            <a:off x="1504239" y="4452879"/>
            <a:ext cx="134085" cy="157165"/>
          </a:xfrm>
          <a:custGeom>
            <a:avLst/>
            <a:gdLst>
              <a:gd name="T0" fmla="*/ 787 w 787"/>
              <a:gd name="T1" fmla="*/ 452 h 918"/>
              <a:gd name="T2" fmla="*/ 424 w 787"/>
              <a:gd name="T3" fmla="*/ 918 h 918"/>
              <a:gd name="T4" fmla="*/ 0 w 787"/>
              <a:gd name="T5" fmla="*/ 304 h 918"/>
              <a:gd name="T6" fmla="*/ 130 w 787"/>
              <a:gd name="T7" fmla="*/ 0 h 918"/>
              <a:gd name="T8" fmla="*/ 787 w 787"/>
              <a:gd name="T9" fmla="*/ 452 h 918"/>
            </a:gdLst>
            <a:ahLst/>
            <a:cxnLst>
              <a:cxn ang="0">
                <a:pos x="T0" y="T1"/>
              </a:cxn>
              <a:cxn ang="0">
                <a:pos x="T2" y="T3"/>
              </a:cxn>
              <a:cxn ang="0">
                <a:pos x="T4" y="T5"/>
              </a:cxn>
              <a:cxn ang="0">
                <a:pos x="T6" y="T7"/>
              </a:cxn>
              <a:cxn ang="0">
                <a:pos x="T8" y="T9"/>
              </a:cxn>
            </a:cxnLst>
            <a:rect l="0" t="0" r="r" b="b"/>
            <a:pathLst>
              <a:path w="787" h="918">
                <a:moveTo>
                  <a:pt x="787" y="452"/>
                </a:moveTo>
                <a:cubicBezTo>
                  <a:pt x="563" y="555"/>
                  <a:pt x="424" y="918"/>
                  <a:pt x="424" y="918"/>
                </a:cubicBezTo>
                <a:lnTo>
                  <a:pt x="0" y="304"/>
                </a:lnTo>
                <a:lnTo>
                  <a:pt x="130" y="0"/>
                </a:lnTo>
                <a:lnTo>
                  <a:pt x="787" y="4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3" name="Freeform 164">
            <a:extLst>
              <a:ext uri="{FF2B5EF4-FFF2-40B4-BE49-F238E27FC236}">
                <a16:creationId xmlns:a16="http://schemas.microsoft.com/office/drawing/2014/main" id="{AE22E921-508F-3BC2-C834-D9B7F9B4ACC8}"/>
              </a:ext>
            </a:extLst>
          </p:cNvPr>
          <p:cNvSpPr>
            <a:spLocks/>
          </p:cNvSpPr>
          <p:nvPr/>
        </p:nvSpPr>
        <p:spPr bwMode="auto">
          <a:xfrm>
            <a:off x="1638323" y="4451781"/>
            <a:ext cx="135184" cy="157165"/>
          </a:xfrm>
          <a:custGeom>
            <a:avLst/>
            <a:gdLst>
              <a:gd name="T0" fmla="*/ 0 w 787"/>
              <a:gd name="T1" fmla="*/ 457 h 920"/>
              <a:gd name="T2" fmla="*/ 368 w 787"/>
              <a:gd name="T3" fmla="*/ 920 h 920"/>
              <a:gd name="T4" fmla="*/ 787 w 787"/>
              <a:gd name="T5" fmla="*/ 303 h 920"/>
              <a:gd name="T6" fmla="*/ 654 w 787"/>
              <a:gd name="T7" fmla="*/ 0 h 920"/>
              <a:gd name="T8" fmla="*/ 0 w 787"/>
              <a:gd name="T9" fmla="*/ 457 h 920"/>
            </a:gdLst>
            <a:ahLst/>
            <a:cxnLst>
              <a:cxn ang="0">
                <a:pos x="T0" y="T1"/>
              </a:cxn>
              <a:cxn ang="0">
                <a:pos x="T2" y="T3"/>
              </a:cxn>
              <a:cxn ang="0">
                <a:pos x="T4" y="T5"/>
              </a:cxn>
              <a:cxn ang="0">
                <a:pos x="T6" y="T7"/>
              </a:cxn>
              <a:cxn ang="0">
                <a:pos x="T8" y="T9"/>
              </a:cxn>
            </a:cxnLst>
            <a:rect l="0" t="0" r="r" b="b"/>
            <a:pathLst>
              <a:path w="787" h="920">
                <a:moveTo>
                  <a:pt x="0" y="457"/>
                </a:moveTo>
                <a:cubicBezTo>
                  <a:pt x="226" y="558"/>
                  <a:pt x="368" y="920"/>
                  <a:pt x="368" y="920"/>
                </a:cubicBezTo>
                <a:lnTo>
                  <a:pt x="787" y="303"/>
                </a:lnTo>
                <a:lnTo>
                  <a:pt x="654" y="0"/>
                </a:lnTo>
                <a:lnTo>
                  <a:pt x="0" y="457"/>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4" name="Freeform 165">
            <a:extLst>
              <a:ext uri="{FF2B5EF4-FFF2-40B4-BE49-F238E27FC236}">
                <a16:creationId xmlns:a16="http://schemas.microsoft.com/office/drawing/2014/main" id="{AB7BA508-9131-C890-F9DE-8D0A19A6EDD3}"/>
              </a:ext>
            </a:extLst>
          </p:cNvPr>
          <p:cNvSpPr>
            <a:spLocks/>
          </p:cNvSpPr>
          <p:nvPr/>
        </p:nvSpPr>
        <p:spPr bwMode="auto">
          <a:xfrm>
            <a:off x="1638323" y="4451781"/>
            <a:ext cx="135184" cy="157165"/>
          </a:xfrm>
          <a:custGeom>
            <a:avLst/>
            <a:gdLst>
              <a:gd name="T0" fmla="*/ 0 w 787"/>
              <a:gd name="T1" fmla="*/ 457 h 920"/>
              <a:gd name="T2" fmla="*/ 368 w 787"/>
              <a:gd name="T3" fmla="*/ 920 h 920"/>
              <a:gd name="T4" fmla="*/ 787 w 787"/>
              <a:gd name="T5" fmla="*/ 303 h 920"/>
              <a:gd name="T6" fmla="*/ 654 w 787"/>
              <a:gd name="T7" fmla="*/ 0 h 920"/>
              <a:gd name="T8" fmla="*/ 0 w 787"/>
              <a:gd name="T9" fmla="*/ 457 h 920"/>
            </a:gdLst>
            <a:ahLst/>
            <a:cxnLst>
              <a:cxn ang="0">
                <a:pos x="T0" y="T1"/>
              </a:cxn>
              <a:cxn ang="0">
                <a:pos x="T2" y="T3"/>
              </a:cxn>
              <a:cxn ang="0">
                <a:pos x="T4" y="T5"/>
              </a:cxn>
              <a:cxn ang="0">
                <a:pos x="T6" y="T7"/>
              </a:cxn>
              <a:cxn ang="0">
                <a:pos x="T8" y="T9"/>
              </a:cxn>
            </a:cxnLst>
            <a:rect l="0" t="0" r="r" b="b"/>
            <a:pathLst>
              <a:path w="787" h="920">
                <a:moveTo>
                  <a:pt x="0" y="457"/>
                </a:moveTo>
                <a:cubicBezTo>
                  <a:pt x="226" y="558"/>
                  <a:pt x="368" y="920"/>
                  <a:pt x="368" y="920"/>
                </a:cubicBezTo>
                <a:lnTo>
                  <a:pt x="787" y="303"/>
                </a:lnTo>
                <a:lnTo>
                  <a:pt x="654" y="0"/>
                </a:lnTo>
                <a:lnTo>
                  <a:pt x="0" y="457"/>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5" name="Line 166">
            <a:extLst>
              <a:ext uri="{FF2B5EF4-FFF2-40B4-BE49-F238E27FC236}">
                <a16:creationId xmlns:a16="http://schemas.microsoft.com/office/drawing/2014/main" id="{7AF3036D-A4C1-2872-C173-7E8465276FA2}"/>
              </a:ext>
            </a:extLst>
          </p:cNvPr>
          <p:cNvSpPr>
            <a:spLocks noChangeShapeType="1"/>
          </p:cNvSpPr>
          <p:nvPr/>
        </p:nvSpPr>
        <p:spPr bwMode="auto">
          <a:xfrm>
            <a:off x="1638323" y="4529813"/>
            <a:ext cx="0" cy="32312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6" name="Freeform 167">
            <a:extLst>
              <a:ext uri="{FF2B5EF4-FFF2-40B4-BE49-F238E27FC236}">
                <a16:creationId xmlns:a16="http://schemas.microsoft.com/office/drawing/2014/main" id="{D68B2932-0FBD-9090-33AD-A829AD3E6B89}"/>
              </a:ext>
            </a:extLst>
          </p:cNvPr>
          <p:cNvSpPr>
            <a:spLocks/>
          </p:cNvSpPr>
          <p:nvPr/>
        </p:nvSpPr>
        <p:spPr bwMode="auto">
          <a:xfrm>
            <a:off x="1525121" y="4096785"/>
            <a:ext cx="236297" cy="80231"/>
          </a:xfrm>
          <a:custGeom>
            <a:avLst/>
            <a:gdLst>
              <a:gd name="T0" fmla="*/ 0 w 1383"/>
              <a:gd name="T1" fmla="*/ 25 h 465"/>
              <a:gd name="T2" fmla="*/ 263 w 1383"/>
              <a:gd name="T3" fmla="*/ 457 h 465"/>
              <a:gd name="T4" fmla="*/ 340 w 1383"/>
              <a:gd name="T5" fmla="*/ 115 h 465"/>
              <a:gd name="T6" fmla="*/ 608 w 1383"/>
              <a:gd name="T7" fmla="*/ 465 h 465"/>
              <a:gd name="T8" fmla="*/ 677 w 1383"/>
              <a:gd name="T9" fmla="*/ 85 h 465"/>
              <a:gd name="T10" fmla="*/ 926 w 1383"/>
              <a:gd name="T11" fmla="*/ 441 h 465"/>
              <a:gd name="T12" fmla="*/ 998 w 1383"/>
              <a:gd name="T13" fmla="*/ 80 h 465"/>
              <a:gd name="T14" fmla="*/ 1247 w 1383"/>
              <a:gd name="T15" fmla="*/ 450 h 465"/>
              <a:gd name="T16" fmla="*/ 1383 w 1383"/>
              <a:gd name="T17" fmla="*/ 0 h 465"/>
              <a:gd name="T18" fmla="*/ 0 w 1383"/>
              <a:gd name="T19"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465">
                <a:moveTo>
                  <a:pt x="0" y="25"/>
                </a:moveTo>
                <a:cubicBezTo>
                  <a:pt x="0" y="25"/>
                  <a:pt x="77" y="303"/>
                  <a:pt x="263" y="457"/>
                </a:cubicBezTo>
                <a:cubicBezTo>
                  <a:pt x="263" y="457"/>
                  <a:pt x="277" y="186"/>
                  <a:pt x="340" y="115"/>
                </a:cubicBezTo>
                <a:cubicBezTo>
                  <a:pt x="340" y="115"/>
                  <a:pt x="428" y="394"/>
                  <a:pt x="608" y="465"/>
                </a:cubicBezTo>
                <a:cubicBezTo>
                  <a:pt x="608" y="465"/>
                  <a:pt x="602" y="212"/>
                  <a:pt x="677" y="85"/>
                </a:cubicBezTo>
                <a:cubicBezTo>
                  <a:pt x="677" y="85"/>
                  <a:pt x="766" y="318"/>
                  <a:pt x="926" y="441"/>
                </a:cubicBezTo>
                <a:cubicBezTo>
                  <a:pt x="926" y="441"/>
                  <a:pt x="927" y="210"/>
                  <a:pt x="998" y="80"/>
                </a:cubicBezTo>
                <a:cubicBezTo>
                  <a:pt x="998" y="80"/>
                  <a:pt x="1090" y="366"/>
                  <a:pt x="1247" y="450"/>
                </a:cubicBezTo>
                <a:cubicBezTo>
                  <a:pt x="1247" y="450"/>
                  <a:pt x="1251" y="171"/>
                  <a:pt x="1383" y="0"/>
                </a:cubicBezTo>
                <a:lnTo>
                  <a:pt x="0" y="25"/>
                </a:lnTo>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7" name="Freeform 168">
            <a:extLst>
              <a:ext uri="{FF2B5EF4-FFF2-40B4-BE49-F238E27FC236}">
                <a16:creationId xmlns:a16="http://schemas.microsoft.com/office/drawing/2014/main" id="{F9A251B6-FBA4-C642-36F4-497B84468D26}"/>
              </a:ext>
            </a:extLst>
          </p:cNvPr>
          <p:cNvSpPr>
            <a:spLocks/>
          </p:cNvSpPr>
          <p:nvPr/>
        </p:nvSpPr>
        <p:spPr bwMode="auto">
          <a:xfrm>
            <a:off x="1525121" y="4096785"/>
            <a:ext cx="236297" cy="80231"/>
          </a:xfrm>
          <a:custGeom>
            <a:avLst/>
            <a:gdLst>
              <a:gd name="T0" fmla="*/ 0 w 1383"/>
              <a:gd name="T1" fmla="*/ 25 h 465"/>
              <a:gd name="T2" fmla="*/ 263 w 1383"/>
              <a:gd name="T3" fmla="*/ 457 h 465"/>
              <a:gd name="T4" fmla="*/ 340 w 1383"/>
              <a:gd name="T5" fmla="*/ 115 h 465"/>
              <a:gd name="T6" fmla="*/ 608 w 1383"/>
              <a:gd name="T7" fmla="*/ 465 h 465"/>
              <a:gd name="T8" fmla="*/ 677 w 1383"/>
              <a:gd name="T9" fmla="*/ 85 h 465"/>
              <a:gd name="T10" fmla="*/ 926 w 1383"/>
              <a:gd name="T11" fmla="*/ 441 h 465"/>
              <a:gd name="T12" fmla="*/ 998 w 1383"/>
              <a:gd name="T13" fmla="*/ 80 h 465"/>
              <a:gd name="T14" fmla="*/ 1247 w 1383"/>
              <a:gd name="T15" fmla="*/ 450 h 465"/>
              <a:gd name="T16" fmla="*/ 1383 w 1383"/>
              <a:gd name="T17" fmla="*/ 0 h 465"/>
              <a:gd name="T18" fmla="*/ 0 w 1383"/>
              <a:gd name="T19"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465">
                <a:moveTo>
                  <a:pt x="0" y="25"/>
                </a:moveTo>
                <a:cubicBezTo>
                  <a:pt x="0" y="25"/>
                  <a:pt x="77" y="303"/>
                  <a:pt x="263" y="457"/>
                </a:cubicBezTo>
                <a:cubicBezTo>
                  <a:pt x="263" y="457"/>
                  <a:pt x="277" y="186"/>
                  <a:pt x="340" y="115"/>
                </a:cubicBezTo>
                <a:cubicBezTo>
                  <a:pt x="340" y="115"/>
                  <a:pt x="428" y="394"/>
                  <a:pt x="608" y="465"/>
                </a:cubicBezTo>
                <a:cubicBezTo>
                  <a:pt x="608" y="465"/>
                  <a:pt x="602" y="212"/>
                  <a:pt x="677" y="85"/>
                </a:cubicBezTo>
                <a:cubicBezTo>
                  <a:pt x="677" y="85"/>
                  <a:pt x="766" y="318"/>
                  <a:pt x="926" y="441"/>
                </a:cubicBezTo>
                <a:cubicBezTo>
                  <a:pt x="926" y="441"/>
                  <a:pt x="927" y="210"/>
                  <a:pt x="998" y="80"/>
                </a:cubicBezTo>
                <a:cubicBezTo>
                  <a:pt x="998" y="80"/>
                  <a:pt x="1090" y="366"/>
                  <a:pt x="1247" y="450"/>
                </a:cubicBezTo>
                <a:cubicBezTo>
                  <a:pt x="1247" y="450"/>
                  <a:pt x="1251" y="171"/>
                  <a:pt x="1383" y="0"/>
                </a:cubicBezTo>
                <a:lnTo>
                  <a:pt x="0" y="25"/>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9" name="Freeform 169">
            <a:extLst>
              <a:ext uri="{FF2B5EF4-FFF2-40B4-BE49-F238E27FC236}">
                <a16:creationId xmlns:a16="http://schemas.microsoft.com/office/drawing/2014/main" id="{74166856-7493-2E61-3E5D-D4891D2600DA}"/>
              </a:ext>
            </a:extLst>
          </p:cNvPr>
          <p:cNvSpPr>
            <a:spLocks/>
          </p:cNvSpPr>
          <p:nvPr/>
        </p:nvSpPr>
        <p:spPr bwMode="auto">
          <a:xfrm>
            <a:off x="6775656" y="3969295"/>
            <a:ext cx="381621" cy="483841"/>
          </a:xfrm>
          <a:custGeom>
            <a:avLst/>
            <a:gdLst>
              <a:gd name="T0" fmla="*/ 2064 w 2163"/>
              <a:gd name="T1" fmla="*/ 1799 h 2736"/>
              <a:gd name="T2" fmla="*/ 2136 w 2163"/>
              <a:gd name="T3" fmla="*/ 1123 h 2736"/>
              <a:gd name="T4" fmla="*/ 1944 w 2163"/>
              <a:gd name="T5" fmla="*/ 423 h 2736"/>
              <a:gd name="T6" fmla="*/ 1082 w 2163"/>
              <a:gd name="T7" fmla="*/ 0 h 2736"/>
              <a:gd name="T8" fmla="*/ 219 w 2163"/>
              <a:gd name="T9" fmla="*/ 423 h 2736"/>
              <a:gd name="T10" fmla="*/ 28 w 2163"/>
              <a:gd name="T11" fmla="*/ 1123 h 2736"/>
              <a:gd name="T12" fmla="*/ 100 w 2163"/>
              <a:gd name="T13" fmla="*/ 1799 h 2736"/>
              <a:gd name="T14" fmla="*/ 0 w 2163"/>
              <a:gd name="T15" fmla="*/ 2551 h 2736"/>
              <a:gd name="T16" fmla="*/ 625 w 2163"/>
              <a:gd name="T17" fmla="*/ 2582 h 2736"/>
              <a:gd name="T18" fmla="*/ 1082 w 2163"/>
              <a:gd name="T19" fmla="*/ 2466 h 2736"/>
              <a:gd name="T20" fmla="*/ 1538 w 2163"/>
              <a:gd name="T21" fmla="*/ 2582 h 2736"/>
              <a:gd name="T22" fmla="*/ 2163 w 2163"/>
              <a:gd name="T23" fmla="*/ 2551 h 2736"/>
              <a:gd name="T24" fmla="*/ 2064 w 2163"/>
              <a:gd name="T25" fmla="*/ 179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2736">
                <a:moveTo>
                  <a:pt x="2064" y="1799"/>
                </a:moveTo>
                <a:cubicBezTo>
                  <a:pt x="2117" y="1561"/>
                  <a:pt x="2136" y="1381"/>
                  <a:pt x="2136" y="1123"/>
                </a:cubicBezTo>
                <a:cubicBezTo>
                  <a:pt x="2136" y="858"/>
                  <a:pt x="2065" y="633"/>
                  <a:pt x="1944" y="423"/>
                </a:cubicBezTo>
                <a:cubicBezTo>
                  <a:pt x="1759" y="177"/>
                  <a:pt x="1473" y="18"/>
                  <a:pt x="1082" y="0"/>
                </a:cubicBezTo>
                <a:cubicBezTo>
                  <a:pt x="691" y="18"/>
                  <a:pt x="404" y="177"/>
                  <a:pt x="219" y="423"/>
                </a:cubicBezTo>
                <a:cubicBezTo>
                  <a:pt x="99" y="633"/>
                  <a:pt x="28" y="858"/>
                  <a:pt x="28" y="1123"/>
                </a:cubicBezTo>
                <a:cubicBezTo>
                  <a:pt x="28" y="1381"/>
                  <a:pt x="46" y="1561"/>
                  <a:pt x="100" y="1799"/>
                </a:cubicBezTo>
                <a:cubicBezTo>
                  <a:pt x="153" y="2081"/>
                  <a:pt x="245" y="2287"/>
                  <a:pt x="0" y="2551"/>
                </a:cubicBezTo>
                <a:cubicBezTo>
                  <a:pt x="0" y="2551"/>
                  <a:pt x="245" y="2736"/>
                  <a:pt x="625" y="2582"/>
                </a:cubicBezTo>
                <a:cubicBezTo>
                  <a:pt x="625" y="2582"/>
                  <a:pt x="713" y="2662"/>
                  <a:pt x="1082" y="2466"/>
                </a:cubicBezTo>
                <a:cubicBezTo>
                  <a:pt x="1451" y="2662"/>
                  <a:pt x="1538" y="2582"/>
                  <a:pt x="1538" y="2582"/>
                </a:cubicBezTo>
                <a:cubicBezTo>
                  <a:pt x="1918" y="2736"/>
                  <a:pt x="2163" y="2551"/>
                  <a:pt x="2163" y="2551"/>
                </a:cubicBezTo>
                <a:cubicBezTo>
                  <a:pt x="1918" y="2287"/>
                  <a:pt x="2010" y="2081"/>
                  <a:pt x="2064" y="1799"/>
                </a:cubicBez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0" name="Freeform 170">
            <a:extLst>
              <a:ext uri="{FF2B5EF4-FFF2-40B4-BE49-F238E27FC236}">
                <a16:creationId xmlns:a16="http://schemas.microsoft.com/office/drawing/2014/main" id="{7E8E7C99-38EE-DE2E-1D9F-8A0267472F11}"/>
              </a:ext>
            </a:extLst>
          </p:cNvPr>
          <p:cNvSpPr>
            <a:spLocks/>
          </p:cNvSpPr>
          <p:nvPr/>
        </p:nvSpPr>
        <p:spPr bwMode="auto">
          <a:xfrm>
            <a:off x="6775656" y="3969295"/>
            <a:ext cx="381621" cy="483841"/>
          </a:xfrm>
          <a:custGeom>
            <a:avLst/>
            <a:gdLst>
              <a:gd name="T0" fmla="*/ 2064 w 2163"/>
              <a:gd name="T1" fmla="*/ 1799 h 2736"/>
              <a:gd name="T2" fmla="*/ 2136 w 2163"/>
              <a:gd name="T3" fmla="*/ 1123 h 2736"/>
              <a:gd name="T4" fmla="*/ 1944 w 2163"/>
              <a:gd name="T5" fmla="*/ 423 h 2736"/>
              <a:gd name="T6" fmla="*/ 1082 w 2163"/>
              <a:gd name="T7" fmla="*/ 0 h 2736"/>
              <a:gd name="T8" fmla="*/ 219 w 2163"/>
              <a:gd name="T9" fmla="*/ 423 h 2736"/>
              <a:gd name="T10" fmla="*/ 28 w 2163"/>
              <a:gd name="T11" fmla="*/ 1123 h 2736"/>
              <a:gd name="T12" fmla="*/ 100 w 2163"/>
              <a:gd name="T13" fmla="*/ 1799 h 2736"/>
              <a:gd name="T14" fmla="*/ 0 w 2163"/>
              <a:gd name="T15" fmla="*/ 2551 h 2736"/>
              <a:gd name="T16" fmla="*/ 625 w 2163"/>
              <a:gd name="T17" fmla="*/ 2582 h 2736"/>
              <a:gd name="T18" fmla="*/ 1082 w 2163"/>
              <a:gd name="T19" fmla="*/ 2466 h 2736"/>
              <a:gd name="T20" fmla="*/ 1538 w 2163"/>
              <a:gd name="T21" fmla="*/ 2582 h 2736"/>
              <a:gd name="T22" fmla="*/ 2163 w 2163"/>
              <a:gd name="T23" fmla="*/ 2551 h 2736"/>
              <a:gd name="T24" fmla="*/ 2064 w 2163"/>
              <a:gd name="T25" fmla="*/ 179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2736">
                <a:moveTo>
                  <a:pt x="2064" y="1799"/>
                </a:moveTo>
                <a:cubicBezTo>
                  <a:pt x="2117" y="1561"/>
                  <a:pt x="2136" y="1381"/>
                  <a:pt x="2136" y="1123"/>
                </a:cubicBezTo>
                <a:cubicBezTo>
                  <a:pt x="2136" y="858"/>
                  <a:pt x="2065" y="633"/>
                  <a:pt x="1944" y="423"/>
                </a:cubicBezTo>
                <a:cubicBezTo>
                  <a:pt x="1759" y="177"/>
                  <a:pt x="1473" y="18"/>
                  <a:pt x="1082" y="0"/>
                </a:cubicBezTo>
                <a:cubicBezTo>
                  <a:pt x="691" y="18"/>
                  <a:pt x="404" y="177"/>
                  <a:pt x="219" y="423"/>
                </a:cubicBezTo>
                <a:cubicBezTo>
                  <a:pt x="99" y="633"/>
                  <a:pt x="28" y="858"/>
                  <a:pt x="28" y="1123"/>
                </a:cubicBezTo>
                <a:cubicBezTo>
                  <a:pt x="28" y="1381"/>
                  <a:pt x="46" y="1561"/>
                  <a:pt x="100" y="1799"/>
                </a:cubicBezTo>
                <a:cubicBezTo>
                  <a:pt x="153" y="2081"/>
                  <a:pt x="245" y="2287"/>
                  <a:pt x="0" y="2551"/>
                </a:cubicBezTo>
                <a:cubicBezTo>
                  <a:pt x="0" y="2551"/>
                  <a:pt x="245" y="2736"/>
                  <a:pt x="625" y="2582"/>
                </a:cubicBezTo>
                <a:cubicBezTo>
                  <a:pt x="625" y="2582"/>
                  <a:pt x="713" y="2662"/>
                  <a:pt x="1082" y="2466"/>
                </a:cubicBezTo>
                <a:cubicBezTo>
                  <a:pt x="1451" y="2662"/>
                  <a:pt x="1538" y="2582"/>
                  <a:pt x="1538" y="2582"/>
                </a:cubicBezTo>
                <a:cubicBezTo>
                  <a:pt x="1918" y="2736"/>
                  <a:pt x="2163" y="2551"/>
                  <a:pt x="2163" y="2551"/>
                </a:cubicBezTo>
                <a:cubicBezTo>
                  <a:pt x="1918" y="2287"/>
                  <a:pt x="2010" y="2081"/>
                  <a:pt x="2064" y="179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1" name="Freeform 171">
            <a:extLst>
              <a:ext uri="{FF2B5EF4-FFF2-40B4-BE49-F238E27FC236}">
                <a16:creationId xmlns:a16="http://schemas.microsoft.com/office/drawing/2014/main" id="{951D7562-3519-CA4F-23B6-C5FBFA273575}"/>
              </a:ext>
            </a:extLst>
          </p:cNvPr>
          <p:cNvSpPr>
            <a:spLocks/>
          </p:cNvSpPr>
          <p:nvPr/>
        </p:nvSpPr>
        <p:spPr bwMode="auto">
          <a:xfrm>
            <a:off x="6872197" y="4374767"/>
            <a:ext cx="188539" cy="307796"/>
          </a:xfrm>
          <a:custGeom>
            <a:avLst/>
            <a:gdLst>
              <a:gd name="T0" fmla="*/ 535 w 1070"/>
              <a:gd name="T1" fmla="*/ 1743 h 1743"/>
              <a:gd name="T2" fmla="*/ 67 w 1070"/>
              <a:gd name="T3" fmla="*/ 1699 h 1743"/>
              <a:gd name="T4" fmla="*/ 0 w 1070"/>
              <a:gd name="T5" fmla="*/ 1615 h 1743"/>
              <a:gd name="T6" fmla="*/ 119 w 1070"/>
              <a:gd name="T7" fmla="*/ 499 h 1743"/>
              <a:gd name="T8" fmla="*/ 119 w 1070"/>
              <a:gd name="T9" fmla="*/ 497 h 1743"/>
              <a:gd name="T10" fmla="*/ 138 w 1070"/>
              <a:gd name="T11" fmla="*/ 171 h 1743"/>
              <a:gd name="T12" fmla="*/ 128 w 1070"/>
              <a:gd name="T13" fmla="*/ 17 h 1743"/>
              <a:gd name="T14" fmla="*/ 535 w 1070"/>
              <a:gd name="T15" fmla="*/ 0 h 1743"/>
              <a:gd name="T16" fmla="*/ 942 w 1070"/>
              <a:gd name="T17" fmla="*/ 17 h 1743"/>
              <a:gd name="T18" fmla="*/ 932 w 1070"/>
              <a:gd name="T19" fmla="*/ 171 h 1743"/>
              <a:gd name="T20" fmla="*/ 951 w 1070"/>
              <a:gd name="T21" fmla="*/ 497 h 1743"/>
              <a:gd name="T22" fmla="*/ 951 w 1070"/>
              <a:gd name="T23" fmla="*/ 499 h 1743"/>
              <a:gd name="T24" fmla="*/ 1070 w 1070"/>
              <a:gd name="T25" fmla="*/ 1615 h 1743"/>
              <a:gd name="T26" fmla="*/ 1002 w 1070"/>
              <a:gd name="T27" fmla="*/ 1699 h 1743"/>
              <a:gd name="T28" fmla="*/ 535 w 1070"/>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0" h="1743">
                <a:moveTo>
                  <a:pt x="535" y="1743"/>
                </a:moveTo>
                <a:cubicBezTo>
                  <a:pt x="290" y="1726"/>
                  <a:pt x="64" y="1708"/>
                  <a:pt x="67" y="1699"/>
                </a:cubicBezTo>
                <a:cubicBezTo>
                  <a:pt x="68" y="1697"/>
                  <a:pt x="0" y="1615"/>
                  <a:pt x="0" y="1615"/>
                </a:cubicBezTo>
                <a:lnTo>
                  <a:pt x="119" y="499"/>
                </a:lnTo>
                <a:cubicBezTo>
                  <a:pt x="119" y="499"/>
                  <a:pt x="119" y="498"/>
                  <a:pt x="119" y="497"/>
                </a:cubicBezTo>
                <a:cubicBezTo>
                  <a:pt x="140" y="390"/>
                  <a:pt x="145" y="280"/>
                  <a:pt x="138" y="171"/>
                </a:cubicBezTo>
                <a:lnTo>
                  <a:pt x="128" y="17"/>
                </a:lnTo>
                <a:lnTo>
                  <a:pt x="535" y="0"/>
                </a:lnTo>
                <a:lnTo>
                  <a:pt x="942" y="17"/>
                </a:lnTo>
                <a:lnTo>
                  <a:pt x="932" y="171"/>
                </a:lnTo>
                <a:cubicBezTo>
                  <a:pt x="925" y="280"/>
                  <a:pt x="930" y="390"/>
                  <a:pt x="951" y="497"/>
                </a:cubicBezTo>
                <a:cubicBezTo>
                  <a:pt x="951" y="498"/>
                  <a:pt x="951" y="499"/>
                  <a:pt x="951" y="499"/>
                </a:cubicBezTo>
                <a:lnTo>
                  <a:pt x="1070" y="1615"/>
                </a:lnTo>
                <a:cubicBezTo>
                  <a:pt x="1070" y="1615"/>
                  <a:pt x="1001" y="1697"/>
                  <a:pt x="1002" y="1699"/>
                </a:cubicBezTo>
                <a:cubicBezTo>
                  <a:pt x="1005" y="1708"/>
                  <a:pt x="780" y="1726"/>
                  <a:pt x="535" y="1743"/>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2" name="Freeform 172">
            <a:extLst>
              <a:ext uri="{FF2B5EF4-FFF2-40B4-BE49-F238E27FC236}">
                <a16:creationId xmlns:a16="http://schemas.microsoft.com/office/drawing/2014/main" id="{37107B7C-DFC2-5995-7B07-C6D0E4E75738}"/>
              </a:ext>
            </a:extLst>
          </p:cNvPr>
          <p:cNvSpPr>
            <a:spLocks/>
          </p:cNvSpPr>
          <p:nvPr/>
        </p:nvSpPr>
        <p:spPr bwMode="auto">
          <a:xfrm>
            <a:off x="6872197" y="4374767"/>
            <a:ext cx="188539" cy="307796"/>
          </a:xfrm>
          <a:custGeom>
            <a:avLst/>
            <a:gdLst>
              <a:gd name="T0" fmla="*/ 535 w 1070"/>
              <a:gd name="T1" fmla="*/ 1743 h 1743"/>
              <a:gd name="T2" fmla="*/ 67 w 1070"/>
              <a:gd name="T3" fmla="*/ 1699 h 1743"/>
              <a:gd name="T4" fmla="*/ 0 w 1070"/>
              <a:gd name="T5" fmla="*/ 1615 h 1743"/>
              <a:gd name="T6" fmla="*/ 119 w 1070"/>
              <a:gd name="T7" fmla="*/ 499 h 1743"/>
              <a:gd name="T8" fmla="*/ 119 w 1070"/>
              <a:gd name="T9" fmla="*/ 497 h 1743"/>
              <a:gd name="T10" fmla="*/ 138 w 1070"/>
              <a:gd name="T11" fmla="*/ 171 h 1743"/>
              <a:gd name="T12" fmla="*/ 128 w 1070"/>
              <a:gd name="T13" fmla="*/ 17 h 1743"/>
              <a:gd name="T14" fmla="*/ 535 w 1070"/>
              <a:gd name="T15" fmla="*/ 0 h 1743"/>
              <a:gd name="T16" fmla="*/ 942 w 1070"/>
              <a:gd name="T17" fmla="*/ 17 h 1743"/>
              <a:gd name="T18" fmla="*/ 932 w 1070"/>
              <a:gd name="T19" fmla="*/ 171 h 1743"/>
              <a:gd name="T20" fmla="*/ 951 w 1070"/>
              <a:gd name="T21" fmla="*/ 497 h 1743"/>
              <a:gd name="T22" fmla="*/ 951 w 1070"/>
              <a:gd name="T23" fmla="*/ 499 h 1743"/>
              <a:gd name="T24" fmla="*/ 1070 w 1070"/>
              <a:gd name="T25" fmla="*/ 1615 h 1743"/>
              <a:gd name="T26" fmla="*/ 1002 w 1070"/>
              <a:gd name="T27" fmla="*/ 1699 h 1743"/>
              <a:gd name="T28" fmla="*/ 535 w 1070"/>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0" h="1743">
                <a:moveTo>
                  <a:pt x="535" y="1743"/>
                </a:moveTo>
                <a:cubicBezTo>
                  <a:pt x="290" y="1726"/>
                  <a:pt x="64" y="1708"/>
                  <a:pt x="67" y="1699"/>
                </a:cubicBezTo>
                <a:cubicBezTo>
                  <a:pt x="68" y="1697"/>
                  <a:pt x="0" y="1615"/>
                  <a:pt x="0" y="1615"/>
                </a:cubicBezTo>
                <a:lnTo>
                  <a:pt x="119" y="499"/>
                </a:lnTo>
                <a:cubicBezTo>
                  <a:pt x="119" y="499"/>
                  <a:pt x="119" y="498"/>
                  <a:pt x="119" y="497"/>
                </a:cubicBezTo>
                <a:cubicBezTo>
                  <a:pt x="140" y="390"/>
                  <a:pt x="145" y="280"/>
                  <a:pt x="138" y="171"/>
                </a:cubicBezTo>
                <a:lnTo>
                  <a:pt x="128" y="17"/>
                </a:lnTo>
                <a:lnTo>
                  <a:pt x="535" y="0"/>
                </a:lnTo>
                <a:lnTo>
                  <a:pt x="942" y="17"/>
                </a:lnTo>
                <a:lnTo>
                  <a:pt x="932" y="171"/>
                </a:lnTo>
                <a:cubicBezTo>
                  <a:pt x="925" y="280"/>
                  <a:pt x="930" y="390"/>
                  <a:pt x="951" y="497"/>
                </a:cubicBezTo>
                <a:cubicBezTo>
                  <a:pt x="951" y="498"/>
                  <a:pt x="951" y="499"/>
                  <a:pt x="951" y="499"/>
                </a:cubicBezTo>
                <a:lnTo>
                  <a:pt x="1070" y="1615"/>
                </a:lnTo>
                <a:cubicBezTo>
                  <a:pt x="1070" y="1615"/>
                  <a:pt x="1001" y="1697"/>
                  <a:pt x="1002" y="1699"/>
                </a:cubicBezTo>
                <a:cubicBezTo>
                  <a:pt x="1005" y="1708"/>
                  <a:pt x="780" y="1726"/>
                  <a:pt x="535" y="174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3" name="Freeform 173">
            <a:extLst>
              <a:ext uri="{FF2B5EF4-FFF2-40B4-BE49-F238E27FC236}">
                <a16:creationId xmlns:a16="http://schemas.microsoft.com/office/drawing/2014/main" id="{5F6A6D5F-4BD5-10AC-DCC9-556AB25C1BC8}"/>
              </a:ext>
            </a:extLst>
          </p:cNvPr>
          <p:cNvSpPr>
            <a:spLocks/>
          </p:cNvSpPr>
          <p:nvPr/>
        </p:nvSpPr>
        <p:spPr bwMode="auto">
          <a:xfrm>
            <a:off x="6818815" y="4073786"/>
            <a:ext cx="289624" cy="373671"/>
          </a:xfrm>
          <a:custGeom>
            <a:avLst/>
            <a:gdLst>
              <a:gd name="T0" fmla="*/ 1556 w 1636"/>
              <a:gd name="T1" fmla="*/ 1444 h 2115"/>
              <a:gd name="T2" fmla="*/ 835 w 1636"/>
              <a:gd name="T3" fmla="*/ 2115 h 2115"/>
              <a:gd name="T4" fmla="*/ 113 w 1636"/>
              <a:gd name="T5" fmla="*/ 1444 h 2115"/>
              <a:gd name="T6" fmla="*/ 48 w 1636"/>
              <a:gd name="T7" fmla="*/ 1147 h 2115"/>
              <a:gd name="T8" fmla="*/ 140 w 1636"/>
              <a:gd name="T9" fmla="*/ 749 h 2115"/>
              <a:gd name="T10" fmla="*/ 1041 w 1636"/>
              <a:gd name="T11" fmla="*/ 205 h 2115"/>
              <a:gd name="T12" fmla="*/ 1352 w 1636"/>
              <a:gd name="T13" fmla="*/ 153 h 2115"/>
              <a:gd name="T14" fmla="*/ 1434 w 1636"/>
              <a:gd name="T15" fmla="*/ 320 h 2115"/>
              <a:gd name="T16" fmla="*/ 1555 w 1636"/>
              <a:gd name="T17" fmla="*/ 596 h 2115"/>
              <a:gd name="T18" fmla="*/ 1636 w 1636"/>
              <a:gd name="T19" fmla="*/ 895 h 2115"/>
              <a:gd name="T20" fmla="*/ 1600 w 1636"/>
              <a:gd name="T21" fmla="*/ 1214 h 2115"/>
              <a:gd name="T22" fmla="*/ 1556 w 1636"/>
              <a:gd name="T23" fmla="*/ 1444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6" h="2115">
                <a:moveTo>
                  <a:pt x="1556" y="1444"/>
                </a:moveTo>
                <a:cubicBezTo>
                  <a:pt x="1387" y="1896"/>
                  <a:pt x="1067" y="2115"/>
                  <a:pt x="835" y="2115"/>
                </a:cubicBezTo>
                <a:cubicBezTo>
                  <a:pt x="602" y="2115"/>
                  <a:pt x="272" y="1899"/>
                  <a:pt x="113" y="1444"/>
                </a:cubicBezTo>
                <a:cubicBezTo>
                  <a:pt x="94" y="1389"/>
                  <a:pt x="48" y="1147"/>
                  <a:pt x="48" y="1147"/>
                </a:cubicBezTo>
                <a:cubicBezTo>
                  <a:pt x="0" y="840"/>
                  <a:pt x="140" y="749"/>
                  <a:pt x="140" y="749"/>
                </a:cubicBezTo>
                <a:cubicBezTo>
                  <a:pt x="719" y="650"/>
                  <a:pt x="1041" y="205"/>
                  <a:pt x="1041" y="205"/>
                </a:cubicBezTo>
                <a:cubicBezTo>
                  <a:pt x="1041" y="205"/>
                  <a:pt x="1188" y="0"/>
                  <a:pt x="1352" y="153"/>
                </a:cubicBezTo>
                <a:cubicBezTo>
                  <a:pt x="1352" y="153"/>
                  <a:pt x="1414" y="216"/>
                  <a:pt x="1434" y="320"/>
                </a:cubicBezTo>
                <a:cubicBezTo>
                  <a:pt x="1434" y="320"/>
                  <a:pt x="1474" y="486"/>
                  <a:pt x="1555" y="596"/>
                </a:cubicBezTo>
                <a:cubicBezTo>
                  <a:pt x="1555" y="596"/>
                  <a:pt x="1636" y="734"/>
                  <a:pt x="1636" y="895"/>
                </a:cubicBezTo>
                <a:lnTo>
                  <a:pt x="1600" y="1214"/>
                </a:lnTo>
                <a:cubicBezTo>
                  <a:pt x="1600" y="1214"/>
                  <a:pt x="1578" y="1385"/>
                  <a:pt x="1556" y="1444"/>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4" name="Freeform 174">
            <a:extLst>
              <a:ext uri="{FF2B5EF4-FFF2-40B4-BE49-F238E27FC236}">
                <a16:creationId xmlns:a16="http://schemas.microsoft.com/office/drawing/2014/main" id="{55DFC842-4932-F130-5CF0-7AF51D7CC4F7}"/>
              </a:ext>
            </a:extLst>
          </p:cNvPr>
          <p:cNvSpPr>
            <a:spLocks/>
          </p:cNvSpPr>
          <p:nvPr/>
        </p:nvSpPr>
        <p:spPr bwMode="auto">
          <a:xfrm>
            <a:off x="6818815" y="4073786"/>
            <a:ext cx="289624" cy="373671"/>
          </a:xfrm>
          <a:custGeom>
            <a:avLst/>
            <a:gdLst>
              <a:gd name="T0" fmla="*/ 1556 w 1636"/>
              <a:gd name="T1" fmla="*/ 1444 h 2115"/>
              <a:gd name="T2" fmla="*/ 835 w 1636"/>
              <a:gd name="T3" fmla="*/ 2115 h 2115"/>
              <a:gd name="T4" fmla="*/ 113 w 1636"/>
              <a:gd name="T5" fmla="*/ 1444 h 2115"/>
              <a:gd name="T6" fmla="*/ 48 w 1636"/>
              <a:gd name="T7" fmla="*/ 1147 h 2115"/>
              <a:gd name="T8" fmla="*/ 140 w 1636"/>
              <a:gd name="T9" fmla="*/ 749 h 2115"/>
              <a:gd name="T10" fmla="*/ 1041 w 1636"/>
              <a:gd name="T11" fmla="*/ 205 h 2115"/>
              <a:gd name="T12" fmla="*/ 1352 w 1636"/>
              <a:gd name="T13" fmla="*/ 153 h 2115"/>
              <a:gd name="T14" fmla="*/ 1434 w 1636"/>
              <a:gd name="T15" fmla="*/ 320 h 2115"/>
              <a:gd name="T16" fmla="*/ 1555 w 1636"/>
              <a:gd name="T17" fmla="*/ 596 h 2115"/>
              <a:gd name="T18" fmla="*/ 1636 w 1636"/>
              <a:gd name="T19" fmla="*/ 895 h 2115"/>
              <a:gd name="T20" fmla="*/ 1600 w 1636"/>
              <a:gd name="T21" fmla="*/ 1214 h 2115"/>
              <a:gd name="T22" fmla="*/ 1556 w 1636"/>
              <a:gd name="T23" fmla="*/ 1444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6" h="2115">
                <a:moveTo>
                  <a:pt x="1556" y="1444"/>
                </a:moveTo>
                <a:cubicBezTo>
                  <a:pt x="1387" y="1896"/>
                  <a:pt x="1067" y="2115"/>
                  <a:pt x="835" y="2115"/>
                </a:cubicBezTo>
                <a:cubicBezTo>
                  <a:pt x="602" y="2115"/>
                  <a:pt x="272" y="1899"/>
                  <a:pt x="113" y="1444"/>
                </a:cubicBezTo>
                <a:cubicBezTo>
                  <a:pt x="94" y="1389"/>
                  <a:pt x="48" y="1147"/>
                  <a:pt x="48" y="1147"/>
                </a:cubicBezTo>
                <a:cubicBezTo>
                  <a:pt x="0" y="840"/>
                  <a:pt x="140" y="749"/>
                  <a:pt x="140" y="749"/>
                </a:cubicBezTo>
                <a:cubicBezTo>
                  <a:pt x="719" y="650"/>
                  <a:pt x="1041" y="205"/>
                  <a:pt x="1041" y="205"/>
                </a:cubicBezTo>
                <a:cubicBezTo>
                  <a:pt x="1041" y="205"/>
                  <a:pt x="1188" y="0"/>
                  <a:pt x="1352" y="153"/>
                </a:cubicBezTo>
                <a:cubicBezTo>
                  <a:pt x="1352" y="153"/>
                  <a:pt x="1414" y="216"/>
                  <a:pt x="1434" y="320"/>
                </a:cubicBezTo>
                <a:cubicBezTo>
                  <a:pt x="1434" y="320"/>
                  <a:pt x="1474" y="486"/>
                  <a:pt x="1555" y="596"/>
                </a:cubicBezTo>
                <a:cubicBezTo>
                  <a:pt x="1555" y="596"/>
                  <a:pt x="1636" y="734"/>
                  <a:pt x="1636" y="895"/>
                </a:cubicBezTo>
                <a:lnTo>
                  <a:pt x="1600" y="1214"/>
                </a:lnTo>
                <a:cubicBezTo>
                  <a:pt x="1600" y="1214"/>
                  <a:pt x="1578" y="1385"/>
                  <a:pt x="1556" y="1444"/>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5" name="Freeform 175">
            <a:extLst>
              <a:ext uri="{FF2B5EF4-FFF2-40B4-BE49-F238E27FC236}">
                <a16:creationId xmlns:a16="http://schemas.microsoft.com/office/drawing/2014/main" id="{E9515C46-C1E0-7342-8327-A0E794788E57}"/>
              </a:ext>
            </a:extLst>
          </p:cNvPr>
          <p:cNvSpPr>
            <a:spLocks/>
          </p:cNvSpPr>
          <p:nvPr/>
        </p:nvSpPr>
        <p:spPr bwMode="auto">
          <a:xfrm>
            <a:off x="6763162" y="4197586"/>
            <a:ext cx="63604" cy="132886"/>
          </a:xfrm>
          <a:custGeom>
            <a:avLst/>
            <a:gdLst>
              <a:gd name="T0" fmla="*/ 243 w 362"/>
              <a:gd name="T1" fmla="*/ 45 h 752"/>
              <a:gd name="T2" fmla="*/ 347 w 362"/>
              <a:gd name="T3" fmla="*/ 295 h 752"/>
              <a:gd name="T4" fmla="*/ 362 w 362"/>
              <a:gd name="T5" fmla="*/ 593 h 752"/>
              <a:gd name="T6" fmla="*/ 183 w 362"/>
              <a:gd name="T7" fmla="*/ 618 h 752"/>
              <a:gd name="T8" fmla="*/ 63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5" y="114"/>
                  <a:pt x="347" y="295"/>
                  <a:pt x="347" y="295"/>
                </a:cubicBezTo>
                <a:lnTo>
                  <a:pt x="362" y="593"/>
                </a:lnTo>
                <a:cubicBezTo>
                  <a:pt x="291" y="752"/>
                  <a:pt x="183" y="618"/>
                  <a:pt x="183" y="618"/>
                </a:cubicBezTo>
                <a:cubicBezTo>
                  <a:pt x="0" y="328"/>
                  <a:pt x="18" y="173"/>
                  <a:pt x="63" y="94"/>
                </a:cubicBezTo>
                <a:cubicBezTo>
                  <a:pt x="103" y="24"/>
                  <a:pt x="183" y="0"/>
                  <a:pt x="243" y="45"/>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6" name="Freeform 176">
            <a:extLst>
              <a:ext uri="{FF2B5EF4-FFF2-40B4-BE49-F238E27FC236}">
                <a16:creationId xmlns:a16="http://schemas.microsoft.com/office/drawing/2014/main" id="{5F1F2C19-F8CF-043E-2295-61F1C4E24924}"/>
              </a:ext>
            </a:extLst>
          </p:cNvPr>
          <p:cNvSpPr>
            <a:spLocks/>
          </p:cNvSpPr>
          <p:nvPr/>
        </p:nvSpPr>
        <p:spPr bwMode="auto">
          <a:xfrm>
            <a:off x="6763162" y="4197586"/>
            <a:ext cx="63604" cy="132886"/>
          </a:xfrm>
          <a:custGeom>
            <a:avLst/>
            <a:gdLst>
              <a:gd name="T0" fmla="*/ 243 w 362"/>
              <a:gd name="T1" fmla="*/ 45 h 752"/>
              <a:gd name="T2" fmla="*/ 347 w 362"/>
              <a:gd name="T3" fmla="*/ 295 h 752"/>
              <a:gd name="T4" fmla="*/ 362 w 362"/>
              <a:gd name="T5" fmla="*/ 593 h 752"/>
              <a:gd name="T6" fmla="*/ 183 w 362"/>
              <a:gd name="T7" fmla="*/ 618 h 752"/>
              <a:gd name="T8" fmla="*/ 63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5" y="114"/>
                  <a:pt x="347" y="295"/>
                  <a:pt x="347" y="295"/>
                </a:cubicBezTo>
                <a:lnTo>
                  <a:pt x="362" y="593"/>
                </a:lnTo>
                <a:cubicBezTo>
                  <a:pt x="291" y="752"/>
                  <a:pt x="183" y="618"/>
                  <a:pt x="183" y="618"/>
                </a:cubicBezTo>
                <a:cubicBezTo>
                  <a:pt x="0" y="328"/>
                  <a:pt x="18" y="173"/>
                  <a:pt x="63" y="94"/>
                </a:cubicBezTo>
                <a:cubicBezTo>
                  <a:pt x="103" y="24"/>
                  <a:pt x="183" y="0"/>
                  <a:pt x="243"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7" name="Freeform 177">
            <a:extLst>
              <a:ext uri="{FF2B5EF4-FFF2-40B4-BE49-F238E27FC236}">
                <a16:creationId xmlns:a16="http://schemas.microsoft.com/office/drawing/2014/main" id="{FA0D6C6B-F00E-6663-9C96-6D3CDEABBA89}"/>
              </a:ext>
            </a:extLst>
          </p:cNvPr>
          <p:cNvSpPr>
            <a:spLocks/>
          </p:cNvSpPr>
          <p:nvPr/>
        </p:nvSpPr>
        <p:spPr bwMode="auto">
          <a:xfrm>
            <a:off x="7106167" y="4197586"/>
            <a:ext cx="63604" cy="132886"/>
          </a:xfrm>
          <a:custGeom>
            <a:avLst/>
            <a:gdLst>
              <a:gd name="T0" fmla="*/ 119 w 363"/>
              <a:gd name="T1" fmla="*/ 45 h 752"/>
              <a:gd name="T2" fmla="*/ 16 w 363"/>
              <a:gd name="T3" fmla="*/ 295 h 752"/>
              <a:gd name="T4" fmla="*/ 0 w 363"/>
              <a:gd name="T5" fmla="*/ 593 h 752"/>
              <a:gd name="T6" fmla="*/ 179 w 363"/>
              <a:gd name="T7" fmla="*/ 618 h 752"/>
              <a:gd name="T8" fmla="*/ 300 w 363"/>
              <a:gd name="T9" fmla="*/ 94 h 752"/>
              <a:gd name="T10" fmla="*/ 119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19" y="45"/>
                </a:moveTo>
                <a:cubicBezTo>
                  <a:pt x="28" y="114"/>
                  <a:pt x="16" y="295"/>
                  <a:pt x="16" y="295"/>
                </a:cubicBezTo>
                <a:lnTo>
                  <a:pt x="0" y="593"/>
                </a:lnTo>
                <a:cubicBezTo>
                  <a:pt x="72" y="752"/>
                  <a:pt x="179" y="618"/>
                  <a:pt x="179" y="618"/>
                </a:cubicBezTo>
                <a:cubicBezTo>
                  <a:pt x="363" y="328"/>
                  <a:pt x="345" y="173"/>
                  <a:pt x="300" y="94"/>
                </a:cubicBezTo>
                <a:cubicBezTo>
                  <a:pt x="260" y="24"/>
                  <a:pt x="180" y="0"/>
                  <a:pt x="119" y="45"/>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8" name="Freeform 178">
            <a:extLst>
              <a:ext uri="{FF2B5EF4-FFF2-40B4-BE49-F238E27FC236}">
                <a16:creationId xmlns:a16="http://schemas.microsoft.com/office/drawing/2014/main" id="{2FC9A0D5-951D-0103-D763-BDB980D57A10}"/>
              </a:ext>
            </a:extLst>
          </p:cNvPr>
          <p:cNvSpPr>
            <a:spLocks/>
          </p:cNvSpPr>
          <p:nvPr/>
        </p:nvSpPr>
        <p:spPr bwMode="auto">
          <a:xfrm>
            <a:off x="7106167" y="4197586"/>
            <a:ext cx="63604" cy="132886"/>
          </a:xfrm>
          <a:custGeom>
            <a:avLst/>
            <a:gdLst>
              <a:gd name="T0" fmla="*/ 119 w 363"/>
              <a:gd name="T1" fmla="*/ 45 h 752"/>
              <a:gd name="T2" fmla="*/ 16 w 363"/>
              <a:gd name="T3" fmla="*/ 295 h 752"/>
              <a:gd name="T4" fmla="*/ 0 w 363"/>
              <a:gd name="T5" fmla="*/ 593 h 752"/>
              <a:gd name="T6" fmla="*/ 179 w 363"/>
              <a:gd name="T7" fmla="*/ 618 h 752"/>
              <a:gd name="T8" fmla="*/ 300 w 363"/>
              <a:gd name="T9" fmla="*/ 94 h 752"/>
              <a:gd name="T10" fmla="*/ 119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19" y="45"/>
                </a:moveTo>
                <a:cubicBezTo>
                  <a:pt x="28" y="114"/>
                  <a:pt x="16" y="295"/>
                  <a:pt x="16" y="295"/>
                </a:cubicBezTo>
                <a:lnTo>
                  <a:pt x="0" y="593"/>
                </a:lnTo>
                <a:cubicBezTo>
                  <a:pt x="72" y="752"/>
                  <a:pt x="179" y="618"/>
                  <a:pt x="179" y="618"/>
                </a:cubicBezTo>
                <a:cubicBezTo>
                  <a:pt x="363" y="328"/>
                  <a:pt x="345" y="173"/>
                  <a:pt x="300" y="94"/>
                </a:cubicBezTo>
                <a:cubicBezTo>
                  <a:pt x="260" y="24"/>
                  <a:pt x="180" y="0"/>
                  <a:pt x="119"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9" name="Freeform 179">
            <a:extLst>
              <a:ext uri="{FF2B5EF4-FFF2-40B4-BE49-F238E27FC236}">
                <a16:creationId xmlns:a16="http://schemas.microsoft.com/office/drawing/2014/main" id="{D9CD499F-558E-7D49-8C99-772CC230D1F4}"/>
              </a:ext>
            </a:extLst>
          </p:cNvPr>
          <p:cNvSpPr>
            <a:spLocks/>
          </p:cNvSpPr>
          <p:nvPr/>
        </p:nvSpPr>
        <p:spPr bwMode="auto">
          <a:xfrm>
            <a:off x="6997132" y="4173735"/>
            <a:ext cx="63604" cy="20444"/>
          </a:xfrm>
          <a:custGeom>
            <a:avLst/>
            <a:gdLst>
              <a:gd name="T0" fmla="*/ 0 w 360"/>
              <a:gd name="T1" fmla="*/ 116 h 116"/>
              <a:gd name="T2" fmla="*/ 360 w 360"/>
              <a:gd name="T3" fmla="*/ 87 h 116"/>
            </a:gdLst>
            <a:ahLst/>
            <a:cxnLst>
              <a:cxn ang="0">
                <a:pos x="T0" y="T1"/>
              </a:cxn>
              <a:cxn ang="0">
                <a:pos x="T2" y="T3"/>
              </a:cxn>
            </a:cxnLst>
            <a:rect l="0" t="0" r="r" b="b"/>
            <a:pathLst>
              <a:path w="360" h="116">
                <a:moveTo>
                  <a:pt x="0" y="116"/>
                </a:moveTo>
                <a:cubicBezTo>
                  <a:pt x="0" y="116"/>
                  <a:pt x="226" y="0"/>
                  <a:pt x="360"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0" name="Freeform 180">
            <a:extLst>
              <a:ext uri="{FF2B5EF4-FFF2-40B4-BE49-F238E27FC236}">
                <a16:creationId xmlns:a16="http://schemas.microsoft.com/office/drawing/2014/main" id="{70F3ED6B-976C-211F-A4C5-4051FA0E85DC}"/>
              </a:ext>
            </a:extLst>
          </p:cNvPr>
          <p:cNvSpPr>
            <a:spLocks/>
          </p:cNvSpPr>
          <p:nvPr/>
        </p:nvSpPr>
        <p:spPr bwMode="auto">
          <a:xfrm>
            <a:off x="6872197" y="4173735"/>
            <a:ext cx="63604" cy="20444"/>
          </a:xfrm>
          <a:custGeom>
            <a:avLst/>
            <a:gdLst>
              <a:gd name="T0" fmla="*/ 360 w 360"/>
              <a:gd name="T1" fmla="*/ 116 h 116"/>
              <a:gd name="T2" fmla="*/ 0 w 360"/>
              <a:gd name="T3" fmla="*/ 87 h 116"/>
            </a:gdLst>
            <a:ahLst/>
            <a:cxnLst>
              <a:cxn ang="0">
                <a:pos x="T0" y="T1"/>
              </a:cxn>
              <a:cxn ang="0">
                <a:pos x="T2" y="T3"/>
              </a:cxn>
            </a:cxnLst>
            <a:rect l="0" t="0" r="r" b="b"/>
            <a:pathLst>
              <a:path w="360" h="116">
                <a:moveTo>
                  <a:pt x="360" y="116"/>
                </a:moveTo>
                <a:cubicBezTo>
                  <a:pt x="360" y="116"/>
                  <a:pt x="134" y="0"/>
                  <a:pt x="0"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1" name="Freeform 181">
            <a:extLst>
              <a:ext uri="{FF2B5EF4-FFF2-40B4-BE49-F238E27FC236}">
                <a16:creationId xmlns:a16="http://schemas.microsoft.com/office/drawing/2014/main" id="{A2C003CE-A3EA-9A7A-1D10-811C962E62B4}"/>
              </a:ext>
            </a:extLst>
          </p:cNvPr>
          <p:cNvSpPr>
            <a:spLocks/>
          </p:cNvSpPr>
          <p:nvPr/>
        </p:nvSpPr>
        <p:spPr bwMode="auto">
          <a:xfrm>
            <a:off x="6952837" y="4269140"/>
            <a:ext cx="13629" cy="42024"/>
          </a:xfrm>
          <a:custGeom>
            <a:avLst/>
            <a:gdLst>
              <a:gd name="T0" fmla="*/ 76 w 76"/>
              <a:gd name="T1" fmla="*/ 0 h 238"/>
              <a:gd name="T2" fmla="*/ 8 w 76"/>
              <a:gd name="T3" fmla="*/ 142 h 238"/>
              <a:gd name="T4" fmla="*/ 16 w 76"/>
              <a:gd name="T5" fmla="*/ 182 h 238"/>
              <a:gd name="T6" fmla="*/ 76 w 76"/>
              <a:gd name="T7" fmla="*/ 238 h 238"/>
            </a:gdLst>
            <a:ahLst/>
            <a:cxnLst>
              <a:cxn ang="0">
                <a:pos x="T0" y="T1"/>
              </a:cxn>
              <a:cxn ang="0">
                <a:pos x="T2" y="T3"/>
              </a:cxn>
              <a:cxn ang="0">
                <a:pos x="T4" y="T5"/>
              </a:cxn>
              <a:cxn ang="0">
                <a:pos x="T6" y="T7"/>
              </a:cxn>
            </a:cxnLst>
            <a:rect l="0" t="0" r="r" b="b"/>
            <a:pathLst>
              <a:path w="76" h="238">
                <a:moveTo>
                  <a:pt x="76" y="0"/>
                </a:moveTo>
                <a:lnTo>
                  <a:pt x="8" y="142"/>
                </a:lnTo>
                <a:cubicBezTo>
                  <a:pt x="0" y="156"/>
                  <a:pt x="3" y="173"/>
                  <a:pt x="16" y="182"/>
                </a:cubicBezTo>
                <a:lnTo>
                  <a:pt x="76" y="238"/>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4" name="Freeform 182">
            <a:extLst>
              <a:ext uri="{FF2B5EF4-FFF2-40B4-BE49-F238E27FC236}">
                <a16:creationId xmlns:a16="http://schemas.microsoft.com/office/drawing/2014/main" id="{889B9CDF-BAEF-D243-CAC3-A2B81D2AB463}"/>
              </a:ext>
            </a:extLst>
          </p:cNvPr>
          <p:cNvSpPr>
            <a:spLocks/>
          </p:cNvSpPr>
          <p:nvPr/>
        </p:nvSpPr>
        <p:spPr bwMode="auto">
          <a:xfrm>
            <a:off x="6922171" y="4355459"/>
            <a:ext cx="87455" cy="11358"/>
          </a:xfrm>
          <a:custGeom>
            <a:avLst/>
            <a:gdLst>
              <a:gd name="T0" fmla="*/ 498 w 498"/>
              <a:gd name="T1" fmla="*/ 0 h 65"/>
              <a:gd name="T2" fmla="*/ 249 w 498"/>
              <a:gd name="T3" fmla="*/ 65 h 65"/>
              <a:gd name="T4" fmla="*/ 0 w 498"/>
              <a:gd name="T5" fmla="*/ 0 h 65"/>
            </a:gdLst>
            <a:ahLst/>
            <a:cxnLst>
              <a:cxn ang="0">
                <a:pos x="T0" y="T1"/>
              </a:cxn>
              <a:cxn ang="0">
                <a:pos x="T2" y="T3"/>
              </a:cxn>
              <a:cxn ang="0">
                <a:pos x="T4" y="T5"/>
              </a:cxn>
            </a:cxnLst>
            <a:rect l="0" t="0" r="r" b="b"/>
            <a:pathLst>
              <a:path w="498" h="65">
                <a:moveTo>
                  <a:pt x="498" y="0"/>
                </a:moveTo>
                <a:cubicBezTo>
                  <a:pt x="498" y="0"/>
                  <a:pt x="397" y="65"/>
                  <a:pt x="249" y="65"/>
                </a:cubicBezTo>
                <a:cubicBezTo>
                  <a:pt x="100" y="65"/>
                  <a:pt x="0" y="0"/>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7" name="Line 183">
            <a:extLst>
              <a:ext uri="{FF2B5EF4-FFF2-40B4-BE49-F238E27FC236}">
                <a16:creationId xmlns:a16="http://schemas.microsoft.com/office/drawing/2014/main" id="{6A538531-B1EF-396F-103E-3BBB3CF13B5F}"/>
              </a:ext>
            </a:extLst>
          </p:cNvPr>
          <p:cNvSpPr>
            <a:spLocks noChangeShapeType="1"/>
          </p:cNvSpPr>
          <p:nvPr/>
        </p:nvSpPr>
        <p:spPr bwMode="auto">
          <a:xfrm>
            <a:off x="7028934" y="4229388"/>
            <a:ext cx="0" cy="26123"/>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8" name="Line 184">
            <a:extLst>
              <a:ext uri="{FF2B5EF4-FFF2-40B4-BE49-F238E27FC236}">
                <a16:creationId xmlns:a16="http://schemas.microsoft.com/office/drawing/2014/main" id="{4FBF052C-42DE-A21A-6EDD-177FD9680B1A}"/>
              </a:ext>
            </a:extLst>
          </p:cNvPr>
          <p:cNvSpPr>
            <a:spLocks noChangeShapeType="1"/>
          </p:cNvSpPr>
          <p:nvPr/>
        </p:nvSpPr>
        <p:spPr bwMode="auto">
          <a:xfrm>
            <a:off x="6901727" y="4229388"/>
            <a:ext cx="0" cy="26123"/>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9" name="Freeform 185">
            <a:extLst>
              <a:ext uri="{FF2B5EF4-FFF2-40B4-BE49-F238E27FC236}">
                <a16:creationId xmlns:a16="http://schemas.microsoft.com/office/drawing/2014/main" id="{2F0641AF-2231-44F0-D851-08DAE83A6DBD}"/>
              </a:ext>
            </a:extLst>
          </p:cNvPr>
          <p:cNvSpPr>
            <a:spLocks/>
          </p:cNvSpPr>
          <p:nvPr/>
        </p:nvSpPr>
        <p:spPr bwMode="auto">
          <a:xfrm>
            <a:off x="6613240" y="4457679"/>
            <a:ext cx="709861" cy="385029"/>
          </a:xfrm>
          <a:custGeom>
            <a:avLst/>
            <a:gdLst>
              <a:gd name="T0" fmla="*/ 2236 w 4022"/>
              <a:gd name="T1" fmla="*/ 2185 h 2185"/>
              <a:gd name="T2" fmla="*/ 4022 w 4022"/>
              <a:gd name="T3" fmla="*/ 2185 h 2185"/>
              <a:gd name="T4" fmla="*/ 3998 w 4022"/>
              <a:gd name="T5" fmla="*/ 1330 h 2185"/>
              <a:gd name="T6" fmla="*/ 3426 w 4022"/>
              <a:gd name="T7" fmla="*/ 601 h 2185"/>
              <a:gd name="T8" fmla="*/ 2695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7 w 4022"/>
              <a:gd name="T19" fmla="*/ 700 h 2185"/>
              <a:gd name="T20" fmla="*/ 1847 w 4022"/>
              <a:gd name="T21" fmla="*/ 300 h 2185"/>
              <a:gd name="T22" fmla="*/ 1404 w 4022"/>
              <a:gd name="T23" fmla="*/ 0 h 2185"/>
              <a:gd name="T24" fmla="*/ 1326 w 4022"/>
              <a:gd name="T25" fmla="*/ 247 h 2185"/>
              <a:gd name="T26" fmla="*/ 596 w 4022"/>
              <a:gd name="T27" fmla="*/ 601 h 2185"/>
              <a:gd name="T28" fmla="*/ 23 w 4022"/>
              <a:gd name="T29" fmla="*/ 1330 h 2185"/>
              <a:gd name="T30" fmla="*/ 0 w 4022"/>
              <a:gd name="T31" fmla="*/ 2185 h 2185"/>
              <a:gd name="T32" fmla="*/ 2014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4" y="1062"/>
                  <a:pt x="3888" y="710"/>
                  <a:pt x="3426" y="601"/>
                </a:cubicBezTo>
                <a:cubicBezTo>
                  <a:pt x="3426" y="601"/>
                  <a:pt x="2733" y="331"/>
                  <a:pt x="2695" y="247"/>
                </a:cubicBezTo>
                <a:lnTo>
                  <a:pt x="2618" y="0"/>
                </a:lnTo>
                <a:lnTo>
                  <a:pt x="2175" y="300"/>
                </a:lnTo>
                <a:lnTo>
                  <a:pt x="2174" y="700"/>
                </a:lnTo>
                <a:lnTo>
                  <a:pt x="2011" y="1201"/>
                </a:lnTo>
                <a:lnTo>
                  <a:pt x="1847" y="700"/>
                </a:lnTo>
                <a:lnTo>
                  <a:pt x="1847" y="300"/>
                </a:lnTo>
                <a:lnTo>
                  <a:pt x="1404" y="0"/>
                </a:lnTo>
                <a:lnTo>
                  <a:pt x="1326" y="247"/>
                </a:lnTo>
                <a:cubicBezTo>
                  <a:pt x="1288" y="331"/>
                  <a:pt x="596" y="601"/>
                  <a:pt x="596" y="601"/>
                </a:cubicBezTo>
                <a:cubicBezTo>
                  <a:pt x="133" y="710"/>
                  <a:pt x="57" y="1062"/>
                  <a:pt x="23" y="1330"/>
                </a:cubicBezTo>
                <a:cubicBezTo>
                  <a:pt x="23" y="1330"/>
                  <a:pt x="17" y="1700"/>
                  <a:pt x="0" y="2185"/>
                </a:cubicBezTo>
                <a:lnTo>
                  <a:pt x="2014" y="2185"/>
                </a:lnTo>
                <a:lnTo>
                  <a:pt x="2236" y="2185"/>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0" name="Freeform 186">
            <a:extLst>
              <a:ext uri="{FF2B5EF4-FFF2-40B4-BE49-F238E27FC236}">
                <a16:creationId xmlns:a16="http://schemas.microsoft.com/office/drawing/2014/main" id="{148C1605-3E68-5FDC-6B99-DCCA7C95DCBA}"/>
              </a:ext>
            </a:extLst>
          </p:cNvPr>
          <p:cNvSpPr>
            <a:spLocks/>
          </p:cNvSpPr>
          <p:nvPr/>
        </p:nvSpPr>
        <p:spPr bwMode="auto">
          <a:xfrm>
            <a:off x="6613240" y="4457679"/>
            <a:ext cx="709861" cy="385029"/>
          </a:xfrm>
          <a:custGeom>
            <a:avLst/>
            <a:gdLst>
              <a:gd name="T0" fmla="*/ 2236 w 4022"/>
              <a:gd name="T1" fmla="*/ 2185 h 2185"/>
              <a:gd name="T2" fmla="*/ 4022 w 4022"/>
              <a:gd name="T3" fmla="*/ 2185 h 2185"/>
              <a:gd name="T4" fmla="*/ 3998 w 4022"/>
              <a:gd name="T5" fmla="*/ 1330 h 2185"/>
              <a:gd name="T6" fmla="*/ 3426 w 4022"/>
              <a:gd name="T7" fmla="*/ 601 h 2185"/>
              <a:gd name="T8" fmla="*/ 2695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7 w 4022"/>
              <a:gd name="T19" fmla="*/ 700 h 2185"/>
              <a:gd name="T20" fmla="*/ 1847 w 4022"/>
              <a:gd name="T21" fmla="*/ 300 h 2185"/>
              <a:gd name="T22" fmla="*/ 1404 w 4022"/>
              <a:gd name="T23" fmla="*/ 0 h 2185"/>
              <a:gd name="T24" fmla="*/ 1326 w 4022"/>
              <a:gd name="T25" fmla="*/ 247 h 2185"/>
              <a:gd name="T26" fmla="*/ 596 w 4022"/>
              <a:gd name="T27" fmla="*/ 601 h 2185"/>
              <a:gd name="T28" fmla="*/ 23 w 4022"/>
              <a:gd name="T29" fmla="*/ 1330 h 2185"/>
              <a:gd name="T30" fmla="*/ 0 w 4022"/>
              <a:gd name="T31" fmla="*/ 2185 h 2185"/>
              <a:gd name="T32" fmla="*/ 2014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4" y="1062"/>
                  <a:pt x="3888" y="710"/>
                  <a:pt x="3426" y="601"/>
                </a:cubicBezTo>
                <a:cubicBezTo>
                  <a:pt x="3426" y="601"/>
                  <a:pt x="2733" y="331"/>
                  <a:pt x="2695" y="247"/>
                </a:cubicBezTo>
                <a:lnTo>
                  <a:pt x="2618" y="0"/>
                </a:lnTo>
                <a:lnTo>
                  <a:pt x="2175" y="300"/>
                </a:lnTo>
                <a:lnTo>
                  <a:pt x="2174" y="700"/>
                </a:lnTo>
                <a:lnTo>
                  <a:pt x="2011" y="1201"/>
                </a:lnTo>
                <a:lnTo>
                  <a:pt x="1847" y="700"/>
                </a:lnTo>
                <a:lnTo>
                  <a:pt x="1847" y="300"/>
                </a:lnTo>
                <a:lnTo>
                  <a:pt x="1404" y="0"/>
                </a:lnTo>
                <a:lnTo>
                  <a:pt x="1326" y="247"/>
                </a:lnTo>
                <a:cubicBezTo>
                  <a:pt x="1288" y="331"/>
                  <a:pt x="596" y="601"/>
                  <a:pt x="596" y="601"/>
                </a:cubicBezTo>
                <a:cubicBezTo>
                  <a:pt x="133" y="710"/>
                  <a:pt x="57" y="1062"/>
                  <a:pt x="23" y="1330"/>
                </a:cubicBezTo>
                <a:cubicBezTo>
                  <a:pt x="23" y="1330"/>
                  <a:pt x="17" y="1700"/>
                  <a:pt x="0" y="2185"/>
                </a:cubicBezTo>
                <a:lnTo>
                  <a:pt x="2014" y="2185"/>
                </a:lnTo>
                <a:lnTo>
                  <a:pt x="2236" y="2185"/>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1" name="Freeform 187">
            <a:extLst>
              <a:ext uri="{FF2B5EF4-FFF2-40B4-BE49-F238E27FC236}">
                <a16:creationId xmlns:a16="http://schemas.microsoft.com/office/drawing/2014/main" id="{CE910FE0-A853-326D-5692-0ACDEBD7E315}"/>
              </a:ext>
            </a:extLst>
          </p:cNvPr>
          <p:cNvSpPr>
            <a:spLocks/>
          </p:cNvSpPr>
          <p:nvPr/>
        </p:nvSpPr>
        <p:spPr bwMode="auto">
          <a:xfrm>
            <a:off x="7035749" y="4500839"/>
            <a:ext cx="312339" cy="341869"/>
          </a:xfrm>
          <a:custGeom>
            <a:avLst/>
            <a:gdLst>
              <a:gd name="T0" fmla="*/ 1606 w 1770"/>
              <a:gd name="T1" fmla="*/ 1083 h 1938"/>
              <a:gd name="T2" fmla="*/ 1034 w 1770"/>
              <a:gd name="T3" fmla="*/ 354 h 1938"/>
              <a:gd name="T4" fmla="*/ 303 w 1770"/>
              <a:gd name="T5" fmla="*/ 0 h 1938"/>
              <a:gd name="T6" fmla="*/ 0 w 1770"/>
              <a:gd name="T7" fmla="*/ 1938 h 1938"/>
              <a:gd name="T8" fmla="*/ 1770 w 1770"/>
              <a:gd name="T9" fmla="*/ 1938 h 1938"/>
              <a:gd name="T10" fmla="*/ 1606 w 1770"/>
              <a:gd name="T11" fmla="*/ 1083 h 1938"/>
            </a:gdLst>
            <a:ahLst/>
            <a:cxnLst>
              <a:cxn ang="0">
                <a:pos x="T0" y="T1"/>
              </a:cxn>
              <a:cxn ang="0">
                <a:pos x="T2" y="T3"/>
              </a:cxn>
              <a:cxn ang="0">
                <a:pos x="T4" y="T5"/>
              </a:cxn>
              <a:cxn ang="0">
                <a:pos x="T6" y="T7"/>
              </a:cxn>
              <a:cxn ang="0">
                <a:pos x="T8" y="T9"/>
              </a:cxn>
              <a:cxn ang="0">
                <a:pos x="T10" y="T11"/>
              </a:cxn>
            </a:cxnLst>
            <a:rect l="0" t="0" r="r" b="b"/>
            <a:pathLst>
              <a:path w="1770" h="1938">
                <a:moveTo>
                  <a:pt x="1606" y="1083"/>
                </a:moveTo>
                <a:cubicBezTo>
                  <a:pt x="1532" y="816"/>
                  <a:pt x="1496" y="463"/>
                  <a:pt x="1034" y="354"/>
                </a:cubicBezTo>
                <a:cubicBezTo>
                  <a:pt x="1034" y="354"/>
                  <a:pt x="341" y="84"/>
                  <a:pt x="303" y="0"/>
                </a:cubicBezTo>
                <a:lnTo>
                  <a:pt x="0" y="1938"/>
                </a:lnTo>
                <a:lnTo>
                  <a:pt x="1770" y="1938"/>
                </a:lnTo>
                <a:cubicBezTo>
                  <a:pt x="1692" y="1453"/>
                  <a:pt x="1606" y="1083"/>
                  <a:pt x="1606" y="1083"/>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2" name="Freeform 188">
            <a:extLst>
              <a:ext uri="{FF2B5EF4-FFF2-40B4-BE49-F238E27FC236}">
                <a16:creationId xmlns:a16="http://schemas.microsoft.com/office/drawing/2014/main" id="{CEB52412-0E30-0F9E-ECB6-CDEE08AD91CA}"/>
              </a:ext>
            </a:extLst>
          </p:cNvPr>
          <p:cNvSpPr>
            <a:spLocks/>
          </p:cNvSpPr>
          <p:nvPr/>
        </p:nvSpPr>
        <p:spPr bwMode="auto">
          <a:xfrm>
            <a:off x="7035749" y="4500839"/>
            <a:ext cx="312339" cy="341869"/>
          </a:xfrm>
          <a:custGeom>
            <a:avLst/>
            <a:gdLst>
              <a:gd name="T0" fmla="*/ 1606 w 1770"/>
              <a:gd name="T1" fmla="*/ 1083 h 1938"/>
              <a:gd name="T2" fmla="*/ 1034 w 1770"/>
              <a:gd name="T3" fmla="*/ 354 h 1938"/>
              <a:gd name="T4" fmla="*/ 303 w 1770"/>
              <a:gd name="T5" fmla="*/ 0 h 1938"/>
              <a:gd name="T6" fmla="*/ 0 w 1770"/>
              <a:gd name="T7" fmla="*/ 1938 h 1938"/>
              <a:gd name="T8" fmla="*/ 1770 w 1770"/>
              <a:gd name="T9" fmla="*/ 1938 h 1938"/>
              <a:gd name="T10" fmla="*/ 1606 w 1770"/>
              <a:gd name="T11" fmla="*/ 1083 h 1938"/>
            </a:gdLst>
            <a:ahLst/>
            <a:cxnLst>
              <a:cxn ang="0">
                <a:pos x="T0" y="T1"/>
              </a:cxn>
              <a:cxn ang="0">
                <a:pos x="T2" y="T3"/>
              </a:cxn>
              <a:cxn ang="0">
                <a:pos x="T4" y="T5"/>
              </a:cxn>
              <a:cxn ang="0">
                <a:pos x="T6" y="T7"/>
              </a:cxn>
              <a:cxn ang="0">
                <a:pos x="T8" y="T9"/>
              </a:cxn>
              <a:cxn ang="0">
                <a:pos x="T10" y="T11"/>
              </a:cxn>
            </a:cxnLst>
            <a:rect l="0" t="0" r="r" b="b"/>
            <a:pathLst>
              <a:path w="1770" h="1938">
                <a:moveTo>
                  <a:pt x="1606" y="1083"/>
                </a:moveTo>
                <a:cubicBezTo>
                  <a:pt x="1532" y="816"/>
                  <a:pt x="1496" y="463"/>
                  <a:pt x="1034" y="354"/>
                </a:cubicBezTo>
                <a:cubicBezTo>
                  <a:pt x="1034" y="354"/>
                  <a:pt x="341" y="84"/>
                  <a:pt x="303" y="0"/>
                </a:cubicBezTo>
                <a:lnTo>
                  <a:pt x="0" y="1938"/>
                </a:lnTo>
                <a:lnTo>
                  <a:pt x="1770" y="1938"/>
                </a:lnTo>
                <a:cubicBezTo>
                  <a:pt x="1692" y="1453"/>
                  <a:pt x="1606" y="1083"/>
                  <a:pt x="1606"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3" name="Freeform 189">
            <a:extLst>
              <a:ext uri="{FF2B5EF4-FFF2-40B4-BE49-F238E27FC236}">
                <a16:creationId xmlns:a16="http://schemas.microsoft.com/office/drawing/2014/main" id="{60C03EE4-092F-8151-A603-F27C004D1F56}"/>
              </a:ext>
            </a:extLst>
          </p:cNvPr>
          <p:cNvSpPr>
            <a:spLocks/>
          </p:cNvSpPr>
          <p:nvPr/>
        </p:nvSpPr>
        <p:spPr bwMode="auto">
          <a:xfrm>
            <a:off x="6584845" y="4500839"/>
            <a:ext cx="312339" cy="341869"/>
          </a:xfrm>
          <a:custGeom>
            <a:avLst/>
            <a:gdLst>
              <a:gd name="T0" fmla="*/ 164 w 1771"/>
              <a:gd name="T1" fmla="*/ 1083 h 1938"/>
              <a:gd name="T2" fmla="*/ 736 w 1771"/>
              <a:gd name="T3" fmla="*/ 354 h 1938"/>
              <a:gd name="T4" fmla="*/ 1467 w 1771"/>
              <a:gd name="T5" fmla="*/ 0 h 1938"/>
              <a:gd name="T6" fmla="*/ 1771 w 1771"/>
              <a:gd name="T7" fmla="*/ 1938 h 1938"/>
              <a:gd name="T8" fmla="*/ 0 w 1771"/>
              <a:gd name="T9" fmla="*/ 1938 h 1938"/>
              <a:gd name="T10" fmla="*/ 164 w 1771"/>
              <a:gd name="T11" fmla="*/ 1083 h 1938"/>
            </a:gdLst>
            <a:ahLst/>
            <a:cxnLst>
              <a:cxn ang="0">
                <a:pos x="T0" y="T1"/>
              </a:cxn>
              <a:cxn ang="0">
                <a:pos x="T2" y="T3"/>
              </a:cxn>
              <a:cxn ang="0">
                <a:pos x="T4" y="T5"/>
              </a:cxn>
              <a:cxn ang="0">
                <a:pos x="T6" y="T7"/>
              </a:cxn>
              <a:cxn ang="0">
                <a:pos x="T8" y="T9"/>
              </a:cxn>
              <a:cxn ang="0">
                <a:pos x="T10" y="T11"/>
              </a:cxn>
            </a:cxnLst>
            <a:rect l="0" t="0" r="r" b="b"/>
            <a:pathLst>
              <a:path w="1771" h="1938">
                <a:moveTo>
                  <a:pt x="164" y="1083"/>
                </a:moveTo>
                <a:cubicBezTo>
                  <a:pt x="238" y="816"/>
                  <a:pt x="274" y="463"/>
                  <a:pt x="736" y="354"/>
                </a:cubicBezTo>
                <a:cubicBezTo>
                  <a:pt x="736" y="354"/>
                  <a:pt x="1429" y="84"/>
                  <a:pt x="1467" y="0"/>
                </a:cubicBezTo>
                <a:lnTo>
                  <a:pt x="1771" y="1938"/>
                </a:lnTo>
                <a:lnTo>
                  <a:pt x="0" y="1938"/>
                </a:lnTo>
                <a:cubicBezTo>
                  <a:pt x="79" y="1453"/>
                  <a:pt x="164" y="1083"/>
                  <a:pt x="164" y="1083"/>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4" name="Freeform 190">
            <a:extLst>
              <a:ext uri="{FF2B5EF4-FFF2-40B4-BE49-F238E27FC236}">
                <a16:creationId xmlns:a16="http://schemas.microsoft.com/office/drawing/2014/main" id="{485D6B1D-7FDE-F7E0-2F4B-56AB5EE68985}"/>
              </a:ext>
            </a:extLst>
          </p:cNvPr>
          <p:cNvSpPr>
            <a:spLocks/>
          </p:cNvSpPr>
          <p:nvPr/>
        </p:nvSpPr>
        <p:spPr bwMode="auto">
          <a:xfrm>
            <a:off x="6584845" y="4500839"/>
            <a:ext cx="312339" cy="341869"/>
          </a:xfrm>
          <a:custGeom>
            <a:avLst/>
            <a:gdLst>
              <a:gd name="T0" fmla="*/ 164 w 1771"/>
              <a:gd name="T1" fmla="*/ 1083 h 1938"/>
              <a:gd name="T2" fmla="*/ 736 w 1771"/>
              <a:gd name="T3" fmla="*/ 354 h 1938"/>
              <a:gd name="T4" fmla="*/ 1467 w 1771"/>
              <a:gd name="T5" fmla="*/ 0 h 1938"/>
              <a:gd name="T6" fmla="*/ 1771 w 1771"/>
              <a:gd name="T7" fmla="*/ 1938 h 1938"/>
              <a:gd name="T8" fmla="*/ 0 w 1771"/>
              <a:gd name="T9" fmla="*/ 1938 h 1938"/>
              <a:gd name="T10" fmla="*/ 164 w 1771"/>
              <a:gd name="T11" fmla="*/ 1083 h 1938"/>
            </a:gdLst>
            <a:ahLst/>
            <a:cxnLst>
              <a:cxn ang="0">
                <a:pos x="T0" y="T1"/>
              </a:cxn>
              <a:cxn ang="0">
                <a:pos x="T2" y="T3"/>
              </a:cxn>
              <a:cxn ang="0">
                <a:pos x="T4" y="T5"/>
              </a:cxn>
              <a:cxn ang="0">
                <a:pos x="T6" y="T7"/>
              </a:cxn>
              <a:cxn ang="0">
                <a:pos x="T8" y="T9"/>
              </a:cxn>
              <a:cxn ang="0">
                <a:pos x="T10" y="T11"/>
              </a:cxn>
            </a:cxnLst>
            <a:rect l="0" t="0" r="r" b="b"/>
            <a:pathLst>
              <a:path w="1771" h="1938">
                <a:moveTo>
                  <a:pt x="164" y="1083"/>
                </a:moveTo>
                <a:cubicBezTo>
                  <a:pt x="238" y="816"/>
                  <a:pt x="274" y="463"/>
                  <a:pt x="736" y="354"/>
                </a:cubicBezTo>
                <a:cubicBezTo>
                  <a:pt x="736" y="354"/>
                  <a:pt x="1429" y="84"/>
                  <a:pt x="1467" y="0"/>
                </a:cubicBezTo>
                <a:lnTo>
                  <a:pt x="1771" y="1938"/>
                </a:lnTo>
                <a:lnTo>
                  <a:pt x="0" y="1938"/>
                </a:lnTo>
                <a:cubicBezTo>
                  <a:pt x="79" y="1453"/>
                  <a:pt x="164" y="1083"/>
                  <a:pt x="164"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5" name="Line 191">
            <a:extLst>
              <a:ext uri="{FF2B5EF4-FFF2-40B4-BE49-F238E27FC236}">
                <a16:creationId xmlns:a16="http://schemas.microsoft.com/office/drawing/2014/main" id="{1540C0A2-8C16-3A43-57B0-F8FE49CB2F85}"/>
              </a:ext>
            </a:extLst>
          </p:cNvPr>
          <p:cNvSpPr>
            <a:spLocks noChangeShapeType="1"/>
          </p:cNvSpPr>
          <p:nvPr/>
        </p:nvSpPr>
        <p:spPr bwMode="auto">
          <a:xfrm>
            <a:off x="6968738" y="4668934"/>
            <a:ext cx="0" cy="173774"/>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6" name="Freeform 192">
            <a:extLst>
              <a:ext uri="{FF2B5EF4-FFF2-40B4-BE49-F238E27FC236}">
                <a16:creationId xmlns:a16="http://schemas.microsoft.com/office/drawing/2014/main" id="{AA2E5D14-75A9-5BD0-D64C-F8E1774834FE}"/>
              </a:ext>
            </a:extLst>
          </p:cNvPr>
          <p:cNvSpPr>
            <a:spLocks/>
          </p:cNvSpPr>
          <p:nvPr/>
        </p:nvSpPr>
        <p:spPr bwMode="auto">
          <a:xfrm>
            <a:off x="7211794" y="4708686"/>
            <a:ext cx="12494" cy="134022"/>
          </a:xfrm>
          <a:custGeom>
            <a:avLst/>
            <a:gdLst>
              <a:gd name="T0" fmla="*/ 0 w 70"/>
              <a:gd name="T1" fmla="*/ 0 h 764"/>
              <a:gd name="T2" fmla="*/ 70 w 70"/>
              <a:gd name="T3" fmla="*/ 764 h 764"/>
            </a:gdLst>
            <a:ahLst/>
            <a:cxnLst>
              <a:cxn ang="0">
                <a:pos x="T0" y="T1"/>
              </a:cxn>
              <a:cxn ang="0">
                <a:pos x="T2" y="T3"/>
              </a:cxn>
            </a:cxnLst>
            <a:rect l="0" t="0" r="r" b="b"/>
            <a:pathLst>
              <a:path w="70" h="764">
                <a:moveTo>
                  <a:pt x="0" y="0"/>
                </a:moveTo>
                <a:cubicBezTo>
                  <a:pt x="0" y="0"/>
                  <a:pt x="35" y="163"/>
                  <a:pt x="70"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7" name="Freeform 193">
            <a:extLst>
              <a:ext uri="{FF2B5EF4-FFF2-40B4-BE49-F238E27FC236}">
                <a16:creationId xmlns:a16="http://schemas.microsoft.com/office/drawing/2014/main" id="{F4E4F0E4-7992-D488-6057-FB910A5BFDAA}"/>
              </a:ext>
            </a:extLst>
          </p:cNvPr>
          <p:cNvSpPr>
            <a:spLocks/>
          </p:cNvSpPr>
          <p:nvPr/>
        </p:nvSpPr>
        <p:spPr bwMode="auto">
          <a:xfrm>
            <a:off x="6708645" y="4708686"/>
            <a:ext cx="12494" cy="134022"/>
          </a:xfrm>
          <a:custGeom>
            <a:avLst/>
            <a:gdLst>
              <a:gd name="T0" fmla="*/ 71 w 71"/>
              <a:gd name="T1" fmla="*/ 0 h 764"/>
              <a:gd name="T2" fmla="*/ 0 w 71"/>
              <a:gd name="T3" fmla="*/ 764 h 764"/>
            </a:gdLst>
            <a:ahLst/>
            <a:cxnLst>
              <a:cxn ang="0">
                <a:pos x="T0" y="T1"/>
              </a:cxn>
              <a:cxn ang="0">
                <a:pos x="T2" y="T3"/>
              </a:cxn>
            </a:cxnLst>
            <a:rect l="0" t="0" r="r" b="b"/>
            <a:pathLst>
              <a:path w="71" h="764">
                <a:moveTo>
                  <a:pt x="71" y="0"/>
                </a:moveTo>
                <a:cubicBezTo>
                  <a:pt x="71" y="0"/>
                  <a:pt x="35" y="163"/>
                  <a:pt x="0"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8" name="Freeform 194">
            <a:extLst>
              <a:ext uri="{FF2B5EF4-FFF2-40B4-BE49-F238E27FC236}">
                <a16:creationId xmlns:a16="http://schemas.microsoft.com/office/drawing/2014/main" id="{8C15C0EC-5C7F-3448-8902-C2E76CBAEFEA}"/>
              </a:ext>
            </a:extLst>
          </p:cNvPr>
          <p:cNvSpPr>
            <a:spLocks/>
          </p:cNvSpPr>
          <p:nvPr/>
        </p:nvSpPr>
        <p:spPr bwMode="auto">
          <a:xfrm>
            <a:off x="6856296" y="4534912"/>
            <a:ext cx="51110" cy="48839"/>
          </a:xfrm>
          <a:custGeom>
            <a:avLst/>
            <a:gdLst>
              <a:gd name="T0" fmla="*/ 288 w 288"/>
              <a:gd name="T1" fmla="*/ 0 h 272"/>
              <a:gd name="T2" fmla="*/ 0 w 288"/>
              <a:gd name="T3" fmla="*/ 272 h 272"/>
            </a:gdLst>
            <a:ahLst/>
            <a:cxnLst>
              <a:cxn ang="0">
                <a:pos x="T0" y="T1"/>
              </a:cxn>
              <a:cxn ang="0">
                <a:pos x="T2" y="T3"/>
              </a:cxn>
            </a:cxnLst>
            <a:rect l="0" t="0" r="r" b="b"/>
            <a:pathLst>
              <a:path w="288" h="272">
                <a:moveTo>
                  <a:pt x="288" y="0"/>
                </a:moveTo>
                <a:cubicBezTo>
                  <a:pt x="288" y="0"/>
                  <a:pt x="144" y="0"/>
                  <a:pt x="0" y="272"/>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9" name="Freeform 195">
            <a:extLst>
              <a:ext uri="{FF2B5EF4-FFF2-40B4-BE49-F238E27FC236}">
                <a16:creationId xmlns:a16="http://schemas.microsoft.com/office/drawing/2014/main" id="{F64D59B1-3BB4-320B-265C-31457A0FA8DB}"/>
              </a:ext>
            </a:extLst>
          </p:cNvPr>
          <p:cNvSpPr>
            <a:spLocks/>
          </p:cNvSpPr>
          <p:nvPr/>
        </p:nvSpPr>
        <p:spPr bwMode="auto">
          <a:xfrm>
            <a:off x="7025527" y="4534912"/>
            <a:ext cx="51110" cy="48839"/>
          </a:xfrm>
          <a:custGeom>
            <a:avLst/>
            <a:gdLst>
              <a:gd name="T0" fmla="*/ 0 w 288"/>
              <a:gd name="T1" fmla="*/ 0 h 273"/>
              <a:gd name="T2" fmla="*/ 288 w 288"/>
              <a:gd name="T3" fmla="*/ 273 h 273"/>
            </a:gdLst>
            <a:ahLst/>
            <a:cxnLst>
              <a:cxn ang="0">
                <a:pos x="T0" y="T1"/>
              </a:cxn>
              <a:cxn ang="0">
                <a:pos x="T2" y="T3"/>
              </a:cxn>
            </a:cxnLst>
            <a:rect l="0" t="0" r="r" b="b"/>
            <a:pathLst>
              <a:path w="288" h="273">
                <a:moveTo>
                  <a:pt x="0" y="0"/>
                </a:moveTo>
                <a:cubicBezTo>
                  <a:pt x="0" y="0"/>
                  <a:pt x="144" y="0"/>
                  <a:pt x="288" y="27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9" name="Freeform 261">
            <a:extLst>
              <a:ext uri="{FF2B5EF4-FFF2-40B4-BE49-F238E27FC236}">
                <a16:creationId xmlns:a16="http://schemas.microsoft.com/office/drawing/2014/main" id="{76C10816-6A77-E50C-325E-358120EC7958}"/>
              </a:ext>
            </a:extLst>
          </p:cNvPr>
          <p:cNvSpPr>
            <a:spLocks/>
          </p:cNvSpPr>
          <p:nvPr/>
        </p:nvSpPr>
        <p:spPr bwMode="auto">
          <a:xfrm>
            <a:off x="1443894" y="5248724"/>
            <a:ext cx="365803" cy="274352"/>
          </a:xfrm>
          <a:custGeom>
            <a:avLst/>
            <a:gdLst>
              <a:gd name="T0" fmla="*/ 2143 w 2239"/>
              <a:gd name="T1" fmla="*/ 869 h 1675"/>
              <a:gd name="T2" fmla="*/ 1869 w 2239"/>
              <a:gd name="T3" fmla="*/ 405 h 1675"/>
              <a:gd name="T4" fmla="*/ 1120 w 2239"/>
              <a:gd name="T5" fmla="*/ 309 h 1675"/>
              <a:gd name="T6" fmla="*/ 370 w 2239"/>
              <a:gd name="T7" fmla="*/ 405 h 1675"/>
              <a:gd name="T8" fmla="*/ 96 w 2239"/>
              <a:gd name="T9" fmla="*/ 869 h 1675"/>
              <a:gd name="T10" fmla="*/ 291 w 2239"/>
              <a:gd name="T11" fmla="*/ 1675 h 1675"/>
              <a:gd name="T12" fmla="*/ 711 w 2239"/>
              <a:gd name="T13" fmla="*/ 1111 h 1675"/>
              <a:gd name="T14" fmla="*/ 899 w 2239"/>
              <a:gd name="T15" fmla="*/ 830 h 1675"/>
              <a:gd name="T16" fmla="*/ 1073 w 2239"/>
              <a:gd name="T17" fmla="*/ 848 h 1675"/>
              <a:gd name="T18" fmla="*/ 1166 w 2239"/>
              <a:gd name="T19" fmla="*/ 848 h 1675"/>
              <a:gd name="T20" fmla="*/ 1341 w 2239"/>
              <a:gd name="T21" fmla="*/ 830 h 1675"/>
              <a:gd name="T22" fmla="*/ 1528 w 2239"/>
              <a:gd name="T23" fmla="*/ 1111 h 1675"/>
              <a:gd name="T24" fmla="*/ 1949 w 2239"/>
              <a:gd name="T25" fmla="*/ 1675 h 1675"/>
              <a:gd name="T26" fmla="*/ 2143 w 2239"/>
              <a:gd name="T27" fmla="*/ 869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9" h="1675">
                <a:moveTo>
                  <a:pt x="2143" y="869"/>
                </a:moveTo>
                <a:cubicBezTo>
                  <a:pt x="2113" y="686"/>
                  <a:pt x="2015" y="520"/>
                  <a:pt x="1869" y="405"/>
                </a:cubicBezTo>
                <a:cubicBezTo>
                  <a:pt x="1699" y="272"/>
                  <a:pt x="1431" y="0"/>
                  <a:pt x="1120" y="309"/>
                </a:cubicBezTo>
                <a:cubicBezTo>
                  <a:pt x="808" y="0"/>
                  <a:pt x="540" y="272"/>
                  <a:pt x="370" y="405"/>
                </a:cubicBezTo>
                <a:cubicBezTo>
                  <a:pt x="224" y="520"/>
                  <a:pt x="126" y="686"/>
                  <a:pt x="96" y="869"/>
                </a:cubicBezTo>
                <a:cubicBezTo>
                  <a:pt x="0" y="1457"/>
                  <a:pt x="291" y="1675"/>
                  <a:pt x="291" y="1675"/>
                </a:cubicBezTo>
                <a:cubicBezTo>
                  <a:pt x="570" y="1580"/>
                  <a:pt x="711" y="1111"/>
                  <a:pt x="711" y="1111"/>
                </a:cubicBezTo>
                <a:cubicBezTo>
                  <a:pt x="776" y="877"/>
                  <a:pt x="899" y="830"/>
                  <a:pt x="899" y="830"/>
                </a:cubicBezTo>
                <a:cubicBezTo>
                  <a:pt x="980" y="804"/>
                  <a:pt x="1037" y="823"/>
                  <a:pt x="1073" y="848"/>
                </a:cubicBezTo>
                <a:cubicBezTo>
                  <a:pt x="1101" y="867"/>
                  <a:pt x="1138" y="867"/>
                  <a:pt x="1166" y="848"/>
                </a:cubicBezTo>
                <a:cubicBezTo>
                  <a:pt x="1202" y="823"/>
                  <a:pt x="1260" y="804"/>
                  <a:pt x="1341" y="830"/>
                </a:cubicBezTo>
                <a:cubicBezTo>
                  <a:pt x="1341" y="830"/>
                  <a:pt x="1463" y="877"/>
                  <a:pt x="1528" y="1111"/>
                </a:cubicBezTo>
                <a:cubicBezTo>
                  <a:pt x="1528" y="1111"/>
                  <a:pt x="1669" y="1580"/>
                  <a:pt x="1949" y="1675"/>
                </a:cubicBezTo>
                <a:cubicBezTo>
                  <a:pt x="1949" y="1675"/>
                  <a:pt x="2239" y="1457"/>
                  <a:pt x="2143" y="869"/>
                </a:cubicBezTo>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0" name="Freeform 262">
            <a:extLst>
              <a:ext uri="{FF2B5EF4-FFF2-40B4-BE49-F238E27FC236}">
                <a16:creationId xmlns:a16="http://schemas.microsoft.com/office/drawing/2014/main" id="{0F6771D6-2AC5-F190-6B77-40541D0D5E8F}"/>
              </a:ext>
            </a:extLst>
          </p:cNvPr>
          <p:cNvSpPr>
            <a:spLocks/>
          </p:cNvSpPr>
          <p:nvPr/>
        </p:nvSpPr>
        <p:spPr bwMode="auto">
          <a:xfrm>
            <a:off x="1443894" y="5248724"/>
            <a:ext cx="365803" cy="274352"/>
          </a:xfrm>
          <a:custGeom>
            <a:avLst/>
            <a:gdLst>
              <a:gd name="T0" fmla="*/ 2143 w 2239"/>
              <a:gd name="T1" fmla="*/ 869 h 1675"/>
              <a:gd name="T2" fmla="*/ 1869 w 2239"/>
              <a:gd name="T3" fmla="*/ 405 h 1675"/>
              <a:gd name="T4" fmla="*/ 1120 w 2239"/>
              <a:gd name="T5" fmla="*/ 309 h 1675"/>
              <a:gd name="T6" fmla="*/ 370 w 2239"/>
              <a:gd name="T7" fmla="*/ 405 h 1675"/>
              <a:gd name="T8" fmla="*/ 96 w 2239"/>
              <a:gd name="T9" fmla="*/ 869 h 1675"/>
              <a:gd name="T10" fmla="*/ 291 w 2239"/>
              <a:gd name="T11" fmla="*/ 1675 h 1675"/>
              <a:gd name="T12" fmla="*/ 711 w 2239"/>
              <a:gd name="T13" fmla="*/ 1111 h 1675"/>
              <a:gd name="T14" fmla="*/ 899 w 2239"/>
              <a:gd name="T15" fmla="*/ 830 h 1675"/>
              <a:gd name="T16" fmla="*/ 1073 w 2239"/>
              <a:gd name="T17" fmla="*/ 848 h 1675"/>
              <a:gd name="T18" fmla="*/ 1166 w 2239"/>
              <a:gd name="T19" fmla="*/ 848 h 1675"/>
              <a:gd name="T20" fmla="*/ 1341 w 2239"/>
              <a:gd name="T21" fmla="*/ 830 h 1675"/>
              <a:gd name="T22" fmla="*/ 1528 w 2239"/>
              <a:gd name="T23" fmla="*/ 1111 h 1675"/>
              <a:gd name="T24" fmla="*/ 1949 w 2239"/>
              <a:gd name="T25" fmla="*/ 1675 h 1675"/>
              <a:gd name="T26" fmla="*/ 2143 w 2239"/>
              <a:gd name="T27" fmla="*/ 869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9" h="1675">
                <a:moveTo>
                  <a:pt x="2143" y="869"/>
                </a:moveTo>
                <a:cubicBezTo>
                  <a:pt x="2113" y="686"/>
                  <a:pt x="2015" y="520"/>
                  <a:pt x="1869" y="405"/>
                </a:cubicBezTo>
                <a:cubicBezTo>
                  <a:pt x="1699" y="272"/>
                  <a:pt x="1431" y="0"/>
                  <a:pt x="1120" y="309"/>
                </a:cubicBezTo>
                <a:cubicBezTo>
                  <a:pt x="808" y="0"/>
                  <a:pt x="540" y="272"/>
                  <a:pt x="370" y="405"/>
                </a:cubicBezTo>
                <a:cubicBezTo>
                  <a:pt x="224" y="520"/>
                  <a:pt x="126" y="686"/>
                  <a:pt x="96" y="869"/>
                </a:cubicBezTo>
                <a:cubicBezTo>
                  <a:pt x="0" y="1457"/>
                  <a:pt x="291" y="1675"/>
                  <a:pt x="291" y="1675"/>
                </a:cubicBezTo>
                <a:cubicBezTo>
                  <a:pt x="570" y="1580"/>
                  <a:pt x="711" y="1111"/>
                  <a:pt x="711" y="1111"/>
                </a:cubicBezTo>
                <a:cubicBezTo>
                  <a:pt x="776" y="877"/>
                  <a:pt x="899" y="830"/>
                  <a:pt x="899" y="830"/>
                </a:cubicBezTo>
                <a:cubicBezTo>
                  <a:pt x="980" y="804"/>
                  <a:pt x="1037" y="823"/>
                  <a:pt x="1073" y="848"/>
                </a:cubicBezTo>
                <a:cubicBezTo>
                  <a:pt x="1101" y="867"/>
                  <a:pt x="1138" y="867"/>
                  <a:pt x="1166" y="848"/>
                </a:cubicBezTo>
                <a:cubicBezTo>
                  <a:pt x="1202" y="823"/>
                  <a:pt x="1260" y="804"/>
                  <a:pt x="1341" y="830"/>
                </a:cubicBezTo>
                <a:cubicBezTo>
                  <a:pt x="1341" y="830"/>
                  <a:pt x="1463" y="877"/>
                  <a:pt x="1528" y="1111"/>
                </a:cubicBezTo>
                <a:cubicBezTo>
                  <a:pt x="1528" y="1111"/>
                  <a:pt x="1669" y="1580"/>
                  <a:pt x="1949" y="1675"/>
                </a:cubicBezTo>
                <a:cubicBezTo>
                  <a:pt x="1949" y="1675"/>
                  <a:pt x="2239" y="1457"/>
                  <a:pt x="2143" y="86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1" name="Freeform 243">
            <a:extLst>
              <a:ext uri="{FF2B5EF4-FFF2-40B4-BE49-F238E27FC236}">
                <a16:creationId xmlns:a16="http://schemas.microsoft.com/office/drawing/2014/main" id="{78C049E6-ADC3-C45C-3127-63D882D3AEE0}"/>
              </a:ext>
            </a:extLst>
          </p:cNvPr>
          <p:cNvSpPr>
            <a:spLocks/>
          </p:cNvSpPr>
          <p:nvPr/>
        </p:nvSpPr>
        <p:spPr bwMode="auto">
          <a:xfrm>
            <a:off x="1541652" y="5598759"/>
            <a:ext cx="178697" cy="276455"/>
          </a:xfrm>
          <a:custGeom>
            <a:avLst/>
            <a:gdLst>
              <a:gd name="T0" fmla="*/ 0 w 170"/>
              <a:gd name="T1" fmla="*/ 24 h 263"/>
              <a:gd name="T2" fmla="*/ 1 w 170"/>
              <a:gd name="T3" fmla="*/ 263 h 263"/>
              <a:gd name="T4" fmla="*/ 170 w 170"/>
              <a:gd name="T5" fmla="*/ 262 h 263"/>
              <a:gd name="T6" fmla="*/ 169 w 170"/>
              <a:gd name="T7" fmla="*/ 0 h 263"/>
              <a:gd name="T8" fmla="*/ 0 w 170"/>
              <a:gd name="T9" fmla="*/ 24 h 263"/>
            </a:gdLst>
            <a:ahLst/>
            <a:cxnLst>
              <a:cxn ang="0">
                <a:pos x="T0" y="T1"/>
              </a:cxn>
              <a:cxn ang="0">
                <a:pos x="T2" y="T3"/>
              </a:cxn>
              <a:cxn ang="0">
                <a:pos x="T4" y="T5"/>
              </a:cxn>
              <a:cxn ang="0">
                <a:pos x="T6" y="T7"/>
              </a:cxn>
              <a:cxn ang="0">
                <a:pos x="T8" y="T9"/>
              </a:cxn>
            </a:cxnLst>
            <a:rect l="0" t="0" r="r" b="b"/>
            <a:pathLst>
              <a:path w="170" h="263">
                <a:moveTo>
                  <a:pt x="0" y="24"/>
                </a:moveTo>
                <a:lnTo>
                  <a:pt x="1" y="263"/>
                </a:lnTo>
                <a:lnTo>
                  <a:pt x="170" y="262"/>
                </a:lnTo>
                <a:lnTo>
                  <a:pt x="169" y="0"/>
                </a:lnTo>
                <a:lnTo>
                  <a:pt x="0" y="24"/>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2" name="Freeform 244">
            <a:extLst>
              <a:ext uri="{FF2B5EF4-FFF2-40B4-BE49-F238E27FC236}">
                <a16:creationId xmlns:a16="http://schemas.microsoft.com/office/drawing/2014/main" id="{F896D902-4010-B6DE-73E4-3F7D73A296F8}"/>
              </a:ext>
            </a:extLst>
          </p:cNvPr>
          <p:cNvSpPr>
            <a:spLocks/>
          </p:cNvSpPr>
          <p:nvPr/>
        </p:nvSpPr>
        <p:spPr bwMode="auto">
          <a:xfrm>
            <a:off x="1541652" y="5598759"/>
            <a:ext cx="178697" cy="276455"/>
          </a:xfrm>
          <a:custGeom>
            <a:avLst/>
            <a:gdLst>
              <a:gd name="T0" fmla="*/ 0 w 1091"/>
              <a:gd name="T1" fmla="*/ 152 h 1691"/>
              <a:gd name="T2" fmla="*/ 6 w 1091"/>
              <a:gd name="T3" fmla="*/ 1691 h 1691"/>
              <a:gd name="T4" fmla="*/ 1091 w 1091"/>
              <a:gd name="T5" fmla="*/ 1687 h 1691"/>
              <a:gd name="T6" fmla="*/ 1084 w 1091"/>
              <a:gd name="T7" fmla="*/ 0 h 1691"/>
              <a:gd name="T8" fmla="*/ 0 w 1091"/>
              <a:gd name="T9" fmla="*/ 152 h 1691"/>
            </a:gdLst>
            <a:ahLst/>
            <a:cxnLst>
              <a:cxn ang="0">
                <a:pos x="T0" y="T1"/>
              </a:cxn>
              <a:cxn ang="0">
                <a:pos x="T2" y="T3"/>
              </a:cxn>
              <a:cxn ang="0">
                <a:pos x="T4" y="T5"/>
              </a:cxn>
              <a:cxn ang="0">
                <a:pos x="T6" y="T7"/>
              </a:cxn>
              <a:cxn ang="0">
                <a:pos x="T8" y="T9"/>
              </a:cxn>
            </a:cxnLst>
            <a:rect l="0" t="0" r="r" b="b"/>
            <a:pathLst>
              <a:path w="1091" h="1691">
                <a:moveTo>
                  <a:pt x="0" y="152"/>
                </a:moveTo>
                <a:lnTo>
                  <a:pt x="6" y="1691"/>
                </a:lnTo>
                <a:lnTo>
                  <a:pt x="1091" y="1687"/>
                </a:lnTo>
                <a:lnTo>
                  <a:pt x="1084" y="0"/>
                </a:lnTo>
                <a:lnTo>
                  <a:pt x="0" y="1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3" name="Freeform 245">
            <a:extLst>
              <a:ext uri="{FF2B5EF4-FFF2-40B4-BE49-F238E27FC236}">
                <a16:creationId xmlns:a16="http://schemas.microsoft.com/office/drawing/2014/main" id="{7202090C-C97A-3B8F-DE4C-A1285CA74658}"/>
              </a:ext>
            </a:extLst>
          </p:cNvPr>
          <p:cNvSpPr>
            <a:spLocks/>
          </p:cNvSpPr>
          <p:nvPr/>
        </p:nvSpPr>
        <p:spPr bwMode="auto">
          <a:xfrm>
            <a:off x="1241021" y="5758535"/>
            <a:ext cx="772601" cy="345831"/>
          </a:xfrm>
          <a:custGeom>
            <a:avLst/>
            <a:gdLst>
              <a:gd name="T0" fmla="*/ 4552 w 4727"/>
              <a:gd name="T1" fmla="*/ 1222 h 2113"/>
              <a:gd name="T2" fmla="*/ 3922 w 4727"/>
              <a:gd name="T3" fmla="*/ 476 h 2113"/>
              <a:gd name="T4" fmla="*/ 3100 w 4727"/>
              <a:gd name="T5" fmla="*/ 145 h 2113"/>
              <a:gd name="T6" fmla="*/ 3100 w 4727"/>
              <a:gd name="T7" fmla="*/ 145 h 2113"/>
              <a:gd name="T8" fmla="*/ 2948 w 4727"/>
              <a:gd name="T9" fmla="*/ 0 h 2113"/>
              <a:gd name="T10" fmla="*/ 2363 w 4727"/>
              <a:gd name="T11" fmla="*/ 224 h 2113"/>
              <a:gd name="T12" fmla="*/ 1779 w 4727"/>
              <a:gd name="T13" fmla="*/ 0 h 2113"/>
              <a:gd name="T14" fmla="*/ 1627 w 4727"/>
              <a:gd name="T15" fmla="*/ 145 h 2113"/>
              <a:gd name="T16" fmla="*/ 1627 w 4727"/>
              <a:gd name="T17" fmla="*/ 145 h 2113"/>
              <a:gd name="T18" fmla="*/ 805 w 4727"/>
              <a:gd name="T19" fmla="*/ 476 h 2113"/>
              <a:gd name="T20" fmla="*/ 175 w 4727"/>
              <a:gd name="T21" fmla="*/ 1222 h 2113"/>
              <a:gd name="T22" fmla="*/ 0 w 4727"/>
              <a:gd name="T23" fmla="*/ 2113 h 2113"/>
              <a:gd name="T24" fmla="*/ 2363 w 4727"/>
              <a:gd name="T25" fmla="*/ 2113 h 2113"/>
              <a:gd name="T26" fmla="*/ 4727 w 4727"/>
              <a:gd name="T27" fmla="*/ 2113 h 2113"/>
              <a:gd name="T28" fmla="*/ 4552 w 4727"/>
              <a:gd name="T29" fmla="*/ 122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2113">
                <a:moveTo>
                  <a:pt x="4552" y="1222"/>
                </a:moveTo>
                <a:cubicBezTo>
                  <a:pt x="4472" y="948"/>
                  <a:pt x="4398" y="585"/>
                  <a:pt x="3922" y="476"/>
                </a:cubicBezTo>
                <a:cubicBezTo>
                  <a:pt x="3922" y="476"/>
                  <a:pt x="3260" y="253"/>
                  <a:pt x="3100" y="145"/>
                </a:cubicBezTo>
                <a:lnTo>
                  <a:pt x="3100" y="145"/>
                </a:lnTo>
                <a:lnTo>
                  <a:pt x="2948" y="0"/>
                </a:lnTo>
                <a:lnTo>
                  <a:pt x="2363" y="224"/>
                </a:lnTo>
                <a:lnTo>
                  <a:pt x="1779" y="0"/>
                </a:lnTo>
                <a:lnTo>
                  <a:pt x="1627" y="145"/>
                </a:lnTo>
                <a:lnTo>
                  <a:pt x="1627" y="145"/>
                </a:lnTo>
                <a:cubicBezTo>
                  <a:pt x="1467" y="253"/>
                  <a:pt x="805" y="476"/>
                  <a:pt x="805" y="476"/>
                </a:cubicBezTo>
                <a:cubicBezTo>
                  <a:pt x="329" y="585"/>
                  <a:pt x="255" y="948"/>
                  <a:pt x="175" y="1222"/>
                </a:cubicBezTo>
                <a:cubicBezTo>
                  <a:pt x="175" y="1222"/>
                  <a:pt x="82" y="1719"/>
                  <a:pt x="0" y="2113"/>
                </a:cubicBezTo>
                <a:lnTo>
                  <a:pt x="2363" y="2113"/>
                </a:lnTo>
                <a:lnTo>
                  <a:pt x="4727" y="2113"/>
                </a:lnTo>
                <a:cubicBezTo>
                  <a:pt x="4644" y="1719"/>
                  <a:pt x="4552" y="1222"/>
                  <a:pt x="4552" y="1222"/>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4" name="Freeform 246">
            <a:extLst>
              <a:ext uri="{FF2B5EF4-FFF2-40B4-BE49-F238E27FC236}">
                <a16:creationId xmlns:a16="http://schemas.microsoft.com/office/drawing/2014/main" id="{641E9667-D5FC-DA91-3DC1-5FE0001D62F1}"/>
              </a:ext>
            </a:extLst>
          </p:cNvPr>
          <p:cNvSpPr>
            <a:spLocks/>
          </p:cNvSpPr>
          <p:nvPr/>
        </p:nvSpPr>
        <p:spPr bwMode="auto">
          <a:xfrm>
            <a:off x="1241021" y="5758535"/>
            <a:ext cx="772601" cy="345831"/>
          </a:xfrm>
          <a:custGeom>
            <a:avLst/>
            <a:gdLst>
              <a:gd name="T0" fmla="*/ 4552 w 4727"/>
              <a:gd name="T1" fmla="*/ 1222 h 2113"/>
              <a:gd name="T2" fmla="*/ 3922 w 4727"/>
              <a:gd name="T3" fmla="*/ 476 h 2113"/>
              <a:gd name="T4" fmla="*/ 3100 w 4727"/>
              <a:gd name="T5" fmla="*/ 145 h 2113"/>
              <a:gd name="T6" fmla="*/ 3100 w 4727"/>
              <a:gd name="T7" fmla="*/ 145 h 2113"/>
              <a:gd name="T8" fmla="*/ 2948 w 4727"/>
              <a:gd name="T9" fmla="*/ 0 h 2113"/>
              <a:gd name="T10" fmla="*/ 2363 w 4727"/>
              <a:gd name="T11" fmla="*/ 224 h 2113"/>
              <a:gd name="T12" fmla="*/ 1779 w 4727"/>
              <a:gd name="T13" fmla="*/ 0 h 2113"/>
              <a:gd name="T14" fmla="*/ 1627 w 4727"/>
              <a:gd name="T15" fmla="*/ 145 h 2113"/>
              <a:gd name="T16" fmla="*/ 1627 w 4727"/>
              <a:gd name="T17" fmla="*/ 145 h 2113"/>
              <a:gd name="T18" fmla="*/ 805 w 4727"/>
              <a:gd name="T19" fmla="*/ 476 h 2113"/>
              <a:gd name="T20" fmla="*/ 175 w 4727"/>
              <a:gd name="T21" fmla="*/ 1222 h 2113"/>
              <a:gd name="T22" fmla="*/ 0 w 4727"/>
              <a:gd name="T23" fmla="*/ 2113 h 2113"/>
              <a:gd name="T24" fmla="*/ 2363 w 4727"/>
              <a:gd name="T25" fmla="*/ 2113 h 2113"/>
              <a:gd name="T26" fmla="*/ 4727 w 4727"/>
              <a:gd name="T27" fmla="*/ 2113 h 2113"/>
              <a:gd name="T28" fmla="*/ 4552 w 4727"/>
              <a:gd name="T29" fmla="*/ 122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2113">
                <a:moveTo>
                  <a:pt x="4552" y="1222"/>
                </a:moveTo>
                <a:cubicBezTo>
                  <a:pt x="4472" y="948"/>
                  <a:pt x="4398" y="585"/>
                  <a:pt x="3922" y="476"/>
                </a:cubicBezTo>
                <a:cubicBezTo>
                  <a:pt x="3922" y="476"/>
                  <a:pt x="3260" y="253"/>
                  <a:pt x="3100" y="145"/>
                </a:cubicBezTo>
                <a:lnTo>
                  <a:pt x="3100" y="145"/>
                </a:lnTo>
                <a:lnTo>
                  <a:pt x="2948" y="0"/>
                </a:lnTo>
                <a:lnTo>
                  <a:pt x="2363" y="224"/>
                </a:lnTo>
                <a:lnTo>
                  <a:pt x="1779" y="0"/>
                </a:lnTo>
                <a:lnTo>
                  <a:pt x="1627" y="145"/>
                </a:lnTo>
                <a:lnTo>
                  <a:pt x="1627" y="145"/>
                </a:lnTo>
                <a:cubicBezTo>
                  <a:pt x="1467" y="253"/>
                  <a:pt x="805" y="476"/>
                  <a:pt x="805" y="476"/>
                </a:cubicBezTo>
                <a:cubicBezTo>
                  <a:pt x="329" y="585"/>
                  <a:pt x="255" y="948"/>
                  <a:pt x="175" y="1222"/>
                </a:cubicBezTo>
                <a:cubicBezTo>
                  <a:pt x="175" y="1222"/>
                  <a:pt x="82" y="1719"/>
                  <a:pt x="0" y="2113"/>
                </a:cubicBezTo>
                <a:lnTo>
                  <a:pt x="2363" y="2113"/>
                </a:lnTo>
                <a:lnTo>
                  <a:pt x="4727" y="2113"/>
                </a:lnTo>
                <a:cubicBezTo>
                  <a:pt x="4644" y="1719"/>
                  <a:pt x="4552" y="1222"/>
                  <a:pt x="4552" y="1222"/>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5" name="Freeform 247">
            <a:extLst>
              <a:ext uri="{FF2B5EF4-FFF2-40B4-BE49-F238E27FC236}">
                <a16:creationId xmlns:a16="http://schemas.microsoft.com/office/drawing/2014/main" id="{A537CFB9-5F41-D1A3-CE57-5087B73D238B}"/>
              </a:ext>
            </a:extLst>
          </p:cNvPr>
          <p:cNvSpPr>
            <a:spLocks/>
          </p:cNvSpPr>
          <p:nvPr/>
        </p:nvSpPr>
        <p:spPr bwMode="auto">
          <a:xfrm>
            <a:off x="1875920" y="5888878"/>
            <a:ext cx="30484" cy="215488"/>
          </a:xfrm>
          <a:custGeom>
            <a:avLst/>
            <a:gdLst>
              <a:gd name="T0" fmla="*/ 187 w 187"/>
              <a:gd name="T1" fmla="*/ 0 h 1318"/>
              <a:gd name="T2" fmla="*/ 31 w 187"/>
              <a:gd name="T3" fmla="*/ 338 h 1318"/>
              <a:gd name="T4" fmla="*/ 12 w 187"/>
              <a:gd name="T5" fmla="*/ 1318 h 1318"/>
            </a:gdLst>
            <a:ahLst/>
            <a:cxnLst>
              <a:cxn ang="0">
                <a:pos x="T0" y="T1"/>
              </a:cxn>
              <a:cxn ang="0">
                <a:pos x="T2" y="T3"/>
              </a:cxn>
              <a:cxn ang="0">
                <a:pos x="T4" y="T5"/>
              </a:cxn>
            </a:cxnLst>
            <a:rect l="0" t="0" r="r" b="b"/>
            <a:pathLst>
              <a:path w="187" h="1318">
                <a:moveTo>
                  <a:pt x="187" y="0"/>
                </a:moveTo>
                <a:cubicBezTo>
                  <a:pt x="107" y="90"/>
                  <a:pt x="59" y="226"/>
                  <a:pt x="31" y="338"/>
                </a:cubicBezTo>
                <a:cubicBezTo>
                  <a:pt x="4" y="446"/>
                  <a:pt x="0" y="1208"/>
                  <a:pt x="12" y="131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6" name="Freeform 248">
            <a:extLst>
              <a:ext uri="{FF2B5EF4-FFF2-40B4-BE49-F238E27FC236}">
                <a16:creationId xmlns:a16="http://schemas.microsoft.com/office/drawing/2014/main" id="{596C9A97-91C0-F608-7200-31E6B3A0CEE1}"/>
              </a:ext>
            </a:extLst>
          </p:cNvPr>
          <p:cNvSpPr>
            <a:spLocks/>
          </p:cNvSpPr>
          <p:nvPr/>
        </p:nvSpPr>
        <p:spPr bwMode="auto">
          <a:xfrm>
            <a:off x="1349290" y="5890981"/>
            <a:ext cx="32586" cy="213385"/>
          </a:xfrm>
          <a:custGeom>
            <a:avLst/>
            <a:gdLst>
              <a:gd name="T0" fmla="*/ 0 w 197"/>
              <a:gd name="T1" fmla="*/ 0 h 1305"/>
              <a:gd name="T2" fmla="*/ 159 w 197"/>
              <a:gd name="T3" fmla="*/ 337 h 1305"/>
              <a:gd name="T4" fmla="*/ 185 w 197"/>
              <a:gd name="T5" fmla="*/ 1305 h 1305"/>
            </a:gdLst>
            <a:ahLst/>
            <a:cxnLst>
              <a:cxn ang="0">
                <a:pos x="T0" y="T1"/>
              </a:cxn>
              <a:cxn ang="0">
                <a:pos x="T2" y="T3"/>
              </a:cxn>
              <a:cxn ang="0">
                <a:pos x="T4" y="T5"/>
              </a:cxn>
            </a:cxnLst>
            <a:rect l="0" t="0" r="r" b="b"/>
            <a:pathLst>
              <a:path w="197" h="1305">
                <a:moveTo>
                  <a:pt x="0" y="0"/>
                </a:moveTo>
                <a:cubicBezTo>
                  <a:pt x="80" y="90"/>
                  <a:pt x="130" y="225"/>
                  <a:pt x="159" y="337"/>
                </a:cubicBezTo>
                <a:cubicBezTo>
                  <a:pt x="186" y="445"/>
                  <a:pt x="197" y="1195"/>
                  <a:pt x="185" y="130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7" name="Freeform 249">
            <a:extLst>
              <a:ext uri="{FF2B5EF4-FFF2-40B4-BE49-F238E27FC236}">
                <a16:creationId xmlns:a16="http://schemas.microsoft.com/office/drawing/2014/main" id="{2130174F-99E6-58CA-8312-1D395C1189E9}"/>
              </a:ext>
            </a:extLst>
          </p:cNvPr>
          <p:cNvSpPr>
            <a:spLocks/>
          </p:cNvSpPr>
          <p:nvPr/>
        </p:nvSpPr>
        <p:spPr bwMode="auto">
          <a:xfrm>
            <a:off x="1488043" y="5362249"/>
            <a:ext cx="276455" cy="367905"/>
          </a:xfrm>
          <a:custGeom>
            <a:avLst/>
            <a:gdLst>
              <a:gd name="T0" fmla="*/ 845 w 1690"/>
              <a:gd name="T1" fmla="*/ 1 h 2250"/>
              <a:gd name="T2" fmla="*/ 143 w 1690"/>
              <a:gd name="T3" fmla="*/ 168 h 2250"/>
              <a:gd name="T4" fmla="*/ 62 w 1690"/>
              <a:gd name="T5" fmla="*/ 568 h 2250"/>
              <a:gd name="T6" fmla="*/ 18 w 1690"/>
              <a:gd name="T7" fmla="*/ 1053 h 2250"/>
              <a:gd name="T8" fmla="*/ 35 w 1690"/>
              <a:gd name="T9" fmla="*/ 1453 h 2250"/>
              <a:gd name="T10" fmla="*/ 851 w 1690"/>
              <a:gd name="T11" fmla="*/ 2249 h 2250"/>
              <a:gd name="T12" fmla="*/ 851 w 1690"/>
              <a:gd name="T13" fmla="*/ 2249 h 2250"/>
              <a:gd name="T14" fmla="*/ 851 w 1690"/>
              <a:gd name="T15" fmla="*/ 2249 h 2250"/>
              <a:gd name="T16" fmla="*/ 851 w 1690"/>
              <a:gd name="T17" fmla="*/ 2249 h 2250"/>
              <a:gd name="T18" fmla="*/ 851 w 1690"/>
              <a:gd name="T19" fmla="*/ 2249 h 2250"/>
              <a:gd name="T20" fmla="*/ 851 w 1690"/>
              <a:gd name="T21" fmla="*/ 2249 h 2250"/>
              <a:gd name="T22" fmla="*/ 851 w 1690"/>
              <a:gd name="T23" fmla="*/ 2249 h 2250"/>
              <a:gd name="T24" fmla="*/ 851 w 1690"/>
              <a:gd name="T25" fmla="*/ 2249 h 2250"/>
              <a:gd name="T26" fmla="*/ 1661 w 1690"/>
              <a:gd name="T27" fmla="*/ 1447 h 2250"/>
              <a:gd name="T28" fmla="*/ 1675 w 1690"/>
              <a:gd name="T29" fmla="*/ 1046 h 2250"/>
              <a:gd name="T30" fmla="*/ 1627 w 1690"/>
              <a:gd name="T31" fmla="*/ 562 h 2250"/>
              <a:gd name="T32" fmla="*/ 1543 w 1690"/>
              <a:gd name="T33" fmla="*/ 162 h 2250"/>
              <a:gd name="T34" fmla="*/ 845 w 1690"/>
              <a:gd name="T35" fmla="*/ 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 h="2250">
                <a:moveTo>
                  <a:pt x="845" y="1"/>
                </a:moveTo>
                <a:cubicBezTo>
                  <a:pt x="587" y="2"/>
                  <a:pt x="143" y="168"/>
                  <a:pt x="143" y="168"/>
                </a:cubicBezTo>
                <a:cubicBezTo>
                  <a:pt x="90" y="168"/>
                  <a:pt x="110" y="474"/>
                  <a:pt x="62" y="568"/>
                </a:cubicBezTo>
                <a:cubicBezTo>
                  <a:pt x="0" y="690"/>
                  <a:pt x="18" y="1053"/>
                  <a:pt x="18" y="1053"/>
                </a:cubicBezTo>
                <a:lnTo>
                  <a:pt x="35" y="1453"/>
                </a:lnTo>
                <a:cubicBezTo>
                  <a:pt x="37" y="1894"/>
                  <a:pt x="383" y="2250"/>
                  <a:pt x="851" y="2249"/>
                </a:cubicBezTo>
                <a:lnTo>
                  <a:pt x="851" y="2249"/>
                </a:lnTo>
                <a:lnTo>
                  <a:pt x="851" y="2249"/>
                </a:lnTo>
                <a:lnTo>
                  <a:pt x="851" y="2249"/>
                </a:lnTo>
                <a:lnTo>
                  <a:pt x="851" y="2249"/>
                </a:lnTo>
                <a:lnTo>
                  <a:pt x="851" y="2249"/>
                </a:lnTo>
                <a:lnTo>
                  <a:pt x="851" y="2249"/>
                </a:lnTo>
                <a:lnTo>
                  <a:pt x="851" y="2249"/>
                </a:lnTo>
                <a:cubicBezTo>
                  <a:pt x="1320" y="2247"/>
                  <a:pt x="1663" y="1888"/>
                  <a:pt x="1661" y="1447"/>
                </a:cubicBezTo>
                <a:lnTo>
                  <a:pt x="1675" y="1046"/>
                </a:lnTo>
                <a:cubicBezTo>
                  <a:pt x="1675" y="1046"/>
                  <a:pt x="1690" y="684"/>
                  <a:pt x="1627" y="562"/>
                </a:cubicBezTo>
                <a:cubicBezTo>
                  <a:pt x="1579" y="469"/>
                  <a:pt x="1596" y="162"/>
                  <a:pt x="1543" y="162"/>
                </a:cubicBezTo>
                <a:cubicBezTo>
                  <a:pt x="1543" y="162"/>
                  <a:pt x="1102" y="0"/>
                  <a:pt x="845" y="1"/>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8" name="Freeform 250">
            <a:extLst>
              <a:ext uri="{FF2B5EF4-FFF2-40B4-BE49-F238E27FC236}">
                <a16:creationId xmlns:a16="http://schemas.microsoft.com/office/drawing/2014/main" id="{56E4703A-053D-CF68-601A-BD1E11D3871A}"/>
              </a:ext>
            </a:extLst>
          </p:cNvPr>
          <p:cNvSpPr>
            <a:spLocks/>
          </p:cNvSpPr>
          <p:nvPr/>
        </p:nvSpPr>
        <p:spPr bwMode="auto">
          <a:xfrm>
            <a:off x="1488043" y="5362249"/>
            <a:ext cx="276455" cy="367905"/>
          </a:xfrm>
          <a:custGeom>
            <a:avLst/>
            <a:gdLst>
              <a:gd name="T0" fmla="*/ 845 w 1690"/>
              <a:gd name="T1" fmla="*/ 1 h 2250"/>
              <a:gd name="T2" fmla="*/ 143 w 1690"/>
              <a:gd name="T3" fmla="*/ 168 h 2250"/>
              <a:gd name="T4" fmla="*/ 62 w 1690"/>
              <a:gd name="T5" fmla="*/ 568 h 2250"/>
              <a:gd name="T6" fmla="*/ 18 w 1690"/>
              <a:gd name="T7" fmla="*/ 1053 h 2250"/>
              <a:gd name="T8" fmla="*/ 35 w 1690"/>
              <a:gd name="T9" fmla="*/ 1453 h 2250"/>
              <a:gd name="T10" fmla="*/ 851 w 1690"/>
              <a:gd name="T11" fmla="*/ 2249 h 2250"/>
              <a:gd name="T12" fmla="*/ 851 w 1690"/>
              <a:gd name="T13" fmla="*/ 2249 h 2250"/>
              <a:gd name="T14" fmla="*/ 851 w 1690"/>
              <a:gd name="T15" fmla="*/ 2249 h 2250"/>
              <a:gd name="T16" fmla="*/ 851 w 1690"/>
              <a:gd name="T17" fmla="*/ 2249 h 2250"/>
              <a:gd name="T18" fmla="*/ 851 w 1690"/>
              <a:gd name="T19" fmla="*/ 2249 h 2250"/>
              <a:gd name="T20" fmla="*/ 851 w 1690"/>
              <a:gd name="T21" fmla="*/ 2249 h 2250"/>
              <a:gd name="T22" fmla="*/ 851 w 1690"/>
              <a:gd name="T23" fmla="*/ 2249 h 2250"/>
              <a:gd name="T24" fmla="*/ 851 w 1690"/>
              <a:gd name="T25" fmla="*/ 2249 h 2250"/>
              <a:gd name="T26" fmla="*/ 1661 w 1690"/>
              <a:gd name="T27" fmla="*/ 1447 h 2250"/>
              <a:gd name="T28" fmla="*/ 1675 w 1690"/>
              <a:gd name="T29" fmla="*/ 1046 h 2250"/>
              <a:gd name="T30" fmla="*/ 1627 w 1690"/>
              <a:gd name="T31" fmla="*/ 562 h 2250"/>
              <a:gd name="T32" fmla="*/ 1543 w 1690"/>
              <a:gd name="T33" fmla="*/ 162 h 2250"/>
              <a:gd name="T34" fmla="*/ 845 w 1690"/>
              <a:gd name="T35" fmla="*/ 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 h="2250">
                <a:moveTo>
                  <a:pt x="845" y="1"/>
                </a:moveTo>
                <a:cubicBezTo>
                  <a:pt x="587" y="2"/>
                  <a:pt x="143" y="168"/>
                  <a:pt x="143" y="168"/>
                </a:cubicBezTo>
                <a:cubicBezTo>
                  <a:pt x="90" y="168"/>
                  <a:pt x="110" y="474"/>
                  <a:pt x="62" y="568"/>
                </a:cubicBezTo>
                <a:cubicBezTo>
                  <a:pt x="0" y="690"/>
                  <a:pt x="18" y="1053"/>
                  <a:pt x="18" y="1053"/>
                </a:cubicBezTo>
                <a:lnTo>
                  <a:pt x="35" y="1453"/>
                </a:lnTo>
                <a:cubicBezTo>
                  <a:pt x="37" y="1894"/>
                  <a:pt x="383" y="2250"/>
                  <a:pt x="851" y="2249"/>
                </a:cubicBezTo>
                <a:lnTo>
                  <a:pt x="851" y="2249"/>
                </a:lnTo>
                <a:lnTo>
                  <a:pt x="851" y="2249"/>
                </a:lnTo>
                <a:lnTo>
                  <a:pt x="851" y="2249"/>
                </a:lnTo>
                <a:lnTo>
                  <a:pt x="851" y="2249"/>
                </a:lnTo>
                <a:lnTo>
                  <a:pt x="851" y="2249"/>
                </a:lnTo>
                <a:lnTo>
                  <a:pt x="851" y="2249"/>
                </a:lnTo>
                <a:lnTo>
                  <a:pt x="851" y="2249"/>
                </a:lnTo>
                <a:cubicBezTo>
                  <a:pt x="1320" y="2247"/>
                  <a:pt x="1663" y="1888"/>
                  <a:pt x="1661" y="1447"/>
                </a:cubicBezTo>
                <a:lnTo>
                  <a:pt x="1675" y="1046"/>
                </a:lnTo>
                <a:cubicBezTo>
                  <a:pt x="1675" y="1046"/>
                  <a:pt x="1690" y="684"/>
                  <a:pt x="1627" y="562"/>
                </a:cubicBezTo>
                <a:cubicBezTo>
                  <a:pt x="1579" y="469"/>
                  <a:pt x="1596" y="162"/>
                  <a:pt x="1543" y="162"/>
                </a:cubicBezTo>
                <a:cubicBezTo>
                  <a:pt x="1543" y="162"/>
                  <a:pt x="1102" y="0"/>
                  <a:pt x="845" y="1"/>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9" name="Freeform 251">
            <a:extLst>
              <a:ext uri="{FF2B5EF4-FFF2-40B4-BE49-F238E27FC236}">
                <a16:creationId xmlns:a16="http://schemas.microsoft.com/office/drawing/2014/main" id="{EF270BDC-2D3F-9789-A426-977B33FB7194}"/>
              </a:ext>
            </a:extLst>
          </p:cNvPr>
          <p:cNvSpPr>
            <a:spLocks/>
          </p:cNvSpPr>
          <p:nvPr/>
        </p:nvSpPr>
        <p:spPr bwMode="auto">
          <a:xfrm>
            <a:off x="1760293" y="5488388"/>
            <a:ext cx="59916" cy="127190"/>
          </a:xfrm>
          <a:custGeom>
            <a:avLst/>
            <a:gdLst>
              <a:gd name="T0" fmla="*/ 121 w 372"/>
              <a:gd name="T1" fmla="*/ 47 h 775"/>
              <a:gd name="T2" fmla="*/ 14 w 372"/>
              <a:gd name="T3" fmla="*/ 305 h 775"/>
              <a:gd name="T4" fmla="*/ 0 w 372"/>
              <a:gd name="T5" fmla="*/ 612 h 775"/>
              <a:gd name="T6" fmla="*/ 185 w 372"/>
              <a:gd name="T7" fmla="*/ 637 h 775"/>
              <a:gd name="T8" fmla="*/ 307 w 372"/>
              <a:gd name="T9" fmla="*/ 96 h 775"/>
              <a:gd name="T10" fmla="*/ 121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1" y="47"/>
                </a:moveTo>
                <a:cubicBezTo>
                  <a:pt x="26" y="118"/>
                  <a:pt x="14" y="305"/>
                  <a:pt x="14" y="305"/>
                </a:cubicBezTo>
                <a:lnTo>
                  <a:pt x="0" y="612"/>
                </a:lnTo>
                <a:cubicBezTo>
                  <a:pt x="74" y="775"/>
                  <a:pt x="185" y="637"/>
                  <a:pt x="185" y="637"/>
                </a:cubicBezTo>
                <a:cubicBezTo>
                  <a:pt x="372" y="338"/>
                  <a:pt x="353" y="177"/>
                  <a:pt x="307" y="96"/>
                </a:cubicBezTo>
                <a:cubicBezTo>
                  <a:pt x="265" y="24"/>
                  <a:pt x="183" y="0"/>
                  <a:pt x="121" y="47"/>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0" name="Freeform 252">
            <a:extLst>
              <a:ext uri="{FF2B5EF4-FFF2-40B4-BE49-F238E27FC236}">
                <a16:creationId xmlns:a16="http://schemas.microsoft.com/office/drawing/2014/main" id="{15C18534-398F-B307-5D87-34281EC6E734}"/>
              </a:ext>
            </a:extLst>
          </p:cNvPr>
          <p:cNvSpPr>
            <a:spLocks/>
          </p:cNvSpPr>
          <p:nvPr/>
        </p:nvSpPr>
        <p:spPr bwMode="auto">
          <a:xfrm>
            <a:off x="1760293" y="5488388"/>
            <a:ext cx="59916" cy="127190"/>
          </a:xfrm>
          <a:custGeom>
            <a:avLst/>
            <a:gdLst>
              <a:gd name="T0" fmla="*/ 121 w 372"/>
              <a:gd name="T1" fmla="*/ 47 h 775"/>
              <a:gd name="T2" fmla="*/ 14 w 372"/>
              <a:gd name="T3" fmla="*/ 305 h 775"/>
              <a:gd name="T4" fmla="*/ 0 w 372"/>
              <a:gd name="T5" fmla="*/ 612 h 775"/>
              <a:gd name="T6" fmla="*/ 185 w 372"/>
              <a:gd name="T7" fmla="*/ 637 h 775"/>
              <a:gd name="T8" fmla="*/ 307 w 372"/>
              <a:gd name="T9" fmla="*/ 96 h 775"/>
              <a:gd name="T10" fmla="*/ 121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1" y="47"/>
                </a:moveTo>
                <a:cubicBezTo>
                  <a:pt x="26" y="118"/>
                  <a:pt x="14" y="305"/>
                  <a:pt x="14" y="305"/>
                </a:cubicBezTo>
                <a:lnTo>
                  <a:pt x="0" y="612"/>
                </a:lnTo>
                <a:cubicBezTo>
                  <a:pt x="74" y="775"/>
                  <a:pt x="185" y="637"/>
                  <a:pt x="185" y="637"/>
                </a:cubicBezTo>
                <a:cubicBezTo>
                  <a:pt x="372" y="338"/>
                  <a:pt x="353" y="177"/>
                  <a:pt x="307" y="96"/>
                </a:cubicBezTo>
                <a:cubicBezTo>
                  <a:pt x="265" y="24"/>
                  <a:pt x="183" y="0"/>
                  <a:pt x="121" y="47"/>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1" name="Freeform 253">
            <a:extLst>
              <a:ext uri="{FF2B5EF4-FFF2-40B4-BE49-F238E27FC236}">
                <a16:creationId xmlns:a16="http://schemas.microsoft.com/office/drawing/2014/main" id="{80B94175-0D1A-9CCC-C9EC-74A3BABDF86E}"/>
              </a:ext>
            </a:extLst>
          </p:cNvPr>
          <p:cNvSpPr>
            <a:spLocks/>
          </p:cNvSpPr>
          <p:nvPr/>
        </p:nvSpPr>
        <p:spPr bwMode="auto">
          <a:xfrm>
            <a:off x="1432332" y="5489439"/>
            <a:ext cx="62019" cy="127190"/>
          </a:xfrm>
          <a:custGeom>
            <a:avLst/>
            <a:gdLst>
              <a:gd name="T0" fmla="*/ 250 w 375"/>
              <a:gd name="T1" fmla="*/ 47 h 774"/>
              <a:gd name="T2" fmla="*/ 358 w 375"/>
              <a:gd name="T3" fmla="*/ 304 h 774"/>
              <a:gd name="T4" fmla="*/ 375 w 375"/>
              <a:gd name="T5" fmla="*/ 611 h 774"/>
              <a:gd name="T6" fmla="*/ 190 w 375"/>
              <a:gd name="T7" fmla="*/ 637 h 774"/>
              <a:gd name="T8" fmla="*/ 64 w 375"/>
              <a:gd name="T9" fmla="*/ 97 h 774"/>
              <a:gd name="T10" fmla="*/ 250 w 375"/>
              <a:gd name="T11" fmla="*/ 47 h 774"/>
            </a:gdLst>
            <a:ahLst/>
            <a:cxnLst>
              <a:cxn ang="0">
                <a:pos x="T0" y="T1"/>
              </a:cxn>
              <a:cxn ang="0">
                <a:pos x="T2" y="T3"/>
              </a:cxn>
              <a:cxn ang="0">
                <a:pos x="T4" y="T5"/>
              </a:cxn>
              <a:cxn ang="0">
                <a:pos x="T6" y="T7"/>
              </a:cxn>
              <a:cxn ang="0">
                <a:pos x="T8" y="T9"/>
              </a:cxn>
              <a:cxn ang="0">
                <a:pos x="T10" y="T11"/>
              </a:cxn>
            </a:cxnLst>
            <a:rect l="0" t="0" r="r" b="b"/>
            <a:pathLst>
              <a:path w="375" h="774">
                <a:moveTo>
                  <a:pt x="250" y="47"/>
                </a:moveTo>
                <a:cubicBezTo>
                  <a:pt x="344" y="117"/>
                  <a:pt x="358" y="304"/>
                  <a:pt x="358" y="304"/>
                </a:cubicBezTo>
                <a:lnTo>
                  <a:pt x="375" y="611"/>
                </a:lnTo>
                <a:cubicBezTo>
                  <a:pt x="302" y="774"/>
                  <a:pt x="190" y="637"/>
                  <a:pt x="190" y="637"/>
                </a:cubicBezTo>
                <a:cubicBezTo>
                  <a:pt x="0" y="339"/>
                  <a:pt x="18" y="179"/>
                  <a:pt x="64" y="97"/>
                </a:cubicBezTo>
                <a:cubicBezTo>
                  <a:pt x="105" y="25"/>
                  <a:pt x="187" y="0"/>
                  <a:pt x="250" y="47"/>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2" name="Freeform 254">
            <a:extLst>
              <a:ext uri="{FF2B5EF4-FFF2-40B4-BE49-F238E27FC236}">
                <a16:creationId xmlns:a16="http://schemas.microsoft.com/office/drawing/2014/main" id="{637A070D-D589-7D30-BBE9-C42EC3DED28A}"/>
              </a:ext>
            </a:extLst>
          </p:cNvPr>
          <p:cNvSpPr>
            <a:spLocks/>
          </p:cNvSpPr>
          <p:nvPr/>
        </p:nvSpPr>
        <p:spPr bwMode="auto">
          <a:xfrm>
            <a:off x="1432332" y="5489439"/>
            <a:ext cx="62019" cy="127190"/>
          </a:xfrm>
          <a:custGeom>
            <a:avLst/>
            <a:gdLst>
              <a:gd name="T0" fmla="*/ 250 w 375"/>
              <a:gd name="T1" fmla="*/ 47 h 774"/>
              <a:gd name="T2" fmla="*/ 358 w 375"/>
              <a:gd name="T3" fmla="*/ 304 h 774"/>
              <a:gd name="T4" fmla="*/ 375 w 375"/>
              <a:gd name="T5" fmla="*/ 611 h 774"/>
              <a:gd name="T6" fmla="*/ 190 w 375"/>
              <a:gd name="T7" fmla="*/ 637 h 774"/>
              <a:gd name="T8" fmla="*/ 64 w 375"/>
              <a:gd name="T9" fmla="*/ 97 h 774"/>
              <a:gd name="T10" fmla="*/ 250 w 375"/>
              <a:gd name="T11" fmla="*/ 47 h 774"/>
            </a:gdLst>
            <a:ahLst/>
            <a:cxnLst>
              <a:cxn ang="0">
                <a:pos x="T0" y="T1"/>
              </a:cxn>
              <a:cxn ang="0">
                <a:pos x="T2" y="T3"/>
              </a:cxn>
              <a:cxn ang="0">
                <a:pos x="T4" y="T5"/>
              </a:cxn>
              <a:cxn ang="0">
                <a:pos x="T6" y="T7"/>
              </a:cxn>
              <a:cxn ang="0">
                <a:pos x="T8" y="T9"/>
              </a:cxn>
              <a:cxn ang="0">
                <a:pos x="T10" y="T11"/>
              </a:cxn>
            </a:cxnLst>
            <a:rect l="0" t="0" r="r" b="b"/>
            <a:pathLst>
              <a:path w="375" h="774">
                <a:moveTo>
                  <a:pt x="250" y="47"/>
                </a:moveTo>
                <a:cubicBezTo>
                  <a:pt x="344" y="117"/>
                  <a:pt x="358" y="304"/>
                  <a:pt x="358" y="304"/>
                </a:cubicBezTo>
                <a:lnTo>
                  <a:pt x="375" y="611"/>
                </a:lnTo>
                <a:cubicBezTo>
                  <a:pt x="302" y="774"/>
                  <a:pt x="190" y="637"/>
                  <a:pt x="190" y="637"/>
                </a:cubicBezTo>
                <a:cubicBezTo>
                  <a:pt x="0" y="339"/>
                  <a:pt x="18" y="179"/>
                  <a:pt x="64" y="97"/>
                </a:cubicBezTo>
                <a:cubicBezTo>
                  <a:pt x="105" y="25"/>
                  <a:pt x="187" y="0"/>
                  <a:pt x="250" y="47"/>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3" name="Freeform 255">
            <a:extLst>
              <a:ext uri="{FF2B5EF4-FFF2-40B4-BE49-F238E27FC236}">
                <a16:creationId xmlns:a16="http://schemas.microsoft.com/office/drawing/2014/main" id="{CAB86DF7-7EA0-3F00-C1F1-BCE83F5C825C}"/>
              </a:ext>
            </a:extLst>
          </p:cNvPr>
          <p:cNvSpPr>
            <a:spLocks/>
          </p:cNvSpPr>
          <p:nvPr/>
        </p:nvSpPr>
        <p:spPr bwMode="auto">
          <a:xfrm>
            <a:off x="1656228" y="5469467"/>
            <a:ext cx="59916" cy="19972"/>
          </a:xfrm>
          <a:custGeom>
            <a:avLst/>
            <a:gdLst>
              <a:gd name="T0" fmla="*/ 0 w 370"/>
              <a:gd name="T1" fmla="*/ 121 h 121"/>
              <a:gd name="T2" fmla="*/ 370 w 370"/>
              <a:gd name="T3" fmla="*/ 90 h 121"/>
            </a:gdLst>
            <a:ahLst/>
            <a:cxnLst>
              <a:cxn ang="0">
                <a:pos x="T0" y="T1"/>
              </a:cxn>
              <a:cxn ang="0">
                <a:pos x="T2" y="T3"/>
              </a:cxn>
            </a:cxnLst>
            <a:rect l="0" t="0" r="r" b="b"/>
            <a:pathLst>
              <a:path w="370" h="121">
                <a:moveTo>
                  <a:pt x="0" y="121"/>
                </a:moveTo>
                <a:cubicBezTo>
                  <a:pt x="0" y="121"/>
                  <a:pt x="232" y="0"/>
                  <a:pt x="370" y="9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4" name="Freeform 256">
            <a:extLst>
              <a:ext uri="{FF2B5EF4-FFF2-40B4-BE49-F238E27FC236}">
                <a16:creationId xmlns:a16="http://schemas.microsoft.com/office/drawing/2014/main" id="{A8CF04B2-77CA-76C2-EFC6-A02E1BCF3124}"/>
              </a:ext>
            </a:extLst>
          </p:cNvPr>
          <p:cNvSpPr>
            <a:spLocks/>
          </p:cNvSpPr>
          <p:nvPr/>
        </p:nvSpPr>
        <p:spPr bwMode="auto">
          <a:xfrm>
            <a:off x="1536396" y="5469467"/>
            <a:ext cx="60967" cy="19972"/>
          </a:xfrm>
          <a:custGeom>
            <a:avLst/>
            <a:gdLst>
              <a:gd name="T0" fmla="*/ 370 w 370"/>
              <a:gd name="T1" fmla="*/ 120 h 120"/>
              <a:gd name="T2" fmla="*/ 0 w 370"/>
              <a:gd name="T3" fmla="*/ 91 h 120"/>
            </a:gdLst>
            <a:ahLst/>
            <a:cxnLst>
              <a:cxn ang="0">
                <a:pos x="T0" y="T1"/>
              </a:cxn>
              <a:cxn ang="0">
                <a:pos x="T2" y="T3"/>
              </a:cxn>
            </a:cxnLst>
            <a:rect l="0" t="0" r="r" b="b"/>
            <a:pathLst>
              <a:path w="370" h="120">
                <a:moveTo>
                  <a:pt x="370" y="120"/>
                </a:moveTo>
                <a:cubicBezTo>
                  <a:pt x="370" y="120"/>
                  <a:pt x="137" y="0"/>
                  <a:pt x="0" y="9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5" name="Freeform 257">
            <a:extLst>
              <a:ext uri="{FF2B5EF4-FFF2-40B4-BE49-F238E27FC236}">
                <a16:creationId xmlns:a16="http://schemas.microsoft.com/office/drawing/2014/main" id="{7F42E699-4D0F-E05B-00E9-DA52F33B9DE8}"/>
              </a:ext>
            </a:extLst>
          </p:cNvPr>
          <p:cNvSpPr>
            <a:spLocks/>
          </p:cNvSpPr>
          <p:nvPr/>
        </p:nvSpPr>
        <p:spPr bwMode="auto">
          <a:xfrm>
            <a:off x="1614182" y="5560917"/>
            <a:ext cx="12614" cy="39944"/>
          </a:xfrm>
          <a:custGeom>
            <a:avLst/>
            <a:gdLst>
              <a:gd name="T0" fmla="*/ 78 w 79"/>
              <a:gd name="T1" fmla="*/ 0 h 245"/>
              <a:gd name="T2" fmla="*/ 8 w 79"/>
              <a:gd name="T3" fmla="*/ 147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7"/>
                </a:lnTo>
                <a:cubicBezTo>
                  <a:pt x="0" y="161"/>
                  <a:pt x="4" y="179"/>
                  <a:pt x="17" y="188"/>
                </a:cubicBezTo>
                <a:lnTo>
                  <a:pt x="79" y="245"/>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6" name="Freeform 258">
            <a:extLst>
              <a:ext uri="{FF2B5EF4-FFF2-40B4-BE49-F238E27FC236}">
                <a16:creationId xmlns:a16="http://schemas.microsoft.com/office/drawing/2014/main" id="{0D9A5F8A-401B-B912-6EF9-DB337ED0CD0C}"/>
              </a:ext>
            </a:extLst>
          </p:cNvPr>
          <p:cNvSpPr>
            <a:spLocks/>
          </p:cNvSpPr>
          <p:nvPr/>
        </p:nvSpPr>
        <p:spPr bwMode="auto">
          <a:xfrm>
            <a:off x="1590005" y="5647112"/>
            <a:ext cx="73581" cy="10512"/>
          </a:xfrm>
          <a:custGeom>
            <a:avLst/>
            <a:gdLst>
              <a:gd name="T0" fmla="*/ 451 w 451"/>
              <a:gd name="T1" fmla="*/ 0 h 60"/>
              <a:gd name="T2" fmla="*/ 225 w 451"/>
              <a:gd name="T3" fmla="*/ 59 h 60"/>
              <a:gd name="T4" fmla="*/ 0 w 451"/>
              <a:gd name="T5" fmla="*/ 1 h 60"/>
            </a:gdLst>
            <a:ahLst/>
            <a:cxnLst>
              <a:cxn ang="0">
                <a:pos x="T0" y="T1"/>
              </a:cxn>
              <a:cxn ang="0">
                <a:pos x="T2" y="T3"/>
              </a:cxn>
              <a:cxn ang="0">
                <a:pos x="T4" y="T5"/>
              </a:cxn>
            </a:cxnLst>
            <a:rect l="0" t="0" r="r" b="b"/>
            <a:pathLst>
              <a:path w="451" h="60">
                <a:moveTo>
                  <a:pt x="451" y="0"/>
                </a:moveTo>
                <a:cubicBezTo>
                  <a:pt x="451" y="0"/>
                  <a:pt x="360" y="59"/>
                  <a:pt x="225" y="59"/>
                </a:cubicBezTo>
                <a:cubicBezTo>
                  <a:pt x="91" y="60"/>
                  <a:pt x="0" y="1"/>
                  <a:pt x="0" y="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7" name="Line 259">
            <a:extLst>
              <a:ext uri="{FF2B5EF4-FFF2-40B4-BE49-F238E27FC236}">
                <a16:creationId xmlns:a16="http://schemas.microsoft.com/office/drawing/2014/main" id="{CE2EE2DB-4B59-C9A7-4626-8ACCB8471A4F}"/>
              </a:ext>
            </a:extLst>
          </p:cNvPr>
          <p:cNvSpPr>
            <a:spLocks noChangeShapeType="1"/>
          </p:cNvSpPr>
          <p:nvPr/>
        </p:nvSpPr>
        <p:spPr bwMode="auto">
          <a:xfrm>
            <a:off x="1686712" y="5522025"/>
            <a:ext cx="0" cy="26279"/>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8" name="Line 260">
            <a:extLst>
              <a:ext uri="{FF2B5EF4-FFF2-40B4-BE49-F238E27FC236}">
                <a16:creationId xmlns:a16="http://schemas.microsoft.com/office/drawing/2014/main" id="{BFB12323-9AFB-D7EA-072F-5AED411C25AB}"/>
              </a:ext>
            </a:extLst>
          </p:cNvPr>
          <p:cNvSpPr>
            <a:spLocks noChangeShapeType="1"/>
          </p:cNvSpPr>
          <p:nvPr/>
        </p:nvSpPr>
        <p:spPr bwMode="auto">
          <a:xfrm>
            <a:off x="1564777" y="5523076"/>
            <a:ext cx="1051" cy="25228"/>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1" name="Freeform 263">
            <a:extLst>
              <a:ext uri="{FF2B5EF4-FFF2-40B4-BE49-F238E27FC236}">
                <a16:creationId xmlns:a16="http://schemas.microsoft.com/office/drawing/2014/main" id="{8BF1F3E1-A8AB-4D6C-CDB6-123AE5ED01E3}"/>
              </a:ext>
            </a:extLst>
          </p:cNvPr>
          <p:cNvSpPr>
            <a:spLocks/>
          </p:cNvSpPr>
          <p:nvPr/>
        </p:nvSpPr>
        <p:spPr bwMode="auto">
          <a:xfrm>
            <a:off x="1601568" y="5875214"/>
            <a:ext cx="53609" cy="229152"/>
          </a:xfrm>
          <a:custGeom>
            <a:avLst/>
            <a:gdLst>
              <a:gd name="T0" fmla="*/ 38 w 51"/>
              <a:gd name="T1" fmla="*/ 0 h 218"/>
              <a:gd name="T2" fmla="*/ 24 w 51"/>
              <a:gd name="T3" fmla="*/ 0 h 218"/>
              <a:gd name="T4" fmla="*/ 10 w 51"/>
              <a:gd name="T5" fmla="*/ 0 h 218"/>
              <a:gd name="T6" fmla="*/ 0 w 51"/>
              <a:gd name="T7" fmla="*/ 218 h 218"/>
              <a:gd name="T8" fmla="*/ 51 w 51"/>
              <a:gd name="T9" fmla="*/ 218 h 218"/>
              <a:gd name="T10" fmla="*/ 38 w 51"/>
              <a:gd name="T11" fmla="*/ 0 h 218"/>
            </a:gdLst>
            <a:ahLst/>
            <a:cxnLst>
              <a:cxn ang="0">
                <a:pos x="T0" y="T1"/>
              </a:cxn>
              <a:cxn ang="0">
                <a:pos x="T2" y="T3"/>
              </a:cxn>
              <a:cxn ang="0">
                <a:pos x="T4" y="T5"/>
              </a:cxn>
              <a:cxn ang="0">
                <a:pos x="T6" y="T7"/>
              </a:cxn>
              <a:cxn ang="0">
                <a:pos x="T8" y="T9"/>
              </a:cxn>
              <a:cxn ang="0">
                <a:pos x="T10" y="T11"/>
              </a:cxn>
            </a:cxnLst>
            <a:rect l="0" t="0" r="r" b="b"/>
            <a:pathLst>
              <a:path w="51" h="218">
                <a:moveTo>
                  <a:pt x="38" y="0"/>
                </a:moveTo>
                <a:lnTo>
                  <a:pt x="24" y="0"/>
                </a:lnTo>
                <a:lnTo>
                  <a:pt x="10" y="0"/>
                </a:lnTo>
                <a:lnTo>
                  <a:pt x="0" y="218"/>
                </a:lnTo>
                <a:lnTo>
                  <a:pt x="51" y="218"/>
                </a:lnTo>
                <a:lnTo>
                  <a:pt x="38" y="0"/>
                </a:ln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2" name="Freeform 264">
            <a:extLst>
              <a:ext uri="{FF2B5EF4-FFF2-40B4-BE49-F238E27FC236}">
                <a16:creationId xmlns:a16="http://schemas.microsoft.com/office/drawing/2014/main" id="{7760924F-E2B1-B080-FFB4-530218C70CB0}"/>
              </a:ext>
            </a:extLst>
          </p:cNvPr>
          <p:cNvSpPr>
            <a:spLocks/>
          </p:cNvSpPr>
          <p:nvPr/>
        </p:nvSpPr>
        <p:spPr bwMode="auto">
          <a:xfrm>
            <a:off x="1601568" y="5875214"/>
            <a:ext cx="53609" cy="229152"/>
          </a:xfrm>
          <a:custGeom>
            <a:avLst/>
            <a:gdLst>
              <a:gd name="T0" fmla="*/ 248 w 326"/>
              <a:gd name="T1" fmla="*/ 0 h 1402"/>
              <a:gd name="T2" fmla="*/ 157 w 326"/>
              <a:gd name="T3" fmla="*/ 0 h 1402"/>
              <a:gd name="T4" fmla="*/ 67 w 326"/>
              <a:gd name="T5" fmla="*/ 0 h 1402"/>
              <a:gd name="T6" fmla="*/ 0 w 326"/>
              <a:gd name="T7" fmla="*/ 1402 h 1402"/>
              <a:gd name="T8" fmla="*/ 326 w 326"/>
              <a:gd name="T9" fmla="*/ 1402 h 1402"/>
              <a:gd name="T10" fmla="*/ 248 w 326"/>
              <a:gd name="T11" fmla="*/ 0 h 1402"/>
            </a:gdLst>
            <a:ahLst/>
            <a:cxnLst>
              <a:cxn ang="0">
                <a:pos x="T0" y="T1"/>
              </a:cxn>
              <a:cxn ang="0">
                <a:pos x="T2" y="T3"/>
              </a:cxn>
              <a:cxn ang="0">
                <a:pos x="T4" y="T5"/>
              </a:cxn>
              <a:cxn ang="0">
                <a:pos x="T6" y="T7"/>
              </a:cxn>
              <a:cxn ang="0">
                <a:pos x="T8" y="T9"/>
              </a:cxn>
              <a:cxn ang="0">
                <a:pos x="T10" y="T11"/>
              </a:cxn>
            </a:cxnLst>
            <a:rect l="0" t="0" r="r" b="b"/>
            <a:pathLst>
              <a:path w="326" h="1402">
                <a:moveTo>
                  <a:pt x="248" y="0"/>
                </a:moveTo>
                <a:lnTo>
                  <a:pt x="157" y="0"/>
                </a:lnTo>
                <a:lnTo>
                  <a:pt x="67" y="0"/>
                </a:lnTo>
                <a:lnTo>
                  <a:pt x="0" y="1402"/>
                </a:lnTo>
                <a:lnTo>
                  <a:pt x="326" y="1402"/>
                </a:lnTo>
                <a:lnTo>
                  <a:pt x="248"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1" name="Freeform 265">
            <a:extLst>
              <a:ext uri="{FF2B5EF4-FFF2-40B4-BE49-F238E27FC236}">
                <a16:creationId xmlns:a16="http://schemas.microsoft.com/office/drawing/2014/main" id="{83FBAE4D-D724-895E-389B-376DA0EF2A9A}"/>
              </a:ext>
            </a:extLst>
          </p:cNvPr>
          <p:cNvSpPr>
            <a:spLocks/>
          </p:cNvSpPr>
          <p:nvPr/>
        </p:nvSpPr>
        <p:spPr bwMode="auto">
          <a:xfrm>
            <a:off x="1587903" y="5795326"/>
            <a:ext cx="77786" cy="79888"/>
          </a:xfrm>
          <a:custGeom>
            <a:avLst/>
            <a:gdLst>
              <a:gd name="T0" fmla="*/ 11 w 74"/>
              <a:gd name="T1" fmla="*/ 0 h 76"/>
              <a:gd name="T2" fmla="*/ 0 w 74"/>
              <a:gd name="T3" fmla="*/ 21 h 76"/>
              <a:gd name="T4" fmla="*/ 12 w 74"/>
              <a:gd name="T5" fmla="*/ 76 h 76"/>
              <a:gd name="T6" fmla="*/ 23 w 74"/>
              <a:gd name="T7" fmla="*/ 76 h 76"/>
              <a:gd name="T8" fmla="*/ 23 w 74"/>
              <a:gd name="T9" fmla="*/ 76 h 76"/>
              <a:gd name="T10" fmla="*/ 37 w 74"/>
              <a:gd name="T11" fmla="*/ 76 h 76"/>
              <a:gd name="T12" fmla="*/ 51 w 74"/>
              <a:gd name="T13" fmla="*/ 76 h 76"/>
              <a:gd name="T14" fmla="*/ 51 w 74"/>
              <a:gd name="T15" fmla="*/ 76 h 76"/>
              <a:gd name="T16" fmla="*/ 63 w 74"/>
              <a:gd name="T17" fmla="*/ 76 h 76"/>
              <a:gd name="T18" fmla="*/ 74 w 74"/>
              <a:gd name="T19" fmla="*/ 21 h 76"/>
              <a:gd name="T20" fmla="*/ 63 w 74"/>
              <a:gd name="T21" fmla="*/ 0 h 76"/>
              <a:gd name="T22" fmla="*/ 37 w 74"/>
              <a:gd name="T23" fmla="*/ 0 h 76"/>
              <a:gd name="T24" fmla="*/ 37 w 74"/>
              <a:gd name="T25" fmla="*/ 0 h 76"/>
              <a:gd name="T26" fmla="*/ 37 w 74"/>
              <a:gd name="T27" fmla="*/ 0 h 76"/>
              <a:gd name="T28" fmla="*/ 37 w 74"/>
              <a:gd name="T29" fmla="*/ 0 h 76"/>
              <a:gd name="T30" fmla="*/ 11 w 74"/>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6">
                <a:moveTo>
                  <a:pt x="11" y="0"/>
                </a:moveTo>
                <a:lnTo>
                  <a:pt x="0" y="21"/>
                </a:lnTo>
                <a:lnTo>
                  <a:pt x="12" y="76"/>
                </a:lnTo>
                <a:lnTo>
                  <a:pt x="23" y="76"/>
                </a:lnTo>
                <a:lnTo>
                  <a:pt x="23" y="76"/>
                </a:lnTo>
                <a:lnTo>
                  <a:pt x="37" y="76"/>
                </a:lnTo>
                <a:lnTo>
                  <a:pt x="51" y="76"/>
                </a:lnTo>
                <a:lnTo>
                  <a:pt x="51" y="76"/>
                </a:lnTo>
                <a:lnTo>
                  <a:pt x="63" y="76"/>
                </a:lnTo>
                <a:lnTo>
                  <a:pt x="74" y="21"/>
                </a:lnTo>
                <a:lnTo>
                  <a:pt x="63" y="0"/>
                </a:lnTo>
                <a:lnTo>
                  <a:pt x="37" y="0"/>
                </a:lnTo>
                <a:lnTo>
                  <a:pt x="37" y="0"/>
                </a:lnTo>
                <a:lnTo>
                  <a:pt x="37" y="0"/>
                </a:lnTo>
                <a:lnTo>
                  <a:pt x="37" y="0"/>
                </a:lnTo>
                <a:lnTo>
                  <a:pt x="11" y="0"/>
                </a:ln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2" name="Freeform 266">
            <a:extLst>
              <a:ext uri="{FF2B5EF4-FFF2-40B4-BE49-F238E27FC236}">
                <a16:creationId xmlns:a16="http://schemas.microsoft.com/office/drawing/2014/main" id="{05B8B22D-2D7E-E8B6-603A-122BC5B44DA5}"/>
              </a:ext>
            </a:extLst>
          </p:cNvPr>
          <p:cNvSpPr>
            <a:spLocks/>
          </p:cNvSpPr>
          <p:nvPr/>
        </p:nvSpPr>
        <p:spPr bwMode="auto">
          <a:xfrm>
            <a:off x="1587903" y="5795326"/>
            <a:ext cx="77786" cy="79888"/>
          </a:xfrm>
          <a:custGeom>
            <a:avLst/>
            <a:gdLst>
              <a:gd name="T0" fmla="*/ 69 w 477"/>
              <a:gd name="T1" fmla="*/ 1 h 489"/>
              <a:gd name="T2" fmla="*/ 0 w 477"/>
              <a:gd name="T3" fmla="*/ 136 h 489"/>
              <a:gd name="T4" fmla="*/ 76 w 477"/>
              <a:gd name="T5" fmla="*/ 489 h 489"/>
              <a:gd name="T6" fmla="*/ 149 w 477"/>
              <a:gd name="T7" fmla="*/ 488 h 489"/>
              <a:gd name="T8" fmla="*/ 149 w 477"/>
              <a:gd name="T9" fmla="*/ 488 h 489"/>
              <a:gd name="T10" fmla="*/ 239 w 477"/>
              <a:gd name="T11" fmla="*/ 488 h 489"/>
              <a:gd name="T12" fmla="*/ 330 w 477"/>
              <a:gd name="T13" fmla="*/ 488 h 489"/>
              <a:gd name="T14" fmla="*/ 330 w 477"/>
              <a:gd name="T15" fmla="*/ 488 h 489"/>
              <a:gd name="T16" fmla="*/ 403 w 477"/>
              <a:gd name="T17" fmla="*/ 487 h 489"/>
              <a:gd name="T18" fmla="*/ 477 w 477"/>
              <a:gd name="T19" fmla="*/ 134 h 489"/>
              <a:gd name="T20" fmla="*/ 407 w 477"/>
              <a:gd name="T21" fmla="*/ 0 h 489"/>
              <a:gd name="T22" fmla="*/ 239 w 477"/>
              <a:gd name="T23" fmla="*/ 1 h 489"/>
              <a:gd name="T24" fmla="*/ 239 w 477"/>
              <a:gd name="T25" fmla="*/ 1 h 489"/>
              <a:gd name="T26" fmla="*/ 239 w 477"/>
              <a:gd name="T27" fmla="*/ 1 h 489"/>
              <a:gd name="T28" fmla="*/ 238 w 477"/>
              <a:gd name="T29" fmla="*/ 1 h 489"/>
              <a:gd name="T30" fmla="*/ 69 w 477"/>
              <a:gd name="T31"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489">
                <a:moveTo>
                  <a:pt x="69" y="1"/>
                </a:moveTo>
                <a:lnTo>
                  <a:pt x="0" y="136"/>
                </a:lnTo>
                <a:lnTo>
                  <a:pt x="76" y="489"/>
                </a:lnTo>
                <a:lnTo>
                  <a:pt x="149" y="488"/>
                </a:lnTo>
                <a:lnTo>
                  <a:pt x="149" y="488"/>
                </a:lnTo>
                <a:lnTo>
                  <a:pt x="239" y="488"/>
                </a:lnTo>
                <a:lnTo>
                  <a:pt x="330" y="488"/>
                </a:lnTo>
                <a:lnTo>
                  <a:pt x="330" y="488"/>
                </a:lnTo>
                <a:lnTo>
                  <a:pt x="403" y="487"/>
                </a:lnTo>
                <a:lnTo>
                  <a:pt x="477" y="134"/>
                </a:lnTo>
                <a:lnTo>
                  <a:pt x="407" y="0"/>
                </a:lnTo>
                <a:lnTo>
                  <a:pt x="239" y="1"/>
                </a:lnTo>
                <a:lnTo>
                  <a:pt x="239" y="1"/>
                </a:lnTo>
                <a:lnTo>
                  <a:pt x="239" y="1"/>
                </a:lnTo>
                <a:lnTo>
                  <a:pt x="238" y="1"/>
                </a:lnTo>
                <a:lnTo>
                  <a:pt x="69" y="1"/>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3" name="Freeform 267">
            <a:extLst>
              <a:ext uri="{FF2B5EF4-FFF2-40B4-BE49-F238E27FC236}">
                <a16:creationId xmlns:a16="http://schemas.microsoft.com/office/drawing/2014/main" id="{136A3E5D-01D0-BFF9-0FA2-7F13014F5949}"/>
              </a:ext>
            </a:extLst>
          </p:cNvPr>
          <p:cNvSpPr>
            <a:spLocks/>
          </p:cNvSpPr>
          <p:nvPr/>
        </p:nvSpPr>
        <p:spPr bwMode="auto">
          <a:xfrm>
            <a:off x="1498554" y="5721745"/>
            <a:ext cx="129293" cy="150316"/>
          </a:xfrm>
          <a:custGeom>
            <a:avLst/>
            <a:gdLst>
              <a:gd name="T0" fmla="*/ 788 w 788"/>
              <a:gd name="T1" fmla="*/ 452 h 919"/>
              <a:gd name="T2" fmla="*/ 424 w 788"/>
              <a:gd name="T3" fmla="*/ 919 h 919"/>
              <a:gd name="T4" fmla="*/ 0 w 788"/>
              <a:gd name="T5" fmla="*/ 304 h 919"/>
              <a:gd name="T6" fmla="*/ 131 w 788"/>
              <a:gd name="T7" fmla="*/ 0 h 919"/>
              <a:gd name="T8" fmla="*/ 788 w 788"/>
              <a:gd name="T9" fmla="*/ 452 h 919"/>
            </a:gdLst>
            <a:ahLst/>
            <a:cxnLst>
              <a:cxn ang="0">
                <a:pos x="T0" y="T1"/>
              </a:cxn>
              <a:cxn ang="0">
                <a:pos x="T2" y="T3"/>
              </a:cxn>
              <a:cxn ang="0">
                <a:pos x="T4" y="T5"/>
              </a:cxn>
              <a:cxn ang="0">
                <a:pos x="T6" y="T7"/>
              </a:cxn>
              <a:cxn ang="0">
                <a:pos x="T8" y="T9"/>
              </a:cxn>
            </a:cxnLst>
            <a:rect l="0" t="0" r="r" b="b"/>
            <a:pathLst>
              <a:path w="788" h="919">
                <a:moveTo>
                  <a:pt x="788" y="452"/>
                </a:moveTo>
                <a:cubicBezTo>
                  <a:pt x="563" y="556"/>
                  <a:pt x="424" y="919"/>
                  <a:pt x="424" y="919"/>
                </a:cubicBezTo>
                <a:lnTo>
                  <a:pt x="0" y="304"/>
                </a:lnTo>
                <a:lnTo>
                  <a:pt x="131" y="0"/>
                </a:lnTo>
                <a:lnTo>
                  <a:pt x="788" y="452"/>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4" name="Freeform 268">
            <a:extLst>
              <a:ext uri="{FF2B5EF4-FFF2-40B4-BE49-F238E27FC236}">
                <a16:creationId xmlns:a16="http://schemas.microsoft.com/office/drawing/2014/main" id="{43701D5F-CC31-A703-EEAE-FA872CB64E04}"/>
              </a:ext>
            </a:extLst>
          </p:cNvPr>
          <p:cNvSpPr>
            <a:spLocks/>
          </p:cNvSpPr>
          <p:nvPr/>
        </p:nvSpPr>
        <p:spPr bwMode="auto">
          <a:xfrm>
            <a:off x="1498554" y="5721745"/>
            <a:ext cx="129293" cy="150316"/>
          </a:xfrm>
          <a:custGeom>
            <a:avLst/>
            <a:gdLst>
              <a:gd name="T0" fmla="*/ 788 w 788"/>
              <a:gd name="T1" fmla="*/ 452 h 919"/>
              <a:gd name="T2" fmla="*/ 424 w 788"/>
              <a:gd name="T3" fmla="*/ 919 h 919"/>
              <a:gd name="T4" fmla="*/ 0 w 788"/>
              <a:gd name="T5" fmla="*/ 304 h 919"/>
              <a:gd name="T6" fmla="*/ 131 w 788"/>
              <a:gd name="T7" fmla="*/ 0 h 919"/>
              <a:gd name="T8" fmla="*/ 788 w 788"/>
              <a:gd name="T9" fmla="*/ 452 h 919"/>
            </a:gdLst>
            <a:ahLst/>
            <a:cxnLst>
              <a:cxn ang="0">
                <a:pos x="T0" y="T1"/>
              </a:cxn>
              <a:cxn ang="0">
                <a:pos x="T2" y="T3"/>
              </a:cxn>
              <a:cxn ang="0">
                <a:pos x="T4" y="T5"/>
              </a:cxn>
              <a:cxn ang="0">
                <a:pos x="T6" y="T7"/>
              </a:cxn>
              <a:cxn ang="0">
                <a:pos x="T8" y="T9"/>
              </a:cxn>
            </a:cxnLst>
            <a:rect l="0" t="0" r="r" b="b"/>
            <a:pathLst>
              <a:path w="788" h="919">
                <a:moveTo>
                  <a:pt x="788" y="452"/>
                </a:moveTo>
                <a:cubicBezTo>
                  <a:pt x="563" y="556"/>
                  <a:pt x="424" y="919"/>
                  <a:pt x="424" y="919"/>
                </a:cubicBezTo>
                <a:lnTo>
                  <a:pt x="0" y="304"/>
                </a:lnTo>
                <a:lnTo>
                  <a:pt x="131" y="0"/>
                </a:lnTo>
                <a:lnTo>
                  <a:pt x="788" y="4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5" name="Freeform 269">
            <a:extLst>
              <a:ext uri="{FF2B5EF4-FFF2-40B4-BE49-F238E27FC236}">
                <a16:creationId xmlns:a16="http://schemas.microsoft.com/office/drawing/2014/main" id="{BFAD6010-C299-AD53-5FC5-BAF78538A062}"/>
              </a:ext>
            </a:extLst>
          </p:cNvPr>
          <p:cNvSpPr>
            <a:spLocks/>
          </p:cNvSpPr>
          <p:nvPr/>
        </p:nvSpPr>
        <p:spPr bwMode="auto">
          <a:xfrm>
            <a:off x="1627847" y="5720693"/>
            <a:ext cx="128241" cy="150316"/>
          </a:xfrm>
          <a:custGeom>
            <a:avLst/>
            <a:gdLst>
              <a:gd name="T0" fmla="*/ 0 w 786"/>
              <a:gd name="T1" fmla="*/ 457 h 921"/>
              <a:gd name="T2" fmla="*/ 367 w 786"/>
              <a:gd name="T3" fmla="*/ 921 h 921"/>
              <a:gd name="T4" fmla="*/ 786 w 786"/>
              <a:gd name="T5" fmla="*/ 303 h 921"/>
              <a:gd name="T6" fmla="*/ 653 w 786"/>
              <a:gd name="T7" fmla="*/ 0 h 921"/>
              <a:gd name="T8" fmla="*/ 0 w 786"/>
              <a:gd name="T9" fmla="*/ 457 h 921"/>
            </a:gdLst>
            <a:ahLst/>
            <a:cxnLst>
              <a:cxn ang="0">
                <a:pos x="T0" y="T1"/>
              </a:cxn>
              <a:cxn ang="0">
                <a:pos x="T2" y="T3"/>
              </a:cxn>
              <a:cxn ang="0">
                <a:pos x="T4" y="T5"/>
              </a:cxn>
              <a:cxn ang="0">
                <a:pos x="T6" y="T7"/>
              </a:cxn>
              <a:cxn ang="0">
                <a:pos x="T8" y="T9"/>
              </a:cxn>
            </a:cxnLst>
            <a:rect l="0" t="0" r="r" b="b"/>
            <a:pathLst>
              <a:path w="786" h="921">
                <a:moveTo>
                  <a:pt x="0" y="457"/>
                </a:moveTo>
                <a:cubicBezTo>
                  <a:pt x="225" y="559"/>
                  <a:pt x="367" y="921"/>
                  <a:pt x="367" y="921"/>
                </a:cubicBezTo>
                <a:lnTo>
                  <a:pt x="786" y="303"/>
                </a:lnTo>
                <a:lnTo>
                  <a:pt x="653" y="0"/>
                </a:lnTo>
                <a:lnTo>
                  <a:pt x="0" y="457"/>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6" name="Freeform 270">
            <a:extLst>
              <a:ext uri="{FF2B5EF4-FFF2-40B4-BE49-F238E27FC236}">
                <a16:creationId xmlns:a16="http://schemas.microsoft.com/office/drawing/2014/main" id="{827ADAEA-CAAC-BAA8-10AE-E04A340749BE}"/>
              </a:ext>
            </a:extLst>
          </p:cNvPr>
          <p:cNvSpPr>
            <a:spLocks/>
          </p:cNvSpPr>
          <p:nvPr/>
        </p:nvSpPr>
        <p:spPr bwMode="auto">
          <a:xfrm>
            <a:off x="1627847" y="5720693"/>
            <a:ext cx="128241" cy="150316"/>
          </a:xfrm>
          <a:custGeom>
            <a:avLst/>
            <a:gdLst>
              <a:gd name="T0" fmla="*/ 0 w 786"/>
              <a:gd name="T1" fmla="*/ 457 h 921"/>
              <a:gd name="T2" fmla="*/ 367 w 786"/>
              <a:gd name="T3" fmla="*/ 921 h 921"/>
              <a:gd name="T4" fmla="*/ 786 w 786"/>
              <a:gd name="T5" fmla="*/ 303 h 921"/>
              <a:gd name="T6" fmla="*/ 653 w 786"/>
              <a:gd name="T7" fmla="*/ 0 h 921"/>
              <a:gd name="T8" fmla="*/ 0 w 786"/>
              <a:gd name="T9" fmla="*/ 457 h 921"/>
            </a:gdLst>
            <a:ahLst/>
            <a:cxnLst>
              <a:cxn ang="0">
                <a:pos x="T0" y="T1"/>
              </a:cxn>
              <a:cxn ang="0">
                <a:pos x="T2" y="T3"/>
              </a:cxn>
              <a:cxn ang="0">
                <a:pos x="T4" y="T5"/>
              </a:cxn>
              <a:cxn ang="0">
                <a:pos x="T6" y="T7"/>
              </a:cxn>
              <a:cxn ang="0">
                <a:pos x="T8" y="T9"/>
              </a:cxn>
            </a:cxnLst>
            <a:rect l="0" t="0" r="r" b="b"/>
            <a:pathLst>
              <a:path w="786" h="921">
                <a:moveTo>
                  <a:pt x="0" y="457"/>
                </a:moveTo>
                <a:cubicBezTo>
                  <a:pt x="225" y="559"/>
                  <a:pt x="367" y="921"/>
                  <a:pt x="367" y="921"/>
                </a:cubicBezTo>
                <a:lnTo>
                  <a:pt x="786" y="303"/>
                </a:lnTo>
                <a:lnTo>
                  <a:pt x="653" y="0"/>
                </a:lnTo>
                <a:lnTo>
                  <a:pt x="0" y="457"/>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8" name="Freeform 271">
            <a:extLst>
              <a:ext uri="{FF2B5EF4-FFF2-40B4-BE49-F238E27FC236}">
                <a16:creationId xmlns:a16="http://schemas.microsoft.com/office/drawing/2014/main" id="{0E7B32BA-9905-D249-F366-C9FE6EDDD798}"/>
              </a:ext>
            </a:extLst>
          </p:cNvPr>
          <p:cNvSpPr>
            <a:spLocks/>
          </p:cNvSpPr>
          <p:nvPr/>
        </p:nvSpPr>
        <p:spPr bwMode="auto">
          <a:xfrm>
            <a:off x="6704688" y="5661974"/>
            <a:ext cx="528218" cy="456390"/>
          </a:xfrm>
          <a:custGeom>
            <a:avLst/>
            <a:gdLst>
              <a:gd name="T0" fmla="*/ 2098 w 3076"/>
              <a:gd name="T1" fmla="*/ 744 h 2654"/>
              <a:gd name="T2" fmla="*/ 1957 w 3076"/>
              <a:gd name="T3" fmla="*/ 529 h 2654"/>
              <a:gd name="T4" fmla="*/ 1954 w 3076"/>
              <a:gd name="T5" fmla="*/ 500 h 2654"/>
              <a:gd name="T6" fmla="*/ 1954 w 3076"/>
              <a:gd name="T7" fmla="*/ 499 h 2654"/>
              <a:gd name="T8" fmla="*/ 1935 w 3076"/>
              <a:gd name="T9" fmla="*/ 182 h 2654"/>
              <a:gd name="T10" fmla="*/ 1946 w 3076"/>
              <a:gd name="T11" fmla="*/ 17 h 2654"/>
              <a:gd name="T12" fmla="*/ 1538 w 3076"/>
              <a:gd name="T13" fmla="*/ 0 h 2654"/>
              <a:gd name="T14" fmla="*/ 1131 w 3076"/>
              <a:gd name="T15" fmla="*/ 17 h 2654"/>
              <a:gd name="T16" fmla="*/ 1142 w 3076"/>
              <a:gd name="T17" fmla="*/ 182 h 2654"/>
              <a:gd name="T18" fmla="*/ 1123 w 3076"/>
              <a:gd name="T19" fmla="*/ 498 h 2654"/>
              <a:gd name="T20" fmla="*/ 1122 w 3076"/>
              <a:gd name="T21" fmla="*/ 500 h 2654"/>
              <a:gd name="T22" fmla="*/ 1119 w 3076"/>
              <a:gd name="T23" fmla="*/ 529 h 2654"/>
              <a:gd name="T24" fmla="*/ 978 w 3076"/>
              <a:gd name="T25" fmla="*/ 744 h 2654"/>
              <a:gd name="T26" fmla="*/ 0 w 3076"/>
              <a:gd name="T27" fmla="*/ 1301 h 2654"/>
              <a:gd name="T28" fmla="*/ 0 w 3076"/>
              <a:gd name="T29" fmla="*/ 2654 h 2654"/>
              <a:gd name="T30" fmla="*/ 1538 w 3076"/>
              <a:gd name="T31" fmla="*/ 2654 h 2654"/>
              <a:gd name="T32" fmla="*/ 3076 w 3076"/>
              <a:gd name="T33" fmla="*/ 2654 h 2654"/>
              <a:gd name="T34" fmla="*/ 3076 w 3076"/>
              <a:gd name="T35" fmla="*/ 1301 h 2654"/>
              <a:gd name="T36" fmla="*/ 2098 w 3076"/>
              <a:gd name="T37" fmla="*/ 744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6" h="2654">
                <a:moveTo>
                  <a:pt x="2098" y="744"/>
                </a:moveTo>
                <a:cubicBezTo>
                  <a:pt x="2019" y="699"/>
                  <a:pt x="1967" y="619"/>
                  <a:pt x="1957" y="529"/>
                </a:cubicBezTo>
                <a:lnTo>
                  <a:pt x="1954" y="500"/>
                </a:lnTo>
                <a:cubicBezTo>
                  <a:pt x="1954" y="499"/>
                  <a:pt x="1954" y="499"/>
                  <a:pt x="1954" y="499"/>
                </a:cubicBezTo>
                <a:cubicBezTo>
                  <a:pt x="1934" y="395"/>
                  <a:pt x="1928" y="288"/>
                  <a:pt x="1935" y="182"/>
                </a:cubicBezTo>
                <a:lnTo>
                  <a:pt x="1946" y="17"/>
                </a:lnTo>
                <a:lnTo>
                  <a:pt x="1538" y="0"/>
                </a:lnTo>
                <a:lnTo>
                  <a:pt x="1131" y="17"/>
                </a:lnTo>
                <a:lnTo>
                  <a:pt x="1142" y="182"/>
                </a:lnTo>
                <a:cubicBezTo>
                  <a:pt x="1148" y="288"/>
                  <a:pt x="1142" y="394"/>
                  <a:pt x="1123" y="498"/>
                </a:cubicBezTo>
                <a:lnTo>
                  <a:pt x="1122" y="500"/>
                </a:lnTo>
                <a:lnTo>
                  <a:pt x="1119" y="529"/>
                </a:lnTo>
                <a:cubicBezTo>
                  <a:pt x="1109" y="619"/>
                  <a:pt x="1057" y="699"/>
                  <a:pt x="978" y="744"/>
                </a:cubicBezTo>
                <a:lnTo>
                  <a:pt x="0" y="1301"/>
                </a:lnTo>
                <a:lnTo>
                  <a:pt x="0" y="2654"/>
                </a:lnTo>
                <a:lnTo>
                  <a:pt x="1538" y="2654"/>
                </a:lnTo>
                <a:lnTo>
                  <a:pt x="3076" y="2654"/>
                </a:lnTo>
                <a:lnTo>
                  <a:pt x="3076" y="1301"/>
                </a:lnTo>
                <a:lnTo>
                  <a:pt x="2098" y="744"/>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9" name="Freeform 272">
            <a:extLst>
              <a:ext uri="{FF2B5EF4-FFF2-40B4-BE49-F238E27FC236}">
                <a16:creationId xmlns:a16="http://schemas.microsoft.com/office/drawing/2014/main" id="{DB742CF0-BA7F-F345-0499-491DFEA2BDE5}"/>
              </a:ext>
            </a:extLst>
          </p:cNvPr>
          <p:cNvSpPr>
            <a:spLocks/>
          </p:cNvSpPr>
          <p:nvPr/>
        </p:nvSpPr>
        <p:spPr bwMode="auto">
          <a:xfrm>
            <a:off x="6704688" y="5661974"/>
            <a:ext cx="528218" cy="456390"/>
          </a:xfrm>
          <a:custGeom>
            <a:avLst/>
            <a:gdLst>
              <a:gd name="T0" fmla="*/ 2098 w 3076"/>
              <a:gd name="T1" fmla="*/ 744 h 2654"/>
              <a:gd name="T2" fmla="*/ 1957 w 3076"/>
              <a:gd name="T3" fmla="*/ 529 h 2654"/>
              <a:gd name="T4" fmla="*/ 1954 w 3076"/>
              <a:gd name="T5" fmla="*/ 500 h 2654"/>
              <a:gd name="T6" fmla="*/ 1954 w 3076"/>
              <a:gd name="T7" fmla="*/ 499 h 2654"/>
              <a:gd name="T8" fmla="*/ 1935 w 3076"/>
              <a:gd name="T9" fmla="*/ 182 h 2654"/>
              <a:gd name="T10" fmla="*/ 1946 w 3076"/>
              <a:gd name="T11" fmla="*/ 17 h 2654"/>
              <a:gd name="T12" fmla="*/ 1538 w 3076"/>
              <a:gd name="T13" fmla="*/ 0 h 2654"/>
              <a:gd name="T14" fmla="*/ 1131 w 3076"/>
              <a:gd name="T15" fmla="*/ 17 h 2654"/>
              <a:gd name="T16" fmla="*/ 1142 w 3076"/>
              <a:gd name="T17" fmla="*/ 182 h 2654"/>
              <a:gd name="T18" fmla="*/ 1123 w 3076"/>
              <a:gd name="T19" fmla="*/ 498 h 2654"/>
              <a:gd name="T20" fmla="*/ 1122 w 3076"/>
              <a:gd name="T21" fmla="*/ 500 h 2654"/>
              <a:gd name="T22" fmla="*/ 1119 w 3076"/>
              <a:gd name="T23" fmla="*/ 529 h 2654"/>
              <a:gd name="T24" fmla="*/ 978 w 3076"/>
              <a:gd name="T25" fmla="*/ 744 h 2654"/>
              <a:gd name="T26" fmla="*/ 0 w 3076"/>
              <a:gd name="T27" fmla="*/ 1301 h 2654"/>
              <a:gd name="T28" fmla="*/ 0 w 3076"/>
              <a:gd name="T29" fmla="*/ 2654 h 2654"/>
              <a:gd name="T30" fmla="*/ 1538 w 3076"/>
              <a:gd name="T31" fmla="*/ 2654 h 2654"/>
              <a:gd name="T32" fmla="*/ 3076 w 3076"/>
              <a:gd name="T33" fmla="*/ 2654 h 2654"/>
              <a:gd name="T34" fmla="*/ 3076 w 3076"/>
              <a:gd name="T35" fmla="*/ 1301 h 2654"/>
              <a:gd name="T36" fmla="*/ 2098 w 3076"/>
              <a:gd name="T37" fmla="*/ 744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6" h="2654">
                <a:moveTo>
                  <a:pt x="2098" y="744"/>
                </a:moveTo>
                <a:cubicBezTo>
                  <a:pt x="2019" y="699"/>
                  <a:pt x="1967" y="619"/>
                  <a:pt x="1957" y="529"/>
                </a:cubicBezTo>
                <a:lnTo>
                  <a:pt x="1954" y="500"/>
                </a:lnTo>
                <a:cubicBezTo>
                  <a:pt x="1954" y="499"/>
                  <a:pt x="1954" y="499"/>
                  <a:pt x="1954" y="499"/>
                </a:cubicBezTo>
                <a:cubicBezTo>
                  <a:pt x="1934" y="395"/>
                  <a:pt x="1928" y="288"/>
                  <a:pt x="1935" y="182"/>
                </a:cubicBezTo>
                <a:lnTo>
                  <a:pt x="1946" y="17"/>
                </a:lnTo>
                <a:lnTo>
                  <a:pt x="1538" y="0"/>
                </a:lnTo>
                <a:lnTo>
                  <a:pt x="1131" y="17"/>
                </a:lnTo>
                <a:lnTo>
                  <a:pt x="1142" y="182"/>
                </a:lnTo>
                <a:cubicBezTo>
                  <a:pt x="1148" y="288"/>
                  <a:pt x="1142" y="394"/>
                  <a:pt x="1123" y="498"/>
                </a:cubicBezTo>
                <a:lnTo>
                  <a:pt x="1122" y="500"/>
                </a:lnTo>
                <a:lnTo>
                  <a:pt x="1119" y="529"/>
                </a:lnTo>
                <a:cubicBezTo>
                  <a:pt x="1109" y="619"/>
                  <a:pt x="1057" y="699"/>
                  <a:pt x="978" y="744"/>
                </a:cubicBezTo>
                <a:lnTo>
                  <a:pt x="0" y="1301"/>
                </a:lnTo>
                <a:lnTo>
                  <a:pt x="0" y="2654"/>
                </a:lnTo>
                <a:lnTo>
                  <a:pt x="1538" y="2654"/>
                </a:lnTo>
                <a:lnTo>
                  <a:pt x="3076" y="2654"/>
                </a:lnTo>
                <a:lnTo>
                  <a:pt x="3076" y="1301"/>
                </a:lnTo>
                <a:lnTo>
                  <a:pt x="2098" y="744"/>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0" name="Freeform 273">
            <a:extLst>
              <a:ext uri="{FF2B5EF4-FFF2-40B4-BE49-F238E27FC236}">
                <a16:creationId xmlns:a16="http://schemas.microsoft.com/office/drawing/2014/main" id="{D58B5F7C-A0B2-23B9-C08A-9582F8E5323F}"/>
              </a:ext>
            </a:extLst>
          </p:cNvPr>
          <p:cNvSpPr>
            <a:spLocks/>
          </p:cNvSpPr>
          <p:nvPr/>
        </p:nvSpPr>
        <p:spPr bwMode="auto">
          <a:xfrm>
            <a:off x="6622914" y="5784636"/>
            <a:ext cx="690662" cy="333728"/>
          </a:xfrm>
          <a:custGeom>
            <a:avLst/>
            <a:gdLst>
              <a:gd name="T0" fmla="*/ 3998 w 4022"/>
              <a:gd name="T1" fmla="*/ 1083 h 1938"/>
              <a:gd name="T2" fmla="*/ 3426 w 4022"/>
              <a:gd name="T3" fmla="*/ 355 h 1938"/>
              <a:gd name="T4" fmla="*/ 2696 w 4022"/>
              <a:gd name="T5" fmla="*/ 0 h 1938"/>
              <a:gd name="T6" fmla="*/ 2011 w 4022"/>
              <a:gd name="T7" fmla="*/ 510 h 1938"/>
              <a:gd name="T8" fmla="*/ 1327 w 4022"/>
              <a:gd name="T9" fmla="*/ 0 h 1938"/>
              <a:gd name="T10" fmla="*/ 596 w 4022"/>
              <a:gd name="T11" fmla="*/ 355 h 1938"/>
              <a:gd name="T12" fmla="*/ 24 w 4022"/>
              <a:gd name="T13" fmla="*/ 1083 h 1938"/>
              <a:gd name="T14" fmla="*/ 0 w 4022"/>
              <a:gd name="T15" fmla="*/ 1938 h 1938"/>
              <a:gd name="T16" fmla="*/ 1786 w 4022"/>
              <a:gd name="T17" fmla="*/ 1938 h 1938"/>
              <a:gd name="T18" fmla="*/ 2011 w 4022"/>
              <a:gd name="T19" fmla="*/ 1938 h 1938"/>
              <a:gd name="T20" fmla="*/ 2236 w 4022"/>
              <a:gd name="T21" fmla="*/ 1938 h 1938"/>
              <a:gd name="T22" fmla="*/ 4022 w 4022"/>
              <a:gd name="T23" fmla="*/ 1938 h 1938"/>
              <a:gd name="T24" fmla="*/ 3998 w 4022"/>
              <a:gd name="T25" fmla="*/ 108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2" h="1938">
                <a:moveTo>
                  <a:pt x="3998" y="1083"/>
                </a:moveTo>
                <a:cubicBezTo>
                  <a:pt x="3965" y="815"/>
                  <a:pt x="3888" y="463"/>
                  <a:pt x="3426" y="355"/>
                </a:cubicBezTo>
                <a:cubicBezTo>
                  <a:pt x="3426" y="355"/>
                  <a:pt x="2733" y="84"/>
                  <a:pt x="2696" y="0"/>
                </a:cubicBezTo>
                <a:lnTo>
                  <a:pt x="2011" y="510"/>
                </a:lnTo>
                <a:lnTo>
                  <a:pt x="1327" y="0"/>
                </a:lnTo>
                <a:cubicBezTo>
                  <a:pt x="1289" y="84"/>
                  <a:pt x="596" y="355"/>
                  <a:pt x="596" y="355"/>
                </a:cubicBezTo>
                <a:cubicBezTo>
                  <a:pt x="134" y="463"/>
                  <a:pt x="58" y="815"/>
                  <a:pt x="24" y="1083"/>
                </a:cubicBezTo>
                <a:cubicBezTo>
                  <a:pt x="24" y="1083"/>
                  <a:pt x="18" y="1453"/>
                  <a:pt x="0" y="1938"/>
                </a:cubicBezTo>
                <a:lnTo>
                  <a:pt x="1786" y="1938"/>
                </a:lnTo>
                <a:lnTo>
                  <a:pt x="2011" y="1938"/>
                </a:lnTo>
                <a:lnTo>
                  <a:pt x="2236" y="1938"/>
                </a:lnTo>
                <a:lnTo>
                  <a:pt x="4022" y="1938"/>
                </a:lnTo>
                <a:cubicBezTo>
                  <a:pt x="4005" y="1453"/>
                  <a:pt x="3998" y="1083"/>
                  <a:pt x="3998" y="1083"/>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1" name="Freeform 274">
            <a:extLst>
              <a:ext uri="{FF2B5EF4-FFF2-40B4-BE49-F238E27FC236}">
                <a16:creationId xmlns:a16="http://schemas.microsoft.com/office/drawing/2014/main" id="{15EA7B2E-ED89-DD31-1B3C-E73F06A542BE}"/>
              </a:ext>
            </a:extLst>
          </p:cNvPr>
          <p:cNvSpPr>
            <a:spLocks/>
          </p:cNvSpPr>
          <p:nvPr/>
        </p:nvSpPr>
        <p:spPr bwMode="auto">
          <a:xfrm>
            <a:off x="6622914" y="5784636"/>
            <a:ext cx="690662" cy="333728"/>
          </a:xfrm>
          <a:custGeom>
            <a:avLst/>
            <a:gdLst>
              <a:gd name="T0" fmla="*/ 3998 w 4022"/>
              <a:gd name="T1" fmla="*/ 1083 h 1938"/>
              <a:gd name="T2" fmla="*/ 3426 w 4022"/>
              <a:gd name="T3" fmla="*/ 355 h 1938"/>
              <a:gd name="T4" fmla="*/ 2696 w 4022"/>
              <a:gd name="T5" fmla="*/ 0 h 1938"/>
              <a:gd name="T6" fmla="*/ 2011 w 4022"/>
              <a:gd name="T7" fmla="*/ 510 h 1938"/>
              <a:gd name="T8" fmla="*/ 1327 w 4022"/>
              <a:gd name="T9" fmla="*/ 0 h 1938"/>
              <a:gd name="T10" fmla="*/ 596 w 4022"/>
              <a:gd name="T11" fmla="*/ 355 h 1938"/>
              <a:gd name="T12" fmla="*/ 24 w 4022"/>
              <a:gd name="T13" fmla="*/ 1083 h 1938"/>
              <a:gd name="T14" fmla="*/ 0 w 4022"/>
              <a:gd name="T15" fmla="*/ 1938 h 1938"/>
              <a:gd name="T16" fmla="*/ 1786 w 4022"/>
              <a:gd name="T17" fmla="*/ 1938 h 1938"/>
              <a:gd name="T18" fmla="*/ 2011 w 4022"/>
              <a:gd name="T19" fmla="*/ 1938 h 1938"/>
              <a:gd name="T20" fmla="*/ 2236 w 4022"/>
              <a:gd name="T21" fmla="*/ 1938 h 1938"/>
              <a:gd name="T22" fmla="*/ 4022 w 4022"/>
              <a:gd name="T23" fmla="*/ 1938 h 1938"/>
              <a:gd name="T24" fmla="*/ 3998 w 4022"/>
              <a:gd name="T25" fmla="*/ 108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2" h="1938">
                <a:moveTo>
                  <a:pt x="3998" y="1083"/>
                </a:moveTo>
                <a:cubicBezTo>
                  <a:pt x="3965" y="815"/>
                  <a:pt x="3888" y="463"/>
                  <a:pt x="3426" y="355"/>
                </a:cubicBezTo>
                <a:cubicBezTo>
                  <a:pt x="3426" y="355"/>
                  <a:pt x="2733" y="84"/>
                  <a:pt x="2696" y="0"/>
                </a:cubicBezTo>
                <a:lnTo>
                  <a:pt x="2011" y="510"/>
                </a:lnTo>
                <a:lnTo>
                  <a:pt x="1327" y="0"/>
                </a:lnTo>
                <a:cubicBezTo>
                  <a:pt x="1289" y="84"/>
                  <a:pt x="596" y="355"/>
                  <a:pt x="596" y="355"/>
                </a:cubicBezTo>
                <a:cubicBezTo>
                  <a:pt x="134" y="463"/>
                  <a:pt x="58" y="815"/>
                  <a:pt x="24" y="1083"/>
                </a:cubicBezTo>
                <a:cubicBezTo>
                  <a:pt x="24" y="1083"/>
                  <a:pt x="18" y="1453"/>
                  <a:pt x="0" y="1938"/>
                </a:cubicBezTo>
                <a:lnTo>
                  <a:pt x="1786" y="1938"/>
                </a:lnTo>
                <a:lnTo>
                  <a:pt x="2011" y="1938"/>
                </a:lnTo>
                <a:lnTo>
                  <a:pt x="2236" y="1938"/>
                </a:lnTo>
                <a:lnTo>
                  <a:pt x="4022" y="1938"/>
                </a:lnTo>
                <a:cubicBezTo>
                  <a:pt x="4005" y="1453"/>
                  <a:pt x="3998" y="1083"/>
                  <a:pt x="3998"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2" name="Freeform 275">
            <a:extLst>
              <a:ext uri="{FF2B5EF4-FFF2-40B4-BE49-F238E27FC236}">
                <a16:creationId xmlns:a16="http://schemas.microsoft.com/office/drawing/2014/main" id="{05628CFA-C36A-20A9-0621-837B569CD10E}"/>
              </a:ext>
            </a:extLst>
          </p:cNvPr>
          <p:cNvSpPr>
            <a:spLocks/>
          </p:cNvSpPr>
          <p:nvPr/>
        </p:nvSpPr>
        <p:spPr bwMode="auto">
          <a:xfrm>
            <a:off x="7058307" y="5784636"/>
            <a:ext cx="255269" cy="333728"/>
          </a:xfrm>
          <a:custGeom>
            <a:avLst/>
            <a:gdLst>
              <a:gd name="T0" fmla="*/ 1465 w 1489"/>
              <a:gd name="T1" fmla="*/ 1083 h 1938"/>
              <a:gd name="T2" fmla="*/ 893 w 1489"/>
              <a:gd name="T3" fmla="*/ 355 h 1938"/>
              <a:gd name="T4" fmla="*/ 163 w 1489"/>
              <a:gd name="T5" fmla="*/ 0 h 1938"/>
              <a:gd name="T6" fmla="*/ 0 w 1489"/>
              <a:gd name="T7" fmla="*/ 1938 h 1938"/>
              <a:gd name="T8" fmla="*/ 1489 w 1489"/>
              <a:gd name="T9" fmla="*/ 1938 h 1938"/>
              <a:gd name="T10" fmla="*/ 1465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1465" y="1083"/>
                </a:moveTo>
                <a:cubicBezTo>
                  <a:pt x="1432" y="815"/>
                  <a:pt x="1355" y="463"/>
                  <a:pt x="893" y="355"/>
                </a:cubicBezTo>
                <a:cubicBezTo>
                  <a:pt x="893" y="355"/>
                  <a:pt x="200" y="84"/>
                  <a:pt x="163" y="0"/>
                </a:cubicBezTo>
                <a:lnTo>
                  <a:pt x="0" y="1938"/>
                </a:lnTo>
                <a:lnTo>
                  <a:pt x="1489" y="1938"/>
                </a:lnTo>
                <a:cubicBezTo>
                  <a:pt x="1472" y="1453"/>
                  <a:pt x="1465" y="1083"/>
                  <a:pt x="1465" y="1083"/>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3" name="Freeform 276">
            <a:extLst>
              <a:ext uri="{FF2B5EF4-FFF2-40B4-BE49-F238E27FC236}">
                <a16:creationId xmlns:a16="http://schemas.microsoft.com/office/drawing/2014/main" id="{F2040643-828C-E7E1-1DD7-B113AC613F87}"/>
              </a:ext>
            </a:extLst>
          </p:cNvPr>
          <p:cNvSpPr>
            <a:spLocks/>
          </p:cNvSpPr>
          <p:nvPr/>
        </p:nvSpPr>
        <p:spPr bwMode="auto">
          <a:xfrm>
            <a:off x="7058307" y="5784636"/>
            <a:ext cx="255269" cy="333728"/>
          </a:xfrm>
          <a:custGeom>
            <a:avLst/>
            <a:gdLst>
              <a:gd name="T0" fmla="*/ 1465 w 1489"/>
              <a:gd name="T1" fmla="*/ 1083 h 1938"/>
              <a:gd name="T2" fmla="*/ 893 w 1489"/>
              <a:gd name="T3" fmla="*/ 355 h 1938"/>
              <a:gd name="T4" fmla="*/ 163 w 1489"/>
              <a:gd name="T5" fmla="*/ 0 h 1938"/>
              <a:gd name="T6" fmla="*/ 0 w 1489"/>
              <a:gd name="T7" fmla="*/ 1938 h 1938"/>
              <a:gd name="T8" fmla="*/ 1489 w 1489"/>
              <a:gd name="T9" fmla="*/ 1938 h 1938"/>
              <a:gd name="T10" fmla="*/ 1465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1465" y="1083"/>
                </a:moveTo>
                <a:cubicBezTo>
                  <a:pt x="1432" y="815"/>
                  <a:pt x="1355" y="463"/>
                  <a:pt x="893" y="355"/>
                </a:cubicBezTo>
                <a:cubicBezTo>
                  <a:pt x="893" y="355"/>
                  <a:pt x="200" y="84"/>
                  <a:pt x="163" y="0"/>
                </a:cubicBezTo>
                <a:lnTo>
                  <a:pt x="0" y="1938"/>
                </a:lnTo>
                <a:lnTo>
                  <a:pt x="1489" y="1938"/>
                </a:lnTo>
                <a:cubicBezTo>
                  <a:pt x="1472" y="1453"/>
                  <a:pt x="1465" y="1083"/>
                  <a:pt x="1465"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4" name="Freeform 277">
            <a:extLst>
              <a:ext uri="{FF2B5EF4-FFF2-40B4-BE49-F238E27FC236}">
                <a16:creationId xmlns:a16="http://schemas.microsoft.com/office/drawing/2014/main" id="{C714B17F-B6C5-E28A-ABD4-1A6A0A5E9A86}"/>
              </a:ext>
            </a:extLst>
          </p:cNvPr>
          <p:cNvSpPr>
            <a:spLocks/>
          </p:cNvSpPr>
          <p:nvPr/>
        </p:nvSpPr>
        <p:spPr bwMode="auto">
          <a:xfrm>
            <a:off x="6622914" y="5784636"/>
            <a:ext cx="256374" cy="333728"/>
          </a:xfrm>
          <a:custGeom>
            <a:avLst/>
            <a:gdLst>
              <a:gd name="T0" fmla="*/ 24 w 1489"/>
              <a:gd name="T1" fmla="*/ 1083 h 1938"/>
              <a:gd name="T2" fmla="*/ 596 w 1489"/>
              <a:gd name="T3" fmla="*/ 355 h 1938"/>
              <a:gd name="T4" fmla="*/ 1327 w 1489"/>
              <a:gd name="T5" fmla="*/ 0 h 1938"/>
              <a:gd name="T6" fmla="*/ 1489 w 1489"/>
              <a:gd name="T7" fmla="*/ 1938 h 1938"/>
              <a:gd name="T8" fmla="*/ 0 w 1489"/>
              <a:gd name="T9" fmla="*/ 1938 h 1938"/>
              <a:gd name="T10" fmla="*/ 24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24" y="1083"/>
                </a:moveTo>
                <a:cubicBezTo>
                  <a:pt x="58" y="815"/>
                  <a:pt x="134" y="463"/>
                  <a:pt x="596" y="355"/>
                </a:cubicBezTo>
                <a:cubicBezTo>
                  <a:pt x="596" y="355"/>
                  <a:pt x="1289" y="84"/>
                  <a:pt x="1327" y="0"/>
                </a:cubicBezTo>
                <a:lnTo>
                  <a:pt x="1489" y="1938"/>
                </a:lnTo>
                <a:lnTo>
                  <a:pt x="0" y="1938"/>
                </a:lnTo>
                <a:cubicBezTo>
                  <a:pt x="18" y="1453"/>
                  <a:pt x="24" y="1083"/>
                  <a:pt x="24" y="1083"/>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5" name="Freeform 278">
            <a:extLst>
              <a:ext uri="{FF2B5EF4-FFF2-40B4-BE49-F238E27FC236}">
                <a16:creationId xmlns:a16="http://schemas.microsoft.com/office/drawing/2014/main" id="{47045FFE-7AE6-535A-24AA-406C3FEB86B0}"/>
              </a:ext>
            </a:extLst>
          </p:cNvPr>
          <p:cNvSpPr>
            <a:spLocks/>
          </p:cNvSpPr>
          <p:nvPr/>
        </p:nvSpPr>
        <p:spPr bwMode="auto">
          <a:xfrm>
            <a:off x="6622914" y="5784636"/>
            <a:ext cx="256374" cy="333728"/>
          </a:xfrm>
          <a:custGeom>
            <a:avLst/>
            <a:gdLst>
              <a:gd name="T0" fmla="*/ 24 w 1489"/>
              <a:gd name="T1" fmla="*/ 1083 h 1938"/>
              <a:gd name="T2" fmla="*/ 596 w 1489"/>
              <a:gd name="T3" fmla="*/ 355 h 1938"/>
              <a:gd name="T4" fmla="*/ 1327 w 1489"/>
              <a:gd name="T5" fmla="*/ 0 h 1938"/>
              <a:gd name="T6" fmla="*/ 1489 w 1489"/>
              <a:gd name="T7" fmla="*/ 1938 h 1938"/>
              <a:gd name="T8" fmla="*/ 0 w 1489"/>
              <a:gd name="T9" fmla="*/ 1938 h 1938"/>
              <a:gd name="T10" fmla="*/ 24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24" y="1083"/>
                </a:moveTo>
                <a:cubicBezTo>
                  <a:pt x="58" y="815"/>
                  <a:pt x="134" y="463"/>
                  <a:pt x="596" y="355"/>
                </a:cubicBezTo>
                <a:cubicBezTo>
                  <a:pt x="596" y="355"/>
                  <a:pt x="1289" y="84"/>
                  <a:pt x="1327" y="0"/>
                </a:cubicBezTo>
                <a:lnTo>
                  <a:pt x="1489" y="1938"/>
                </a:lnTo>
                <a:lnTo>
                  <a:pt x="0" y="1938"/>
                </a:lnTo>
                <a:cubicBezTo>
                  <a:pt x="18" y="1453"/>
                  <a:pt x="24" y="1083"/>
                  <a:pt x="24"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6" name="Freeform 279">
            <a:extLst>
              <a:ext uri="{FF2B5EF4-FFF2-40B4-BE49-F238E27FC236}">
                <a16:creationId xmlns:a16="http://schemas.microsoft.com/office/drawing/2014/main" id="{C72DDCC6-DF23-259F-6202-F8404AF02E64}"/>
              </a:ext>
            </a:extLst>
          </p:cNvPr>
          <p:cNvSpPr>
            <a:spLocks/>
          </p:cNvSpPr>
          <p:nvPr/>
        </p:nvSpPr>
        <p:spPr bwMode="auto">
          <a:xfrm>
            <a:off x="7207490" y="5986862"/>
            <a:ext cx="12156" cy="131502"/>
          </a:xfrm>
          <a:custGeom>
            <a:avLst/>
            <a:gdLst>
              <a:gd name="T0" fmla="*/ 0 w 71"/>
              <a:gd name="T1" fmla="*/ 0 h 764"/>
              <a:gd name="T2" fmla="*/ 71 w 71"/>
              <a:gd name="T3" fmla="*/ 764 h 764"/>
            </a:gdLst>
            <a:ahLst/>
            <a:cxnLst>
              <a:cxn ang="0">
                <a:pos x="T0" y="T1"/>
              </a:cxn>
              <a:cxn ang="0">
                <a:pos x="T2" y="T3"/>
              </a:cxn>
            </a:cxnLst>
            <a:rect l="0" t="0" r="r" b="b"/>
            <a:pathLst>
              <a:path w="71" h="764">
                <a:moveTo>
                  <a:pt x="0" y="0"/>
                </a:moveTo>
                <a:cubicBezTo>
                  <a:pt x="0" y="0"/>
                  <a:pt x="35" y="163"/>
                  <a:pt x="71"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7" name="Freeform 280">
            <a:extLst>
              <a:ext uri="{FF2B5EF4-FFF2-40B4-BE49-F238E27FC236}">
                <a16:creationId xmlns:a16="http://schemas.microsoft.com/office/drawing/2014/main" id="{66F7808B-BBBE-A1E6-C2BF-F5B7F386D467}"/>
              </a:ext>
            </a:extLst>
          </p:cNvPr>
          <p:cNvSpPr>
            <a:spLocks/>
          </p:cNvSpPr>
          <p:nvPr/>
        </p:nvSpPr>
        <p:spPr bwMode="auto">
          <a:xfrm>
            <a:off x="6717949" y="5986862"/>
            <a:ext cx="12156" cy="131502"/>
          </a:xfrm>
          <a:custGeom>
            <a:avLst/>
            <a:gdLst>
              <a:gd name="T0" fmla="*/ 70 w 70"/>
              <a:gd name="T1" fmla="*/ 0 h 764"/>
              <a:gd name="T2" fmla="*/ 0 w 70"/>
              <a:gd name="T3" fmla="*/ 764 h 764"/>
            </a:gdLst>
            <a:ahLst/>
            <a:cxnLst>
              <a:cxn ang="0">
                <a:pos x="T0" y="T1"/>
              </a:cxn>
              <a:cxn ang="0">
                <a:pos x="T2" y="T3"/>
              </a:cxn>
            </a:cxnLst>
            <a:rect l="0" t="0" r="r" b="b"/>
            <a:pathLst>
              <a:path w="70" h="764">
                <a:moveTo>
                  <a:pt x="70" y="0"/>
                </a:moveTo>
                <a:cubicBezTo>
                  <a:pt x="70" y="0"/>
                  <a:pt x="35" y="163"/>
                  <a:pt x="0"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8" name="Oval 281">
            <a:extLst>
              <a:ext uri="{FF2B5EF4-FFF2-40B4-BE49-F238E27FC236}">
                <a16:creationId xmlns:a16="http://schemas.microsoft.com/office/drawing/2014/main" id="{AA8EFDBF-42D5-696B-DDF4-974234C0F655}"/>
              </a:ext>
            </a:extLst>
          </p:cNvPr>
          <p:cNvSpPr>
            <a:spLocks noChangeArrowheads="1"/>
          </p:cNvSpPr>
          <p:nvPr/>
        </p:nvSpPr>
        <p:spPr bwMode="auto">
          <a:xfrm>
            <a:off x="6999739" y="5206690"/>
            <a:ext cx="120452" cy="121556"/>
          </a:xfrm>
          <a:prstGeom prst="ellipse">
            <a:avLst/>
          </a:pr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9" name="Oval 282">
            <a:extLst>
              <a:ext uri="{FF2B5EF4-FFF2-40B4-BE49-F238E27FC236}">
                <a16:creationId xmlns:a16="http://schemas.microsoft.com/office/drawing/2014/main" id="{7C33C119-78BE-A113-913B-3C4F4141BA2C}"/>
              </a:ext>
            </a:extLst>
          </p:cNvPr>
          <p:cNvSpPr>
            <a:spLocks noChangeArrowheads="1"/>
          </p:cNvSpPr>
          <p:nvPr/>
        </p:nvSpPr>
        <p:spPr bwMode="auto">
          <a:xfrm>
            <a:off x="6999739" y="5206690"/>
            <a:ext cx="120452" cy="121556"/>
          </a:xfrm>
          <a:prstGeom prst="ellipse">
            <a:avLst/>
          </a:pr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0" name="Oval 283">
            <a:extLst>
              <a:ext uri="{FF2B5EF4-FFF2-40B4-BE49-F238E27FC236}">
                <a16:creationId xmlns:a16="http://schemas.microsoft.com/office/drawing/2014/main" id="{5C4E0AEC-B99D-98D2-249A-6F6DC07BD656}"/>
              </a:ext>
            </a:extLst>
          </p:cNvPr>
          <p:cNvSpPr>
            <a:spLocks noChangeArrowheads="1"/>
          </p:cNvSpPr>
          <p:nvPr/>
        </p:nvSpPr>
        <p:spPr bwMode="auto">
          <a:xfrm>
            <a:off x="6978743" y="5247578"/>
            <a:ext cx="121556" cy="121556"/>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1" name="Oval 284">
            <a:extLst>
              <a:ext uri="{FF2B5EF4-FFF2-40B4-BE49-F238E27FC236}">
                <a16:creationId xmlns:a16="http://schemas.microsoft.com/office/drawing/2014/main" id="{FD7FB355-AC8F-EC92-F8DB-2AEC2BA5F34D}"/>
              </a:ext>
            </a:extLst>
          </p:cNvPr>
          <p:cNvSpPr>
            <a:spLocks noChangeArrowheads="1"/>
          </p:cNvSpPr>
          <p:nvPr/>
        </p:nvSpPr>
        <p:spPr bwMode="auto">
          <a:xfrm>
            <a:off x="6978743" y="5247578"/>
            <a:ext cx="121556" cy="121556"/>
          </a:xfrm>
          <a:prstGeom prst="ellipse">
            <a:avLst/>
          </a:pr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2" name="Freeform 285">
            <a:extLst>
              <a:ext uri="{FF2B5EF4-FFF2-40B4-BE49-F238E27FC236}">
                <a16:creationId xmlns:a16="http://schemas.microsoft.com/office/drawing/2014/main" id="{4AF34990-522F-F3DA-CA77-8C22FE8A55A3}"/>
              </a:ext>
            </a:extLst>
          </p:cNvPr>
          <p:cNvSpPr>
            <a:spLocks/>
          </p:cNvSpPr>
          <p:nvPr/>
        </p:nvSpPr>
        <p:spPr bwMode="auto">
          <a:xfrm>
            <a:off x="6789778" y="5278519"/>
            <a:ext cx="358039" cy="425448"/>
          </a:xfrm>
          <a:custGeom>
            <a:avLst/>
            <a:gdLst>
              <a:gd name="T0" fmla="*/ 189 w 2088"/>
              <a:gd name="T1" fmla="*/ 419 h 2474"/>
              <a:gd name="T2" fmla="*/ 1044 w 2088"/>
              <a:gd name="T3" fmla="*/ 0 h 2474"/>
              <a:gd name="T4" fmla="*/ 1899 w 2088"/>
              <a:gd name="T5" fmla="*/ 419 h 2474"/>
              <a:gd name="T6" fmla="*/ 2088 w 2088"/>
              <a:gd name="T7" fmla="*/ 1112 h 2474"/>
              <a:gd name="T8" fmla="*/ 1993 w 2088"/>
              <a:gd name="T9" fmla="*/ 1757 h 2474"/>
              <a:gd name="T10" fmla="*/ 1044 w 2088"/>
              <a:gd name="T11" fmla="*/ 2474 h 2474"/>
              <a:gd name="T12" fmla="*/ 96 w 2088"/>
              <a:gd name="T13" fmla="*/ 1757 h 2474"/>
              <a:gd name="T14" fmla="*/ 0 w 2088"/>
              <a:gd name="T15" fmla="*/ 1112 h 2474"/>
              <a:gd name="T16" fmla="*/ 189 w 2088"/>
              <a:gd name="T17" fmla="*/ 419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8" h="2474">
                <a:moveTo>
                  <a:pt x="189" y="419"/>
                </a:moveTo>
                <a:cubicBezTo>
                  <a:pt x="373" y="175"/>
                  <a:pt x="657" y="17"/>
                  <a:pt x="1044" y="0"/>
                </a:cubicBezTo>
                <a:cubicBezTo>
                  <a:pt x="1431" y="17"/>
                  <a:pt x="1716" y="175"/>
                  <a:pt x="1899" y="419"/>
                </a:cubicBezTo>
                <a:cubicBezTo>
                  <a:pt x="2018" y="626"/>
                  <a:pt x="2088" y="850"/>
                  <a:pt x="2088" y="1112"/>
                </a:cubicBezTo>
                <a:cubicBezTo>
                  <a:pt x="2088" y="1368"/>
                  <a:pt x="2046" y="1521"/>
                  <a:pt x="1993" y="1757"/>
                </a:cubicBezTo>
                <a:cubicBezTo>
                  <a:pt x="1886" y="2037"/>
                  <a:pt x="1566" y="2474"/>
                  <a:pt x="1044" y="2474"/>
                </a:cubicBezTo>
                <a:cubicBezTo>
                  <a:pt x="522" y="2474"/>
                  <a:pt x="202" y="2037"/>
                  <a:pt x="96" y="1757"/>
                </a:cubicBezTo>
                <a:cubicBezTo>
                  <a:pt x="42" y="1521"/>
                  <a:pt x="0" y="1368"/>
                  <a:pt x="0" y="1112"/>
                </a:cubicBezTo>
                <a:cubicBezTo>
                  <a:pt x="0" y="850"/>
                  <a:pt x="70" y="626"/>
                  <a:pt x="189" y="419"/>
                </a:cubicBez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3" name="Freeform 286">
            <a:extLst>
              <a:ext uri="{FF2B5EF4-FFF2-40B4-BE49-F238E27FC236}">
                <a16:creationId xmlns:a16="http://schemas.microsoft.com/office/drawing/2014/main" id="{BCD37E2A-25BF-DA32-A902-6E34EDF91CA0}"/>
              </a:ext>
            </a:extLst>
          </p:cNvPr>
          <p:cNvSpPr>
            <a:spLocks/>
          </p:cNvSpPr>
          <p:nvPr/>
        </p:nvSpPr>
        <p:spPr bwMode="auto">
          <a:xfrm>
            <a:off x="6789778" y="5278519"/>
            <a:ext cx="358039" cy="425448"/>
          </a:xfrm>
          <a:custGeom>
            <a:avLst/>
            <a:gdLst>
              <a:gd name="T0" fmla="*/ 189 w 2088"/>
              <a:gd name="T1" fmla="*/ 419 h 2474"/>
              <a:gd name="T2" fmla="*/ 1044 w 2088"/>
              <a:gd name="T3" fmla="*/ 0 h 2474"/>
              <a:gd name="T4" fmla="*/ 1899 w 2088"/>
              <a:gd name="T5" fmla="*/ 419 h 2474"/>
              <a:gd name="T6" fmla="*/ 2088 w 2088"/>
              <a:gd name="T7" fmla="*/ 1112 h 2474"/>
              <a:gd name="T8" fmla="*/ 1993 w 2088"/>
              <a:gd name="T9" fmla="*/ 1757 h 2474"/>
              <a:gd name="T10" fmla="*/ 1044 w 2088"/>
              <a:gd name="T11" fmla="*/ 2474 h 2474"/>
              <a:gd name="T12" fmla="*/ 96 w 2088"/>
              <a:gd name="T13" fmla="*/ 1757 h 2474"/>
              <a:gd name="T14" fmla="*/ 0 w 2088"/>
              <a:gd name="T15" fmla="*/ 1112 h 2474"/>
              <a:gd name="T16" fmla="*/ 189 w 2088"/>
              <a:gd name="T17" fmla="*/ 419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8" h="2474">
                <a:moveTo>
                  <a:pt x="189" y="419"/>
                </a:moveTo>
                <a:cubicBezTo>
                  <a:pt x="373" y="175"/>
                  <a:pt x="657" y="17"/>
                  <a:pt x="1044" y="0"/>
                </a:cubicBezTo>
                <a:cubicBezTo>
                  <a:pt x="1431" y="17"/>
                  <a:pt x="1716" y="175"/>
                  <a:pt x="1899" y="419"/>
                </a:cubicBezTo>
                <a:cubicBezTo>
                  <a:pt x="2018" y="626"/>
                  <a:pt x="2088" y="850"/>
                  <a:pt x="2088" y="1112"/>
                </a:cubicBezTo>
                <a:cubicBezTo>
                  <a:pt x="2088" y="1368"/>
                  <a:pt x="2046" y="1521"/>
                  <a:pt x="1993" y="1757"/>
                </a:cubicBezTo>
                <a:cubicBezTo>
                  <a:pt x="1886" y="2037"/>
                  <a:pt x="1566" y="2474"/>
                  <a:pt x="1044" y="2474"/>
                </a:cubicBezTo>
                <a:cubicBezTo>
                  <a:pt x="522" y="2474"/>
                  <a:pt x="202" y="2037"/>
                  <a:pt x="96" y="1757"/>
                </a:cubicBezTo>
                <a:cubicBezTo>
                  <a:pt x="42" y="1521"/>
                  <a:pt x="0" y="1368"/>
                  <a:pt x="0" y="1112"/>
                </a:cubicBezTo>
                <a:cubicBezTo>
                  <a:pt x="0" y="850"/>
                  <a:pt x="70" y="626"/>
                  <a:pt x="189" y="41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4" name="Freeform 287">
            <a:extLst>
              <a:ext uri="{FF2B5EF4-FFF2-40B4-BE49-F238E27FC236}">
                <a16:creationId xmlns:a16="http://schemas.microsoft.com/office/drawing/2014/main" id="{F03EE80A-F573-7843-547F-61933F59BACE}"/>
              </a:ext>
            </a:extLst>
          </p:cNvPr>
          <p:cNvSpPr>
            <a:spLocks/>
          </p:cNvSpPr>
          <p:nvPr/>
        </p:nvSpPr>
        <p:spPr bwMode="auto">
          <a:xfrm>
            <a:off x="6826245" y="5400076"/>
            <a:ext cx="278475" cy="339253"/>
          </a:xfrm>
          <a:custGeom>
            <a:avLst/>
            <a:gdLst>
              <a:gd name="T0" fmla="*/ 1542 w 1621"/>
              <a:gd name="T1" fmla="*/ 1305 h 1970"/>
              <a:gd name="T2" fmla="*/ 827 w 1621"/>
              <a:gd name="T3" fmla="*/ 1970 h 1970"/>
              <a:gd name="T4" fmla="*/ 112 w 1621"/>
              <a:gd name="T5" fmla="*/ 1305 h 1970"/>
              <a:gd name="T6" fmla="*/ 48 w 1621"/>
              <a:gd name="T7" fmla="*/ 1011 h 1970"/>
              <a:gd name="T8" fmla="*/ 139 w 1621"/>
              <a:gd name="T9" fmla="*/ 617 h 1970"/>
              <a:gd name="T10" fmla="*/ 1007 w 1621"/>
              <a:gd name="T11" fmla="*/ 0 h 1970"/>
              <a:gd name="T12" fmla="*/ 1541 w 1621"/>
              <a:gd name="T13" fmla="*/ 466 h 1970"/>
              <a:gd name="T14" fmla="*/ 1621 w 1621"/>
              <a:gd name="T15" fmla="*/ 761 h 1970"/>
              <a:gd name="T16" fmla="*/ 1586 w 1621"/>
              <a:gd name="T17" fmla="*/ 1077 h 1970"/>
              <a:gd name="T18" fmla="*/ 1542 w 1621"/>
              <a:gd name="T19" fmla="*/ 1305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1" h="1970">
                <a:moveTo>
                  <a:pt x="1542" y="1305"/>
                </a:moveTo>
                <a:cubicBezTo>
                  <a:pt x="1375" y="1753"/>
                  <a:pt x="1057" y="1970"/>
                  <a:pt x="827" y="1970"/>
                </a:cubicBezTo>
                <a:cubicBezTo>
                  <a:pt x="597" y="1970"/>
                  <a:pt x="270" y="1757"/>
                  <a:pt x="112" y="1305"/>
                </a:cubicBezTo>
                <a:cubicBezTo>
                  <a:pt x="93" y="1251"/>
                  <a:pt x="48" y="1011"/>
                  <a:pt x="48" y="1011"/>
                </a:cubicBezTo>
                <a:cubicBezTo>
                  <a:pt x="0" y="707"/>
                  <a:pt x="139" y="617"/>
                  <a:pt x="139" y="617"/>
                </a:cubicBezTo>
                <a:cubicBezTo>
                  <a:pt x="691" y="425"/>
                  <a:pt x="1007" y="0"/>
                  <a:pt x="1007" y="0"/>
                </a:cubicBezTo>
                <a:cubicBezTo>
                  <a:pt x="1007" y="0"/>
                  <a:pt x="1258" y="357"/>
                  <a:pt x="1541" y="466"/>
                </a:cubicBezTo>
                <a:cubicBezTo>
                  <a:pt x="1541" y="466"/>
                  <a:pt x="1621" y="602"/>
                  <a:pt x="1621" y="761"/>
                </a:cubicBezTo>
                <a:lnTo>
                  <a:pt x="1586" y="1077"/>
                </a:lnTo>
                <a:cubicBezTo>
                  <a:pt x="1586" y="1077"/>
                  <a:pt x="1564" y="1247"/>
                  <a:pt x="1542" y="1305"/>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5" name="Freeform 288">
            <a:extLst>
              <a:ext uri="{FF2B5EF4-FFF2-40B4-BE49-F238E27FC236}">
                <a16:creationId xmlns:a16="http://schemas.microsoft.com/office/drawing/2014/main" id="{7AD54558-BCFA-8C2D-AA59-8D50AF56406E}"/>
              </a:ext>
            </a:extLst>
          </p:cNvPr>
          <p:cNvSpPr>
            <a:spLocks/>
          </p:cNvSpPr>
          <p:nvPr/>
        </p:nvSpPr>
        <p:spPr bwMode="auto">
          <a:xfrm>
            <a:off x="6826245" y="5400076"/>
            <a:ext cx="278475" cy="339253"/>
          </a:xfrm>
          <a:custGeom>
            <a:avLst/>
            <a:gdLst>
              <a:gd name="T0" fmla="*/ 1542 w 1621"/>
              <a:gd name="T1" fmla="*/ 1305 h 1970"/>
              <a:gd name="T2" fmla="*/ 827 w 1621"/>
              <a:gd name="T3" fmla="*/ 1970 h 1970"/>
              <a:gd name="T4" fmla="*/ 112 w 1621"/>
              <a:gd name="T5" fmla="*/ 1305 h 1970"/>
              <a:gd name="T6" fmla="*/ 48 w 1621"/>
              <a:gd name="T7" fmla="*/ 1011 h 1970"/>
              <a:gd name="T8" fmla="*/ 139 w 1621"/>
              <a:gd name="T9" fmla="*/ 617 h 1970"/>
              <a:gd name="T10" fmla="*/ 1007 w 1621"/>
              <a:gd name="T11" fmla="*/ 0 h 1970"/>
              <a:gd name="T12" fmla="*/ 1541 w 1621"/>
              <a:gd name="T13" fmla="*/ 466 h 1970"/>
              <a:gd name="T14" fmla="*/ 1621 w 1621"/>
              <a:gd name="T15" fmla="*/ 761 h 1970"/>
              <a:gd name="T16" fmla="*/ 1586 w 1621"/>
              <a:gd name="T17" fmla="*/ 1077 h 1970"/>
              <a:gd name="T18" fmla="*/ 1542 w 1621"/>
              <a:gd name="T19" fmla="*/ 1305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1" h="1970">
                <a:moveTo>
                  <a:pt x="1542" y="1305"/>
                </a:moveTo>
                <a:cubicBezTo>
                  <a:pt x="1375" y="1753"/>
                  <a:pt x="1057" y="1970"/>
                  <a:pt x="827" y="1970"/>
                </a:cubicBezTo>
                <a:cubicBezTo>
                  <a:pt x="597" y="1970"/>
                  <a:pt x="270" y="1757"/>
                  <a:pt x="112" y="1305"/>
                </a:cubicBezTo>
                <a:cubicBezTo>
                  <a:pt x="93" y="1251"/>
                  <a:pt x="48" y="1011"/>
                  <a:pt x="48" y="1011"/>
                </a:cubicBezTo>
                <a:cubicBezTo>
                  <a:pt x="0" y="707"/>
                  <a:pt x="139" y="617"/>
                  <a:pt x="139" y="617"/>
                </a:cubicBezTo>
                <a:cubicBezTo>
                  <a:pt x="691" y="425"/>
                  <a:pt x="1007" y="0"/>
                  <a:pt x="1007" y="0"/>
                </a:cubicBezTo>
                <a:cubicBezTo>
                  <a:pt x="1007" y="0"/>
                  <a:pt x="1258" y="357"/>
                  <a:pt x="1541" y="466"/>
                </a:cubicBezTo>
                <a:cubicBezTo>
                  <a:pt x="1541" y="466"/>
                  <a:pt x="1621" y="602"/>
                  <a:pt x="1621" y="761"/>
                </a:cubicBezTo>
                <a:lnTo>
                  <a:pt x="1586" y="1077"/>
                </a:lnTo>
                <a:cubicBezTo>
                  <a:pt x="1586" y="1077"/>
                  <a:pt x="1564" y="1247"/>
                  <a:pt x="1542" y="130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6" name="Freeform 289">
            <a:extLst>
              <a:ext uri="{FF2B5EF4-FFF2-40B4-BE49-F238E27FC236}">
                <a16:creationId xmlns:a16="http://schemas.microsoft.com/office/drawing/2014/main" id="{7EB29AB0-FA26-DDDA-F2A9-86C932BE318F}"/>
              </a:ext>
            </a:extLst>
          </p:cNvPr>
          <p:cNvSpPr>
            <a:spLocks/>
          </p:cNvSpPr>
          <p:nvPr/>
        </p:nvSpPr>
        <p:spPr bwMode="auto">
          <a:xfrm>
            <a:off x="7102509" y="5485165"/>
            <a:ext cx="61883" cy="128187"/>
          </a:xfrm>
          <a:custGeom>
            <a:avLst/>
            <a:gdLst>
              <a:gd name="T0" fmla="*/ 118 w 359"/>
              <a:gd name="T1" fmla="*/ 45 h 745"/>
              <a:gd name="T2" fmla="*/ 15 w 359"/>
              <a:gd name="T3" fmla="*/ 293 h 745"/>
              <a:gd name="T4" fmla="*/ 0 w 359"/>
              <a:gd name="T5" fmla="*/ 588 h 745"/>
              <a:gd name="T6" fmla="*/ 178 w 359"/>
              <a:gd name="T7" fmla="*/ 613 h 745"/>
              <a:gd name="T8" fmla="*/ 297 w 359"/>
              <a:gd name="T9" fmla="*/ 93 h 745"/>
              <a:gd name="T10" fmla="*/ 118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118" y="45"/>
                </a:moveTo>
                <a:cubicBezTo>
                  <a:pt x="28" y="113"/>
                  <a:pt x="15" y="293"/>
                  <a:pt x="15" y="293"/>
                </a:cubicBezTo>
                <a:lnTo>
                  <a:pt x="0" y="588"/>
                </a:lnTo>
                <a:cubicBezTo>
                  <a:pt x="71" y="745"/>
                  <a:pt x="178" y="613"/>
                  <a:pt x="178" y="613"/>
                </a:cubicBezTo>
                <a:cubicBezTo>
                  <a:pt x="359" y="326"/>
                  <a:pt x="342" y="171"/>
                  <a:pt x="297" y="93"/>
                </a:cubicBezTo>
                <a:cubicBezTo>
                  <a:pt x="258" y="24"/>
                  <a:pt x="179" y="0"/>
                  <a:pt x="118" y="45"/>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7" name="Freeform 290">
            <a:extLst>
              <a:ext uri="{FF2B5EF4-FFF2-40B4-BE49-F238E27FC236}">
                <a16:creationId xmlns:a16="http://schemas.microsoft.com/office/drawing/2014/main" id="{7BB1D3A9-295F-816B-55C3-74900A899E8C}"/>
              </a:ext>
            </a:extLst>
          </p:cNvPr>
          <p:cNvSpPr>
            <a:spLocks/>
          </p:cNvSpPr>
          <p:nvPr/>
        </p:nvSpPr>
        <p:spPr bwMode="auto">
          <a:xfrm>
            <a:off x="7102509" y="5485165"/>
            <a:ext cx="61883" cy="128187"/>
          </a:xfrm>
          <a:custGeom>
            <a:avLst/>
            <a:gdLst>
              <a:gd name="T0" fmla="*/ 118 w 359"/>
              <a:gd name="T1" fmla="*/ 45 h 745"/>
              <a:gd name="T2" fmla="*/ 15 w 359"/>
              <a:gd name="T3" fmla="*/ 293 h 745"/>
              <a:gd name="T4" fmla="*/ 0 w 359"/>
              <a:gd name="T5" fmla="*/ 588 h 745"/>
              <a:gd name="T6" fmla="*/ 178 w 359"/>
              <a:gd name="T7" fmla="*/ 613 h 745"/>
              <a:gd name="T8" fmla="*/ 297 w 359"/>
              <a:gd name="T9" fmla="*/ 93 h 745"/>
              <a:gd name="T10" fmla="*/ 118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118" y="45"/>
                </a:moveTo>
                <a:cubicBezTo>
                  <a:pt x="28" y="113"/>
                  <a:pt x="15" y="293"/>
                  <a:pt x="15" y="293"/>
                </a:cubicBezTo>
                <a:lnTo>
                  <a:pt x="0" y="588"/>
                </a:lnTo>
                <a:cubicBezTo>
                  <a:pt x="71" y="745"/>
                  <a:pt x="178" y="613"/>
                  <a:pt x="178" y="613"/>
                </a:cubicBezTo>
                <a:cubicBezTo>
                  <a:pt x="359" y="326"/>
                  <a:pt x="342" y="171"/>
                  <a:pt x="297" y="93"/>
                </a:cubicBezTo>
                <a:cubicBezTo>
                  <a:pt x="258" y="24"/>
                  <a:pt x="179" y="0"/>
                  <a:pt x="118"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8" name="Freeform 291">
            <a:extLst>
              <a:ext uri="{FF2B5EF4-FFF2-40B4-BE49-F238E27FC236}">
                <a16:creationId xmlns:a16="http://schemas.microsoft.com/office/drawing/2014/main" id="{B928253B-CA12-85F9-AE6B-0CA922CE0E06}"/>
              </a:ext>
            </a:extLst>
          </p:cNvPr>
          <p:cNvSpPr>
            <a:spLocks/>
          </p:cNvSpPr>
          <p:nvPr/>
        </p:nvSpPr>
        <p:spPr bwMode="auto">
          <a:xfrm>
            <a:off x="6772097" y="5485165"/>
            <a:ext cx="61883" cy="128187"/>
          </a:xfrm>
          <a:custGeom>
            <a:avLst/>
            <a:gdLst>
              <a:gd name="T0" fmla="*/ 241 w 359"/>
              <a:gd name="T1" fmla="*/ 45 h 745"/>
              <a:gd name="T2" fmla="*/ 344 w 359"/>
              <a:gd name="T3" fmla="*/ 293 h 745"/>
              <a:gd name="T4" fmla="*/ 359 w 359"/>
              <a:gd name="T5" fmla="*/ 588 h 745"/>
              <a:gd name="T6" fmla="*/ 182 w 359"/>
              <a:gd name="T7" fmla="*/ 613 h 745"/>
              <a:gd name="T8" fmla="*/ 62 w 359"/>
              <a:gd name="T9" fmla="*/ 93 h 745"/>
              <a:gd name="T10" fmla="*/ 241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241" y="45"/>
                </a:moveTo>
                <a:cubicBezTo>
                  <a:pt x="332" y="113"/>
                  <a:pt x="344" y="293"/>
                  <a:pt x="344" y="293"/>
                </a:cubicBezTo>
                <a:lnTo>
                  <a:pt x="359" y="588"/>
                </a:lnTo>
                <a:cubicBezTo>
                  <a:pt x="288" y="745"/>
                  <a:pt x="182" y="613"/>
                  <a:pt x="182" y="613"/>
                </a:cubicBezTo>
                <a:cubicBezTo>
                  <a:pt x="0" y="326"/>
                  <a:pt x="18" y="171"/>
                  <a:pt x="62" y="93"/>
                </a:cubicBezTo>
                <a:cubicBezTo>
                  <a:pt x="102" y="24"/>
                  <a:pt x="181" y="0"/>
                  <a:pt x="241" y="45"/>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9" name="Freeform 292">
            <a:extLst>
              <a:ext uri="{FF2B5EF4-FFF2-40B4-BE49-F238E27FC236}">
                <a16:creationId xmlns:a16="http://schemas.microsoft.com/office/drawing/2014/main" id="{7540C8EC-ADC1-D968-7B23-6B08A2B084DB}"/>
              </a:ext>
            </a:extLst>
          </p:cNvPr>
          <p:cNvSpPr>
            <a:spLocks/>
          </p:cNvSpPr>
          <p:nvPr/>
        </p:nvSpPr>
        <p:spPr bwMode="auto">
          <a:xfrm>
            <a:off x="6772097" y="5485165"/>
            <a:ext cx="61883" cy="128187"/>
          </a:xfrm>
          <a:custGeom>
            <a:avLst/>
            <a:gdLst>
              <a:gd name="T0" fmla="*/ 241 w 359"/>
              <a:gd name="T1" fmla="*/ 45 h 745"/>
              <a:gd name="T2" fmla="*/ 344 w 359"/>
              <a:gd name="T3" fmla="*/ 293 h 745"/>
              <a:gd name="T4" fmla="*/ 359 w 359"/>
              <a:gd name="T5" fmla="*/ 588 h 745"/>
              <a:gd name="T6" fmla="*/ 182 w 359"/>
              <a:gd name="T7" fmla="*/ 613 h 745"/>
              <a:gd name="T8" fmla="*/ 62 w 359"/>
              <a:gd name="T9" fmla="*/ 93 h 745"/>
              <a:gd name="T10" fmla="*/ 241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241" y="45"/>
                </a:moveTo>
                <a:cubicBezTo>
                  <a:pt x="332" y="113"/>
                  <a:pt x="344" y="293"/>
                  <a:pt x="344" y="293"/>
                </a:cubicBezTo>
                <a:lnTo>
                  <a:pt x="359" y="588"/>
                </a:lnTo>
                <a:cubicBezTo>
                  <a:pt x="288" y="745"/>
                  <a:pt x="182" y="613"/>
                  <a:pt x="182" y="613"/>
                </a:cubicBezTo>
                <a:cubicBezTo>
                  <a:pt x="0" y="326"/>
                  <a:pt x="18" y="171"/>
                  <a:pt x="62" y="93"/>
                </a:cubicBezTo>
                <a:cubicBezTo>
                  <a:pt x="102" y="24"/>
                  <a:pt x="181" y="0"/>
                  <a:pt x="241"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0" name="Freeform 293">
            <a:extLst>
              <a:ext uri="{FF2B5EF4-FFF2-40B4-BE49-F238E27FC236}">
                <a16:creationId xmlns:a16="http://schemas.microsoft.com/office/drawing/2014/main" id="{FB275C9C-679D-72A3-5D49-9E3BD649D527}"/>
              </a:ext>
            </a:extLst>
          </p:cNvPr>
          <p:cNvSpPr>
            <a:spLocks/>
          </p:cNvSpPr>
          <p:nvPr/>
        </p:nvSpPr>
        <p:spPr bwMode="auto">
          <a:xfrm>
            <a:off x="6878183" y="5475220"/>
            <a:ext cx="60779" cy="19891"/>
          </a:xfrm>
          <a:custGeom>
            <a:avLst/>
            <a:gdLst>
              <a:gd name="T0" fmla="*/ 355 w 355"/>
              <a:gd name="T1" fmla="*/ 116 h 116"/>
              <a:gd name="T2" fmla="*/ 0 w 355"/>
              <a:gd name="T3" fmla="*/ 87 h 116"/>
            </a:gdLst>
            <a:ahLst/>
            <a:cxnLst>
              <a:cxn ang="0">
                <a:pos x="T0" y="T1"/>
              </a:cxn>
              <a:cxn ang="0">
                <a:pos x="T2" y="T3"/>
              </a:cxn>
            </a:cxnLst>
            <a:rect l="0" t="0" r="r" b="b"/>
            <a:pathLst>
              <a:path w="355" h="116">
                <a:moveTo>
                  <a:pt x="355" y="116"/>
                </a:moveTo>
                <a:cubicBezTo>
                  <a:pt x="355" y="116"/>
                  <a:pt x="132" y="0"/>
                  <a:pt x="0"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1" name="Freeform 294">
            <a:extLst>
              <a:ext uri="{FF2B5EF4-FFF2-40B4-BE49-F238E27FC236}">
                <a16:creationId xmlns:a16="http://schemas.microsoft.com/office/drawing/2014/main" id="{DD34B26D-B595-6F91-8E40-F46B422ED881}"/>
              </a:ext>
            </a:extLst>
          </p:cNvPr>
          <p:cNvSpPr>
            <a:spLocks/>
          </p:cNvSpPr>
          <p:nvPr/>
        </p:nvSpPr>
        <p:spPr bwMode="auto">
          <a:xfrm>
            <a:off x="6998634" y="5475220"/>
            <a:ext cx="61883" cy="19891"/>
          </a:xfrm>
          <a:custGeom>
            <a:avLst/>
            <a:gdLst>
              <a:gd name="T0" fmla="*/ 0 w 356"/>
              <a:gd name="T1" fmla="*/ 116 h 116"/>
              <a:gd name="T2" fmla="*/ 356 w 356"/>
              <a:gd name="T3" fmla="*/ 87 h 116"/>
            </a:gdLst>
            <a:ahLst/>
            <a:cxnLst>
              <a:cxn ang="0">
                <a:pos x="T0" y="T1"/>
              </a:cxn>
              <a:cxn ang="0">
                <a:pos x="T2" y="T3"/>
              </a:cxn>
            </a:cxnLst>
            <a:rect l="0" t="0" r="r" b="b"/>
            <a:pathLst>
              <a:path w="356" h="116">
                <a:moveTo>
                  <a:pt x="0" y="116"/>
                </a:moveTo>
                <a:cubicBezTo>
                  <a:pt x="0" y="116"/>
                  <a:pt x="224" y="0"/>
                  <a:pt x="356"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2" name="Freeform 295">
            <a:extLst>
              <a:ext uri="{FF2B5EF4-FFF2-40B4-BE49-F238E27FC236}">
                <a16:creationId xmlns:a16="http://schemas.microsoft.com/office/drawing/2014/main" id="{666A75C6-8EC7-859B-CA18-7256219D10E5}"/>
              </a:ext>
            </a:extLst>
          </p:cNvPr>
          <p:cNvSpPr>
            <a:spLocks/>
          </p:cNvSpPr>
          <p:nvPr/>
        </p:nvSpPr>
        <p:spPr bwMode="auto">
          <a:xfrm>
            <a:off x="6955537" y="5568045"/>
            <a:ext cx="13261" cy="39782"/>
          </a:xfrm>
          <a:custGeom>
            <a:avLst/>
            <a:gdLst>
              <a:gd name="T0" fmla="*/ 76 w 76"/>
              <a:gd name="T1" fmla="*/ 0 h 235"/>
              <a:gd name="T2" fmla="*/ 8 w 76"/>
              <a:gd name="T3" fmla="*/ 140 h 235"/>
              <a:gd name="T4" fmla="*/ 17 w 76"/>
              <a:gd name="T5" fmla="*/ 180 h 235"/>
              <a:gd name="T6" fmla="*/ 76 w 76"/>
              <a:gd name="T7" fmla="*/ 235 h 235"/>
            </a:gdLst>
            <a:ahLst/>
            <a:cxnLst>
              <a:cxn ang="0">
                <a:pos x="T0" y="T1"/>
              </a:cxn>
              <a:cxn ang="0">
                <a:pos x="T2" y="T3"/>
              </a:cxn>
              <a:cxn ang="0">
                <a:pos x="T4" y="T5"/>
              </a:cxn>
              <a:cxn ang="0">
                <a:pos x="T6" y="T7"/>
              </a:cxn>
            </a:cxnLst>
            <a:rect l="0" t="0" r="r" b="b"/>
            <a:pathLst>
              <a:path w="76" h="235">
                <a:moveTo>
                  <a:pt x="76" y="0"/>
                </a:moveTo>
                <a:lnTo>
                  <a:pt x="8" y="140"/>
                </a:lnTo>
                <a:cubicBezTo>
                  <a:pt x="0" y="154"/>
                  <a:pt x="4" y="171"/>
                  <a:pt x="17" y="180"/>
                </a:cubicBezTo>
                <a:lnTo>
                  <a:pt x="76" y="235"/>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3" name="Freeform 296">
            <a:extLst>
              <a:ext uri="{FF2B5EF4-FFF2-40B4-BE49-F238E27FC236}">
                <a16:creationId xmlns:a16="http://schemas.microsoft.com/office/drawing/2014/main" id="{57EFBB51-2045-E888-C011-5FA5CA822EFD}"/>
              </a:ext>
            </a:extLst>
          </p:cNvPr>
          <p:cNvSpPr>
            <a:spLocks/>
          </p:cNvSpPr>
          <p:nvPr/>
        </p:nvSpPr>
        <p:spPr bwMode="auto">
          <a:xfrm>
            <a:off x="6926805" y="5650924"/>
            <a:ext cx="85090" cy="11051"/>
          </a:xfrm>
          <a:custGeom>
            <a:avLst/>
            <a:gdLst>
              <a:gd name="T0" fmla="*/ 0 w 494"/>
              <a:gd name="T1" fmla="*/ 0 h 64"/>
              <a:gd name="T2" fmla="*/ 247 w 494"/>
              <a:gd name="T3" fmla="*/ 64 h 64"/>
              <a:gd name="T4" fmla="*/ 494 w 494"/>
              <a:gd name="T5" fmla="*/ 0 h 64"/>
            </a:gdLst>
            <a:ahLst/>
            <a:cxnLst>
              <a:cxn ang="0">
                <a:pos x="T0" y="T1"/>
              </a:cxn>
              <a:cxn ang="0">
                <a:pos x="T2" y="T3"/>
              </a:cxn>
              <a:cxn ang="0">
                <a:pos x="T4" y="T5"/>
              </a:cxn>
            </a:cxnLst>
            <a:rect l="0" t="0" r="r" b="b"/>
            <a:pathLst>
              <a:path w="494" h="64">
                <a:moveTo>
                  <a:pt x="0" y="0"/>
                </a:moveTo>
                <a:cubicBezTo>
                  <a:pt x="0" y="0"/>
                  <a:pt x="100" y="64"/>
                  <a:pt x="247" y="64"/>
                </a:cubicBezTo>
                <a:cubicBezTo>
                  <a:pt x="394" y="64"/>
                  <a:pt x="494" y="0"/>
                  <a:pt x="494"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4" name="Line 297">
            <a:extLst>
              <a:ext uri="{FF2B5EF4-FFF2-40B4-BE49-F238E27FC236}">
                <a16:creationId xmlns:a16="http://schemas.microsoft.com/office/drawing/2014/main" id="{6213372A-E815-1818-4DA4-91AB96CF3BA9}"/>
              </a:ext>
            </a:extLst>
          </p:cNvPr>
          <p:cNvSpPr>
            <a:spLocks noChangeShapeType="1"/>
          </p:cNvSpPr>
          <p:nvPr/>
        </p:nvSpPr>
        <p:spPr bwMode="auto">
          <a:xfrm>
            <a:off x="6908019" y="5529367"/>
            <a:ext cx="0" cy="2541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5" name="Line 298">
            <a:extLst>
              <a:ext uri="{FF2B5EF4-FFF2-40B4-BE49-F238E27FC236}">
                <a16:creationId xmlns:a16="http://schemas.microsoft.com/office/drawing/2014/main" id="{634B6282-4D97-838E-5D48-FDEF49956FAF}"/>
              </a:ext>
            </a:extLst>
          </p:cNvPr>
          <p:cNvSpPr>
            <a:spLocks noChangeShapeType="1"/>
          </p:cNvSpPr>
          <p:nvPr/>
        </p:nvSpPr>
        <p:spPr bwMode="auto">
          <a:xfrm>
            <a:off x="7030681" y="5529367"/>
            <a:ext cx="0" cy="2541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pic>
        <p:nvPicPr>
          <p:cNvPr id="336" name="그림 335"/>
          <p:cNvPicPr>
            <a:picLocks noChangeAspect="1"/>
          </p:cNvPicPr>
          <p:nvPr/>
        </p:nvPicPr>
        <p:blipFill rotWithShape="1">
          <a:blip r:embed="rId2"/>
          <a:stretch>
            <a:fillRect/>
          </a:stretch>
        </p:blipFill>
        <p:spPr>
          <a:xfrm>
            <a:off x="0" y="0"/>
            <a:ext cx="12234554" cy="6881937"/>
          </a:xfrm>
          <a:prstGeom prst="rect">
            <a:avLst/>
          </a:prstGeom>
        </p:spPr>
      </p:pic>
    </p:spTree>
    <p:extLst>
      <p:ext uri="{BB962C8B-B14F-4D97-AF65-F5344CB8AC3E}">
        <p14:creationId xmlns:p14="http://schemas.microsoft.com/office/powerpoint/2010/main" val="3986859074"/>
      </p:ext>
    </p:extLst>
  </p:cSld>
  <p:clrMapOvr>
    <a:masterClrMapping/>
  </p:clrMapOvr>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0" name="모서리가 둥근 직사각형 29">
            <a:extLst>
              <a:ext uri="{FF2B5EF4-FFF2-40B4-BE49-F238E27FC236}">
                <a16:creationId xmlns:a16="http://schemas.microsoft.com/office/drawing/2014/main" id="{D0192BDE-743B-0188-8DEA-9747D28DC001}"/>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8" name="타원 47">
            <a:extLst>
              <a:ext uri="{FF2B5EF4-FFF2-40B4-BE49-F238E27FC236}">
                <a16:creationId xmlns:a16="http://schemas.microsoft.com/office/drawing/2014/main" id="{323FECEA-613B-60C2-F3BE-FE1613D58D84}"/>
              </a:ext>
            </a:extLst>
          </p:cNvPr>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9" name="타원 48">
            <a:extLst>
              <a:ext uri="{FF2B5EF4-FFF2-40B4-BE49-F238E27FC236}">
                <a16:creationId xmlns:a16="http://schemas.microsoft.com/office/drawing/2014/main" id="{BD2EA1A2-D5AF-D5D6-D474-B4888024896A}"/>
              </a:ext>
            </a:extLst>
          </p:cNvPr>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0" name="타원 49">
            <a:extLst>
              <a:ext uri="{FF2B5EF4-FFF2-40B4-BE49-F238E27FC236}">
                <a16:creationId xmlns:a16="http://schemas.microsoft.com/office/drawing/2014/main" id="{0C28AB77-8015-0EC4-2A39-F6C78F3447FA}"/>
              </a:ext>
            </a:extLst>
          </p:cNvPr>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2" name="직사각형 31">
            <a:extLst>
              <a:ext uri="{FF2B5EF4-FFF2-40B4-BE49-F238E27FC236}">
                <a16:creationId xmlns:a16="http://schemas.microsoft.com/office/drawing/2014/main" id="{818BA799-4756-2BBD-1D2F-BE09B3F1201C}"/>
              </a:ext>
            </a:extLst>
          </p:cNvPr>
          <p:cNvSpPr/>
          <p:nvPr/>
        </p:nvSpPr>
        <p:spPr>
          <a:xfrm>
            <a:off x="275844" y="815720"/>
            <a:ext cx="2342703" cy="547879"/>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3" name="직사각형 32">
            <a:extLst>
              <a:ext uri="{FF2B5EF4-FFF2-40B4-BE49-F238E27FC236}">
                <a16:creationId xmlns:a16="http://schemas.microsoft.com/office/drawing/2014/main" id="{1C8267B7-3D53-2243-CD0B-1D212EF0808D}"/>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4" name="직사각형 33">
            <a:extLst>
              <a:ext uri="{FF2B5EF4-FFF2-40B4-BE49-F238E27FC236}">
                <a16:creationId xmlns:a16="http://schemas.microsoft.com/office/drawing/2014/main" id="{C684BF4E-B81A-2124-8D28-C477C2255C85}"/>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5" name="직사각형 34">
            <a:extLst>
              <a:ext uri="{FF2B5EF4-FFF2-40B4-BE49-F238E27FC236}">
                <a16:creationId xmlns:a16="http://schemas.microsoft.com/office/drawing/2014/main" id="{1554C0BC-23B2-F267-C18E-96EB8E43FF38}"/>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6" name="직사각형 35">
            <a:extLst>
              <a:ext uri="{FF2B5EF4-FFF2-40B4-BE49-F238E27FC236}">
                <a16:creationId xmlns:a16="http://schemas.microsoft.com/office/drawing/2014/main" id="{F08C8C85-ACD0-9CF9-C6C4-5AB92E7EAEB7}"/>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7" name="직사각형 36">
            <a:extLst>
              <a:ext uri="{FF2B5EF4-FFF2-40B4-BE49-F238E27FC236}">
                <a16:creationId xmlns:a16="http://schemas.microsoft.com/office/drawing/2014/main" id="{56FFDB33-F0E0-2F4D-82D5-BF1C99A22A37}"/>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8" name="모서리가 둥근 직사각형 37">
            <a:extLst>
              <a:ext uri="{FF2B5EF4-FFF2-40B4-BE49-F238E27FC236}">
                <a16:creationId xmlns:a16="http://schemas.microsoft.com/office/drawing/2014/main" id="{B953EE02-F31E-9EB5-4710-48A0DCA6B5E6}"/>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6" name="Freeform 209">
            <a:extLst>
              <a:ext uri="{FF2B5EF4-FFF2-40B4-BE49-F238E27FC236}">
                <a16:creationId xmlns:a16="http://schemas.microsoft.com/office/drawing/2014/main" id="{207749C1-39B4-D31F-057D-F59853601823}"/>
              </a:ext>
            </a:extLst>
          </p:cNvPr>
          <p:cNvSpPr>
            <a:spLocks/>
          </p:cNvSpPr>
          <p:nvPr/>
        </p:nvSpPr>
        <p:spPr bwMode="auto">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7" name="Freeform 230">
            <a:extLst>
              <a:ext uri="{FF2B5EF4-FFF2-40B4-BE49-F238E27FC236}">
                <a16:creationId xmlns:a16="http://schemas.microsoft.com/office/drawing/2014/main" id="{06FE6A03-3E14-D43F-3004-D6C4F1D88794}"/>
              </a:ext>
            </a:extLst>
          </p:cNvPr>
          <p:cNvSpPr>
            <a:spLocks noEditPoints="1"/>
          </p:cNvSpPr>
          <p:nvPr/>
        </p:nvSpPr>
        <p:spPr bwMode="auto">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0" name="TextBox 39">
            <a:extLst>
              <a:ext uri="{FF2B5EF4-FFF2-40B4-BE49-F238E27FC236}">
                <a16:creationId xmlns:a16="http://schemas.microsoft.com/office/drawing/2014/main" id="{11FABF7C-206A-5669-34A6-7717D036C1A3}"/>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1" name="TextBox 40">
            <a:extLst>
              <a:ext uri="{FF2B5EF4-FFF2-40B4-BE49-F238E27FC236}">
                <a16:creationId xmlns:a16="http://schemas.microsoft.com/office/drawing/2014/main" id="{C2837085-B59D-3C31-9BBA-66617FEEBFD1}"/>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2" name="TextBox 41">
            <a:extLst>
              <a:ext uri="{FF2B5EF4-FFF2-40B4-BE49-F238E27FC236}">
                <a16:creationId xmlns:a16="http://schemas.microsoft.com/office/drawing/2014/main" id="{31AD7225-2D42-633C-84DF-1E29DB14FFE3}"/>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3" name="TextBox 42">
            <a:extLst>
              <a:ext uri="{FF2B5EF4-FFF2-40B4-BE49-F238E27FC236}">
                <a16:creationId xmlns:a16="http://schemas.microsoft.com/office/drawing/2014/main" id="{BDE3AB3C-62B5-F791-0C77-837468C0AF07}"/>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4" name="TextBox 43">
            <a:extLst>
              <a:ext uri="{FF2B5EF4-FFF2-40B4-BE49-F238E27FC236}">
                <a16:creationId xmlns:a16="http://schemas.microsoft.com/office/drawing/2014/main" id="{9B6E1354-0FDA-8C05-2644-B8DC21806CB2}"/>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5" name="TextBox 44">
            <a:extLst>
              <a:ext uri="{FF2B5EF4-FFF2-40B4-BE49-F238E27FC236}">
                <a16:creationId xmlns:a16="http://schemas.microsoft.com/office/drawing/2014/main" id="{93079947-9773-0529-5936-6277A0D9E5FD}"/>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8" name="Freeform 324">
            <a:extLst>
              <a:ext uri="{FF2B5EF4-FFF2-40B4-BE49-F238E27FC236}">
                <a16:creationId xmlns:a16="http://schemas.microsoft.com/office/drawing/2014/main" id="{72693F6C-7993-021C-3EAE-779AD7B3BB79}"/>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9" name="Freeform 325">
            <a:extLst>
              <a:ext uri="{FF2B5EF4-FFF2-40B4-BE49-F238E27FC236}">
                <a16:creationId xmlns:a16="http://schemas.microsoft.com/office/drawing/2014/main" id="{CDBAB5C8-6559-9A04-E090-355F86D72C98}"/>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 name="TextBox 24">
            <a:extLst>
              <a:ext uri="{FF2B5EF4-FFF2-40B4-BE49-F238E27FC236}">
                <a16:creationId xmlns:a16="http://schemas.microsoft.com/office/drawing/2014/main" id="{07102E43-2A03-3FBF-2F4C-0779E88F8802}"/>
              </a:ext>
            </a:extLst>
          </p:cNvPr>
          <p:cNvSpPr txBox="1"/>
          <p:nvPr/>
        </p:nvSpPr>
        <p:spPr>
          <a:xfrm>
            <a:off x="1144629" y="2714306"/>
            <a:ext cx="4065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Team Metrics</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2" name="모서리가 둥근 직사각형 61">
            <a:extLst>
              <a:ext uri="{FF2B5EF4-FFF2-40B4-BE49-F238E27FC236}">
                <a16:creationId xmlns:a16="http://schemas.microsoft.com/office/drawing/2014/main" id="{E68B9EB3-07EF-D6D5-BFA9-B8D38CCCD57F}"/>
              </a:ext>
            </a:extLst>
          </p:cNvPr>
          <p:cNvSpPr/>
          <p:nvPr/>
        </p:nvSpPr>
        <p:spPr>
          <a:xfrm>
            <a:off x="1144629" y="3872450"/>
            <a:ext cx="980486" cy="980486"/>
          </a:xfrm>
          <a:prstGeom prst="round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63" name="직선 연결선 27">
            <a:extLst>
              <a:ext uri="{FF2B5EF4-FFF2-40B4-BE49-F238E27FC236}">
                <a16:creationId xmlns:a16="http://schemas.microsoft.com/office/drawing/2014/main" id="{9CE2EECA-684B-10BE-E81F-116F749A87DD}"/>
              </a:ext>
            </a:extLst>
          </p:cNvPr>
          <p:cNvCxnSpPr/>
          <p:nvPr/>
        </p:nvCxnSpPr>
        <p:spPr>
          <a:xfrm>
            <a:off x="2540513" y="4308072"/>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26">
            <a:extLst>
              <a:ext uri="{FF2B5EF4-FFF2-40B4-BE49-F238E27FC236}">
                <a16:creationId xmlns:a16="http://schemas.microsoft.com/office/drawing/2014/main" id="{64AE2647-DE4D-8171-D41C-024E72E6D344}"/>
              </a:ext>
            </a:extLst>
          </p:cNvPr>
          <p:cNvCxnSpPr/>
          <p:nvPr/>
        </p:nvCxnSpPr>
        <p:spPr>
          <a:xfrm>
            <a:off x="2540513" y="4308072"/>
            <a:ext cx="1441450" cy="0"/>
          </a:xfrm>
          <a:prstGeom prst="line">
            <a:avLst/>
          </a:prstGeom>
          <a:ln w="114300" cap="rnd">
            <a:roun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FD89732-3B2E-324B-867B-F0B6BB356118}"/>
              </a:ext>
            </a:extLst>
          </p:cNvPr>
          <p:cNvSpPr txBox="1"/>
          <p:nvPr/>
        </p:nvSpPr>
        <p:spPr>
          <a:xfrm>
            <a:off x="2453401" y="4453446"/>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72" name="TextBox 71">
            <a:extLst>
              <a:ext uri="{FF2B5EF4-FFF2-40B4-BE49-F238E27FC236}">
                <a16:creationId xmlns:a16="http://schemas.microsoft.com/office/drawing/2014/main" id="{5E96C8AB-CD4F-85EA-A1D4-AB05A251F0B0}"/>
              </a:ext>
            </a:extLst>
          </p:cNvPr>
          <p:cNvSpPr txBox="1"/>
          <p:nvPr/>
        </p:nvSpPr>
        <p:spPr>
          <a:xfrm>
            <a:off x="4619301" y="4468835"/>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48</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77" name="모서리가 둥근 직사각형 76">
            <a:extLst>
              <a:ext uri="{FF2B5EF4-FFF2-40B4-BE49-F238E27FC236}">
                <a16:creationId xmlns:a16="http://schemas.microsoft.com/office/drawing/2014/main" id="{C1BEA7BE-A427-EDE3-C2D3-00C43EA1EA42}"/>
              </a:ext>
            </a:extLst>
          </p:cNvPr>
          <p:cNvSpPr/>
          <p:nvPr/>
        </p:nvSpPr>
        <p:spPr>
          <a:xfrm>
            <a:off x="1144629" y="5136331"/>
            <a:ext cx="980486" cy="980486"/>
          </a:xfrm>
          <a:prstGeom prst="round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78" name="직선 연결선 27">
            <a:extLst>
              <a:ext uri="{FF2B5EF4-FFF2-40B4-BE49-F238E27FC236}">
                <a16:creationId xmlns:a16="http://schemas.microsoft.com/office/drawing/2014/main" id="{805A01B6-A2B3-8558-A160-53EA38843F49}"/>
              </a:ext>
            </a:extLst>
          </p:cNvPr>
          <p:cNvCxnSpPr/>
          <p:nvPr/>
        </p:nvCxnSpPr>
        <p:spPr>
          <a:xfrm>
            <a:off x="2540513" y="5571953"/>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79" name="직선 연결선 26">
            <a:extLst>
              <a:ext uri="{FF2B5EF4-FFF2-40B4-BE49-F238E27FC236}">
                <a16:creationId xmlns:a16="http://schemas.microsoft.com/office/drawing/2014/main" id="{5FA7DD50-0D43-3C61-C34D-D5AA71E338C7}"/>
              </a:ext>
            </a:extLst>
          </p:cNvPr>
          <p:cNvCxnSpPr>
            <a:cxnSpLocks/>
          </p:cNvCxnSpPr>
          <p:nvPr/>
        </p:nvCxnSpPr>
        <p:spPr>
          <a:xfrm>
            <a:off x="2540513" y="5571953"/>
            <a:ext cx="2669662" cy="0"/>
          </a:xfrm>
          <a:prstGeom prst="line">
            <a:avLst/>
          </a:prstGeom>
          <a:ln w="1143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A01A5CC-161D-EE14-9168-15320E8DE5D2}"/>
              </a:ext>
            </a:extLst>
          </p:cNvPr>
          <p:cNvSpPr txBox="1"/>
          <p:nvPr/>
        </p:nvSpPr>
        <p:spPr>
          <a:xfrm>
            <a:off x="2453401" y="5717327"/>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1" name="TextBox 80">
            <a:extLst>
              <a:ext uri="{FF2B5EF4-FFF2-40B4-BE49-F238E27FC236}">
                <a16:creationId xmlns:a16="http://schemas.microsoft.com/office/drawing/2014/main" id="{1143AC51-14FB-A313-3D96-6703042FDF42}"/>
              </a:ext>
            </a:extLst>
          </p:cNvPr>
          <p:cNvSpPr txBox="1"/>
          <p:nvPr/>
        </p:nvSpPr>
        <p:spPr>
          <a:xfrm>
            <a:off x="4619301" y="5732716"/>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90</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3" name="모서리가 둥근 직사각형 82">
            <a:extLst>
              <a:ext uri="{FF2B5EF4-FFF2-40B4-BE49-F238E27FC236}">
                <a16:creationId xmlns:a16="http://schemas.microsoft.com/office/drawing/2014/main" id="{F82B828A-AD81-1C42-CF6E-0A15B6FC992C}"/>
              </a:ext>
            </a:extLst>
          </p:cNvPr>
          <p:cNvSpPr/>
          <p:nvPr/>
        </p:nvSpPr>
        <p:spPr>
          <a:xfrm>
            <a:off x="6480512" y="3872450"/>
            <a:ext cx="980486" cy="980486"/>
          </a:xfrm>
          <a:prstGeom prst="round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84" name="직선 연결선 27">
            <a:extLst>
              <a:ext uri="{FF2B5EF4-FFF2-40B4-BE49-F238E27FC236}">
                <a16:creationId xmlns:a16="http://schemas.microsoft.com/office/drawing/2014/main" id="{9A4584C1-537E-1EB7-2593-0D0E84D33DFE}"/>
              </a:ext>
            </a:extLst>
          </p:cNvPr>
          <p:cNvCxnSpPr/>
          <p:nvPr/>
        </p:nvCxnSpPr>
        <p:spPr>
          <a:xfrm>
            <a:off x="7876396" y="4308072"/>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26">
            <a:extLst>
              <a:ext uri="{FF2B5EF4-FFF2-40B4-BE49-F238E27FC236}">
                <a16:creationId xmlns:a16="http://schemas.microsoft.com/office/drawing/2014/main" id="{5BD93FAA-C126-AF54-D511-6D6F055EB15B}"/>
              </a:ext>
            </a:extLst>
          </p:cNvPr>
          <p:cNvCxnSpPr>
            <a:cxnSpLocks/>
          </p:cNvCxnSpPr>
          <p:nvPr/>
        </p:nvCxnSpPr>
        <p:spPr>
          <a:xfrm>
            <a:off x="7876396" y="4308072"/>
            <a:ext cx="2372504" cy="0"/>
          </a:xfrm>
          <a:prstGeom prst="line">
            <a:avLst/>
          </a:prstGeom>
          <a:ln w="1143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74ADA99-7BC6-8457-E222-4EE3B6A10A55}"/>
              </a:ext>
            </a:extLst>
          </p:cNvPr>
          <p:cNvSpPr txBox="1"/>
          <p:nvPr/>
        </p:nvSpPr>
        <p:spPr>
          <a:xfrm>
            <a:off x="7789284" y="4453446"/>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7" name="TextBox 86">
            <a:extLst>
              <a:ext uri="{FF2B5EF4-FFF2-40B4-BE49-F238E27FC236}">
                <a16:creationId xmlns:a16="http://schemas.microsoft.com/office/drawing/2014/main" id="{F78C9560-A328-85C3-910F-E2162D06FE9A}"/>
              </a:ext>
            </a:extLst>
          </p:cNvPr>
          <p:cNvSpPr txBox="1"/>
          <p:nvPr/>
        </p:nvSpPr>
        <p:spPr>
          <a:xfrm>
            <a:off x="9955184" y="4468835"/>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86</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89" name="모서리가 둥근 직사각형 88">
            <a:extLst>
              <a:ext uri="{FF2B5EF4-FFF2-40B4-BE49-F238E27FC236}">
                <a16:creationId xmlns:a16="http://schemas.microsoft.com/office/drawing/2014/main" id="{AA6E0611-581C-8509-6785-5E2032A4EA14}"/>
              </a:ext>
            </a:extLst>
          </p:cNvPr>
          <p:cNvSpPr/>
          <p:nvPr/>
        </p:nvSpPr>
        <p:spPr>
          <a:xfrm>
            <a:off x="6480512" y="5136331"/>
            <a:ext cx="980486" cy="980486"/>
          </a:xfrm>
          <a:prstGeom prst="roundRect">
            <a:avLst/>
          </a:prstGeom>
          <a:solidFill>
            <a:schemeClr val="bg1">
              <a:lumMod val="8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cxnSp>
        <p:nvCxnSpPr>
          <p:cNvPr id="90" name="직선 연결선 27">
            <a:extLst>
              <a:ext uri="{FF2B5EF4-FFF2-40B4-BE49-F238E27FC236}">
                <a16:creationId xmlns:a16="http://schemas.microsoft.com/office/drawing/2014/main" id="{A72FB0AE-0EA2-D7A4-259D-CE6F2A2BE6AD}"/>
              </a:ext>
            </a:extLst>
          </p:cNvPr>
          <p:cNvCxnSpPr/>
          <p:nvPr/>
        </p:nvCxnSpPr>
        <p:spPr>
          <a:xfrm>
            <a:off x="7876396" y="5571953"/>
            <a:ext cx="3016250" cy="0"/>
          </a:xfrm>
          <a:prstGeom prst="line">
            <a:avLst/>
          </a:prstGeom>
          <a:ln w="1143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91" name="직선 연결선 26">
            <a:extLst>
              <a:ext uri="{FF2B5EF4-FFF2-40B4-BE49-F238E27FC236}">
                <a16:creationId xmlns:a16="http://schemas.microsoft.com/office/drawing/2014/main" id="{2443B301-F3BA-A1E7-21EA-9E2CA5FD9654}"/>
              </a:ext>
            </a:extLst>
          </p:cNvPr>
          <p:cNvCxnSpPr>
            <a:cxnSpLocks/>
          </p:cNvCxnSpPr>
          <p:nvPr/>
        </p:nvCxnSpPr>
        <p:spPr>
          <a:xfrm>
            <a:off x="7876396" y="5571953"/>
            <a:ext cx="2096447" cy="0"/>
          </a:xfrm>
          <a:prstGeom prst="line">
            <a:avLst/>
          </a:prstGeom>
          <a:ln w="1143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091E37D-28C3-D2F6-EE06-A2E240FE7FD6}"/>
              </a:ext>
            </a:extLst>
          </p:cNvPr>
          <p:cNvSpPr txBox="1"/>
          <p:nvPr/>
        </p:nvSpPr>
        <p:spPr>
          <a:xfrm>
            <a:off x="7789284" y="5717327"/>
            <a:ext cx="21835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Lorem ipsum</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93" name="TextBox 92">
            <a:extLst>
              <a:ext uri="{FF2B5EF4-FFF2-40B4-BE49-F238E27FC236}">
                <a16:creationId xmlns:a16="http://schemas.microsoft.com/office/drawing/2014/main" id="{70F86D23-79D1-A33E-AC90-A9564298C152}"/>
              </a:ext>
            </a:extLst>
          </p:cNvPr>
          <p:cNvSpPr txBox="1"/>
          <p:nvPr/>
        </p:nvSpPr>
        <p:spPr>
          <a:xfrm>
            <a:off x="9955184" y="5732716"/>
            <a:ext cx="98048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rPr>
              <a:t>67</a:t>
            </a:r>
            <a:endParaRPr kumimoji="0" lang="ko-KR" altLang="en-US" sz="1050" b="0" i="0" u="none" strike="noStrike" kern="1200" cap="none" spc="0" normalizeH="0" baseline="0" noProof="0" dirty="0">
              <a:ln>
                <a:noFill/>
              </a:ln>
              <a:solidFill>
                <a:srgbClr val="000000"/>
              </a:solidFill>
              <a:effectLst/>
              <a:uLnTx/>
              <a:uFillTx/>
              <a:latin typeface="Montserrat" pitchFamily="2" charset="0"/>
              <a:ea typeface="맑은 고딕" pitchFamily="50" charset="-127"/>
              <a:cs typeface="Calibri" panose="020F0502020204030204" pitchFamily="34" charset="0"/>
            </a:endParaRPr>
          </a:p>
        </p:txBody>
      </p:sp>
      <p:sp>
        <p:nvSpPr>
          <p:cNvPr id="97" name="TextBox 96">
            <a:extLst>
              <a:ext uri="{FF2B5EF4-FFF2-40B4-BE49-F238E27FC236}">
                <a16:creationId xmlns:a16="http://schemas.microsoft.com/office/drawing/2014/main" id="{F0BF96B3-CDCC-BAC3-C2F4-E907A4275072}"/>
              </a:ext>
            </a:extLst>
          </p:cNvPr>
          <p:cNvSpPr txBox="1"/>
          <p:nvPr/>
        </p:nvSpPr>
        <p:spPr>
          <a:xfrm>
            <a:off x="5019133" y="2656982"/>
            <a:ext cx="6028238"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 Vim te ludus feugait. Vix sale mazim</a:t>
            </a:r>
          </a:p>
        </p:txBody>
      </p:sp>
      <p:sp>
        <p:nvSpPr>
          <p:cNvPr id="99" name="Freeform 134">
            <a:extLst>
              <a:ext uri="{FF2B5EF4-FFF2-40B4-BE49-F238E27FC236}">
                <a16:creationId xmlns:a16="http://schemas.microsoft.com/office/drawing/2014/main" id="{856AB90C-BD55-2DAF-B1B3-686834A49A2B}"/>
              </a:ext>
            </a:extLst>
          </p:cNvPr>
          <p:cNvSpPr>
            <a:spLocks/>
          </p:cNvSpPr>
          <p:nvPr/>
        </p:nvSpPr>
        <p:spPr bwMode="auto">
          <a:xfrm>
            <a:off x="1407523" y="3969295"/>
            <a:ext cx="460504" cy="256080"/>
          </a:xfrm>
          <a:custGeom>
            <a:avLst/>
            <a:gdLst>
              <a:gd name="T0" fmla="*/ 1348 w 2696"/>
              <a:gd name="T1" fmla="*/ 0 h 1494"/>
              <a:gd name="T2" fmla="*/ 323 w 2696"/>
              <a:gd name="T3" fmla="*/ 1494 h 1494"/>
              <a:gd name="T4" fmla="*/ 2372 w 2696"/>
              <a:gd name="T5" fmla="*/ 1494 h 1494"/>
              <a:gd name="T6" fmla="*/ 1348 w 2696"/>
              <a:gd name="T7" fmla="*/ 0 h 1494"/>
            </a:gdLst>
            <a:ahLst/>
            <a:cxnLst>
              <a:cxn ang="0">
                <a:pos x="T0" y="T1"/>
              </a:cxn>
              <a:cxn ang="0">
                <a:pos x="T2" y="T3"/>
              </a:cxn>
              <a:cxn ang="0">
                <a:pos x="T4" y="T5"/>
              </a:cxn>
              <a:cxn ang="0">
                <a:pos x="T6" y="T7"/>
              </a:cxn>
            </a:cxnLst>
            <a:rect l="0" t="0" r="r" b="b"/>
            <a:pathLst>
              <a:path w="2696" h="1494">
                <a:moveTo>
                  <a:pt x="1348" y="0"/>
                </a:moveTo>
                <a:cubicBezTo>
                  <a:pt x="0" y="0"/>
                  <a:pt x="323" y="1494"/>
                  <a:pt x="323" y="1494"/>
                </a:cubicBezTo>
                <a:lnTo>
                  <a:pt x="2372" y="1494"/>
                </a:lnTo>
                <a:cubicBezTo>
                  <a:pt x="2372" y="1494"/>
                  <a:pt x="2696" y="0"/>
                  <a:pt x="1348" y="0"/>
                </a:cubicBezTo>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0" name="Freeform 135">
            <a:extLst>
              <a:ext uri="{FF2B5EF4-FFF2-40B4-BE49-F238E27FC236}">
                <a16:creationId xmlns:a16="http://schemas.microsoft.com/office/drawing/2014/main" id="{9C92298D-9EC9-71CA-5F10-5D0DE4E22EF1}"/>
              </a:ext>
            </a:extLst>
          </p:cNvPr>
          <p:cNvSpPr>
            <a:spLocks/>
          </p:cNvSpPr>
          <p:nvPr/>
        </p:nvSpPr>
        <p:spPr bwMode="auto">
          <a:xfrm>
            <a:off x="1407522" y="3969295"/>
            <a:ext cx="460504" cy="256080"/>
          </a:xfrm>
          <a:custGeom>
            <a:avLst/>
            <a:gdLst>
              <a:gd name="T0" fmla="*/ 1348 w 2696"/>
              <a:gd name="T1" fmla="*/ 0 h 1494"/>
              <a:gd name="T2" fmla="*/ 323 w 2696"/>
              <a:gd name="T3" fmla="*/ 1494 h 1494"/>
              <a:gd name="T4" fmla="*/ 2372 w 2696"/>
              <a:gd name="T5" fmla="*/ 1494 h 1494"/>
              <a:gd name="T6" fmla="*/ 1348 w 2696"/>
              <a:gd name="T7" fmla="*/ 0 h 1494"/>
            </a:gdLst>
            <a:ahLst/>
            <a:cxnLst>
              <a:cxn ang="0">
                <a:pos x="T0" y="T1"/>
              </a:cxn>
              <a:cxn ang="0">
                <a:pos x="T2" y="T3"/>
              </a:cxn>
              <a:cxn ang="0">
                <a:pos x="T4" y="T5"/>
              </a:cxn>
              <a:cxn ang="0">
                <a:pos x="T6" y="T7"/>
              </a:cxn>
            </a:cxnLst>
            <a:rect l="0" t="0" r="r" b="b"/>
            <a:pathLst>
              <a:path w="2696" h="1494">
                <a:moveTo>
                  <a:pt x="1348" y="0"/>
                </a:moveTo>
                <a:cubicBezTo>
                  <a:pt x="0" y="0"/>
                  <a:pt x="323" y="1494"/>
                  <a:pt x="323" y="1494"/>
                </a:cubicBezTo>
                <a:lnTo>
                  <a:pt x="2372" y="1494"/>
                </a:lnTo>
                <a:cubicBezTo>
                  <a:pt x="2372" y="1494"/>
                  <a:pt x="2696" y="0"/>
                  <a:pt x="1348" y="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1" name="Freeform 136">
            <a:extLst>
              <a:ext uri="{FF2B5EF4-FFF2-40B4-BE49-F238E27FC236}">
                <a16:creationId xmlns:a16="http://schemas.microsoft.com/office/drawing/2014/main" id="{C8C6A63C-EF4B-8666-1E3E-453F6E4D35D8}"/>
              </a:ext>
            </a:extLst>
          </p:cNvPr>
          <p:cNvSpPr>
            <a:spLocks/>
          </p:cNvSpPr>
          <p:nvPr/>
        </p:nvSpPr>
        <p:spPr bwMode="auto">
          <a:xfrm>
            <a:off x="1549300" y="4324290"/>
            <a:ext cx="185741" cy="289052"/>
          </a:xfrm>
          <a:custGeom>
            <a:avLst/>
            <a:gdLst>
              <a:gd name="T0" fmla="*/ 0 w 169"/>
              <a:gd name="T1" fmla="*/ 24 h 263"/>
              <a:gd name="T2" fmla="*/ 1 w 169"/>
              <a:gd name="T3" fmla="*/ 263 h 263"/>
              <a:gd name="T4" fmla="*/ 169 w 169"/>
              <a:gd name="T5" fmla="*/ 263 h 263"/>
              <a:gd name="T6" fmla="*/ 168 w 169"/>
              <a:gd name="T7" fmla="*/ 0 h 263"/>
              <a:gd name="T8" fmla="*/ 0 w 169"/>
              <a:gd name="T9" fmla="*/ 24 h 263"/>
            </a:gdLst>
            <a:ahLst/>
            <a:cxnLst>
              <a:cxn ang="0">
                <a:pos x="T0" y="T1"/>
              </a:cxn>
              <a:cxn ang="0">
                <a:pos x="T2" y="T3"/>
              </a:cxn>
              <a:cxn ang="0">
                <a:pos x="T4" y="T5"/>
              </a:cxn>
              <a:cxn ang="0">
                <a:pos x="T6" y="T7"/>
              </a:cxn>
              <a:cxn ang="0">
                <a:pos x="T8" y="T9"/>
              </a:cxn>
            </a:cxnLst>
            <a:rect l="0" t="0" r="r" b="b"/>
            <a:pathLst>
              <a:path w="169" h="263">
                <a:moveTo>
                  <a:pt x="0" y="24"/>
                </a:moveTo>
                <a:lnTo>
                  <a:pt x="1" y="263"/>
                </a:lnTo>
                <a:lnTo>
                  <a:pt x="169" y="263"/>
                </a:lnTo>
                <a:lnTo>
                  <a:pt x="168" y="0"/>
                </a:lnTo>
                <a:lnTo>
                  <a:pt x="0" y="24"/>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2" name="Freeform 137">
            <a:extLst>
              <a:ext uri="{FF2B5EF4-FFF2-40B4-BE49-F238E27FC236}">
                <a16:creationId xmlns:a16="http://schemas.microsoft.com/office/drawing/2014/main" id="{8DD91436-6C75-D8E2-FFFA-E721BC6F0899}"/>
              </a:ext>
            </a:extLst>
          </p:cNvPr>
          <p:cNvSpPr>
            <a:spLocks/>
          </p:cNvSpPr>
          <p:nvPr/>
        </p:nvSpPr>
        <p:spPr bwMode="auto">
          <a:xfrm>
            <a:off x="1549300" y="4324290"/>
            <a:ext cx="185741" cy="289052"/>
          </a:xfrm>
          <a:custGeom>
            <a:avLst/>
            <a:gdLst>
              <a:gd name="T0" fmla="*/ 0 w 1090"/>
              <a:gd name="T1" fmla="*/ 152 h 1692"/>
              <a:gd name="T2" fmla="*/ 6 w 1090"/>
              <a:gd name="T3" fmla="*/ 1692 h 1692"/>
              <a:gd name="T4" fmla="*/ 1090 w 1090"/>
              <a:gd name="T5" fmla="*/ 1688 h 1692"/>
              <a:gd name="T6" fmla="*/ 1084 w 1090"/>
              <a:gd name="T7" fmla="*/ 0 h 1692"/>
              <a:gd name="T8" fmla="*/ 0 w 1090"/>
              <a:gd name="T9" fmla="*/ 152 h 1692"/>
            </a:gdLst>
            <a:ahLst/>
            <a:cxnLst>
              <a:cxn ang="0">
                <a:pos x="T0" y="T1"/>
              </a:cxn>
              <a:cxn ang="0">
                <a:pos x="T2" y="T3"/>
              </a:cxn>
              <a:cxn ang="0">
                <a:pos x="T4" y="T5"/>
              </a:cxn>
              <a:cxn ang="0">
                <a:pos x="T6" y="T7"/>
              </a:cxn>
              <a:cxn ang="0">
                <a:pos x="T8" y="T9"/>
              </a:cxn>
            </a:cxnLst>
            <a:rect l="0" t="0" r="r" b="b"/>
            <a:pathLst>
              <a:path w="1090" h="1692">
                <a:moveTo>
                  <a:pt x="0" y="152"/>
                </a:moveTo>
                <a:lnTo>
                  <a:pt x="6" y="1692"/>
                </a:lnTo>
                <a:lnTo>
                  <a:pt x="1090" y="1688"/>
                </a:lnTo>
                <a:lnTo>
                  <a:pt x="1084" y="0"/>
                </a:lnTo>
                <a:lnTo>
                  <a:pt x="0" y="1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3" name="Freeform 138">
            <a:extLst>
              <a:ext uri="{FF2B5EF4-FFF2-40B4-BE49-F238E27FC236}">
                <a16:creationId xmlns:a16="http://schemas.microsoft.com/office/drawing/2014/main" id="{967E2F90-F68F-A127-DE37-4EE5B7F783AA}"/>
              </a:ext>
            </a:extLst>
          </p:cNvPr>
          <p:cNvSpPr>
            <a:spLocks/>
          </p:cNvSpPr>
          <p:nvPr/>
        </p:nvSpPr>
        <p:spPr bwMode="auto">
          <a:xfrm>
            <a:off x="1517427" y="4491347"/>
            <a:ext cx="241792" cy="361589"/>
          </a:xfrm>
          <a:custGeom>
            <a:avLst/>
            <a:gdLst>
              <a:gd name="T0" fmla="*/ 110 w 220"/>
              <a:gd name="T1" fmla="*/ 329 h 329"/>
              <a:gd name="T2" fmla="*/ 33 w 220"/>
              <a:gd name="T3" fmla="*/ 329 h 329"/>
              <a:gd name="T4" fmla="*/ 0 w 220"/>
              <a:gd name="T5" fmla="*/ 19 h 329"/>
              <a:gd name="T6" fmla="*/ 19 w 220"/>
              <a:gd name="T7" fmla="*/ 0 h 329"/>
              <a:gd name="T8" fmla="*/ 110 w 220"/>
              <a:gd name="T9" fmla="*/ 35 h 329"/>
              <a:gd name="T10" fmla="*/ 201 w 220"/>
              <a:gd name="T11" fmla="*/ 0 h 329"/>
              <a:gd name="T12" fmla="*/ 220 w 220"/>
              <a:gd name="T13" fmla="*/ 19 h 329"/>
              <a:gd name="T14" fmla="*/ 187 w 220"/>
              <a:gd name="T15" fmla="*/ 329 h 329"/>
              <a:gd name="T16" fmla="*/ 110 w 220"/>
              <a:gd name="T17"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329">
                <a:moveTo>
                  <a:pt x="110" y="329"/>
                </a:moveTo>
                <a:lnTo>
                  <a:pt x="33" y="329"/>
                </a:lnTo>
                <a:lnTo>
                  <a:pt x="0" y="19"/>
                </a:lnTo>
                <a:lnTo>
                  <a:pt x="19" y="0"/>
                </a:lnTo>
                <a:lnTo>
                  <a:pt x="110" y="35"/>
                </a:lnTo>
                <a:lnTo>
                  <a:pt x="201" y="0"/>
                </a:lnTo>
                <a:lnTo>
                  <a:pt x="220" y="19"/>
                </a:lnTo>
                <a:lnTo>
                  <a:pt x="187" y="329"/>
                </a:lnTo>
                <a:lnTo>
                  <a:pt x="110" y="329"/>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4" name="Freeform 139">
            <a:extLst>
              <a:ext uri="{FF2B5EF4-FFF2-40B4-BE49-F238E27FC236}">
                <a16:creationId xmlns:a16="http://schemas.microsoft.com/office/drawing/2014/main" id="{0B3ED9DC-4C49-304C-B282-7B5DE934F03D}"/>
              </a:ext>
            </a:extLst>
          </p:cNvPr>
          <p:cNvSpPr>
            <a:spLocks/>
          </p:cNvSpPr>
          <p:nvPr/>
        </p:nvSpPr>
        <p:spPr bwMode="auto">
          <a:xfrm>
            <a:off x="1517427" y="4491347"/>
            <a:ext cx="241792" cy="361589"/>
          </a:xfrm>
          <a:custGeom>
            <a:avLst/>
            <a:gdLst>
              <a:gd name="T0" fmla="*/ 707 w 1415"/>
              <a:gd name="T1" fmla="*/ 2116 h 2116"/>
              <a:gd name="T2" fmla="*/ 213 w 1415"/>
              <a:gd name="T3" fmla="*/ 2116 h 2116"/>
              <a:gd name="T4" fmla="*/ 0 w 1415"/>
              <a:gd name="T5" fmla="*/ 120 h 2116"/>
              <a:gd name="T6" fmla="*/ 123 w 1415"/>
              <a:gd name="T7" fmla="*/ 0 h 2116"/>
              <a:gd name="T8" fmla="*/ 707 w 1415"/>
              <a:gd name="T9" fmla="*/ 223 h 2116"/>
              <a:gd name="T10" fmla="*/ 1292 w 1415"/>
              <a:gd name="T11" fmla="*/ 0 h 2116"/>
              <a:gd name="T12" fmla="*/ 1415 w 1415"/>
              <a:gd name="T13" fmla="*/ 120 h 2116"/>
              <a:gd name="T14" fmla="*/ 1202 w 1415"/>
              <a:gd name="T15" fmla="*/ 2116 h 2116"/>
              <a:gd name="T16" fmla="*/ 707 w 1415"/>
              <a:gd name="T17"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5" h="2116">
                <a:moveTo>
                  <a:pt x="707" y="2116"/>
                </a:moveTo>
                <a:lnTo>
                  <a:pt x="213" y="2116"/>
                </a:lnTo>
                <a:lnTo>
                  <a:pt x="0" y="120"/>
                </a:lnTo>
                <a:lnTo>
                  <a:pt x="123" y="0"/>
                </a:lnTo>
                <a:lnTo>
                  <a:pt x="707" y="223"/>
                </a:lnTo>
                <a:lnTo>
                  <a:pt x="1292" y="0"/>
                </a:lnTo>
                <a:lnTo>
                  <a:pt x="1415" y="120"/>
                </a:lnTo>
                <a:lnTo>
                  <a:pt x="1202" y="2116"/>
                </a:lnTo>
                <a:lnTo>
                  <a:pt x="707" y="2116"/>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5" name="Freeform 140">
            <a:extLst>
              <a:ext uri="{FF2B5EF4-FFF2-40B4-BE49-F238E27FC236}">
                <a16:creationId xmlns:a16="http://schemas.microsoft.com/office/drawing/2014/main" id="{E5EAF297-B63A-43A8-5197-E09FA0F4B19E}"/>
              </a:ext>
            </a:extLst>
          </p:cNvPr>
          <p:cNvSpPr>
            <a:spLocks/>
          </p:cNvSpPr>
          <p:nvPr/>
        </p:nvSpPr>
        <p:spPr bwMode="auto">
          <a:xfrm>
            <a:off x="1237169" y="4512228"/>
            <a:ext cx="371480" cy="340707"/>
          </a:xfrm>
          <a:custGeom>
            <a:avLst/>
            <a:gdLst>
              <a:gd name="T0" fmla="*/ 1644 w 2178"/>
              <a:gd name="T1" fmla="*/ 0 h 1996"/>
              <a:gd name="T2" fmla="*/ 1612 w 2178"/>
              <a:gd name="T3" fmla="*/ 30 h 1996"/>
              <a:gd name="T4" fmla="*/ 792 w 2178"/>
              <a:gd name="T5" fmla="*/ 368 h 1996"/>
              <a:gd name="T6" fmla="*/ 168 w 2178"/>
              <a:gd name="T7" fmla="*/ 1119 h 1996"/>
              <a:gd name="T8" fmla="*/ 0 w 2178"/>
              <a:gd name="T9" fmla="*/ 1996 h 1996"/>
              <a:gd name="T10" fmla="*/ 2178 w 2178"/>
              <a:gd name="T11" fmla="*/ 1996 h 1996"/>
              <a:gd name="T12" fmla="*/ 1644 w 2178"/>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78" h="1996">
                <a:moveTo>
                  <a:pt x="1644" y="0"/>
                </a:moveTo>
                <a:lnTo>
                  <a:pt x="1612" y="30"/>
                </a:lnTo>
                <a:cubicBezTo>
                  <a:pt x="1454" y="139"/>
                  <a:pt x="792" y="368"/>
                  <a:pt x="792" y="368"/>
                </a:cubicBezTo>
                <a:cubicBezTo>
                  <a:pt x="317" y="481"/>
                  <a:pt x="246" y="845"/>
                  <a:pt x="168" y="1119"/>
                </a:cubicBezTo>
                <a:cubicBezTo>
                  <a:pt x="168" y="1119"/>
                  <a:pt x="79" y="1602"/>
                  <a:pt x="0" y="1996"/>
                </a:cubicBezTo>
                <a:lnTo>
                  <a:pt x="2178" y="1996"/>
                </a:lnTo>
                <a:lnTo>
                  <a:pt x="1644" y="0"/>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6" name="Freeform 141">
            <a:extLst>
              <a:ext uri="{FF2B5EF4-FFF2-40B4-BE49-F238E27FC236}">
                <a16:creationId xmlns:a16="http://schemas.microsoft.com/office/drawing/2014/main" id="{0E600342-5723-FCC2-8DD5-2D1E2393895A}"/>
              </a:ext>
            </a:extLst>
          </p:cNvPr>
          <p:cNvSpPr>
            <a:spLocks/>
          </p:cNvSpPr>
          <p:nvPr/>
        </p:nvSpPr>
        <p:spPr bwMode="auto">
          <a:xfrm>
            <a:off x="1237169" y="4512228"/>
            <a:ext cx="371480" cy="340707"/>
          </a:xfrm>
          <a:custGeom>
            <a:avLst/>
            <a:gdLst>
              <a:gd name="T0" fmla="*/ 1644 w 2178"/>
              <a:gd name="T1" fmla="*/ 0 h 1996"/>
              <a:gd name="T2" fmla="*/ 1612 w 2178"/>
              <a:gd name="T3" fmla="*/ 30 h 1996"/>
              <a:gd name="T4" fmla="*/ 792 w 2178"/>
              <a:gd name="T5" fmla="*/ 368 h 1996"/>
              <a:gd name="T6" fmla="*/ 168 w 2178"/>
              <a:gd name="T7" fmla="*/ 1119 h 1996"/>
              <a:gd name="T8" fmla="*/ 0 w 2178"/>
              <a:gd name="T9" fmla="*/ 1996 h 1996"/>
              <a:gd name="T10" fmla="*/ 2178 w 2178"/>
              <a:gd name="T11" fmla="*/ 1996 h 1996"/>
              <a:gd name="T12" fmla="*/ 1644 w 2178"/>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78" h="1996">
                <a:moveTo>
                  <a:pt x="1644" y="0"/>
                </a:moveTo>
                <a:lnTo>
                  <a:pt x="1612" y="30"/>
                </a:lnTo>
                <a:cubicBezTo>
                  <a:pt x="1454" y="139"/>
                  <a:pt x="792" y="368"/>
                  <a:pt x="792" y="368"/>
                </a:cubicBezTo>
                <a:cubicBezTo>
                  <a:pt x="317" y="481"/>
                  <a:pt x="246" y="845"/>
                  <a:pt x="168" y="1119"/>
                </a:cubicBezTo>
                <a:cubicBezTo>
                  <a:pt x="168" y="1119"/>
                  <a:pt x="79" y="1602"/>
                  <a:pt x="0" y="1996"/>
                </a:cubicBezTo>
                <a:lnTo>
                  <a:pt x="2178" y="1996"/>
                </a:lnTo>
                <a:lnTo>
                  <a:pt x="1644"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7" name="Freeform 142">
            <a:extLst>
              <a:ext uri="{FF2B5EF4-FFF2-40B4-BE49-F238E27FC236}">
                <a16:creationId xmlns:a16="http://schemas.microsoft.com/office/drawing/2014/main" id="{21AD58DB-49AB-E25B-EF05-C9C518D3F801}"/>
              </a:ext>
            </a:extLst>
          </p:cNvPr>
          <p:cNvSpPr>
            <a:spLocks/>
          </p:cNvSpPr>
          <p:nvPr/>
        </p:nvSpPr>
        <p:spPr bwMode="auto">
          <a:xfrm>
            <a:off x="1667998" y="4512228"/>
            <a:ext cx="372580" cy="340707"/>
          </a:xfrm>
          <a:custGeom>
            <a:avLst/>
            <a:gdLst>
              <a:gd name="T0" fmla="*/ 538 w 2182"/>
              <a:gd name="T1" fmla="*/ 0 h 1996"/>
              <a:gd name="T2" fmla="*/ 571 w 2182"/>
              <a:gd name="T3" fmla="*/ 30 h 1996"/>
              <a:gd name="T4" fmla="*/ 1391 w 2182"/>
              <a:gd name="T5" fmla="*/ 368 h 1996"/>
              <a:gd name="T6" fmla="*/ 2015 w 2182"/>
              <a:gd name="T7" fmla="*/ 1119 h 1996"/>
              <a:gd name="T8" fmla="*/ 2182 w 2182"/>
              <a:gd name="T9" fmla="*/ 1996 h 1996"/>
              <a:gd name="T10" fmla="*/ 0 w 2182"/>
              <a:gd name="T11" fmla="*/ 1996 h 1996"/>
              <a:gd name="T12" fmla="*/ 538 w 2182"/>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82" h="1996">
                <a:moveTo>
                  <a:pt x="538" y="0"/>
                </a:moveTo>
                <a:lnTo>
                  <a:pt x="571" y="30"/>
                </a:lnTo>
                <a:cubicBezTo>
                  <a:pt x="729" y="139"/>
                  <a:pt x="1391" y="368"/>
                  <a:pt x="1391" y="368"/>
                </a:cubicBezTo>
                <a:cubicBezTo>
                  <a:pt x="1865" y="481"/>
                  <a:pt x="1937" y="845"/>
                  <a:pt x="2015" y="1119"/>
                </a:cubicBezTo>
                <a:cubicBezTo>
                  <a:pt x="2015" y="1119"/>
                  <a:pt x="2103" y="1602"/>
                  <a:pt x="2182" y="1996"/>
                </a:cubicBezTo>
                <a:lnTo>
                  <a:pt x="0" y="1996"/>
                </a:lnTo>
                <a:lnTo>
                  <a:pt x="538" y="0"/>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8" name="Freeform 143">
            <a:extLst>
              <a:ext uri="{FF2B5EF4-FFF2-40B4-BE49-F238E27FC236}">
                <a16:creationId xmlns:a16="http://schemas.microsoft.com/office/drawing/2014/main" id="{E94C303D-8190-0095-0B1B-690D86AE6289}"/>
              </a:ext>
            </a:extLst>
          </p:cNvPr>
          <p:cNvSpPr>
            <a:spLocks/>
          </p:cNvSpPr>
          <p:nvPr/>
        </p:nvSpPr>
        <p:spPr bwMode="auto">
          <a:xfrm>
            <a:off x="1667998" y="4512228"/>
            <a:ext cx="372580" cy="340707"/>
          </a:xfrm>
          <a:custGeom>
            <a:avLst/>
            <a:gdLst>
              <a:gd name="T0" fmla="*/ 538 w 2182"/>
              <a:gd name="T1" fmla="*/ 0 h 1996"/>
              <a:gd name="T2" fmla="*/ 571 w 2182"/>
              <a:gd name="T3" fmla="*/ 30 h 1996"/>
              <a:gd name="T4" fmla="*/ 1391 w 2182"/>
              <a:gd name="T5" fmla="*/ 368 h 1996"/>
              <a:gd name="T6" fmla="*/ 2015 w 2182"/>
              <a:gd name="T7" fmla="*/ 1119 h 1996"/>
              <a:gd name="T8" fmla="*/ 2182 w 2182"/>
              <a:gd name="T9" fmla="*/ 1996 h 1996"/>
              <a:gd name="T10" fmla="*/ 0 w 2182"/>
              <a:gd name="T11" fmla="*/ 1996 h 1996"/>
              <a:gd name="T12" fmla="*/ 538 w 2182"/>
              <a:gd name="T13" fmla="*/ 0 h 1996"/>
            </a:gdLst>
            <a:ahLst/>
            <a:cxnLst>
              <a:cxn ang="0">
                <a:pos x="T0" y="T1"/>
              </a:cxn>
              <a:cxn ang="0">
                <a:pos x="T2" y="T3"/>
              </a:cxn>
              <a:cxn ang="0">
                <a:pos x="T4" y="T5"/>
              </a:cxn>
              <a:cxn ang="0">
                <a:pos x="T6" y="T7"/>
              </a:cxn>
              <a:cxn ang="0">
                <a:pos x="T8" y="T9"/>
              </a:cxn>
              <a:cxn ang="0">
                <a:pos x="T10" y="T11"/>
              </a:cxn>
              <a:cxn ang="0">
                <a:pos x="T12" y="T13"/>
              </a:cxn>
            </a:cxnLst>
            <a:rect l="0" t="0" r="r" b="b"/>
            <a:pathLst>
              <a:path w="2182" h="1996">
                <a:moveTo>
                  <a:pt x="538" y="0"/>
                </a:moveTo>
                <a:lnTo>
                  <a:pt x="571" y="30"/>
                </a:lnTo>
                <a:cubicBezTo>
                  <a:pt x="729" y="139"/>
                  <a:pt x="1391" y="368"/>
                  <a:pt x="1391" y="368"/>
                </a:cubicBezTo>
                <a:cubicBezTo>
                  <a:pt x="1865" y="481"/>
                  <a:pt x="1937" y="845"/>
                  <a:pt x="2015" y="1119"/>
                </a:cubicBezTo>
                <a:cubicBezTo>
                  <a:pt x="2015" y="1119"/>
                  <a:pt x="2103" y="1602"/>
                  <a:pt x="2182" y="1996"/>
                </a:cubicBezTo>
                <a:lnTo>
                  <a:pt x="0" y="1996"/>
                </a:lnTo>
                <a:lnTo>
                  <a:pt x="538"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09" name="Freeform 144">
            <a:extLst>
              <a:ext uri="{FF2B5EF4-FFF2-40B4-BE49-F238E27FC236}">
                <a16:creationId xmlns:a16="http://schemas.microsoft.com/office/drawing/2014/main" id="{A3664F71-D012-6BAA-DCEC-BB93FB604038}"/>
              </a:ext>
            </a:extLst>
          </p:cNvPr>
          <p:cNvSpPr>
            <a:spLocks/>
          </p:cNvSpPr>
          <p:nvPr/>
        </p:nvSpPr>
        <p:spPr bwMode="auto">
          <a:xfrm>
            <a:off x="1898800" y="4627629"/>
            <a:ext cx="31873" cy="225307"/>
          </a:xfrm>
          <a:custGeom>
            <a:avLst/>
            <a:gdLst>
              <a:gd name="T0" fmla="*/ 187 w 187"/>
              <a:gd name="T1" fmla="*/ 0 h 1322"/>
              <a:gd name="T2" fmla="*/ 31 w 187"/>
              <a:gd name="T3" fmla="*/ 338 h 1322"/>
              <a:gd name="T4" fmla="*/ 12 w 187"/>
              <a:gd name="T5" fmla="*/ 1322 h 1322"/>
            </a:gdLst>
            <a:ahLst/>
            <a:cxnLst>
              <a:cxn ang="0">
                <a:pos x="T0" y="T1"/>
              </a:cxn>
              <a:cxn ang="0">
                <a:pos x="T2" y="T3"/>
              </a:cxn>
              <a:cxn ang="0">
                <a:pos x="T4" y="T5"/>
              </a:cxn>
            </a:cxnLst>
            <a:rect l="0" t="0" r="r" b="b"/>
            <a:pathLst>
              <a:path w="187" h="1322">
                <a:moveTo>
                  <a:pt x="187" y="0"/>
                </a:moveTo>
                <a:cubicBezTo>
                  <a:pt x="107" y="91"/>
                  <a:pt x="59" y="226"/>
                  <a:pt x="31" y="338"/>
                </a:cubicBezTo>
                <a:cubicBezTo>
                  <a:pt x="4" y="446"/>
                  <a:pt x="0" y="1212"/>
                  <a:pt x="12" y="1322"/>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0" name="Freeform 145">
            <a:extLst>
              <a:ext uri="{FF2B5EF4-FFF2-40B4-BE49-F238E27FC236}">
                <a16:creationId xmlns:a16="http://schemas.microsoft.com/office/drawing/2014/main" id="{B9E1D104-3611-9430-F65C-D4765310DAF3}"/>
              </a:ext>
            </a:extLst>
          </p:cNvPr>
          <p:cNvSpPr>
            <a:spLocks/>
          </p:cNvSpPr>
          <p:nvPr/>
        </p:nvSpPr>
        <p:spPr bwMode="auto">
          <a:xfrm>
            <a:off x="1348173" y="4629827"/>
            <a:ext cx="32972" cy="223109"/>
          </a:xfrm>
          <a:custGeom>
            <a:avLst/>
            <a:gdLst>
              <a:gd name="T0" fmla="*/ 0 w 196"/>
              <a:gd name="T1" fmla="*/ 0 h 1308"/>
              <a:gd name="T2" fmla="*/ 158 w 196"/>
              <a:gd name="T3" fmla="*/ 337 h 1308"/>
              <a:gd name="T4" fmla="*/ 185 w 196"/>
              <a:gd name="T5" fmla="*/ 1308 h 1308"/>
            </a:gdLst>
            <a:ahLst/>
            <a:cxnLst>
              <a:cxn ang="0">
                <a:pos x="T0" y="T1"/>
              </a:cxn>
              <a:cxn ang="0">
                <a:pos x="T2" y="T3"/>
              </a:cxn>
              <a:cxn ang="0">
                <a:pos x="T4" y="T5"/>
              </a:cxn>
            </a:cxnLst>
            <a:rect l="0" t="0" r="r" b="b"/>
            <a:pathLst>
              <a:path w="196" h="1308">
                <a:moveTo>
                  <a:pt x="0" y="0"/>
                </a:moveTo>
                <a:cubicBezTo>
                  <a:pt x="80" y="90"/>
                  <a:pt x="129" y="225"/>
                  <a:pt x="158" y="337"/>
                </a:cubicBezTo>
                <a:cubicBezTo>
                  <a:pt x="186" y="444"/>
                  <a:pt x="196" y="1198"/>
                  <a:pt x="185" y="130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3" name="Freeform 146">
            <a:extLst>
              <a:ext uri="{FF2B5EF4-FFF2-40B4-BE49-F238E27FC236}">
                <a16:creationId xmlns:a16="http://schemas.microsoft.com/office/drawing/2014/main" id="{6315E78C-AB23-EA54-17F3-56E03A06DB7A}"/>
              </a:ext>
            </a:extLst>
          </p:cNvPr>
          <p:cNvSpPr>
            <a:spLocks/>
          </p:cNvSpPr>
          <p:nvPr/>
        </p:nvSpPr>
        <p:spPr bwMode="auto">
          <a:xfrm>
            <a:off x="1493248" y="4105578"/>
            <a:ext cx="287952" cy="357193"/>
          </a:xfrm>
          <a:custGeom>
            <a:avLst/>
            <a:gdLst>
              <a:gd name="T0" fmla="*/ 845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5 w 1691"/>
              <a:gd name="T29" fmla="*/ 884 h 2088"/>
              <a:gd name="T30" fmla="*/ 1628 w 1691"/>
              <a:gd name="T31" fmla="*/ 399 h 2088"/>
              <a:gd name="T32" fmla="*/ 1543 w 1691"/>
              <a:gd name="T33" fmla="*/ 0 h 2088"/>
              <a:gd name="T34" fmla="*/ 845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5" y="38"/>
                </a:moveTo>
                <a:cubicBezTo>
                  <a:pt x="588" y="39"/>
                  <a:pt x="144" y="5"/>
                  <a:pt x="144" y="5"/>
                </a:cubicBezTo>
                <a:cubicBezTo>
                  <a:pt x="90" y="5"/>
                  <a:pt x="111" y="312"/>
                  <a:pt x="63" y="405"/>
                </a:cubicBezTo>
                <a:cubicBezTo>
                  <a:pt x="0" y="528"/>
                  <a:pt x="19" y="890"/>
                  <a:pt x="19" y="890"/>
                </a:cubicBezTo>
                <a:lnTo>
                  <a:pt x="36" y="1291"/>
                </a:lnTo>
                <a:cubicBezTo>
                  <a:pt x="37" y="1732"/>
                  <a:pt x="383" y="2088"/>
                  <a:pt x="852" y="2086"/>
                </a:cubicBezTo>
                <a:lnTo>
                  <a:pt x="852" y="2086"/>
                </a:lnTo>
                <a:lnTo>
                  <a:pt x="852" y="2086"/>
                </a:lnTo>
                <a:lnTo>
                  <a:pt x="852" y="2086"/>
                </a:lnTo>
                <a:lnTo>
                  <a:pt x="852" y="2086"/>
                </a:lnTo>
                <a:lnTo>
                  <a:pt x="852" y="2086"/>
                </a:lnTo>
                <a:lnTo>
                  <a:pt x="852" y="2086"/>
                </a:lnTo>
                <a:lnTo>
                  <a:pt x="852" y="2086"/>
                </a:lnTo>
                <a:cubicBezTo>
                  <a:pt x="1320" y="2084"/>
                  <a:pt x="1664" y="1725"/>
                  <a:pt x="1662" y="1284"/>
                </a:cubicBezTo>
                <a:lnTo>
                  <a:pt x="1675" y="884"/>
                </a:lnTo>
                <a:cubicBezTo>
                  <a:pt x="1675" y="884"/>
                  <a:pt x="1691" y="521"/>
                  <a:pt x="1628" y="399"/>
                </a:cubicBezTo>
                <a:cubicBezTo>
                  <a:pt x="1579" y="306"/>
                  <a:pt x="1597" y="0"/>
                  <a:pt x="1543" y="0"/>
                </a:cubicBezTo>
                <a:cubicBezTo>
                  <a:pt x="1543" y="0"/>
                  <a:pt x="1103" y="37"/>
                  <a:pt x="845" y="38"/>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6" name="Freeform 147">
            <a:extLst>
              <a:ext uri="{FF2B5EF4-FFF2-40B4-BE49-F238E27FC236}">
                <a16:creationId xmlns:a16="http://schemas.microsoft.com/office/drawing/2014/main" id="{AE1B1F6E-0518-D463-D0B0-5B0C40B56D99}"/>
              </a:ext>
            </a:extLst>
          </p:cNvPr>
          <p:cNvSpPr>
            <a:spLocks/>
          </p:cNvSpPr>
          <p:nvPr/>
        </p:nvSpPr>
        <p:spPr bwMode="auto">
          <a:xfrm>
            <a:off x="1493248" y="4105578"/>
            <a:ext cx="287952" cy="357193"/>
          </a:xfrm>
          <a:custGeom>
            <a:avLst/>
            <a:gdLst>
              <a:gd name="T0" fmla="*/ 845 w 1691"/>
              <a:gd name="T1" fmla="*/ 38 h 2088"/>
              <a:gd name="T2" fmla="*/ 144 w 1691"/>
              <a:gd name="T3" fmla="*/ 5 h 2088"/>
              <a:gd name="T4" fmla="*/ 63 w 1691"/>
              <a:gd name="T5" fmla="*/ 405 h 2088"/>
              <a:gd name="T6" fmla="*/ 19 w 1691"/>
              <a:gd name="T7" fmla="*/ 890 h 2088"/>
              <a:gd name="T8" fmla="*/ 36 w 1691"/>
              <a:gd name="T9" fmla="*/ 1291 h 2088"/>
              <a:gd name="T10" fmla="*/ 852 w 1691"/>
              <a:gd name="T11" fmla="*/ 2086 h 2088"/>
              <a:gd name="T12" fmla="*/ 852 w 1691"/>
              <a:gd name="T13" fmla="*/ 2086 h 2088"/>
              <a:gd name="T14" fmla="*/ 852 w 1691"/>
              <a:gd name="T15" fmla="*/ 2086 h 2088"/>
              <a:gd name="T16" fmla="*/ 852 w 1691"/>
              <a:gd name="T17" fmla="*/ 2086 h 2088"/>
              <a:gd name="T18" fmla="*/ 852 w 1691"/>
              <a:gd name="T19" fmla="*/ 2086 h 2088"/>
              <a:gd name="T20" fmla="*/ 852 w 1691"/>
              <a:gd name="T21" fmla="*/ 2086 h 2088"/>
              <a:gd name="T22" fmla="*/ 852 w 1691"/>
              <a:gd name="T23" fmla="*/ 2086 h 2088"/>
              <a:gd name="T24" fmla="*/ 852 w 1691"/>
              <a:gd name="T25" fmla="*/ 2086 h 2088"/>
              <a:gd name="T26" fmla="*/ 1662 w 1691"/>
              <a:gd name="T27" fmla="*/ 1284 h 2088"/>
              <a:gd name="T28" fmla="*/ 1675 w 1691"/>
              <a:gd name="T29" fmla="*/ 884 h 2088"/>
              <a:gd name="T30" fmla="*/ 1628 w 1691"/>
              <a:gd name="T31" fmla="*/ 399 h 2088"/>
              <a:gd name="T32" fmla="*/ 1543 w 1691"/>
              <a:gd name="T33" fmla="*/ 0 h 2088"/>
              <a:gd name="T34" fmla="*/ 845 w 1691"/>
              <a:gd name="T35" fmla="*/ 38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1" h="2088">
                <a:moveTo>
                  <a:pt x="845" y="38"/>
                </a:moveTo>
                <a:cubicBezTo>
                  <a:pt x="588" y="39"/>
                  <a:pt x="144" y="5"/>
                  <a:pt x="144" y="5"/>
                </a:cubicBezTo>
                <a:cubicBezTo>
                  <a:pt x="90" y="5"/>
                  <a:pt x="111" y="312"/>
                  <a:pt x="63" y="405"/>
                </a:cubicBezTo>
                <a:cubicBezTo>
                  <a:pt x="0" y="528"/>
                  <a:pt x="19" y="890"/>
                  <a:pt x="19" y="890"/>
                </a:cubicBezTo>
                <a:lnTo>
                  <a:pt x="36" y="1291"/>
                </a:lnTo>
                <a:cubicBezTo>
                  <a:pt x="37" y="1732"/>
                  <a:pt x="383" y="2088"/>
                  <a:pt x="852" y="2086"/>
                </a:cubicBezTo>
                <a:lnTo>
                  <a:pt x="852" y="2086"/>
                </a:lnTo>
                <a:lnTo>
                  <a:pt x="852" y="2086"/>
                </a:lnTo>
                <a:lnTo>
                  <a:pt x="852" y="2086"/>
                </a:lnTo>
                <a:lnTo>
                  <a:pt x="852" y="2086"/>
                </a:lnTo>
                <a:lnTo>
                  <a:pt x="852" y="2086"/>
                </a:lnTo>
                <a:lnTo>
                  <a:pt x="852" y="2086"/>
                </a:lnTo>
                <a:lnTo>
                  <a:pt x="852" y="2086"/>
                </a:lnTo>
                <a:cubicBezTo>
                  <a:pt x="1320" y="2084"/>
                  <a:pt x="1664" y="1725"/>
                  <a:pt x="1662" y="1284"/>
                </a:cubicBezTo>
                <a:lnTo>
                  <a:pt x="1675" y="884"/>
                </a:lnTo>
                <a:cubicBezTo>
                  <a:pt x="1675" y="884"/>
                  <a:pt x="1691" y="521"/>
                  <a:pt x="1628" y="399"/>
                </a:cubicBezTo>
                <a:cubicBezTo>
                  <a:pt x="1579" y="306"/>
                  <a:pt x="1597" y="0"/>
                  <a:pt x="1543" y="0"/>
                </a:cubicBezTo>
                <a:cubicBezTo>
                  <a:pt x="1543" y="0"/>
                  <a:pt x="1103" y="37"/>
                  <a:pt x="845" y="3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7" name="Freeform 148">
            <a:extLst>
              <a:ext uri="{FF2B5EF4-FFF2-40B4-BE49-F238E27FC236}">
                <a16:creationId xmlns:a16="http://schemas.microsoft.com/office/drawing/2014/main" id="{E68D8624-771A-544F-ECD3-15DA578250D2}"/>
              </a:ext>
            </a:extLst>
          </p:cNvPr>
          <p:cNvSpPr>
            <a:spLocks/>
          </p:cNvSpPr>
          <p:nvPr/>
        </p:nvSpPr>
        <p:spPr bwMode="auto">
          <a:xfrm>
            <a:off x="1776804" y="4208889"/>
            <a:ext cx="63745" cy="132986"/>
          </a:xfrm>
          <a:custGeom>
            <a:avLst/>
            <a:gdLst>
              <a:gd name="T0" fmla="*/ 120 w 372"/>
              <a:gd name="T1" fmla="*/ 47 h 775"/>
              <a:gd name="T2" fmla="*/ 14 w 372"/>
              <a:gd name="T3" fmla="*/ 305 h 775"/>
              <a:gd name="T4" fmla="*/ 0 w 372"/>
              <a:gd name="T5" fmla="*/ 612 h 775"/>
              <a:gd name="T6" fmla="*/ 184 w 372"/>
              <a:gd name="T7" fmla="*/ 637 h 775"/>
              <a:gd name="T8" fmla="*/ 306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6" y="96"/>
                </a:cubicBezTo>
                <a:cubicBezTo>
                  <a:pt x="265" y="24"/>
                  <a:pt x="183" y="0"/>
                  <a:pt x="120" y="47"/>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8" name="Freeform 149">
            <a:extLst>
              <a:ext uri="{FF2B5EF4-FFF2-40B4-BE49-F238E27FC236}">
                <a16:creationId xmlns:a16="http://schemas.microsoft.com/office/drawing/2014/main" id="{D6F5F980-5CB0-D81B-E711-B457EC09235E}"/>
              </a:ext>
            </a:extLst>
          </p:cNvPr>
          <p:cNvSpPr>
            <a:spLocks/>
          </p:cNvSpPr>
          <p:nvPr/>
        </p:nvSpPr>
        <p:spPr bwMode="auto">
          <a:xfrm>
            <a:off x="1776804" y="4208889"/>
            <a:ext cx="63745" cy="132986"/>
          </a:xfrm>
          <a:custGeom>
            <a:avLst/>
            <a:gdLst>
              <a:gd name="T0" fmla="*/ 120 w 372"/>
              <a:gd name="T1" fmla="*/ 47 h 775"/>
              <a:gd name="T2" fmla="*/ 14 w 372"/>
              <a:gd name="T3" fmla="*/ 305 h 775"/>
              <a:gd name="T4" fmla="*/ 0 w 372"/>
              <a:gd name="T5" fmla="*/ 612 h 775"/>
              <a:gd name="T6" fmla="*/ 184 w 372"/>
              <a:gd name="T7" fmla="*/ 637 h 775"/>
              <a:gd name="T8" fmla="*/ 306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6" y="96"/>
                </a:cubicBezTo>
                <a:cubicBezTo>
                  <a:pt x="265" y="24"/>
                  <a:pt x="183" y="0"/>
                  <a:pt x="120" y="47"/>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9" name="Freeform 150">
            <a:extLst>
              <a:ext uri="{FF2B5EF4-FFF2-40B4-BE49-F238E27FC236}">
                <a16:creationId xmlns:a16="http://schemas.microsoft.com/office/drawing/2014/main" id="{D2E4541E-7A01-42BB-FB07-8E01CC066E92}"/>
              </a:ext>
            </a:extLst>
          </p:cNvPr>
          <p:cNvSpPr>
            <a:spLocks/>
          </p:cNvSpPr>
          <p:nvPr/>
        </p:nvSpPr>
        <p:spPr bwMode="auto">
          <a:xfrm>
            <a:off x="1434999" y="4211087"/>
            <a:ext cx="63745" cy="131887"/>
          </a:xfrm>
          <a:custGeom>
            <a:avLst/>
            <a:gdLst>
              <a:gd name="T0" fmla="*/ 249 w 374"/>
              <a:gd name="T1" fmla="*/ 46 h 774"/>
              <a:gd name="T2" fmla="*/ 357 w 374"/>
              <a:gd name="T3" fmla="*/ 303 h 774"/>
              <a:gd name="T4" fmla="*/ 374 w 374"/>
              <a:gd name="T5" fmla="*/ 610 h 774"/>
              <a:gd name="T6" fmla="*/ 190 w 374"/>
              <a:gd name="T7" fmla="*/ 637 h 774"/>
              <a:gd name="T8" fmla="*/ 64 w 374"/>
              <a:gd name="T9" fmla="*/ 97 h 774"/>
              <a:gd name="T10" fmla="*/ 249 w 374"/>
              <a:gd name="T11" fmla="*/ 46 h 774"/>
            </a:gdLst>
            <a:ahLst/>
            <a:cxnLst>
              <a:cxn ang="0">
                <a:pos x="T0" y="T1"/>
              </a:cxn>
              <a:cxn ang="0">
                <a:pos x="T2" y="T3"/>
              </a:cxn>
              <a:cxn ang="0">
                <a:pos x="T4" y="T5"/>
              </a:cxn>
              <a:cxn ang="0">
                <a:pos x="T6" y="T7"/>
              </a:cxn>
              <a:cxn ang="0">
                <a:pos x="T8" y="T9"/>
              </a:cxn>
              <a:cxn ang="0">
                <a:pos x="T10" y="T11"/>
              </a:cxn>
            </a:cxnLst>
            <a:rect l="0" t="0" r="r" b="b"/>
            <a:pathLst>
              <a:path w="374" h="774">
                <a:moveTo>
                  <a:pt x="249" y="46"/>
                </a:moveTo>
                <a:cubicBezTo>
                  <a:pt x="344" y="117"/>
                  <a:pt x="357" y="303"/>
                  <a:pt x="357" y="303"/>
                </a:cubicBezTo>
                <a:lnTo>
                  <a:pt x="374" y="610"/>
                </a:lnTo>
                <a:cubicBezTo>
                  <a:pt x="302" y="774"/>
                  <a:pt x="190" y="637"/>
                  <a:pt x="190" y="637"/>
                </a:cubicBezTo>
                <a:cubicBezTo>
                  <a:pt x="0" y="339"/>
                  <a:pt x="18" y="178"/>
                  <a:pt x="64" y="97"/>
                </a:cubicBezTo>
                <a:cubicBezTo>
                  <a:pt x="104" y="24"/>
                  <a:pt x="187" y="0"/>
                  <a:pt x="249" y="46"/>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0" name="Freeform 151">
            <a:extLst>
              <a:ext uri="{FF2B5EF4-FFF2-40B4-BE49-F238E27FC236}">
                <a16:creationId xmlns:a16="http://schemas.microsoft.com/office/drawing/2014/main" id="{3D17C7E1-5C03-BCC1-AAEB-4396C89C8027}"/>
              </a:ext>
            </a:extLst>
          </p:cNvPr>
          <p:cNvSpPr>
            <a:spLocks/>
          </p:cNvSpPr>
          <p:nvPr/>
        </p:nvSpPr>
        <p:spPr bwMode="auto">
          <a:xfrm>
            <a:off x="1434999" y="4211087"/>
            <a:ext cx="63745" cy="131887"/>
          </a:xfrm>
          <a:custGeom>
            <a:avLst/>
            <a:gdLst>
              <a:gd name="T0" fmla="*/ 249 w 374"/>
              <a:gd name="T1" fmla="*/ 46 h 774"/>
              <a:gd name="T2" fmla="*/ 357 w 374"/>
              <a:gd name="T3" fmla="*/ 303 h 774"/>
              <a:gd name="T4" fmla="*/ 374 w 374"/>
              <a:gd name="T5" fmla="*/ 610 h 774"/>
              <a:gd name="T6" fmla="*/ 190 w 374"/>
              <a:gd name="T7" fmla="*/ 637 h 774"/>
              <a:gd name="T8" fmla="*/ 64 w 374"/>
              <a:gd name="T9" fmla="*/ 97 h 774"/>
              <a:gd name="T10" fmla="*/ 249 w 374"/>
              <a:gd name="T11" fmla="*/ 46 h 774"/>
            </a:gdLst>
            <a:ahLst/>
            <a:cxnLst>
              <a:cxn ang="0">
                <a:pos x="T0" y="T1"/>
              </a:cxn>
              <a:cxn ang="0">
                <a:pos x="T2" y="T3"/>
              </a:cxn>
              <a:cxn ang="0">
                <a:pos x="T4" y="T5"/>
              </a:cxn>
              <a:cxn ang="0">
                <a:pos x="T6" y="T7"/>
              </a:cxn>
              <a:cxn ang="0">
                <a:pos x="T8" y="T9"/>
              </a:cxn>
              <a:cxn ang="0">
                <a:pos x="T10" y="T11"/>
              </a:cxn>
            </a:cxnLst>
            <a:rect l="0" t="0" r="r" b="b"/>
            <a:pathLst>
              <a:path w="374" h="774">
                <a:moveTo>
                  <a:pt x="249" y="46"/>
                </a:moveTo>
                <a:cubicBezTo>
                  <a:pt x="344" y="117"/>
                  <a:pt x="357" y="303"/>
                  <a:pt x="357" y="303"/>
                </a:cubicBezTo>
                <a:lnTo>
                  <a:pt x="374" y="610"/>
                </a:lnTo>
                <a:cubicBezTo>
                  <a:pt x="302" y="774"/>
                  <a:pt x="190" y="637"/>
                  <a:pt x="190" y="637"/>
                </a:cubicBezTo>
                <a:cubicBezTo>
                  <a:pt x="0" y="339"/>
                  <a:pt x="18" y="178"/>
                  <a:pt x="64" y="97"/>
                </a:cubicBezTo>
                <a:cubicBezTo>
                  <a:pt x="104" y="24"/>
                  <a:pt x="187" y="0"/>
                  <a:pt x="249" y="4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1" name="Freeform 152">
            <a:extLst>
              <a:ext uri="{FF2B5EF4-FFF2-40B4-BE49-F238E27FC236}">
                <a16:creationId xmlns:a16="http://schemas.microsoft.com/office/drawing/2014/main" id="{97B0FF4E-9711-3923-295E-4C28CDA41D5E}"/>
              </a:ext>
            </a:extLst>
          </p:cNvPr>
          <p:cNvSpPr>
            <a:spLocks/>
          </p:cNvSpPr>
          <p:nvPr/>
        </p:nvSpPr>
        <p:spPr bwMode="auto">
          <a:xfrm>
            <a:off x="1667998" y="4189106"/>
            <a:ext cx="63745" cy="20882"/>
          </a:xfrm>
          <a:custGeom>
            <a:avLst/>
            <a:gdLst>
              <a:gd name="T0" fmla="*/ 0 w 370"/>
              <a:gd name="T1" fmla="*/ 121 h 121"/>
              <a:gd name="T2" fmla="*/ 370 w 370"/>
              <a:gd name="T3" fmla="*/ 89 h 121"/>
            </a:gdLst>
            <a:ahLst/>
            <a:cxnLst>
              <a:cxn ang="0">
                <a:pos x="T0" y="T1"/>
              </a:cxn>
              <a:cxn ang="0">
                <a:pos x="T2" y="T3"/>
              </a:cxn>
            </a:cxnLst>
            <a:rect l="0" t="0" r="r" b="b"/>
            <a:pathLst>
              <a:path w="370" h="121">
                <a:moveTo>
                  <a:pt x="0" y="121"/>
                </a:moveTo>
                <a:cubicBezTo>
                  <a:pt x="0" y="121"/>
                  <a:pt x="232" y="0"/>
                  <a:pt x="370" y="89"/>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2" name="Freeform 153">
            <a:extLst>
              <a:ext uri="{FF2B5EF4-FFF2-40B4-BE49-F238E27FC236}">
                <a16:creationId xmlns:a16="http://schemas.microsoft.com/office/drawing/2014/main" id="{D6F9A1BC-74B5-B6EF-A201-67315ED135A2}"/>
              </a:ext>
            </a:extLst>
          </p:cNvPr>
          <p:cNvSpPr>
            <a:spLocks/>
          </p:cNvSpPr>
          <p:nvPr/>
        </p:nvSpPr>
        <p:spPr bwMode="auto">
          <a:xfrm>
            <a:off x="1542706" y="4189106"/>
            <a:ext cx="63745" cy="20882"/>
          </a:xfrm>
          <a:custGeom>
            <a:avLst/>
            <a:gdLst>
              <a:gd name="T0" fmla="*/ 371 w 371"/>
              <a:gd name="T1" fmla="*/ 119 h 119"/>
              <a:gd name="T2" fmla="*/ 0 w 371"/>
              <a:gd name="T3" fmla="*/ 91 h 119"/>
            </a:gdLst>
            <a:ahLst/>
            <a:cxnLst>
              <a:cxn ang="0">
                <a:pos x="T0" y="T1"/>
              </a:cxn>
              <a:cxn ang="0">
                <a:pos x="T2" y="T3"/>
              </a:cxn>
            </a:cxnLst>
            <a:rect l="0" t="0" r="r" b="b"/>
            <a:pathLst>
              <a:path w="371" h="119">
                <a:moveTo>
                  <a:pt x="371" y="119"/>
                </a:moveTo>
                <a:cubicBezTo>
                  <a:pt x="371" y="119"/>
                  <a:pt x="137" y="0"/>
                  <a:pt x="0" y="9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3" name="Freeform 154">
            <a:extLst>
              <a:ext uri="{FF2B5EF4-FFF2-40B4-BE49-F238E27FC236}">
                <a16:creationId xmlns:a16="http://schemas.microsoft.com/office/drawing/2014/main" id="{E696734E-358E-FFED-6CB1-6DD64813AE35}"/>
              </a:ext>
            </a:extLst>
          </p:cNvPr>
          <p:cNvSpPr>
            <a:spLocks/>
          </p:cNvSpPr>
          <p:nvPr/>
        </p:nvSpPr>
        <p:spPr bwMode="auto">
          <a:xfrm>
            <a:off x="1624036" y="4284724"/>
            <a:ext cx="14288" cy="41764"/>
          </a:xfrm>
          <a:custGeom>
            <a:avLst/>
            <a:gdLst>
              <a:gd name="T0" fmla="*/ 78 w 79"/>
              <a:gd name="T1" fmla="*/ 0 h 245"/>
              <a:gd name="T2" fmla="*/ 8 w 79"/>
              <a:gd name="T3" fmla="*/ 146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6"/>
                </a:lnTo>
                <a:cubicBezTo>
                  <a:pt x="0" y="160"/>
                  <a:pt x="4" y="178"/>
                  <a:pt x="17" y="188"/>
                </a:cubicBezTo>
                <a:lnTo>
                  <a:pt x="79" y="245"/>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4" name="Freeform 155">
            <a:extLst>
              <a:ext uri="{FF2B5EF4-FFF2-40B4-BE49-F238E27FC236}">
                <a16:creationId xmlns:a16="http://schemas.microsoft.com/office/drawing/2014/main" id="{58D2D368-90A1-5614-1F8D-231C85A5500F}"/>
              </a:ext>
            </a:extLst>
          </p:cNvPr>
          <p:cNvSpPr>
            <a:spLocks/>
          </p:cNvSpPr>
          <p:nvPr/>
        </p:nvSpPr>
        <p:spPr bwMode="auto">
          <a:xfrm>
            <a:off x="1599857" y="4375945"/>
            <a:ext cx="76934" cy="9892"/>
          </a:xfrm>
          <a:custGeom>
            <a:avLst/>
            <a:gdLst>
              <a:gd name="T0" fmla="*/ 451 w 451"/>
              <a:gd name="T1" fmla="*/ 0 h 61"/>
              <a:gd name="T2" fmla="*/ 226 w 451"/>
              <a:gd name="T3" fmla="*/ 60 h 61"/>
              <a:gd name="T4" fmla="*/ 0 w 451"/>
              <a:gd name="T5" fmla="*/ 2 h 61"/>
            </a:gdLst>
            <a:ahLst/>
            <a:cxnLst>
              <a:cxn ang="0">
                <a:pos x="T0" y="T1"/>
              </a:cxn>
              <a:cxn ang="0">
                <a:pos x="T2" y="T3"/>
              </a:cxn>
              <a:cxn ang="0">
                <a:pos x="T4" y="T5"/>
              </a:cxn>
            </a:cxnLst>
            <a:rect l="0" t="0" r="r" b="b"/>
            <a:pathLst>
              <a:path w="451" h="61">
                <a:moveTo>
                  <a:pt x="451" y="0"/>
                </a:moveTo>
                <a:cubicBezTo>
                  <a:pt x="451" y="0"/>
                  <a:pt x="360" y="60"/>
                  <a:pt x="226" y="60"/>
                </a:cubicBezTo>
                <a:cubicBezTo>
                  <a:pt x="92" y="61"/>
                  <a:pt x="0" y="2"/>
                  <a:pt x="0" y="2"/>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5" name="Line 156">
            <a:extLst>
              <a:ext uri="{FF2B5EF4-FFF2-40B4-BE49-F238E27FC236}">
                <a16:creationId xmlns:a16="http://schemas.microsoft.com/office/drawing/2014/main" id="{B7A8365C-95E6-2427-E6EF-300B5C19AEB6}"/>
              </a:ext>
            </a:extLst>
          </p:cNvPr>
          <p:cNvSpPr>
            <a:spLocks noChangeShapeType="1"/>
          </p:cNvSpPr>
          <p:nvPr/>
        </p:nvSpPr>
        <p:spPr bwMode="auto">
          <a:xfrm>
            <a:off x="1699870" y="4245158"/>
            <a:ext cx="0" cy="2637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6" name="Line 157">
            <a:extLst>
              <a:ext uri="{FF2B5EF4-FFF2-40B4-BE49-F238E27FC236}">
                <a16:creationId xmlns:a16="http://schemas.microsoft.com/office/drawing/2014/main" id="{63355556-FA9D-BD83-653F-0B154FB07335}"/>
              </a:ext>
            </a:extLst>
          </p:cNvPr>
          <p:cNvSpPr>
            <a:spLocks noChangeShapeType="1"/>
          </p:cNvSpPr>
          <p:nvPr/>
        </p:nvSpPr>
        <p:spPr bwMode="auto">
          <a:xfrm>
            <a:off x="1573480" y="4245158"/>
            <a:ext cx="0" cy="2637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7" name="Freeform 158">
            <a:extLst>
              <a:ext uri="{FF2B5EF4-FFF2-40B4-BE49-F238E27FC236}">
                <a16:creationId xmlns:a16="http://schemas.microsoft.com/office/drawing/2014/main" id="{CC9F40B6-157B-9879-348E-D11906B878AF}"/>
              </a:ext>
            </a:extLst>
          </p:cNvPr>
          <p:cNvSpPr>
            <a:spLocks/>
          </p:cNvSpPr>
          <p:nvPr/>
        </p:nvSpPr>
        <p:spPr bwMode="auto">
          <a:xfrm>
            <a:off x="1638323" y="4529813"/>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8" name="Freeform 159">
            <a:extLst>
              <a:ext uri="{FF2B5EF4-FFF2-40B4-BE49-F238E27FC236}">
                <a16:creationId xmlns:a16="http://schemas.microsoft.com/office/drawing/2014/main" id="{24CA25C0-0F3A-B987-7434-BB2720E0A036}"/>
              </a:ext>
            </a:extLst>
          </p:cNvPr>
          <p:cNvSpPr>
            <a:spLocks/>
          </p:cNvSpPr>
          <p:nvPr/>
        </p:nvSpPr>
        <p:spPr bwMode="auto">
          <a:xfrm>
            <a:off x="1638323" y="4529813"/>
            <a:ext cx="0" cy="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29" name="Freeform 160">
            <a:extLst>
              <a:ext uri="{FF2B5EF4-FFF2-40B4-BE49-F238E27FC236}">
                <a16:creationId xmlns:a16="http://schemas.microsoft.com/office/drawing/2014/main" id="{A5527A84-E90F-07A4-3124-8E0FACE1F87A}"/>
              </a:ext>
            </a:extLst>
          </p:cNvPr>
          <p:cNvSpPr>
            <a:spLocks/>
          </p:cNvSpPr>
          <p:nvPr/>
        </p:nvSpPr>
        <p:spPr bwMode="auto">
          <a:xfrm>
            <a:off x="1464673" y="4512228"/>
            <a:ext cx="81330" cy="340707"/>
          </a:xfrm>
          <a:custGeom>
            <a:avLst/>
            <a:gdLst>
              <a:gd name="T0" fmla="*/ 313 w 477"/>
              <a:gd name="T1" fmla="*/ 0 h 1996"/>
              <a:gd name="T2" fmla="*/ 0 w 477"/>
              <a:gd name="T3" fmla="*/ 563 h 1996"/>
              <a:gd name="T4" fmla="*/ 287 w 477"/>
              <a:gd name="T5" fmla="*/ 794 h 1996"/>
              <a:gd name="T6" fmla="*/ 320 w 477"/>
              <a:gd name="T7" fmla="*/ 820 h 1996"/>
              <a:gd name="T8" fmla="*/ 287 w 477"/>
              <a:gd name="T9" fmla="*/ 859 h 1996"/>
              <a:gd name="T10" fmla="*/ 39 w 477"/>
              <a:gd name="T11" fmla="*/ 1156 h 1996"/>
              <a:gd name="T12" fmla="*/ 477 w 477"/>
              <a:gd name="T13" fmla="*/ 1996 h 1996"/>
            </a:gdLst>
            <a:ahLst/>
            <a:cxnLst>
              <a:cxn ang="0">
                <a:pos x="T0" y="T1"/>
              </a:cxn>
              <a:cxn ang="0">
                <a:pos x="T2" y="T3"/>
              </a:cxn>
              <a:cxn ang="0">
                <a:pos x="T4" y="T5"/>
              </a:cxn>
              <a:cxn ang="0">
                <a:pos x="T6" y="T7"/>
              </a:cxn>
              <a:cxn ang="0">
                <a:pos x="T8" y="T9"/>
              </a:cxn>
              <a:cxn ang="0">
                <a:pos x="T10" y="T11"/>
              </a:cxn>
              <a:cxn ang="0">
                <a:pos x="T12" y="T13"/>
              </a:cxn>
            </a:cxnLst>
            <a:rect l="0" t="0" r="r" b="b"/>
            <a:pathLst>
              <a:path w="477" h="1996">
                <a:moveTo>
                  <a:pt x="313" y="0"/>
                </a:moveTo>
                <a:lnTo>
                  <a:pt x="0" y="563"/>
                </a:lnTo>
                <a:lnTo>
                  <a:pt x="287" y="794"/>
                </a:lnTo>
                <a:lnTo>
                  <a:pt x="320" y="820"/>
                </a:lnTo>
                <a:lnTo>
                  <a:pt x="287" y="859"/>
                </a:lnTo>
                <a:lnTo>
                  <a:pt x="39" y="1156"/>
                </a:lnTo>
                <a:lnTo>
                  <a:pt x="477" y="1996"/>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0" name="Freeform 161">
            <a:extLst>
              <a:ext uri="{FF2B5EF4-FFF2-40B4-BE49-F238E27FC236}">
                <a16:creationId xmlns:a16="http://schemas.microsoft.com/office/drawing/2014/main" id="{84F4C8F3-8D1E-769D-823A-A9DAEA29FFB7}"/>
              </a:ext>
            </a:extLst>
          </p:cNvPr>
          <p:cNvSpPr>
            <a:spLocks/>
          </p:cNvSpPr>
          <p:nvPr/>
        </p:nvSpPr>
        <p:spPr bwMode="auto">
          <a:xfrm>
            <a:off x="1731743" y="4512228"/>
            <a:ext cx="81330" cy="340707"/>
          </a:xfrm>
          <a:custGeom>
            <a:avLst/>
            <a:gdLst>
              <a:gd name="T0" fmla="*/ 164 w 477"/>
              <a:gd name="T1" fmla="*/ 0 h 1996"/>
              <a:gd name="T2" fmla="*/ 477 w 477"/>
              <a:gd name="T3" fmla="*/ 563 h 1996"/>
              <a:gd name="T4" fmla="*/ 190 w 477"/>
              <a:gd name="T5" fmla="*/ 794 h 1996"/>
              <a:gd name="T6" fmla="*/ 157 w 477"/>
              <a:gd name="T7" fmla="*/ 820 h 1996"/>
              <a:gd name="T8" fmla="*/ 190 w 477"/>
              <a:gd name="T9" fmla="*/ 859 h 1996"/>
              <a:gd name="T10" fmla="*/ 437 w 477"/>
              <a:gd name="T11" fmla="*/ 1156 h 1996"/>
              <a:gd name="T12" fmla="*/ 0 w 477"/>
              <a:gd name="T13" fmla="*/ 1996 h 1996"/>
            </a:gdLst>
            <a:ahLst/>
            <a:cxnLst>
              <a:cxn ang="0">
                <a:pos x="T0" y="T1"/>
              </a:cxn>
              <a:cxn ang="0">
                <a:pos x="T2" y="T3"/>
              </a:cxn>
              <a:cxn ang="0">
                <a:pos x="T4" y="T5"/>
              </a:cxn>
              <a:cxn ang="0">
                <a:pos x="T6" y="T7"/>
              </a:cxn>
              <a:cxn ang="0">
                <a:pos x="T8" y="T9"/>
              </a:cxn>
              <a:cxn ang="0">
                <a:pos x="T10" y="T11"/>
              </a:cxn>
              <a:cxn ang="0">
                <a:pos x="T12" y="T13"/>
              </a:cxn>
            </a:cxnLst>
            <a:rect l="0" t="0" r="r" b="b"/>
            <a:pathLst>
              <a:path w="477" h="1996">
                <a:moveTo>
                  <a:pt x="164" y="0"/>
                </a:moveTo>
                <a:lnTo>
                  <a:pt x="477" y="563"/>
                </a:lnTo>
                <a:lnTo>
                  <a:pt x="190" y="794"/>
                </a:lnTo>
                <a:lnTo>
                  <a:pt x="157" y="820"/>
                </a:lnTo>
                <a:lnTo>
                  <a:pt x="190" y="859"/>
                </a:lnTo>
                <a:lnTo>
                  <a:pt x="437" y="1156"/>
                </a:lnTo>
                <a:lnTo>
                  <a:pt x="0" y="1996"/>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1" name="Freeform 162">
            <a:extLst>
              <a:ext uri="{FF2B5EF4-FFF2-40B4-BE49-F238E27FC236}">
                <a16:creationId xmlns:a16="http://schemas.microsoft.com/office/drawing/2014/main" id="{B1216C4A-ADCB-A9F1-CB12-545E3D8654F6}"/>
              </a:ext>
            </a:extLst>
          </p:cNvPr>
          <p:cNvSpPr>
            <a:spLocks/>
          </p:cNvSpPr>
          <p:nvPr/>
        </p:nvSpPr>
        <p:spPr bwMode="auto">
          <a:xfrm>
            <a:off x="1504239" y="4452879"/>
            <a:ext cx="134085" cy="157165"/>
          </a:xfrm>
          <a:custGeom>
            <a:avLst/>
            <a:gdLst>
              <a:gd name="T0" fmla="*/ 787 w 787"/>
              <a:gd name="T1" fmla="*/ 452 h 918"/>
              <a:gd name="T2" fmla="*/ 424 w 787"/>
              <a:gd name="T3" fmla="*/ 918 h 918"/>
              <a:gd name="T4" fmla="*/ 0 w 787"/>
              <a:gd name="T5" fmla="*/ 304 h 918"/>
              <a:gd name="T6" fmla="*/ 130 w 787"/>
              <a:gd name="T7" fmla="*/ 0 h 918"/>
              <a:gd name="T8" fmla="*/ 787 w 787"/>
              <a:gd name="T9" fmla="*/ 452 h 918"/>
            </a:gdLst>
            <a:ahLst/>
            <a:cxnLst>
              <a:cxn ang="0">
                <a:pos x="T0" y="T1"/>
              </a:cxn>
              <a:cxn ang="0">
                <a:pos x="T2" y="T3"/>
              </a:cxn>
              <a:cxn ang="0">
                <a:pos x="T4" y="T5"/>
              </a:cxn>
              <a:cxn ang="0">
                <a:pos x="T6" y="T7"/>
              </a:cxn>
              <a:cxn ang="0">
                <a:pos x="T8" y="T9"/>
              </a:cxn>
            </a:cxnLst>
            <a:rect l="0" t="0" r="r" b="b"/>
            <a:pathLst>
              <a:path w="787" h="918">
                <a:moveTo>
                  <a:pt x="787" y="452"/>
                </a:moveTo>
                <a:cubicBezTo>
                  <a:pt x="563" y="555"/>
                  <a:pt x="424" y="918"/>
                  <a:pt x="424" y="918"/>
                </a:cubicBezTo>
                <a:lnTo>
                  <a:pt x="0" y="304"/>
                </a:lnTo>
                <a:lnTo>
                  <a:pt x="130" y="0"/>
                </a:lnTo>
                <a:lnTo>
                  <a:pt x="787" y="452"/>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2" name="Freeform 163">
            <a:extLst>
              <a:ext uri="{FF2B5EF4-FFF2-40B4-BE49-F238E27FC236}">
                <a16:creationId xmlns:a16="http://schemas.microsoft.com/office/drawing/2014/main" id="{C35C5D1A-D18D-DDAB-FABC-F72C7A1C5149}"/>
              </a:ext>
            </a:extLst>
          </p:cNvPr>
          <p:cNvSpPr>
            <a:spLocks/>
          </p:cNvSpPr>
          <p:nvPr/>
        </p:nvSpPr>
        <p:spPr bwMode="auto">
          <a:xfrm>
            <a:off x="1504239" y="4452879"/>
            <a:ext cx="134085" cy="157165"/>
          </a:xfrm>
          <a:custGeom>
            <a:avLst/>
            <a:gdLst>
              <a:gd name="T0" fmla="*/ 787 w 787"/>
              <a:gd name="T1" fmla="*/ 452 h 918"/>
              <a:gd name="T2" fmla="*/ 424 w 787"/>
              <a:gd name="T3" fmla="*/ 918 h 918"/>
              <a:gd name="T4" fmla="*/ 0 w 787"/>
              <a:gd name="T5" fmla="*/ 304 h 918"/>
              <a:gd name="T6" fmla="*/ 130 w 787"/>
              <a:gd name="T7" fmla="*/ 0 h 918"/>
              <a:gd name="T8" fmla="*/ 787 w 787"/>
              <a:gd name="T9" fmla="*/ 452 h 918"/>
            </a:gdLst>
            <a:ahLst/>
            <a:cxnLst>
              <a:cxn ang="0">
                <a:pos x="T0" y="T1"/>
              </a:cxn>
              <a:cxn ang="0">
                <a:pos x="T2" y="T3"/>
              </a:cxn>
              <a:cxn ang="0">
                <a:pos x="T4" y="T5"/>
              </a:cxn>
              <a:cxn ang="0">
                <a:pos x="T6" y="T7"/>
              </a:cxn>
              <a:cxn ang="0">
                <a:pos x="T8" y="T9"/>
              </a:cxn>
            </a:cxnLst>
            <a:rect l="0" t="0" r="r" b="b"/>
            <a:pathLst>
              <a:path w="787" h="918">
                <a:moveTo>
                  <a:pt x="787" y="452"/>
                </a:moveTo>
                <a:cubicBezTo>
                  <a:pt x="563" y="555"/>
                  <a:pt x="424" y="918"/>
                  <a:pt x="424" y="918"/>
                </a:cubicBezTo>
                <a:lnTo>
                  <a:pt x="0" y="304"/>
                </a:lnTo>
                <a:lnTo>
                  <a:pt x="130" y="0"/>
                </a:lnTo>
                <a:lnTo>
                  <a:pt x="787" y="4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3" name="Freeform 164">
            <a:extLst>
              <a:ext uri="{FF2B5EF4-FFF2-40B4-BE49-F238E27FC236}">
                <a16:creationId xmlns:a16="http://schemas.microsoft.com/office/drawing/2014/main" id="{5C0BC76C-B1C7-DA36-F2EA-4B191D21E083}"/>
              </a:ext>
            </a:extLst>
          </p:cNvPr>
          <p:cNvSpPr>
            <a:spLocks/>
          </p:cNvSpPr>
          <p:nvPr/>
        </p:nvSpPr>
        <p:spPr bwMode="auto">
          <a:xfrm>
            <a:off x="1638323" y="4451781"/>
            <a:ext cx="135184" cy="157165"/>
          </a:xfrm>
          <a:custGeom>
            <a:avLst/>
            <a:gdLst>
              <a:gd name="T0" fmla="*/ 0 w 787"/>
              <a:gd name="T1" fmla="*/ 457 h 920"/>
              <a:gd name="T2" fmla="*/ 368 w 787"/>
              <a:gd name="T3" fmla="*/ 920 h 920"/>
              <a:gd name="T4" fmla="*/ 787 w 787"/>
              <a:gd name="T5" fmla="*/ 303 h 920"/>
              <a:gd name="T6" fmla="*/ 654 w 787"/>
              <a:gd name="T7" fmla="*/ 0 h 920"/>
              <a:gd name="T8" fmla="*/ 0 w 787"/>
              <a:gd name="T9" fmla="*/ 457 h 920"/>
            </a:gdLst>
            <a:ahLst/>
            <a:cxnLst>
              <a:cxn ang="0">
                <a:pos x="T0" y="T1"/>
              </a:cxn>
              <a:cxn ang="0">
                <a:pos x="T2" y="T3"/>
              </a:cxn>
              <a:cxn ang="0">
                <a:pos x="T4" y="T5"/>
              </a:cxn>
              <a:cxn ang="0">
                <a:pos x="T6" y="T7"/>
              </a:cxn>
              <a:cxn ang="0">
                <a:pos x="T8" y="T9"/>
              </a:cxn>
            </a:cxnLst>
            <a:rect l="0" t="0" r="r" b="b"/>
            <a:pathLst>
              <a:path w="787" h="920">
                <a:moveTo>
                  <a:pt x="0" y="457"/>
                </a:moveTo>
                <a:cubicBezTo>
                  <a:pt x="226" y="558"/>
                  <a:pt x="368" y="920"/>
                  <a:pt x="368" y="920"/>
                </a:cubicBezTo>
                <a:lnTo>
                  <a:pt x="787" y="303"/>
                </a:lnTo>
                <a:lnTo>
                  <a:pt x="654" y="0"/>
                </a:lnTo>
                <a:lnTo>
                  <a:pt x="0" y="457"/>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4" name="Freeform 165">
            <a:extLst>
              <a:ext uri="{FF2B5EF4-FFF2-40B4-BE49-F238E27FC236}">
                <a16:creationId xmlns:a16="http://schemas.microsoft.com/office/drawing/2014/main" id="{53534374-71B3-22AA-4AD4-AA884D28FD2F}"/>
              </a:ext>
            </a:extLst>
          </p:cNvPr>
          <p:cNvSpPr>
            <a:spLocks/>
          </p:cNvSpPr>
          <p:nvPr/>
        </p:nvSpPr>
        <p:spPr bwMode="auto">
          <a:xfrm>
            <a:off x="1638323" y="4451781"/>
            <a:ext cx="135184" cy="157165"/>
          </a:xfrm>
          <a:custGeom>
            <a:avLst/>
            <a:gdLst>
              <a:gd name="T0" fmla="*/ 0 w 787"/>
              <a:gd name="T1" fmla="*/ 457 h 920"/>
              <a:gd name="T2" fmla="*/ 368 w 787"/>
              <a:gd name="T3" fmla="*/ 920 h 920"/>
              <a:gd name="T4" fmla="*/ 787 w 787"/>
              <a:gd name="T5" fmla="*/ 303 h 920"/>
              <a:gd name="T6" fmla="*/ 654 w 787"/>
              <a:gd name="T7" fmla="*/ 0 h 920"/>
              <a:gd name="T8" fmla="*/ 0 w 787"/>
              <a:gd name="T9" fmla="*/ 457 h 920"/>
            </a:gdLst>
            <a:ahLst/>
            <a:cxnLst>
              <a:cxn ang="0">
                <a:pos x="T0" y="T1"/>
              </a:cxn>
              <a:cxn ang="0">
                <a:pos x="T2" y="T3"/>
              </a:cxn>
              <a:cxn ang="0">
                <a:pos x="T4" y="T5"/>
              </a:cxn>
              <a:cxn ang="0">
                <a:pos x="T6" y="T7"/>
              </a:cxn>
              <a:cxn ang="0">
                <a:pos x="T8" y="T9"/>
              </a:cxn>
            </a:cxnLst>
            <a:rect l="0" t="0" r="r" b="b"/>
            <a:pathLst>
              <a:path w="787" h="920">
                <a:moveTo>
                  <a:pt x="0" y="457"/>
                </a:moveTo>
                <a:cubicBezTo>
                  <a:pt x="226" y="558"/>
                  <a:pt x="368" y="920"/>
                  <a:pt x="368" y="920"/>
                </a:cubicBezTo>
                <a:lnTo>
                  <a:pt x="787" y="303"/>
                </a:lnTo>
                <a:lnTo>
                  <a:pt x="654" y="0"/>
                </a:lnTo>
                <a:lnTo>
                  <a:pt x="0" y="457"/>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5" name="Line 166">
            <a:extLst>
              <a:ext uri="{FF2B5EF4-FFF2-40B4-BE49-F238E27FC236}">
                <a16:creationId xmlns:a16="http://schemas.microsoft.com/office/drawing/2014/main" id="{E8392D66-E395-DD4C-3E74-7C92E53FA6E7}"/>
              </a:ext>
            </a:extLst>
          </p:cNvPr>
          <p:cNvSpPr>
            <a:spLocks noChangeShapeType="1"/>
          </p:cNvSpPr>
          <p:nvPr/>
        </p:nvSpPr>
        <p:spPr bwMode="auto">
          <a:xfrm>
            <a:off x="1638323" y="4529813"/>
            <a:ext cx="0" cy="32312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6" name="Freeform 167">
            <a:extLst>
              <a:ext uri="{FF2B5EF4-FFF2-40B4-BE49-F238E27FC236}">
                <a16:creationId xmlns:a16="http://schemas.microsoft.com/office/drawing/2014/main" id="{CDE79A47-00BA-7120-2EE2-D8DCCD8FE26A}"/>
              </a:ext>
            </a:extLst>
          </p:cNvPr>
          <p:cNvSpPr>
            <a:spLocks/>
          </p:cNvSpPr>
          <p:nvPr/>
        </p:nvSpPr>
        <p:spPr bwMode="auto">
          <a:xfrm>
            <a:off x="1525121" y="4096785"/>
            <a:ext cx="236297" cy="80231"/>
          </a:xfrm>
          <a:custGeom>
            <a:avLst/>
            <a:gdLst>
              <a:gd name="T0" fmla="*/ 0 w 1383"/>
              <a:gd name="T1" fmla="*/ 25 h 465"/>
              <a:gd name="T2" fmla="*/ 263 w 1383"/>
              <a:gd name="T3" fmla="*/ 457 h 465"/>
              <a:gd name="T4" fmla="*/ 340 w 1383"/>
              <a:gd name="T5" fmla="*/ 115 h 465"/>
              <a:gd name="T6" fmla="*/ 608 w 1383"/>
              <a:gd name="T7" fmla="*/ 465 h 465"/>
              <a:gd name="T8" fmla="*/ 677 w 1383"/>
              <a:gd name="T9" fmla="*/ 85 h 465"/>
              <a:gd name="T10" fmla="*/ 926 w 1383"/>
              <a:gd name="T11" fmla="*/ 441 h 465"/>
              <a:gd name="T12" fmla="*/ 998 w 1383"/>
              <a:gd name="T13" fmla="*/ 80 h 465"/>
              <a:gd name="T14" fmla="*/ 1247 w 1383"/>
              <a:gd name="T15" fmla="*/ 450 h 465"/>
              <a:gd name="T16" fmla="*/ 1383 w 1383"/>
              <a:gd name="T17" fmla="*/ 0 h 465"/>
              <a:gd name="T18" fmla="*/ 0 w 1383"/>
              <a:gd name="T19"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465">
                <a:moveTo>
                  <a:pt x="0" y="25"/>
                </a:moveTo>
                <a:cubicBezTo>
                  <a:pt x="0" y="25"/>
                  <a:pt x="77" y="303"/>
                  <a:pt x="263" y="457"/>
                </a:cubicBezTo>
                <a:cubicBezTo>
                  <a:pt x="263" y="457"/>
                  <a:pt x="277" y="186"/>
                  <a:pt x="340" y="115"/>
                </a:cubicBezTo>
                <a:cubicBezTo>
                  <a:pt x="340" y="115"/>
                  <a:pt x="428" y="394"/>
                  <a:pt x="608" y="465"/>
                </a:cubicBezTo>
                <a:cubicBezTo>
                  <a:pt x="608" y="465"/>
                  <a:pt x="602" y="212"/>
                  <a:pt x="677" y="85"/>
                </a:cubicBezTo>
                <a:cubicBezTo>
                  <a:pt x="677" y="85"/>
                  <a:pt x="766" y="318"/>
                  <a:pt x="926" y="441"/>
                </a:cubicBezTo>
                <a:cubicBezTo>
                  <a:pt x="926" y="441"/>
                  <a:pt x="927" y="210"/>
                  <a:pt x="998" y="80"/>
                </a:cubicBezTo>
                <a:cubicBezTo>
                  <a:pt x="998" y="80"/>
                  <a:pt x="1090" y="366"/>
                  <a:pt x="1247" y="450"/>
                </a:cubicBezTo>
                <a:cubicBezTo>
                  <a:pt x="1247" y="450"/>
                  <a:pt x="1251" y="171"/>
                  <a:pt x="1383" y="0"/>
                </a:cubicBezTo>
                <a:lnTo>
                  <a:pt x="0" y="25"/>
                </a:lnTo>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7" name="Freeform 168">
            <a:extLst>
              <a:ext uri="{FF2B5EF4-FFF2-40B4-BE49-F238E27FC236}">
                <a16:creationId xmlns:a16="http://schemas.microsoft.com/office/drawing/2014/main" id="{841B5C2B-2C7D-7FA7-A6A5-01183C794DA0}"/>
              </a:ext>
            </a:extLst>
          </p:cNvPr>
          <p:cNvSpPr>
            <a:spLocks/>
          </p:cNvSpPr>
          <p:nvPr/>
        </p:nvSpPr>
        <p:spPr bwMode="auto">
          <a:xfrm>
            <a:off x="1525121" y="4096785"/>
            <a:ext cx="236297" cy="80231"/>
          </a:xfrm>
          <a:custGeom>
            <a:avLst/>
            <a:gdLst>
              <a:gd name="T0" fmla="*/ 0 w 1383"/>
              <a:gd name="T1" fmla="*/ 25 h 465"/>
              <a:gd name="T2" fmla="*/ 263 w 1383"/>
              <a:gd name="T3" fmla="*/ 457 h 465"/>
              <a:gd name="T4" fmla="*/ 340 w 1383"/>
              <a:gd name="T5" fmla="*/ 115 h 465"/>
              <a:gd name="T6" fmla="*/ 608 w 1383"/>
              <a:gd name="T7" fmla="*/ 465 h 465"/>
              <a:gd name="T8" fmla="*/ 677 w 1383"/>
              <a:gd name="T9" fmla="*/ 85 h 465"/>
              <a:gd name="T10" fmla="*/ 926 w 1383"/>
              <a:gd name="T11" fmla="*/ 441 h 465"/>
              <a:gd name="T12" fmla="*/ 998 w 1383"/>
              <a:gd name="T13" fmla="*/ 80 h 465"/>
              <a:gd name="T14" fmla="*/ 1247 w 1383"/>
              <a:gd name="T15" fmla="*/ 450 h 465"/>
              <a:gd name="T16" fmla="*/ 1383 w 1383"/>
              <a:gd name="T17" fmla="*/ 0 h 465"/>
              <a:gd name="T18" fmla="*/ 0 w 1383"/>
              <a:gd name="T19" fmla="*/ 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465">
                <a:moveTo>
                  <a:pt x="0" y="25"/>
                </a:moveTo>
                <a:cubicBezTo>
                  <a:pt x="0" y="25"/>
                  <a:pt x="77" y="303"/>
                  <a:pt x="263" y="457"/>
                </a:cubicBezTo>
                <a:cubicBezTo>
                  <a:pt x="263" y="457"/>
                  <a:pt x="277" y="186"/>
                  <a:pt x="340" y="115"/>
                </a:cubicBezTo>
                <a:cubicBezTo>
                  <a:pt x="340" y="115"/>
                  <a:pt x="428" y="394"/>
                  <a:pt x="608" y="465"/>
                </a:cubicBezTo>
                <a:cubicBezTo>
                  <a:pt x="608" y="465"/>
                  <a:pt x="602" y="212"/>
                  <a:pt x="677" y="85"/>
                </a:cubicBezTo>
                <a:cubicBezTo>
                  <a:pt x="677" y="85"/>
                  <a:pt x="766" y="318"/>
                  <a:pt x="926" y="441"/>
                </a:cubicBezTo>
                <a:cubicBezTo>
                  <a:pt x="926" y="441"/>
                  <a:pt x="927" y="210"/>
                  <a:pt x="998" y="80"/>
                </a:cubicBezTo>
                <a:cubicBezTo>
                  <a:pt x="998" y="80"/>
                  <a:pt x="1090" y="366"/>
                  <a:pt x="1247" y="450"/>
                </a:cubicBezTo>
                <a:cubicBezTo>
                  <a:pt x="1247" y="450"/>
                  <a:pt x="1251" y="171"/>
                  <a:pt x="1383" y="0"/>
                </a:cubicBezTo>
                <a:lnTo>
                  <a:pt x="0" y="25"/>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39" name="Freeform 169">
            <a:extLst>
              <a:ext uri="{FF2B5EF4-FFF2-40B4-BE49-F238E27FC236}">
                <a16:creationId xmlns:a16="http://schemas.microsoft.com/office/drawing/2014/main" id="{2A9D863E-73BB-A3C8-77C8-A592DF7200B6}"/>
              </a:ext>
            </a:extLst>
          </p:cNvPr>
          <p:cNvSpPr>
            <a:spLocks/>
          </p:cNvSpPr>
          <p:nvPr/>
        </p:nvSpPr>
        <p:spPr bwMode="auto">
          <a:xfrm>
            <a:off x="6775656" y="3969295"/>
            <a:ext cx="381621" cy="483841"/>
          </a:xfrm>
          <a:custGeom>
            <a:avLst/>
            <a:gdLst>
              <a:gd name="T0" fmla="*/ 2064 w 2163"/>
              <a:gd name="T1" fmla="*/ 1799 h 2736"/>
              <a:gd name="T2" fmla="*/ 2136 w 2163"/>
              <a:gd name="T3" fmla="*/ 1123 h 2736"/>
              <a:gd name="T4" fmla="*/ 1944 w 2163"/>
              <a:gd name="T5" fmla="*/ 423 h 2736"/>
              <a:gd name="T6" fmla="*/ 1082 w 2163"/>
              <a:gd name="T7" fmla="*/ 0 h 2736"/>
              <a:gd name="T8" fmla="*/ 219 w 2163"/>
              <a:gd name="T9" fmla="*/ 423 h 2736"/>
              <a:gd name="T10" fmla="*/ 28 w 2163"/>
              <a:gd name="T11" fmla="*/ 1123 h 2736"/>
              <a:gd name="T12" fmla="*/ 100 w 2163"/>
              <a:gd name="T13" fmla="*/ 1799 h 2736"/>
              <a:gd name="T14" fmla="*/ 0 w 2163"/>
              <a:gd name="T15" fmla="*/ 2551 h 2736"/>
              <a:gd name="T16" fmla="*/ 625 w 2163"/>
              <a:gd name="T17" fmla="*/ 2582 h 2736"/>
              <a:gd name="T18" fmla="*/ 1082 w 2163"/>
              <a:gd name="T19" fmla="*/ 2466 h 2736"/>
              <a:gd name="T20" fmla="*/ 1538 w 2163"/>
              <a:gd name="T21" fmla="*/ 2582 h 2736"/>
              <a:gd name="T22" fmla="*/ 2163 w 2163"/>
              <a:gd name="T23" fmla="*/ 2551 h 2736"/>
              <a:gd name="T24" fmla="*/ 2064 w 2163"/>
              <a:gd name="T25" fmla="*/ 179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2736">
                <a:moveTo>
                  <a:pt x="2064" y="1799"/>
                </a:moveTo>
                <a:cubicBezTo>
                  <a:pt x="2117" y="1561"/>
                  <a:pt x="2136" y="1381"/>
                  <a:pt x="2136" y="1123"/>
                </a:cubicBezTo>
                <a:cubicBezTo>
                  <a:pt x="2136" y="858"/>
                  <a:pt x="2065" y="633"/>
                  <a:pt x="1944" y="423"/>
                </a:cubicBezTo>
                <a:cubicBezTo>
                  <a:pt x="1759" y="177"/>
                  <a:pt x="1473" y="18"/>
                  <a:pt x="1082" y="0"/>
                </a:cubicBezTo>
                <a:cubicBezTo>
                  <a:pt x="691" y="18"/>
                  <a:pt x="404" y="177"/>
                  <a:pt x="219" y="423"/>
                </a:cubicBezTo>
                <a:cubicBezTo>
                  <a:pt x="99" y="633"/>
                  <a:pt x="28" y="858"/>
                  <a:pt x="28" y="1123"/>
                </a:cubicBezTo>
                <a:cubicBezTo>
                  <a:pt x="28" y="1381"/>
                  <a:pt x="46" y="1561"/>
                  <a:pt x="100" y="1799"/>
                </a:cubicBezTo>
                <a:cubicBezTo>
                  <a:pt x="153" y="2081"/>
                  <a:pt x="245" y="2287"/>
                  <a:pt x="0" y="2551"/>
                </a:cubicBezTo>
                <a:cubicBezTo>
                  <a:pt x="0" y="2551"/>
                  <a:pt x="245" y="2736"/>
                  <a:pt x="625" y="2582"/>
                </a:cubicBezTo>
                <a:cubicBezTo>
                  <a:pt x="625" y="2582"/>
                  <a:pt x="713" y="2662"/>
                  <a:pt x="1082" y="2466"/>
                </a:cubicBezTo>
                <a:cubicBezTo>
                  <a:pt x="1451" y="2662"/>
                  <a:pt x="1538" y="2582"/>
                  <a:pt x="1538" y="2582"/>
                </a:cubicBezTo>
                <a:cubicBezTo>
                  <a:pt x="1918" y="2736"/>
                  <a:pt x="2163" y="2551"/>
                  <a:pt x="2163" y="2551"/>
                </a:cubicBezTo>
                <a:cubicBezTo>
                  <a:pt x="1918" y="2287"/>
                  <a:pt x="2010" y="2081"/>
                  <a:pt x="2064" y="1799"/>
                </a:cubicBez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0" name="Freeform 170">
            <a:extLst>
              <a:ext uri="{FF2B5EF4-FFF2-40B4-BE49-F238E27FC236}">
                <a16:creationId xmlns:a16="http://schemas.microsoft.com/office/drawing/2014/main" id="{D9B1AFF5-CA26-8D78-FCEB-A714428BFD22}"/>
              </a:ext>
            </a:extLst>
          </p:cNvPr>
          <p:cNvSpPr>
            <a:spLocks/>
          </p:cNvSpPr>
          <p:nvPr/>
        </p:nvSpPr>
        <p:spPr bwMode="auto">
          <a:xfrm>
            <a:off x="6775656" y="3969295"/>
            <a:ext cx="381621" cy="483841"/>
          </a:xfrm>
          <a:custGeom>
            <a:avLst/>
            <a:gdLst>
              <a:gd name="T0" fmla="*/ 2064 w 2163"/>
              <a:gd name="T1" fmla="*/ 1799 h 2736"/>
              <a:gd name="T2" fmla="*/ 2136 w 2163"/>
              <a:gd name="T3" fmla="*/ 1123 h 2736"/>
              <a:gd name="T4" fmla="*/ 1944 w 2163"/>
              <a:gd name="T5" fmla="*/ 423 h 2736"/>
              <a:gd name="T6" fmla="*/ 1082 w 2163"/>
              <a:gd name="T7" fmla="*/ 0 h 2736"/>
              <a:gd name="T8" fmla="*/ 219 w 2163"/>
              <a:gd name="T9" fmla="*/ 423 h 2736"/>
              <a:gd name="T10" fmla="*/ 28 w 2163"/>
              <a:gd name="T11" fmla="*/ 1123 h 2736"/>
              <a:gd name="T12" fmla="*/ 100 w 2163"/>
              <a:gd name="T13" fmla="*/ 1799 h 2736"/>
              <a:gd name="T14" fmla="*/ 0 w 2163"/>
              <a:gd name="T15" fmla="*/ 2551 h 2736"/>
              <a:gd name="T16" fmla="*/ 625 w 2163"/>
              <a:gd name="T17" fmla="*/ 2582 h 2736"/>
              <a:gd name="T18" fmla="*/ 1082 w 2163"/>
              <a:gd name="T19" fmla="*/ 2466 h 2736"/>
              <a:gd name="T20" fmla="*/ 1538 w 2163"/>
              <a:gd name="T21" fmla="*/ 2582 h 2736"/>
              <a:gd name="T22" fmla="*/ 2163 w 2163"/>
              <a:gd name="T23" fmla="*/ 2551 h 2736"/>
              <a:gd name="T24" fmla="*/ 2064 w 2163"/>
              <a:gd name="T25" fmla="*/ 1799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3" h="2736">
                <a:moveTo>
                  <a:pt x="2064" y="1799"/>
                </a:moveTo>
                <a:cubicBezTo>
                  <a:pt x="2117" y="1561"/>
                  <a:pt x="2136" y="1381"/>
                  <a:pt x="2136" y="1123"/>
                </a:cubicBezTo>
                <a:cubicBezTo>
                  <a:pt x="2136" y="858"/>
                  <a:pt x="2065" y="633"/>
                  <a:pt x="1944" y="423"/>
                </a:cubicBezTo>
                <a:cubicBezTo>
                  <a:pt x="1759" y="177"/>
                  <a:pt x="1473" y="18"/>
                  <a:pt x="1082" y="0"/>
                </a:cubicBezTo>
                <a:cubicBezTo>
                  <a:pt x="691" y="18"/>
                  <a:pt x="404" y="177"/>
                  <a:pt x="219" y="423"/>
                </a:cubicBezTo>
                <a:cubicBezTo>
                  <a:pt x="99" y="633"/>
                  <a:pt x="28" y="858"/>
                  <a:pt x="28" y="1123"/>
                </a:cubicBezTo>
                <a:cubicBezTo>
                  <a:pt x="28" y="1381"/>
                  <a:pt x="46" y="1561"/>
                  <a:pt x="100" y="1799"/>
                </a:cubicBezTo>
                <a:cubicBezTo>
                  <a:pt x="153" y="2081"/>
                  <a:pt x="245" y="2287"/>
                  <a:pt x="0" y="2551"/>
                </a:cubicBezTo>
                <a:cubicBezTo>
                  <a:pt x="0" y="2551"/>
                  <a:pt x="245" y="2736"/>
                  <a:pt x="625" y="2582"/>
                </a:cubicBezTo>
                <a:cubicBezTo>
                  <a:pt x="625" y="2582"/>
                  <a:pt x="713" y="2662"/>
                  <a:pt x="1082" y="2466"/>
                </a:cubicBezTo>
                <a:cubicBezTo>
                  <a:pt x="1451" y="2662"/>
                  <a:pt x="1538" y="2582"/>
                  <a:pt x="1538" y="2582"/>
                </a:cubicBezTo>
                <a:cubicBezTo>
                  <a:pt x="1918" y="2736"/>
                  <a:pt x="2163" y="2551"/>
                  <a:pt x="2163" y="2551"/>
                </a:cubicBezTo>
                <a:cubicBezTo>
                  <a:pt x="1918" y="2287"/>
                  <a:pt x="2010" y="2081"/>
                  <a:pt x="2064" y="179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1" name="Freeform 171">
            <a:extLst>
              <a:ext uri="{FF2B5EF4-FFF2-40B4-BE49-F238E27FC236}">
                <a16:creationId xmlns:a16="http://schemas.microsoft.com/office/drawing/2014/main" id="{1C93C8C4-6090-E06F-FCA6-3C62A71A1B3C}"/>
              </a:ext>
            </a:extLst>
          </p:cNvPr>
          <p:cNvSpPr>
            <a:spLocks/>
          </p:cNvSpPr>
          <p:nvPr/>
        </p:nvSpPr>
        <p:spPr bwMode="auto">
          <a:xfrm>
            <a:off x="6872197" y="4374767"/>
            <a:ext cx="188539" cy="307796"/>
          </a:xfrm>
          <a:custGeom>
            <a:avLst/>
            <a:gdLst>
              <a:gd name="T0" fmla="*/ 535 w 1070"/>
              <a:gd name="T1" fmla="*/ 1743 h 1743"/>
              <a:gd name="T2" fmla="*/ 67 w 1070"/>
              <a:gd name="T3" fmla="*/ 1699 h 1743"/>
              <a:gd name="T4" fmla="*/ 0 w 1070"/>
              <a:gd name="T5" fmla="*/ 1615 h 1743"/>
              <a:gd name="T6" fmla="*/ 119 w 1070"/>
              <a:gd name="T7" fmla="*/ 499 h 1743"/>
              <a:gd name="T8" fmla="*/ 119 w 1070"/>
              <a:gd name="T9" fmla="*/ 497 h 1743"/>
              <a:gd name="T10" fmla="*/ 138 w 1070"/>
              <a:gd name="T11" fmla="*/ 171 h 1743"/>
              <a:gd name="T12" fmla="*/ 128 w 1070"/>
              <a:gd name="T13" fmla="*/ 17 h 1743"/>
              <a:gd name="T14" fmla="*/ 535 w 1070"/>
              <a:gd name="T15" fmla="*/ 0 h 1743"/>
              <a:gd name="T16" fmla="*/ 942 w 1070"/>
              <a:gd name="T17" fmla="*/ 17 h 1743"/>
              <a:gd name="T18" fmla="*/ 932 w 1070"/>
              <a:gd name="T19" fmla="*/ 171 h 1743"/>
              <a:gd name="T20" fmla="*/ 951 w 1070"/>
              <a:gd name="T21" fmla="*/ 497 h 1743"/>
              <a:gd name="T22" fmla="*/ 951 w 1070"/>
              <a:gd name="T23" fmla="*/ 499 h 1743"/>
              <a:gd name="T24" fmla="*/ 1070 w 1070"/>
              <a:gd name="T25" fmla="*/ 1615 h 1743"/>
              <a:gd name="T26" fmla="*/ 1002 w 1070"/>
              <a:gd name="T27" fmla="*/ 1699 h 1743"/>
              <a:gd name="T28" fmla="*/ 535 w 1070"/>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0" h="1743">
                <a:moveTo>
                  <a:pt x="535" y="1743"/>
                </a:moveTo>
                <a:cubicBezTo>
                  <a:pt x="290" y="1726"/>
                  <a:pt x="64" y="1708"/>
                  <a:pt x="67" y="1699"/>
                </a:cubicBezTo>
                <a:cubicBezTo>
                  <a:pt x="68" y="1697"/>
                  <a:pt x="0" y="1615"/>
                  <a:pt x="0" y="1615"/>
                </a:cubicBezTo>
                <a:lnTo>
                  <a:pt x="119" y="499"/>
                </a:lnTo>
                <a:cubicBezTo>
                  <a:pt x="119" y="499"/>
                  <a:pt x="119" y="498"/>
                  <a:pt x="119" y="497"/>
                </a:cubicBezTo>
                <a:cubicBezTo>
                  <a:pt x="140" y="390"/>
                  <a:pt x="145" y="280"/>
                  <a:pt x="138" y="171"/>
                </a:cubicBezTo>
                <a:lnTo>
                  <a:pt x="128" y="17"/>
                </a:lnTo>
                <a:lnTo>
                  <a:pt x="535" y="0"/>
                </a:lnTo>
                <a:lnTo>
                  <a:pt x="942" y="17"/>
                </a:lnTo>
                <a:lnTo>
                  <a:pt x="932" y="171"/>
                </a:lnTo>
                <a:cubicBezTo>
                  <a:pt x="925" y="280"/>
                  <a:pt x="930" y="390"/>
                  <a:pt x="951" y="497"/>
                </a:cubicBezTo>
                <a:cubicBezTo>
                  <a:pt x="951" y="498"/>
                  <a:pt x="951" y="499"/>
                  <a:pt x="951" y="499"/>
                </a:cubicBezTo>
                <a:lnTo>
                  <a:pt x="1070" y="1615"/>
                </a:lnTo>
                <a:cubicBezTo>
                  <a:pt x="1070" y="1615"/>
                  <a:pt x="1001" y="1697"/>
                  <a:pt x="1002" y="1699"/>
                </a:cubicBezTo>
                <a:cubicBezTo>
                  <a:pt x="1005" y="1708"/>
                  <a:pt x="780" y="1726"/>
                  <a:pt x="535" y="1743"/>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2" name="Freeform 172">
            <a:extLst>
              <a:ext uri="{FF2B5EF4-FFF2-40B4-BE49-F238E27FC236}">
                <a16:creationId xmlns:a16="http://schemas.microsoft.com/office/drawing/2014/main" id="{58CDA7C2-6BB3-D823-3919-98D01262EA3C}"/>
              </a:ext>
            </a:extLst>
          </p:cNvPr>
          <p:cNvSpPr>
            <a:spLocks/>
          </p:cNvSpPr>
          <p:nvPr/>
        </p:nvSpPr>
        <p:spPr bwMode="auto">
          <a:xfrm>
            <a:off x="6872197" y="4374767"/>
            <a:ext cx="188539" cy="307796"/>
          </a:xfrm>
          <a:custGeom>
            <a:avLst/>
            <a:gdLst>
              <a:gd name="T0" fmla="*/ 535 w 1070"/>
              <a:gd name="T1" fmla="*/ 1743 h 1743"/>
              <a:gd name="T2" fmla="*/ 67 w 1070"/>
              <a:gd name="T3" fmla="*/ 1699 h 1743"/>
              <a:gd name="T4" fmla="*/ 0 w 1070"/>
              <a:gd name="T5" fmla="*/ 1615 h 1743"/>
              <a:gd name="T6" fmla="*/ 119 w 1070"/>
              <a:gd name="T7" fmla="*/ 499 h 1743"/>
              <a:gd name="T8" fmla="*/ 119 w 1070"/>
              <a:gd name="T9" fmla="*/ 497 h 1743"/>
              <a:gd name="T10" fmla="*/ 138 w 1070"/>
              <a:gd name="T11" fmla="*/ 171 h 1743"/>
              <a:gd name="T12" fmla="*/ 128 w 1070"/>
              <a:gd name="T13" fmla="*/ 17 h 1743"/>
              <a:gd name="T14" fmla="*/ 535 w 1070"/>
              <a:gd name="T15" fmla="*/ 0 h 1743"/>
              <a:gd name="T16" fmla="*/ 942 w 1070"/>
              <a:gd name="T17" fmla="*/ 17 h 1743"/>
              <a:gd name="T18" fmla="*/ 932 w 1070"/>
              <a:gd name="T19" fmla="*/ 171 h 1743"/>
              <a:gd name="T20" fmla="*/ 951 w 1070"/>
              <a:gd name="T21" fmla="*/ 497 h 1743"/>
              <a:gd name="T22" fmla="*/ 951 w 1070"/>
              <a:gd name="T23" fmla="*/ 499 h 1743"/>
              <a:gd name="T24" fmla="*/ 1070 w 1070"/>
              <a:gd name="T25" fmla="*/ 1615 h 1743"/>
              <a:gd name="T26" fmla="*/ 1002 w 1070"/>
              <a:gd name="T27" fmla="*/ 1699 h 1743"/>
              <a:gd name="T28" fmla="*/ 535 w 1070"/>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0" h="1743">
                <a:moveTo>
                  <a:pt x="535" y="1743"/>
                </a:moveTo>
                <a:cubicBezTo>
                  <a:pt x="290" y="1726"/>
                  <a:pt x="64" y="1708"/>
                  <a:pt x="67" y="1699"/>
                </a:cubicBezTo>
                <a:cubicBezTo>
                  <a:pt x="68" y="1697"/>
                  <a:pt x="0" y="1615"/>
                  <a:pt x="0" y="1615"/>
                </a:cubicBezTo>
                <a:lnTo>
                  <a:pt x="119" y="499"/>
                </a:lnTo>
                <a:cubicBezTo>
                  <a:pt x="119" y="499"/>
                  <a:pt x="119" y="498"/>
                  <a:pt x="119" y="497"/>
                </a:cubicBezTo>
                <a:cubicBezTo>
                  <a:pt x="140" y="390"/>
                  <a:pt x="145" y="280"/>
                  <a:pt x="138" y="171"/>
                </a:cubicBezTo>
                <a:lnTo>
                  <a:pt x="128" y="17"/>
                </a:lnTo>
                <a:lnTo>
                  <a:pt x="535" y="0"/>
                </a:lnTo>
                <a:lnTo>
                  <a:pt x="942" y="17"/>
                </a:lnTo>
                <a:lnTo>
                  <a:pt x="932" y="171"/>
                </a:lnTo>
                <a:cubicBezTo>
                  <a:pt x="925" y="280"/>
                  <a:pt x="930" y="390"/>
                  <a:pt x="951" y="497"/>
                </a:cubicBezTo>
                <a:cubicBezTo>
                  <a:pt x="951" y="498"/>
                  <a:pt x="951" y="499"/>
                  <a:pt x="951" y="499"/>
                </a:cubicBezTo>
                <a:lnTo>
                  <a:pt x="1070" y="1615"/>
                </a:lnTo>
                <a:cubicBezTo>
                  <a:pt x="1070" y="1615"/>
                  <a:pt x="1001" y="1697"/>
                  <a:pt x="1002" y="1699"/>
                </a:cubicBezTo>
                <a:cubicBezTo>
                  <a:pt x="1005" y="1708"/>
                  <a:pt x="780" y="1726"/>
                  <a:pt x="535" y="174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3" name="Freeform 173">
            <a:extLst>
              <a:ext uri="{FF2B5EF4-FFF2-40B4-BE49-F238E27FC236}">
                <a16:creationId xmlns:a16="http://schemas.microsoft.com/office/drawing/2014/main" id="{F829984C-631A-C0CC-A152-255BE8FCA707}"/>
              </a:ext>
            </a:extLst>
          </p:cNvPr>
          <p:cNvSpPr>
            <a:spLocks/>
          </p:cNvSpPr>
          <p:nvPr/>
        </p:nvSpPr>
        <p:spPr bwMode="auto">
          <a:xfrm>
            <a:off x="6818815" y="4073786"/>
            <a:ext cx="289624" cy="373671"/>
          </a:xfrm>
          <a:custGeom>
            <a:avLst/>
            <a:gdLst>
              <a:gd name="T0" fmla="*/ 1556 w 1636"/>
              <a:gd name="T1" fmla="*/ 1444 h 2115"/>
              <a:gd name="T2" fmla="*/ 835 w 1636"/>
              <a:gd name="T3" fmla="*/ 2115 h 2115"/>
              <a:gd name="T4" fmla="*/ 113 w 1636"/>
              <a:gd name="T5" fmla="*/ 1444 h 2115"/>
              <a:gd name="T6" fmla="*/ 48 w 1636"/>
              <a:gd name="T7" fmla="*/ 1147 h 2115"/>
              <a:gd name="T8" fmla="*/ 140 w 1636"/>
              <a:gd name="T9" fmla="*/ 749 h 2115"/>
              <a:gd name="T10" fmla="*/ 1041 w 1636"/>
              <a:gd name="T11" fmla="*/ 205 h 2115"/>
              <a:gd name="T12" fmla="*/ 1352 w 1636"/>
              <a:gd name="T13" fmla="*/ 153 h 2115"/>
              <a:gd name="T14" fmla="*/ 1434 w 1636"/>
              <a:gd name="T15" fmla="*/ 320 h 2115"/>
              <a:gd name="T16" fmla="*/ 1555 w 1636"/>
              <a:gd name="T17" fmla="*/ 596 h 2115"/>
              <a:gd name="T18" fmla="*/ 1636 w 1636"/>
              <a:gd name="T19" fmla="*/ 895 h 2115"/>
              <a:gd name="T20" fmla="*/ 1600 w 1636"/>
              <a:gd name="T21" fmla="*/ 1214 h 2115"/>
              <a:gd name="T22" fmla="*/ 1556 w 1636"/>
              <a:gd name="T23" fmla="*/ 1444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6" h="2115">
                <a:moveTo>
                  <a:pt x="1556" y="1444"/>
                </a:moveTo>
                <a:cubicBezTo>
                  <a:pt x="1387" y="1896"/>
                  <a:pt x="1067" y="2115"/>
                  <a:pt x="835" y="2115"/>
                </a:cubicBezTo>
                <a:cubicBezTo>
                  <a:pt x="602" y="2115"/>
                  <a:pt x="272" y="1899"/>
                  <a:pt x="113" y="1444"/>
                </a:cubicBezTo>
                <a:cubicBezTo>
                  <a:pt x="94" y="1389"/>
                  <a:pt x="48" y="1147"/>
                  <a:pt x="48" y="1147"/>
                </a:cubicBezTo>
                <a:cubicBezTo>
                  <a:pt x="0" y="840"/>
                  <a:pt x="140" y="749"/>
                  <a:pt x="140" y="749"/>
                </a:cubicBezTo>
                <a:cubicBezTo>
                  <a:pt x="719" y="650"/>
                  <a:pt x="1041" y="205"/>
                  <a:pt x="1041" y="205"/>
                </a:cubicBezTo>
                <a:cubicBezTo>
                  <a:pt x="1041" y="205"/>
                  <a:pt x="1188" y="0"/>
                  <a:pt x="1352" y="153"/>
                </a:cubicBezTo>
                <a:cubicBezTo>
                  <a:pt x="1352" y="153"/>
                  <a:pt x="1414" y="216"/>
                  <a:pt x="1434" y="320"/>
                </a:cubicBezTo>
                <a:cubicBezTo>
                  <a:pt x="1434" y="320"/>
                  <a:pt x="1474" y="486"/>
                  <a:pt x="1555" y="596"/>
                </a:cubicBezTo>
                <a:cubicBezTo>
                  <a:pt x="1555" y="596"/>
                  <a:pt x="1636" y="734"/>
                  <a:pt x="1636" y="895"/>
                </a:cubicBezTo>
                <a:lnTo>
                  <a:pt x="1600" y="1214"/>
                </a:lnTo>
                <a:cubicBezTo>
                  <a:pt x="1600" y="1214"/>
                  <a:pt x="1578" y="1385"/>
                  <a:pt x="1556" y="1444"/>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4" name="Freeform 174">
            <a:extLst>
              <a:ext uri="{FF2B5EF4-FFF2-40B4-BE49-F238E27FC236}">
                <a16:creationId xmlns:a16="http://schemas.microsoft.com/office/drawing/2014/main" id="{B6F5120B-3C25-AFC3-D442-4273BE3A6C12}"/>
              </a:ext>
            </a:extLst>
          </p:cNvPr>
          <p:cNvSpPr>
            <a:spLocks/>
          </p:cNvSpPr>
          <p:nvPr/>
        </p:nvSpPr>
        <p:spPr bwMode="auto">
          <a:xfrm>
            <a:off x="6818815" y="4073786"/>
            <a:ext cx="289624" cy="373671"/>
          </a:xfrm>
          <a:custGeom>
            <a:avLst/>
            <a:gdLst>
              <a:gd name="T0" fmla="*/ 1556 w 1636"/>
              <a:gd name="T1" fmla="*/ 1444 h 2115"/>
              <a:gd name="T2" fmla="*/ 835 w 1636"/>
              <a:gd name="T3" fmla="*/ 2115 h 2115"/>
              <a:gd name="T4" fmla="*/ 113 w 1636"/>
              <a:gd name="T5" fmla="*/ 1444 h 2115"/>
              <a:gd name="T6" fmla="*/ 48 w 1636"/>
              <a:gd name="T7" fmla="*/ 1147 h 2115"/>
              <a:gd name="T8" fmla="*/ 140 w 1636"/>
              <a:gd name="T9" fmla="*/ 749 h 2115"/>
              <a:gd name="T10" fmla="*/ 1041 w 1636"/>
              <a:gd name="T11" fmla="*/ 205 h 2115"/>
              <a:gd name="T12" fmla="*/ 1352 w 1636"/>
              <a:gd name="T13" fmla="*/ 153 h 2115"/>
              <a:gd name="T14" fmla="*/ 1434 w 1636"/>
              <a:gd name="T15" fmla="*/ 320 h 2115"/>
              <a:gd name="T16" fmla="*/ 1555 w 1636"/>
              <a:gd name="T17" fmla="*/ 596 h 2115"/>
              <a:gd name="T18" fmla="*/ 1636 w 1636"/>
              <a:gd name="T19" fmla="*/ 895 h 2115"/>
              <a:gd name="T20" fmla="*/ 1600 w 1636"/>
              <a:gd name="T21" fmla="*/ 1214 h 2115"/>
              <a:gd name="T22" fmla="*/ 1556 w 1636"/>
              <a:gd name="T23" fmla="*/ 1444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6" h="2115">
                <a:moveTo>
                  <a:pt x="1556" y="1444"/>
                </a:moveTo>
                <a:cubicBezTo>
                  <a:pt x="1387" y="1896"/>
                  <a:pt x="1067" y="2115"/>
                  <a:pt x="835" y="2115"/>
                </a:cubicBezTo>
                <a:cubicBezTo>
                  <a:pt x="602" y="2115"/>
                  <a:pt x="272" y="1899"/>
                  <a:pt x="113" y="1444"/>
                </a:cubicBezTo>
                <a:cubicBezTo>
                  <a:pt x="94" y="1389"/>
                  <a:pt x="48" y="1147"/>
                  <a:pt x="48" y="1147"/>
                </a:cubicBezTo>
                <a:cubicBezTo>
                  <a:pt x="0" y="840"/>
                  <a:pt x="140" y="749"/>
                  <a:pt x="140" y="749"/>
                </a:cubicBezTo>
                <a:cubicBezTo>
                  <a:pt x="719" y="650"/>
                  <a:pt x="1041" y="205"/>
                  <a:pt x="1041" y="205"/>
                </a:cubicBezTo>
                <a:cubicBezTo>
                  <a:pt x="1041" y="205"/>
                  <a:pt x="1188" y="0"/>
                  <a:pt x="1352" y="153"/>
                </a:cubicBezTo>
                <a:cubicBezTo>
                  <a:pt x="1352" y="153"/>
                  <a:pt x="1414" y="216"/>
                  <a:pt x="1434" y="320"/>
                </a:cubicBezTo>
                <a:cubicBezTo>
                  <a:pt x="1434" y="320"/>
                  <a:pt x="1474" y="486"/>
                  <a:pt x="1555" y="596"/>
                </a:cubicBezTo>
                <a:cubicBezTo>
                  <a:pt x="1555" y="596"/>
                  <a:pt x="1636" y="734"/>
                  <a:pt x="1636" y="895"/>
                </a:cubicBezTo>
                <a:lnTo>
                  <a:pt x="1600" y="1214"/>
                </a:lnTo>
                <a:cubicBezTo>
                  <a:pt x="1600" y="1214"/>
                  <a:pt x="1578" y="1385"/>
                  <a:pt x="1556" y="1444"/>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5" name="Freeform 175">
            <a:extLst>
              <a:ext uri="{FF2B5EF4-FFF2-40B4-BE49-F238E27FC236}">
                <a16:creationId xmlns:a16="http://schemas.microsoft.com/office/drawing/2014/main" id="{70B2304E-DBD4-1982-A8C3-65627F7D641C}"/>
              </a:ext>
            </a:extLst>
          </p:cNvPr>
          <p:cNvSpPr>
            <a:spLocks/>
          </p:cNvSpPr>
          <p:nvPr/>
        </p:nvSpPr>
        <p:spPr bwMode="auto">
          <a:xfrm>
            <a:off x="6763162" y="4197586"/>
            <a:ext cx="63604" cy="132886"/>
          </a:xfrm>
          <a:custGeom>
            <a:avLst/>
            <a:gdLst>
              <a:gd name="T0" fmla="*/ 243 w 362"/>
              <a:gd name="T1" fmla="*/ 45 h 752"/>
              <a:gd name="T2" fmla="*/ 347 w 362"/>
              <a:gd name="T3" fmla="*/ 295 h 752"/>
              <a:gd name="T4" fmla="*/ 362 w 362"/>
              <a:gd name="T5" fmla="*/ 593 h 752"/>
              <a:gd name="T6" fmla="*/ 183 w 362"/>
              <a:gd name="T7" fmla="*/ 618 h 752"/>
              <a:gd name="T8" fmla="*/ 63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5" y="114"/>
                  <a:pt x="347" y="295"/>
                  <a:pt x="347" y="295"/>
                </a:cubicBezTo>
                <a:lnTo>
                  <a:pt x="362" y="593"/>
                </a:lnTo>
                <a:cubicBezTo>
                  <a:pt x="291" y="752"/>
                  <a:pt x="183" y="618"/>
                  <a:pt x="183" y="618"/>
                </a:cubicBezTo>
                <a:cubicBezTo>
                  <a:pt x="0" y="328"/>
                  <a:pt x="18" y="173"/>
                  <a:pt x="63" y="94"/>
                </a:cubicBezTo>
                <a:cubicBezTo>
                  <a:pt x="103" y="24"/>
                  <a:pt x="183" y="0"/>
                  <a:pt x="243" y="45"/>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6" name="Freeform 176">
            <a:extLst>
              <a:ext uri="{FF2B5EF4-FFF2-40B4-BE49-F238E27FC236}">
                <a16:creationId xmlns:a16="http://schemas.microsoft.com/office/drawing/2014/main" id="{479A7343-21EA-D01D-C940-312B48088607}"/>
              </a:ext>
            </a:extLst>
          </p:cNvPr>
          <p:cNvSpPr>
            <a:spLocks/>
          </p:cNvSpPr>
          <p:nvPr/>
        </p:nvSpPr>
        <p:spPr bwMode="auto">
          <a:xfrm>
            <a:off x="6763162" y="4197586"/>
            <a:ext cx="63604" cy="132886"/>
          </a:xfrm>
          <a:custGeom>
            <a:avLst/>
            <a:gdLst>
              <a:gd name="T0" fmla="*/ 243 w 362"/>
              <a:gd name="T1" fmla="*/ 45 h 752"/>
              <a:gd name="T2" fmla="*/ 347 w 362"/>
              <a:gd name="T3" fmla="*/ 295 h 752"/>
              <a:gd name="T4" fmla="*/ 362 w 362"/>
              <a:gd name="T5" fmla="*/ 593 h 752"/>
              <a:gd name="T6" fmla="*/ 183 w 362"/>
              <a:gd name="T7" fmla="*/ 618 h 752"/>
              <a:gd name="T8" fmla="*/ 63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5" y="114"/>
                  <a:pt x="347" y="295"/>
                  <a:pt x="347" y="295"/>
                </a:cubicBezTo>
                <a:lnTo>
                  <a:pt x="362" y="593"/>
                </a:lnTo>
                <a:cubicBezTo>
                  <a:pt x="291" y="752"/>
                  <a:pt x="183" y="618"/>
                  <a:pt x="183" y="618"/>
                </a:cubicBezTo>
                <a:cubicBezTo>
                  <a:pt x="0" y="328"/>
                  <a:pt x="18" y="173"/>
                  <a:pt x="63" y="94"/>
                </a:cubicBezTo>
                <a:cubicBezTo>
                  <a:pt x="103" y="24"/>
                  <a:pt x="183" y="0"/>
                  <a:pt x="243"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7" name="Freeform 177">
            <a:extLst>
              <a:ext uri="{FF2B5EF4-FFF2-40B4-BE49-F238E27FC236}">
                <a16:creationId xmlns:a16="http://schemas.microsoft.com/office/drawing/2014/main" id="{7CE55772-B4C3-0D41-7440-0951846B7BDD}"/>
              </a:ext>
            </a:extLst>
          </p:cNvPr>
          <p:cNvSpPr>
            <a:spLocks/>
          </p:cNvSpPr>
          <p:nvPr/>
        </p:nvSpPr>
        <p:spPr bwMode="auto">
          <a:xfrm>
            <a:off x="7106167" y="4197586"/>
            <a:ext cx="63604" cy="132886"/>
          </a:xfrm>
          <a:custGeom>
            <a:avLst/>
            <a:gdLst>
              <a:gd name="T0" fmla="*/ 119 w 363"/>
              <a:gd name="T1" fmla="*/ 45 h 752"/>
              <a:gd name="T2" fmla="*/ 16 w 363"/>
              <a:gd name="T3" fmla="*/ 295 h 752"/>
              <a:gd name="T4" fmla="*/ 0 w 363"/>
              <a:gd name="T5" fmla="*/ 593 h 752"/>
              <a:gd name="T6" fmla="*/ 179 w 363"/>
              <a:gd name="T7" fmla="*/ 618 h 752"/>
              <a:gd name="T8" fmla="*/ 300 w 363"/>
              <a:gd name="T9" fmla="*/ 94 h 752"/>
              <a:gd name="T10" fmla="*/ 119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19" y="45"/>
                </a:moveTo>
                <a:cubicBezTo>
                  <a:pt x="28" y="114"/>
                  <a:pt x="16" y="295"/>
                  <a:pt x="16" y="295"/>
                </a:cubicBezTo>
                <a:lnTo>
                  <a:pt x="0" y="593"/>
                </a:lnTo>
                <a:cubicBezTo>
                  <a:pt x="72" y="752"/>
                  <a:pt x="179" y="618"/>
                  <a:pt x="179" y="618"/>
                </a:cubicBezTo>
                <a:cubicBezTo>
                  <a:pt x="363" y="328"/>
                  <a:pt x="345" y="173"/>
                  <a:pt x="300" y="94"/>
                </a:cubicBezTo>
                <a:cubicBezTo>
                  <a:pt x="260" y="24"/>
                  <a:pt x="180" y="0"/>
                  <a:pt x="119" y="45"/>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8" name="Freeform 178">
            <a:extLst>
              <a:ext uri="{FF2B5EF4-FFF2-40B4-BE49-F238E27FC236}">
                <a16:creationId xmlns:a16="http://schemas.microsoft.com/office/drawing/2014/main" id="{A5652C2E-E6D1-3C72-7D78-083E4A75A2F3}"/>
              </a:ext>
            </a:extLst>
          </p:cNvPr>
          <p:cNvSpPr>
            <a:spLocks/>
          </p:cNvSpPr>
          <p:nvPr/>
        </p:nvSpPr>
        <p:spPr bwMode="auto">
          <a:xfrm>
            <a:off x="7106167" y="4197586"/>
            <a:ext cx="63604" cy="132886"/>
          </a:xfrm>
          <a:custGeom>
            <a:avLst/>
            <a:gdLst>
              <a:gd name="T0" fmla="*/ 119 w 363"/>
              <a:gd name="T1" fmla="*/ 45 h 752"/>
              <a:gd name="T2" fmla="*/ 16 w 363"/>
              <a:gd name="T3" fmla="*/ 295 h 752"/>
              <a:gd name="T4" fmla="*/ 0 w 363"/>
              <a:gd name="T5" fmla="*/ 593 h 752"/>
              <a:gd name="T6" fmla="*/ 179 w 363"/>
              <a:gd name="T7" fmla="*/ 618 h 752"/>
              <a:gd name="T8" fmla="*/ 300 w 363"/>
              <a:gd name="T9" fmla="*/ 94 h 752"/>
              <a:gd name="T10" fmla="*/ 119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19" y="45"/>
                </a:moveTo>
                <a:cubicBezTo>
                  <a:pt x="28" y="114"/>
                  <a:pt x="16" y="295"/>
                  <a:pt x="16" y="295"/>
                </a:cubicBezTo>
                <a:lnTo>
                  <a:pt x="0" y="593"/>
                </a:lnTo>
                <a:cubicBezTo>
                  <a:pt x="72" y="752"/>
                  <a:pt x="179" y="618"/>
                  <a:pt x="179" y="618"/>
                </a:cubicBezTo>
                <a:cubicBezTo>
                  <a:pt x="363" y="328"/>
                  <a:pt x="345" y="173"/>
                  <a:pt x="300" y="94"/>
                </a:cubicBezTo>
                <a:cubicBezTo>
                  <a:pt x="260" y="24"/>
                  <a:pt x="180" y="0"/>
                  <a:pt x="119"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49" name="Freeform 179">
            <a:extLst>
              <a:ext uri="{FF2B5EF4-FFF2-40B4-BE49-F238E27FC236}">
                <a16:creationId xmlns:a16="http://schemas.microsoft.com/office/drawing/2014/main" id="{B1323245-BE91-25B3-0D80-C2F48C5EF98C}"/>
              </a:ext>
            </a:extLst>
          </p:cNvPr>
          <p:cNvSpPr>
            <a:spLocks/>
          </p:cNvSpPr>
          <p:nvPr/>
        </p:nvSpPr>
        <p:spPr bwMode="auto">
          <a:xfrm>
            <a:off x="6997132" y="4173735"/>
            <a:ext cx="63604" cy="20444"/>
          </a:xfrm>
          <a:custGeom>
            <a:avLst/>
            <a:gdLst>
              <a:gd name="T0" fmla="*/ 0 w 360"/>
              <a:gd name="T1" fmla="*/ 116 h 116"/>
              <a:gd name="T2" fmla="*/ 360 w 360"/>
              <a:gd name="T3" fmla="*/ 87 h 116"/>
            </a:gdLst>
            <a:ahLst/>
            <a:cxnLst>
              <a:cxn ang="0">
                <a:pos x="T0" y="T1"/>
              </a:cxn>
              <a:cxn ang="0">
                <a:pos x="T2" y="T3"/>
              </a:cxn>
            </a:cxnLst>
            <a:rect l="0" t="0" r="r" b="b"/>
            <a:pathLst>
              <a:path w="360" h="116">
                <a:moveTo>
                  <a:pt x="0" y="116"/>
                </a:moveTo>
                <a:cubicBezTo>
                  <a:pt x="0" y="116"/>
                  <a:pt x="226" y="0"/>
                  <a:pt x="360"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0" name="Freeform 180">
            <a:extLst>
              <a:ext uri="{FF2B5EF4-FFF2-40B4-BE49-F238E27FC236}">
                <a16:creationId xmlns:a16="http://schemas.microsoft.com/office/drawing/2014/main" id="{F225FCB9-24E3-CE18-527F-7E6AED4CE918}"/>
              </a:ext>
            </a:extLst>
          </p:cNvPr>
          <p:cNvSpPr>
            <a:spLocks/>
          </p:cNvSpPr>
          <p:nvPr/>
        </p:nvSpPr>
        <p:spPr bwMode="auto">
          <a:xfrm>
            <a:off x="6872197" y="4173735"/>
            <a:ext cx="63604" cy="20444"/>
          </a:xfrm>
          <a:custGeom>
            <a:avLst/>
            <a:gdLst>
              <a:gd name="T0" fmla="*/ 360 w 360"/>
              <a:gd name="T1" fmla="*/ 116 h 116"/>
              <a:gd name="T2" fmla="*/ 0 w 360"/>
              <a:gd name="T3" fmla="*/ 87 h 116"/>
            </a:gdLst>
            <a:ahLst/>
            <a:cxnLst>
              <a:cxn ang="0">
                <a:pos x="T0" y="T1"/>
              </a:cxn>
              <a:cxn ang="0">
                <a:pos x="T2" y="T3"/>
              </a:cxn>
            </a:cxnLst>
            <a:rect l="0" t="0" r="r" b="b"/>
            <a:pathLst>
              <a:path w="360" h="116">
                <a:moveTo>
                  <a:pt x="360" y="116"/>
                </a:moveTo>
                <a:cubicBezTo>
                  <a:pt x="360" y="116"/>
                  <a:pt x="134" y="0"/>
                  <a:pt x="0"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1" name="Freeform 181">
            <a:extLst>
              <a:ext uri="{FF2B5EF4-FFF2-40B4-BE49-F238E27FC236}">
                <a16:creationId xmlns:a16="http://schemas.microsoft.com/office/drawing/2014/main" id="{C64E6F6A-8BDE-E3AD-E83B-41D7F62107B6}"/>
              </a:ext>
            </a:extLst>
          </p:cNvPr>
          <p:cNvSpPr>
            <a:spLocks/>
          </p:cNvSpPr>
          <p:nvPr/>
        </p:nvSpPr>
        <p:spPr bwMode="auto">
          <a:xfrm>
            <a:off x="6952837" y="4269140"/>
            <a:ext cx="13629" cy="42024"/>
          </a:xfrm>
          <a:custGeom>
            <a:avLst/>
            <a:gdLst>
              <a:gd name="T0" fmla="*/ 76 w 76"/>
              <a:gd name="T1" fmla="*/ 0 h 238"/>
              <a:gd name="T2" fmla="*/ 8 w 76"/>
              <a:gd name="T3" fmla="*/ 142 h 238"/>
              <a:gd name="T4" fmla="*/ 16 w 76"/>
              <a:gd name="T5" fmla="*/ 182 h 238"/>
              <a:gd name="T6" fmla="*/ 76 w 76"/>
              <a:gd name="T7" fmla="*/ 238 h 238"/>
            </a:gdLst>
            <a:ahLst/>
            <a:cxnLst>
              <a:cxn ang="0">
                <a:pos x="T0" y="T1"/>
              </a:cxn>
              <a:cxn ang="0">
                <a:pos x="T2" y="T3"/>
              </a:cxn>
              <a:cxn ang="0">
                <a:pos x="T4" y="T5"/>
              </a:cxn>
              <a:cxn ang="0">
                <a:pos x="T6" y="T7"/>
              </a:cxn>
            </a:cxnLst>
            <a:rect l="0" t="0" r="r" b="b"/>
            <a:pathLst>
              <a:path w="76" h="238">
                <a:moveTo>
                  <a:pt x="76" y="0"/>
                </a:moveTo>
                <a:lnTo>
                  <a:pt x="8" y="142"/>
                </a:lnTo>
                <a:cubicBezTo>
                  <a:pt x="0" y="156"/>
                  <a:pt x="3" y="173"/>
                  <a:pt x="16" y="182"/>
                </a:cubicBezTo>
                <a:lnTo>
                  <a:pt x="76" y="238"/>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4" name="Freeform 182">
            <a:extLst>
              <a:ext uri="{FF2B5EF4-FFF2-40B4-BE49-F238E27FC236}">
                <a16:creationId xmlns:a16="http://schemas.microsoft.com/office/drawing/2014/main" id="{F96D514D-0CCA-9E96-794C-205E46E86918}"/>
              </a:ext>
            </a:extLst>
          </p:cNvPr>
          <p:cNvSpPr>
            <a:spLocks/>
          </p:cNvSpPr>
          <p:nvPr/>
        </p:nvSpPr>
        <p:spPr bwMode="auto">
          <a:xfrm>
            <a:off x="6922171" y="4355459"/>
            <a:ext cx="87455" cy="11358"/>
          </a:xfrm>
          <a:custGeom>
            <a:avLst/>
            <a:gdLst>
              <a:gd name="T0" fmla="*/ 498 w 498"/>
              <a:gd name="T1" fmla="*/ 0 h 65"/>
              <a:gd name="T2" fmla="*/ 249 w 498"/>
              <a:gd name="T3" fmla="*/ 65 h 65"/>
              <a:gd name="T4" fmla="*/ 0 w 498"/>
              <a:gd name="T5" fmla="*/ 0 h 65"/>
            </a:gdLst>
            <a:ahLst/>
            <a:cxnLst>
              <a:cxn ang="0">
                <a:pos x="T0" y="T1"/>
              </a:cxn>
              <a:cxn ang="0">
                <a:pos x="T2" y="T3"/>
              </a:cxn>
              <a:cxn ang="0">
                <a:pos x="T4" y="T5"/>
              </a:cxn>
            </a:cxnLst>
            <a:rect l="0" t="0" r="r" b="b"/>
            <a:pathLst>
              <a:path w="498" h="65">
                <a:moveTo>
                  <a:pt x="498" y="0"/>
                </a:moveTo>
                <a:cubicBezTo>
                  <a:pt x="498" y="0"/>
                  <a:pt x="397" y="65"/>
                  <a:pt x="249" y="65"/>
                </a:cubicBezTo>
                <a:cubicBezTo>
                  <a:pt x="100" y="65"/>
                  <a:pt x="0" y="0"/>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7" name="Line 183">
            <a:extLst>
              <a:ext uri="{FF2B5EF4-FFF2-40B4-BE49-F238E27FC236}">
                <a16:creationId xmlns:a16="http://schemas.microsoft.com/office/drawing/2014/main" id="{FAA40A19-ACBB-5AA9-7ACE-5F48C67B4FCD}"/>
              </a:ext>
            </a:extLst>
          </p:cNvPr>
          <p:cNvSpPr>
            <a:spLocks noChangeShapeType="1"/>
          </p:cNvSpPr>
          <p:nvPr/>
        </p:nvSpPr>
        <p:spPr bwMode="auto">
          <a:xfrm>
            <a:off x="7028934" y="4229388"/>
            <a:ext cx="0" cy="26123"/>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8" name="Line 184">
            <a:extLst>
              <a:ext uri="{FF2B5EF4-FFF2-40B4-BE49-F238E27FC236}">
                <a16:creationId xmlns:a16="http://schemas.microsoft.com/office/drawing/2014/main" id="{D8E16F20-24BA-A753-7EF0-FACE9194AB7B}"/>
              </a:ext>
            </a:extLst>
          </p:cNvPr>
          <p:cNvSpPr>
            <a:spLocks noChangeShapeType="1"/>
          </p:cNvSpPr>
          <p:nvPr/>
        </p:nvSpPr>
        <p:spPr bwMode="auto">
          <a:xfrm>
            <a:off x="6901727" y="4229388"/>
            <a:ext cx="0" cy="26123"/>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59" name="Freeform 185">
            <a:extLst>
              <a:ext uri="{FF2B5EF4-FFF2-40B4-BE49-F238E27FC236}">
                <a16:creationId xmlns:a16="http://schemas.microsoft.com/office/drawing/2014/main" id="{2E2352CD-097D-C1D9-0078-243573B9CEC9}"/>
              </a:ext>
            </a:extLst>
          </p:cNvPr>
          <p:cNvSpPr>
            <a:spLocks/>
          </p:cNvSpPr>
          <p:nvPr/>
        </p:nvSpPr>
        <p:spPr bwMode="auto">
          <a:xfrm>
            <a:off x="6613240" y="4457679"/>
            <a:ext cx="709861" cy="385029"/>
          </a:xfrm>
          <a:custGeom>
            <a:avLst/>
            <a:gdLst>
              <a:gd name="T0" fmla="*/ 2236 w 4022"/>
              <a:gd name="T1" fmla="*/ 2185 h 2185"/>
              <a:gd name="T2" fmla="*/ 4022 w 4022"/>
              <a:gd name="T3" fmla="*/ 2185 h 2185"/>
              <a:gd name="T4" fmla="*/ 3998 w 4022"/>
              <a:gd name="T5" fmla="*/ 1330 h 2185"/>
              <a:gd name="T6" fmla="*/ 3426 w 4022"/>
              <a:gd name="T7" fmla="*/ 601 h 2185"/>
              <a:gd name="T8" fmla="*/ 2695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7 w 4022"/>
              <a:gd name="T19" fmla="*/ 700 h 2185"/>
              <a:gd name="T20" fmla="*/ 1847 w 4022"/>
              <a:gd name="T21" fmla="*/ 300 h 2185"/>
              <a:gd name="T22" fmla="*/ 1404 w 4022"/>
              <a:gd name="T23" fmla="*/ 0 h 2185"/>
              <a:gd name="T24" fmla="*/ 1326 w 4022"/>
              <a:gd name="T25" fmla="*/ 247 h 2185"/>
              <a:gd name="T26" fmla="*/ 596 w 4022"/>
              <a:gd name="T27" fmla="*/ 601 h 2185"/>
              <a:gd name="T28" fmla="*/ 23 w 4022"/>
              <a:gd name="T29" fmla="*/ 1330 h 2185"/>
              <a:gd name="T30" fmla="*/ 0 w 4022"/>
              <a:gd name="T31" fmla="*/ 2185 h 2185"/>
              <a:gd name="T32" fmla="*/ 2014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4" y="1062"/>
                  <a:pt x="3888" y="710"/>
                  <a:pt x="3426" y="601"/>
                </a:cubicBezTo>
                <a:cubicBezTo>
                  <a:pt x="3426" y="601"/>
                  <a:pt x="2733" y="331"/>
                  <a:pt x="2695" y="247"/>
                </a:cubicBezTo>
                <a:lnTo>
                  <a:pt x="2618" y="0"/>
                </a:lnTo>
                <a:lnTo>
                  <a:pt x="2175" y="300"/>
                </a:lnTo>
                <a:lnTo>
                  <a:pt x="2174" y="700"/>
                </a:lnTo>
                <a:lnTo>
                  <a:pt x="2011" y="1201"/>
                </a:lnTo>
                <a:lnTo>
                  <a:pt x="1847" y="700"/>
                </a:lnTo>
                <a:lnTo>
                  <a:pt x="1847" y="300"/>
                </a:lnTo>
                <a:lnTo>
                  <a:pt x="1404" y="0"/>
                </a:lnTo>
                <a:lnTo>
                  <a:pt x="1326" y="247"/>
                </a:lnTo>
                <a:cubicBezTo>
                  <a:pt x="1288" y="331"/>
                  <a:pt x="596" y="601"/>
                  <a:pt x="596" y="601"/>
                </a:cubicBezTo>
                <a:cubicBezTo>
                  <a:pt x="133" y="710"/>
                  <a:pt x="57" y="1062"/>
                  <a:pt x="23" y="1330"/>
                </a:cubicBezTo>
                <a:cubicBezTo>
                  <a:pt x="23" y="1330"/>
                  <a:pt x="17" y="1700"/>
                  <a:pt x="0" y="2185"/>
                </a:cubicBezTo>
                <a:lnTo>
                  <a:pt x="2014" y="2185"/>
                </a:lnTo>
                <a:lnTo>
                  <a:pt x="2236" y="2185"/>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0" name="Freeform 186">
            <a:extLst>
              <a:ext uri="{FF2B5EF4-FFF2-40B4-BE49-F238E27FC236}">
                <a16:creationId xmlns:a16="http://schemas.microsoft.com/office/drawing/2014/main" id="{D86B3CBB-049C-3DC1-FE82-4A2C063CA788}"/>
              </a:ext>
            </a:extLst>
          </p:cNvPr>
          <p:cNvSpPr>
            <a:spLocks/>
          </p:cNvSpPr>
          <p:nvPr/>
        </p:nvSpPr>
        <p:spPr bwMode="auto">
          <a:xfrm>
            <a:off x="6613240" y="4457679"/>
            <a:ext cx="709861" cy="385029"/>
          </a:xfrm>
          <a:custGeom>
            <a:avLst/>
            <a:gdLst>
              <a:gd name="T0" fmla="*/ 2236 w 4022"/>
              <a:gd name="T1" fmla="*/ 2185 h 2185"/>
              <a:gd name="T2" fmla="*/ 4022 w 4022"/>
              <a:gd name="T3" fmla="*/ 2185 h 2185"/>
              <a:gd name="T4" fmla="*/ 3998 w 4022"/>
              <a:gd name="T5" fmla="*/ 1330 h 2185"/>
              <a:gd name="T6" fmla="*/ 3426 w 4022"/>
              <a:gd name="T7" fmla="*/ 601 h 2185"/>
              <a:gd name="T8" fmla="*/ 2695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7 w 4022"/>
              <a:gd name="T19" fmla="*/ 700 h 2185"/>
              <a:gd name="T20" fmla="*/ 1847 w 4022"/>
              <a:gd name="T21" fmla="*/ 300 h 2185"/>
              <a:gd name="T22" fmla="*/ 1404 w 4022"/>
              <a:gd name="T23" fmla="*/ 0 h 2185"/>
              <a:gd name="T24" fmla="*/ 1326 w 4022"/>
              <a:gd name="T25" fmla="*/ 247 h 2185"/>
              <a:gd name="T26" fmla="*/ 596 w 4022"/>
              <a:gd name="T27" fmla="*/ 601 h 2185"/>
              <a:gd name="T28" fmla="*/ 23 w 4022"/>
              <a:gd name="T29" fmla="*/ 1330 h 2185"/>
              <a:gd name="T30" fmla="*/ 0 w 4022"/>
              <a:gd name="T31" fmla="*/ 2185 h 2185"/>
              <a:gd name="T32" fmla="*/ 2014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4" y="1062"/>
                  <a:pt x="3888" y="710"/>
                  <a:pt x="3426" y="601"/>
                </a:cubicBezTo>
                <a:cubicBezTo>
                  <a:pt x="3426" y="601"/>
                  <a:pt x="2733" y="331"/>
                  <a:pt x="2695" y="247"/>
                </a:cubicBezTo>
                <a:lnTo>
                  <a:pt x="2618" y="0"/>
                </a:lnTo>
                <a:lnTo>
                  <a:pt x="2175" y="300"/>
                </a:lnTo>
                <a:lnTo>
                  <a:pt x="2174" y="700"/>
                </a:lnTo>
                <a:lnTo>
                  <a:pt x="2011" y="1201"/>
                </a:lnTo>
                <a:lnTo>
                  <a:pt x="1847" y="700"/>
                </a:lnTo>
                <a:lnTo>
                  <a:pt x="1847" y="300"/>
                </a:lnTo>
                <a:lnTo>
                  <a:pt x="1404" y="0"/>
                </a:lnTo>
                <a:lnTo>
                  <a:pt x="1326" y="247"/>
                </a:lnTo>
                <a:cubicBezTo>
                  <a:pt x="1288" y="331"/>
                  <a:pt x="596" y="601"/>
                  <a:pt x="596" y="601"/>
                </a:cubicBezTo>
                <a:cubicBezTo>
                  <a:pt x="133" y="710"/>
                  <a:pt x="57" y="1062"/>
                  <a:pt x="23" y="1330"/>
                </a:cubicBezTo>
                <a:cubicBezTo>
                  <a:pt x="23" y="1330"/>
                  <a:pt x="17" y="1700"/>
                  <a:pt x="0" y="2185"/>
                </a:cubicBezTo>
                <a:lnTo>
                  <a:pt x="2014" y="2185"/>
                </a:lnTo>
                <a:lnTo>
                  <a:pt x="2236" y="2185"/>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1" name="Freeform 187">
            <a:extLst>
              <a:ext uri="{FF2B5EF4-FFF2-40B4-BE49-F238E27FC236}">
                <a16:creationId xmlns:a16="http://schemas.microsoft.com/office/drawing/2014/main" id="{C8F4AD5E-46C0-69D9-9FCF-62DDFE99DFCB}"/>
              </a:ext>
            </a:extLst>
          </p:cNvPr>
          <p:cNvSpPr>
            <a:spLocks/>
          </p:cNvSpPr>
          <p:nvPr/>
        </p:nvSpPr>
        <p:spPr bwMode="auto">
          <a:xfrm>
            <a:off x="7035749" y="4500839"/>
            <a:ext cx="312339" cy="341869"/>
          </a:xfrm>
          <a:custGeom>
            <a:avLst/>
            <a:gdLst>
              <a:gd name="T0" fmla="*/ 1606 w 1770"/>
              <a:gd name="T1" fmla="*/ 1083 h 1938"/>
              <a:gd name="T2" fmla="*/ 1034 w 1770"/>
              <a:gd name="T3" fmla="*/ 354 h 1938"/>
              <a:gd name="T4" fmla="*/ 303 w 1770"/>
              <a:gd name="T5" fmla="*/ 0 h 1938"/>
              <a:gd name="T6" fmla="*/ 0 w 1770"/>
              <a:gd name="T7" fmla="*/ 1938 h 1938"/>
              <a:gd name="T8" fmla="*/ 1770 w 1770"/>
              <a:gd name="T9" fmla="*/ 1938 h 1938"/>
              <a:gd name="T10" fmla="*/ 1606 w 1770"/>
              <a:gd name="T11" fmla="*/ 1083 h 1938"/>
            </a:gdLst>
            <a:ahLst/>
            <a:cxnLst>
              <a:cxn ang="0">
                <a:pos x="T0" y="T1"/>
              </a:cxn>
              <a:cxn ang="0">
                <a:pos x="T2" y="T3"/>
              </a:cxn>
              <a:cxn ang="0">
                <a:pos x="T4" y="T5"/>
              </a:cxn>
              <a:cxn ang="0">
                <a:pos x="T6" y="T7"/>
              </a:cxn>
              <a:cxn ang="0">
                <a:pos x="T8" y="T9"/>
              </a:cxn>
              <a:cxn ang="0">
                <a:pos x="T10" y="T11"/>
              </a:cxn>
            </a:cxnLst>
            <a:rect l="0" t="0" r="r" b="b"/>
            <a:pathLst>
              <a:path w="1770" h="1938">
                <a:moveTo>
                  <a:pt x="1606" y="1083"/>
                </a:moveTo>
                <a:cubicBezTo>
                  <a:pt x="1532" y="816"/>
                  <a:pt x="1496" y="463"/>
                  <a:pt x="1034" y="354"/>
                </a:cubicBezTo>
                <a:cubicBezTo>
                  <a:pt x="1034" y="354"/>
                  <a:pt x="341" y="84"/>
                  <a:pt x="303" y="0"/>
                </a:cubicBezTo>
                <a:lnTo>
                  <a:pt x="0" y="1938"/>
                </a:lnTo>
                <a:lnTo>
                  <a:pt x="1770" y="1938"/>
                </a:lnTo>
                <a:cubicBezTo>
                  <a:pt x="1692" y="1453"/>
                  <a:pt x="1606" y="1083"/>
                  <a:pt x="1606" y="1083"/>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2" name="Freeform 188">
            <a:extLst>
              <a:ext uri="{FF2B5EF4-FFF2-40B4-BE49-F238E27FC236}">
                <a16:creationId xmlns:a16="http://schemas.microsoft.com/office/drawing/2014/main" id="{AA4B7513-D2AE-EE29-6B8E-7A05205EB03B}"/>
              </a:ext>
            </a:extLst>
          </p:cNvPr>
          <p:cNvSpPr>
            <a:spLocks/>
          </p:cNvSpPr>
          <p:nvPr/>
        </p:nvSpPr>
        <p:spPr bwMode="auto">
          <a:xfrm>
            <a:off x="7035749" y="4500839"/>
            <a:ext cx="312339" cy="341869"/>
          </a:xfrm>
          <a:custGeom>
            <a:avLst/>
            <a:gdLst>
              <a:gd name="T0" fmla="*/ 1606 w 1770"/>
              <a:gd name="T1" fmla="*/ 1083 h 1938"/>
              <a:gd name="T2" fmla="*/ 1034 w 1770"/>
              <a:gd name="T3" fmla="*/ 354 h 1938"/>
              <a:gd name="T4" fmla="*/ 303 w 1770"/>
              <a:gd name="T5" fmla="*/ 0 h 1938"/>
              <a:gd name="T6" fmla="*/ 0 w 1770"/>
              <a:gd name="T7" fmla="*/ 1938 h 1938"/>
              <a:gd name="T8" fmla="*/ 1770 w 1770"/>
              <a:gd name="T9" fmla="*/ 1938 h 1938"/>
              <a:gd name="T10" fmla="*/ 1606 w 1770"/>
              <a:gd name="T11" fmla="*/ 1083 h 1938"/>
            </a:gdLst>
            <a:ahLst/>
            <a:cxnLst>
              <a:cxn ang="0">
                <a:pos x="T0" y="T1"/>
              </a:cxn>
              <a:cxn ang="0">
                <a:pos x="T2" y="T3"/>
              </a:cxn>
              <a:cxn ang="0">
                <a:pos x="T4" y="T5"/>
              </a:cxn>
              <a:cxn ang="0">
                <a:pos x="T6" y="T7"/>
              </a:cxn>
              <a:cxn ang="0">
                <a:pos x="T8" y="T9"/>
              </a:cxn>
              <a:cxn ang="0">
                <a:pos x="T10" y="T11"/>
              </a:cxn>
            </a:cxnLst>
            <a:rect l="0" t="0" r="r" b="b"/>
            <a:pathLst>
              <a:path w="1770" h="1938">
                <a:moveTo>
                  <a:pt x="1606" y="1083"/>
                </a:moveTo>
                <a:cubicBezTo>
                  <a:pt x="1532" y="816"/>
                  <a:pt x="1496" y="463"/>
                  <a:pt x="1034" y="354"/>
                </a:cubicBezTo>
                <a:cubicBezTo>
                  <a:pt x="1034" y="354"/>
                  <a:pt x="341" y="84"/>
                  <a:pt x="303" y="0"/>
                </a:cubicBezTo>
                <a:lnTo>
                  <a:pt x="0" y="1938"/>
                </a:lnTo>
                <a:lnTo>
                  <a:pt x="1770" y="1938"/>
                </a:lnTo>
                <a:cubicBezTo>
                  <a:pt x="1692" y="1453"/>
                  <a:pt x="1606" y="1083"/>
                  <a:pt x="1606"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3" name="Freeform 189">
            <a:extLst>
              <a:ext uri="{FF2B5EF4-FFF2-40B4-BE49-F238E27FC236}">
                <a16:creationId xmlns:a16="http://schemas.microsoft.com/office/drawing/2014/main" id="{9581F46F-1D6E-A3E8-86AB-0BAD17FCFA83}"/>
              </a:ext>
            </a:extLst>
          </p:cNvPr>
          <p:cNvSpPr>
            <a:spLocks/>
          </p:cNvSpPr>
          <p:nvPr/>
        </p:nvSpPr>
        <p:spPr bwMode="auto">
          <a:xfrm>
            <a:off x="6584845" y="4500839"/>
            <a:ext cx="312339" cy="341869"/>
          </a:xfrm>
          <a:custGeom>
            <a:avLst/>
            <a:gdLst>
              <a:gd name="T0" fmla="*/ 164 w 1771"/>
              <a:gd name="T1" fmla="*/ 1083 h 1938"/>
              <a:gd name="T2" fmla="*/ 736 w 1771"/>
              <a:gd name="T3" fmla="*/ 354 h 1938"/>
              <a:gd name="T4" fmla="*/ 1467 w 1771"/>
              <a:gd name="T5" fmla="*/ 0 h 1938"/>
              <a:gd name="T6" fmla="*/ 1771 w 1771"/>
              <a:gd name="T7" fmla="*/ 1938 h 1938"/>
              <a:gd name="T8" fmla="*/ 0 w 1771"/>
              <a:gd name="T9" fmla="*/ 1938 h 1938"/>
              <a:gd name="T10" fmla="*/ 164 w 1771"/>
              <a:gd name="T11" fmla="*/ 1083 h 1938"/>
            </a:gdLst>
            <a:ahLst/>
            <a:cxnLst>
              <a:cxn ang="0">
                <a:pos x="T0" y="T1"/>
              </a:cxn>
              <a:cxn ang="0">
                <a:pos x="T2" y="T3"/>
              </a:cxn>
              <a:cxn ang="0">
                <a:pos x="T4" y="T5"/>
              </a:cxn>
              <a:cxn ang="0">
                <a:pos x="T6" y="T7"/>
              </a:cxn>
              <a:cxn ang="0">
                <a:pos x="T8" y="T9"/>
              </a:cxn>
              <a:cxn ang="0">
                <a:pos x="T10" y="T11"/>
              </a:cxn>
            </a:cxnLst>
            <a:rect l="0" t="0" r="r" b="b"/>
            <a:pathLst>
              <a:path w="1771" h="1938">
                <a:moveTo>
                  <a:pt x="164" y="1083"/>
                </a:moveTo>
                <a:cubicBezTo>
                  <a:pt x="238" y="816"/>
                  <a:pt x="274" y="463"/>
                  <a:pt x="736" y="354"/>
                </a:cubicBezTo>
                <a:cubicBezTo>
                  <a:pt x="736" y="354"/>
                  <a:pt x="1429" y="84"/>
                  <a:pt x="1467" y="0"/>
                </a:cubicBezTo>
                <a:lnTo>
                  <a:pt x="1771" y="1938"/>
                </a:lnTo>
                <a:lnTo>
                  <a:pt x="0" y="1938"/>
                </a:lnTo>
                <a:cubicBezTo>
                  <a:pt x="79" y="1453"/>
                  <a:pt x="164" y="1083"/>
                  <a:pt x="164" y="1083"/>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4" name="Freeform 190">
            <a:extLst>
              <a:ext uri="{FF2B5EF4-FFF2-40B4-BE49-F238E27FC236}">
                <a16:creationId xmlns:a16="http://schemas.microsoft.com/office/drawing/2014/main" id="{1725FF5E-7076-3ADB-5C7B-B7E114DE531D}"/>
              </a:ext>
            </a:extLst>
          </p:cNvPr>
          <p:cNvSpPr>
            <a:spLocks/>
          </p:cNvSpPr>
          <p:nvPr/>
        </p:nvSpPr>
        <p:spPr bwMode="auto">
          <a:xfrm>
            <a:off x="6584845" y="4500839"/>
            <a:ext cx="312339" cy="341869"/>
          </a:xfrm>
          <a:custGeom>
            <a:avLst/>
            <a:gdLst>
              <a:gd name="T0" fmla="*/ 164 w 1771"/>
              <a:gd name="T1" fmla="*/ 1083 h 1938"/>
              <a:gd name="T2" fmla="*/ 736 w 1771"/>
              <a:gd name="T3" fmla="*/ 354 h 1938"/>
              <a:gd name="T4" fmla="*/ 1467 w 1771"/>
              <a:gd name="T5" fmla="*/ 0 h 1938"/>
              <a:gd name="T6" fmla="*/ 1771 w 1771"/>
              <a:gd name="T7" fmla="*/ 1938 h 1938"/>
              <a:gd name="T8" fmla="*/ 0 w 1771"/>
              <a:gd name="T9" fmla="*/ 1938 h 1938"/>
              <a:gd name="T10" fmla="*/ 164 w 1771"/>
              <a:gd name="T11" fmla="*/ 1083 h 1938"/>
            </a:gdLst>
            <a:ahLst/>
            <a:cxnLst>
              <a:cxn ang="0">
                <a:pos x="T0" y="T1"/>
              </a:cxn>
              <a:cxn ang="0">
                <a:pos x="T2" y="T3"/>
              </a:cxn>
              <a:cxn ang="0">
                <a:pos x="T4" y="T5"/>
              </a:cxn>
              <a:cxn ang="0">
                <a:pos x="T6" y="T7"/>
              </a:cxn>
              <a:cxn ang="0">
                <a:pos x="T8" y="T9"/>
              </a:cxn>
              <a:cxn ang="0">
                <a:pos x="T10" y="T11"/>
              </a:cxn>
            </a:cxnLst>
            <a:rect l="0" t="0" r="r" b="b"/>
            <a:pathLst>
              <a:path w="1771" h="1938">
                <a:moveTo>
                  <a:pt x="164" y="1083"/>
                </a:moveTo>
                <a:cubicBezTo>
                  <a:pt x="238" y="816"/>
                  <a:pt x="274" y="463"/>
                  <a:pt x="736" y="354"/>
                </a:cubicBezTo>
                <a:cubicBezTo>
                  <a:pt x="736" y="354"/>
                  <a:pt x="1429" y="84"/>
                  <a:pt x="1467" y="0"/>
                </a:cubicBezTo>
                <a:lnTo>
                  <a:pt x="1771" y="1938"/>
                </a:lnTo>
                <a:lnTo>
                  <a:pt x="0" y="1938"/>
                </a:lnTo>
                <a:cubicBezTo>
                  <a:pt x="79" y="1453"/>
                  <a:pt x="164" y="1083"/>
                  <a:pt x="164"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5" name="Line 191">
            <a:extLst>
              <a:ext uri="{FF2B5EF4-FFF2-40B4-BE49-F238E27FC236}">
                <a16:creationId xmlns:a16="http://schemas.microsoft.com/office/drawing/2014/main" id="{22A6A75F-79C2-A319-8B44-5616A7E46B48}"/>
              </a:ext>
            </a:extLst>
          </p:cNvPr>
          <p:cNvSpPr>
            <a:spLocks noChangeShapeType="1"/>
          </p:cNvSpPr>
          <p:nvPr/>
        </p:nvSpPr>
        <p:spPr bwMode="auto">
          <a:xfrm>
            <a:off x="6968738" y="4668934"/>
            <a:ext cx="0" cy="173774"/>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6" name="Freeform 192">
            <a:extLst>
              <a:ext uri="{FF2B5EF4-FFF2-40B4-BE49-F238E27FC236}">
                <a16:creationId xmlns:a16="http://schemas.microsoft.com/office/drawing/2014/main" id="{55BC7BC7-56DC-1637-A623-66780893A565}"/>
              </a:ext>
            </a:extLst>
          </p:cNvPr>
          <p:cNvSpPr>
            <a:spLocks/>
          </p:cNvSpPr>
          <p:nvPr/>
        </p:nvSpPr>
        <p:spPr bwMode="auto">
          <a:xfrm>
            <a:off x="7211794" y="4708686"/>
            <a:ext cx="12494" cy="134022"/>
          </a:xfrm>
          <a:custGeom>
            <a:avLst/>
            <a:gdLst>
              <a:gd name="T0" fmla="*/ 0 w 70"/>
              <a:gd name="T1" fmla="*/ 0 h 764"/>
              <a:gd name="T2" fmla="*/ 70 w 70"/>
              <a:gd name="T3" fmla="*/ 764 h 764"/>
            </a:gdLst>
            <a:ahLst/>
            <a:cxnLst>
              <a:cxn ang="0">
                <a:pos x="T0" y="T1"/>
              </a:cxn>
              <a:cxn ang="0">
                <a:pos x="T2" y="T3"/>
              </a:cxn>
            </a:cxnLst>
            <a:rect l="0" t="0" r="r" b="b"/>
            <a:pathLst>
              <a:path w="70" h="764">
                <a:moveTo>
                  <a:pt x="0" y="0"/>
                </a:moveTo>
                <a:cubicBezTo>
                  <a:pt x="0" y="0"/>
                  <a:pt x="35" y="163"/>
                  <a:pt x="70"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7" name="Freeform 193">
            <a:extLst>
              <a:ext uri="{FF2B5EF4-FFF2-40B4-BE49-F238E27FC236}">
                <a16:creationId xmlns:a16="http://schemas.microsoft.com/office/drawing/2014/main" id="{560E327B-6CC3-7DC5-2997-195A4D1B2A07}"/>
              </a:ext>
            </a:extLst>
          </p:cNvPr>
          <p:cNvSpPr>
            <a:spLocks/>
          </p:cNvSpPr>
          <p:nvPr/>
        </p:nvSpPr>
        <p:spPr bwMode="auto">
          <a:xfrm>
            <a:off x="6708645" y="4708686"/>
            <a:ext cx="12494" cy="134022"/>
          </a:xfrm>
          <a:custGeom>
            <a:avLst/>
            <a:gdLst>
              <a:gd name="T0" fmla="*/ 71 w 71"/>
              <a:gd name="T1" fmla="*/ 0 h 764"/>
              <a:gd name="T2" fmla="*/ 0 w 71"/>
              <a:gd name="T3" fmla="*/ 764 h 764"/>
            </a:gdLst>
            <a:ahLst/>
            <a:cxnLst>
              <a:cxn ang="0">
                <a:pos x="T0" y="T1"/>
              </a:cxn>
              <a:cxn ang="0">
                <a:pos x="T2" y="T3"/>
              </a:cxn>
            </a:cxnLst>
            <a:rect l="0" t="0" r="r" b="b"/>
            <a:pathLst>
              <a:path w="71" h="764">
                <a:moveTo>
                  <a:pt x="71" y="0"/>
                </a:moveTo>
                <a:cubicBezTo>
                  <a:pt x="71" y="0"/>
                  <a:pt x="35" y="163"/>
                  <a:pt x="0"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8" name="Freeform 194">
            <a:extLst>
              <a:ext uri="{FF2B5EF4-FFF2-40B4-BE49-F238E27FC236}">
                <a16:creationId xmlns:a16="http://schemas.microsoft.com/office/drawing/2014/main" id="{5A10EEB0-83E7-6812-D19F-C96457EB85B4}"/>
              </a:ext>
            </a:extLst>
          </p:cNvPr>
          <p:cNvSpPr>
            <a:spLocks/>
          </p:cNvSpPr>
          <p:nvPr/>
        </p:nvSpPr>
        <p:spPr bwMode="auto">
          <a:xfrm>
            <a:off x="6856296" y="4534912"/>
            <a:ext cx="51110" cy="48839"/>
          </a:xfrm>
          <a:custGeom>
            <a:avLst/>
            <a:gdLst>
              <a:gd name="T0" fmla="*/ 288 w 288"/>
              <a:gd name="T1" fmla="*/ 0 h 272"/>
              <a:gd name="T2" fmla="*/ 0 w 288"/>
              <a:gd name="T3" fmla="*/ 272 h 272"/>
            </a:gdLst>
            <a:ahLst/>
            <a:cxnLst>
              <a:cxn ang="0">
                <a:pos x="T0" y="T1"/>
              </a:cxn>
              <a:cxn ang="0">
                <a:pos x="T2" y="T3"/>
              </a:cxn>
            </a:cxnLst>
            <a:rect l="0" t="0" r="r" b="b"/>
            <a:pathLst>
              <a:path w="288" h="272">
                <a:moveTo>
                  <a:pt x="288" y="0"/>
                </a:moveTo>
                <a:cubicBezTo>
                  <a:pt x="288" y="0"/>
                  <a:pt x="144" y="0"/>
                  <a:pt x="0" y="272"/>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69" name="Freeform 195">
            <a:extLst>
              <a:ext uri="{FF2B5EF4-FFF2-40B4-BE49-F238E27FC236}">
                <a16:creationId xmlns:a16="http://schemas.microsoft.com/office/drawing/2014/main" id="{772D6A73-C4F8-90D7-07B4-CDB521ADF8C7}"/>
              </a:ext>
            </a:extLst>
          </p:cNvPr>
          <p:cNvSpPr>
            <a:spLocks/>
          </p:cNvSpPr>
          <p:nvPr/>
        </p:nvSpPr>
        <p:spPr bwMode="auto">
          <a:xfrm>
            <a:off x="7025527" y="4534912"/>
            <a:ext cx="51110" cy="48839"/>
          </a:xfrm>
          <a:custGeom>
            <a:avLst/>
            <a:gdLst>
              <a:gd name="T0" fmla="*/ 0 w 288"/>
              <a:gd name="T1" fmla="*/ 0 h 273"/>
              <a:gd name="T2" fmla="*/ 288 w 288"/>
              <a:gd name="T3" fmla="*/ 273 h 273"/>
            </a:gdLst>
            <a:ahLst/>
            <a:cxnLst>
              <a:cxn ang="0">
                <a:pos x="T0" y="T1"/>
              </a:cxn>
              <a:cxn ang="0">
                <a:pos x="T2" y="T3"/>
              </a:cxn>
            </a:cxnLst>
            <a:rect l="0" t="0" r="r" b="b"/>
            <a:pathLst>
              <a:path w="288" h="273">
                <a:moveTo>
                  <a:pt x="0" y="0"/>
                </a:moveTo>
                <a:cubicBezTo>
                  <a:pt x="0" y="0"/>
                  <a:pt x="144" y="0"/>
                  <a:pt x="288" y="27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9" name="Freeform 261">
            <a:extLst>
              <a:ext uri="{FF2B5EF4-FFF2-40B4-BE49-F238E27FC236}">
                <a16:creationId xmlns:a16="http://schemas.microsoft.com/office/drawing/2014/main" id="{C94F5A86-824B-E72F-95F0-5802D4F0B7C1}"/>
              </a:ext>
            </a:extLst>
          </p:cNvPr>
          <p:cNvSpPr>
            <a:spLocks/>
          </p:cNvSpPr>
          <p:nvPr/>
        </p:nvSpPr>
        <p:spPr bwMode="auto">
          <a:xfrm>
            <a:off x="1443894" y="5248724"/>
            <a:ext cx="365803" cy="274352"/>
          </a:xfrm>
          <a:custGeom>
            <a:avLst/>
            <a:gdLst>
              <a:gd name="T0" fmla="*/ 2143 w 2239"/>
              <a:gd name="T1" fmla="*/ 869 h 1675"/>
              <a:gd name="T2" fmla="*/ 1869 w 2239"/>
              <a:gd name="T3" fmla="*/ 405 h 1675"/>
              <a:gd name="T4" fmla="*/ 1120 w 2239"/>
              <a:gd name="T5" fmla="*/ 309 h 1675"/>
              <a:gd name="T6" fmla="*/ 370 w 2239"/>
              <a:gd name="T7" fmla="*/ 405 h 1675"/>
              <a:gd name="T8" fmla="*/ 96 w 2239"/>
              <a:gd name="T9" fmla="*/ 869 h 1675"/>
              <a:gd name="T10" fmla="*/ 291 w 2239"/>
              <a:gd name="T11" fmla="*/ 1675 h 1675"/>
              <a:gd name="T12" fmla="*/ 711 w 2239"/>
              <a:gd name="T13" fmla="*/ 1111 h 1675"/>
              <a:gd name="T14" fmla="*/ 899 w 2239"/>
              <a:gd name="T15" fmla="*/ 830 h 1675"/>
              <a:gd name="T16" fmla="*/ 1073 w 2239"/>
              <a:gd name="T17" fmla="*/ 848 h 1675"/>
              <a:gd name="T18" fmla="*/ 1166 w 2239"/>
              <a:gd name="T19" fmla="*/ 848 h 1675"/>
              <a:gd name="T20" fmla="*/ 1341 w 2239"/>
              <a:gd name="T21" fmla="*/ 830 h 1675"/>
              <a:gd name="T22" fmla="*/ 1528 w 2239"/>
              <a:gd name="T23" fmla="*/ 1111 h 1675"/>
              <a:gd name="T24" fmla="*/ 1949 w 2239"/>
              <a:gd name="T25" fmla="*/ 1675 h 1675"/>
              <a:gd name="T26" fmla="*/ 2143 w 2239"/>
              <a:gd name="T27" fmla="*/ 869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9" h="1675">
                <a:moveTo>
                  <a:pt x="2143" y="869"/>
                </a:moveTo>
                <a:cubicBezTo>
                  <a:pt x="2113" y="686"/>
                  <a:pt x="2015" y="520"/>
                  <a:pt x="1869" y="405"/>
                </a:cubicBezTo>
                <a:cubicBezTo>
                  <a:pt x="1699" y="272"/>
                  <a:pt x="1431" y="0"/>
                  <a:pt x="1120" y="309"/>
                </a:cubicBezTo>
                <a:cubicBezTo>
                  <a:pt x="808" y="0"/>
                  <a:pt x="540" y="272"/>
                  <a:pt x="370" y="405"/>
                </a:cubicBezTo>
                <a:cubicBezTo>
                  <a:pt x="224" y="520"/>
                  <a:pt x="126" y="686"/>
                  <a:pt x="96" y="869"/>
                </a:cubicBezTo>
                <a:cubicBezTo>
                  <a:pt x="0" y="1457"/>
                  <a:pt x="291" y="1675"/>
                  <a:pt x="291" y="1675"/>
                </a:cubicBezTo>
                <a:cubicBezTo>
                  <a:pt x="570" y="1580"/>
                  <a:pt x="711" y="1111"/>
                  <a:pt x="711" y="1111"/>
                </a:cubicBezTo>
                <a:cubicBezTo>
                  <a:pt x="776" y="877"/>
                  <a:pt x="899" y="830"/>
                  <a:pt x="899" y="830"/>
                </a:cubicBezTo>
                <a:cubicBezTo>
                  <a:pt x="980" y="804"/>
                  <a:pt x="1037" y="823"/>
                  <a:pt x="1073" y="848"/>
                </a:cubicBezTo>
                <a:cubicBezTo>
                  <a:pt x="1101" y="867"/>
                  <a:pt x="1138" y="867"/>
                  <a:pt x="1166" y="848"/>
                </a:cubicBezTo>
                <a:cubicBezTo>
                  <a:pt x="1202" y="823"/>
                  <a:pt x="1260" y="804"/>
                  <a:pt x="1341" y="830"/>
                </a:cubicBezTo>
                <a:cubicBezTo>
                  <a:pt x="1341" y="830"/>
                  <a:pt x="1463" y="877"/>
                  <a:pt x="1528" y="1111"/>
                </a:cubicBezTo>
                <a:cubicBezTo>
                  <a:pt x="1528" y="1111"/>
                  <a:pt x="1669" y="1580"/>
                  <a:pt x="1949" y="1675"/>
                </a:cubicBezTo>
                <a:cubicBezTo>
                  <a:pt x="1949" y="1675"/>
                  <a:pt x="2239" y="1457"/>
                  <a:pt x="2143" y="869"/>
                </a:cubicBezTo>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0" name="Freeform 262">
            <a:extLst>
              <a:ext uri="{FF2B5EF4-FFF2-40B4-BE49-F238E27FC236}">
                <a16:creationId xmlns:a16="http://schemas.microsoft.com/office/drawing/2014/main" id="{9882E922-046F-49D4-4F61-89BCB5C86ACA}"/>
              </a:ext>
            </a:extLst>
          </p:cNvPr>
          <p:cNvSpPr>
            <a:spLocks/>
          </p:cNvSpPr>
          <p:nvPr/>
        </p:nvSpPr>
        <p:spPr bwMode="auto">
          <a:xfrm>
            <a:off x="1443894" y="5248724"/>
            <a:ext cx="365803" cy="274352"/>
          </a:xfrm>
          <a:custGeom>
            <a:avLst/>
            <a:gdLst>
              <a:gd name="T0" fmla="*/ 2143 w 2239"/>
              <a:gd name="T1" fmla="*/ 869 h 1675"/>
              <a:gd name="T2" fmla="*/ 1869 w 2239"/>
              <a:gd name="T3" fmla="*/ 405 h 1675"/>
              <a:gd name="T4" fmla="*/ 1120 w 2239"/>
              <a:gd name="T5" fmla="*/ 309 h 1675"/>
              <a:gd name="T6" fmla="*/ 370 w 2239"/>
              <a:gd name="T7" fmla="*/ 405 h 1675"/>
              <a:gd name="T8" fmla="*/ 96 w 2239"/>
              <a:gd name="T9" fmla="*/ 869 h 1675"/>
              <a:gd name="T10" fmla="*/ 291 w 2239"/>
              <a:gd name="T11" fmla="*/ 1675 h 1675"/>
              <a:gd name="T12" fmla="*/ 711 w 2239"/>
              <a:gd name="T13" fmla="*/ 1111 h 1675"/>
              <a:gd name="T14" fmla="*/ 899 w 2239"/>
              <a:gd name="T15" fmla="*/ 830 h 1675"/>
              <a:gd name="T16" fmla="*/ 1073 w 2239"/>
              <a:gd name="T17" fmla="*/ 848 h 1675"/>
              <a:gd name="T18" fmla="*/ 1166 w 2239"/>
              <a:gd name="T19" fmla="*/ 848 h 1675"/>
              <a:gd name="T20" fmla="*/ 1341 w 2239"/>
              <a:gd name="T21" fmla="*/ 830 h 1675"/>
              <a:gd name="T22" fmla="*/ 1528 w 2239"/>
              <a:gd name="T23" fmla="*/ 1111 h 1675"/>
              <a:gd name="T24" fmla="*/ 1949 w 2239"/>
              <a:gd name="T25" fmla="*/ 1675 h 1675"/>
              <a:gd name="T26" fmla="*/ 2143 w 2239"/>
              <a:gd name="T27" fmla="*/ 869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9" h="1675">
                <a:moveTo>
                  <a:pt x="2143" y="869"/>
                </a:moveTo>
                <a:cubicBezTo>
                  <a:pt x="2113" y="686"/>
                  <a:pt x="2015" y="520"/>
                  <a:pt x="1869" y="405"/>
                </a:cubicBezTo>
                <a:cubicBezTo>
                  <a:pt x="1699" y="272"/>
                  <a:pt x="1431" y="0"/>
                  <a:pt x="1120" y="309"/>
                </a:cubicBezTo>
                <a:cubicBezTo>
                  <a:pt x="808" y="0"/>
                  <a:pt x="540" y="272"/>
                  <a:pt x="370" y="405"/>
                </a:cubicBezTo>
                <a:cubicBezTo>
                  <a:pt x="224" y="520"/>
                  <a:pt x="126" y="686"/>
                  <a:pt x="96" y="869"/>
                </a:cubicBezTo>
                <a:cubicBezTo>
                  <a:pt x="0" y="1457"/>
                  <a:pt x="291" y="1675"/>
                  <a:pt x="291" y="1675"/>
                </a:cubicBezTo>
                <a:cubicBezTo>
                  <a:pt x="570" y="1580"/>
                  <a:pt x="711" y="1111"/>
                  <a:pt x="711" y="1111"/>
                </a:cubicBezTo>
                <a:cubicBezTo>
                  <a:pt x="776" y="877"/>
                  <a:pt x="899" y="830"/>
                  <a:pt x="899" y="830"/>
                </a:cubicBezTo>
                <a:cubicBezTo>
                  <a:pt x="980" y="804"/>
                  <a:pt x="1037" y="823"/>
                  <a:pt x="1073" y="848"/>
                </a:cubicBezTo>
                <a:cubicBezTo>
                  <a:pt x="1101" y="867"/>
                  <a:pt x="1138" y="867"/>
                  <a:pt x="1166" y="848"/>
                </a:cubicBezTo>
                <a:cubicBezTo>
                  <a:pt x="1202" y="823"/>
                  <a:pt x="1260" y="804"/>
                  <a:pt x="1341" y="830"/>
                </a:cubicBezTo>
                <a:cubicBezTo>
                  <a:pt x="1341" y="830"/>
                  <a:pt x="1463" y="877"/>
                  <a:pt x="1528" y="1111"/>
                </a:cubicBezTo>
                <a:cubicBezTo>
                  <a:pt x="1528" y="1111"/>
                  <a:pt x="1669" y="1580"/>
                  <a:pt x="1949" y="1675"/>
                </a:cubicBezTo>
                <a:cubicBezTo>
                  <a:pt x="1949" y="1675"/>
                  <a:pt x="2239" y="1457"/>
                  <a:pt x="2143" y="86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1" name="Freeform 243">
            <a:extLst>
              <a:ext uri="{FF2B5EF4-FFF2-40B4-BE49-F238E27FC236}">
                <a16:creationId xmlns:a16="http://schemas.microsoft.com/office/drawing/2014/main" id="{4EA613FE-2929-C9B0-927E-C8E74C54A8A6}"/>
              </a:ext>
            </a:extLst>
          </p:cNvPr>
          <p:cNvSpPr>
            <a:spLocks/>
          </p:cNvSpPr>
          <p:nvPr/>
        </p:nvSpPr>
        <p:spPr bwMode="auto">
          <a:xfrm>
            <a:off x="1541652" y="5598759"/>
            <a:ext cx="178697" cy="276455"/>
          </a:xfrm>
          <a:custGeom>
            <a:avLst/>
            <a:gdLst>
              <a:gd name="T0" fmla="*/ 0 w 170"/>
              <a:gd name="T1" fmla="*/ 24 h 263"/>
              <a:gd name="T2" fmla="*/ 1 w 170"/>
              <a:gd name="T3" fmla="*/ 263 h 263"/>
              <a:gd name="T4" fmla="*/ 170 w 170"/>
              <a:gd name="T5" fmla="*/ 262 h 263"/>
              <a:gd name="T6" fmla="*/ 169 w 170"/>
              <a:gd name="T7" fmla="*/ 0 h 263"/>
              <a:gd name="T8" fmla="*/ 0 w 170"/>
              <a:gd name="T9" fmla="*/ 24 h 263"/>
            </a:gdLst>
            <a:ahLst/>
            <a:cxnLst>
              <a:cxn ang="0">
                <a:pos x="T0" y="T1"/>
              </a:cxn>
              <a:cxn ang="0">
                <a:pos x="T2" y="T3"/>
              </a:cxn>
              <a:cxn ang="0">
                <a:pos x="T4" y="T5"/>
              </a:cxn>
              <a:cxn ang="0">
                <a:pos x="T6" y="T7"/>
              </a:cxn>
              <a:cxn ang="0">
                <a:pos x="T8" y="T9"/>
              </a:cxn>
            </a:cxnLst>
            <a:rect l="0" t="0" r="r" b="b"/>
            <a:pathLst>
              <a:path w="170" h="263">
                <a:moveTo>
                  <a:pt x="0" y="24"/>
                </a:moveTo>
                <a:lnTo>
                  <a:pt x="1" y="263"/>
                </a:lnTo>
                <a:lnTo>
                  <a:pt x="170" y="262"/>
                </a:lnTo>
                <a:lnTo>
                  <a:pt x="169" y="0"/>
                </a:lnTo>
                <a:lnTo>
                  <a:pt x="0" y="24"/>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2" name="Freeform 244">
            <a:extLst>
              <a:ext uri="{FF2B5EF4-FFF2-40B4-BE49-F238E27FC236}">
                <a16:creationId xmlns:a16="http://schemas.microsoft.com/office/drawing/2014/main" id="{8E5BFD23-7369-F089-1BA7-36D69021E241}"/>
              </a:ext>
            </a:extLst>
          </p:cNvPr>
          <p:cNvSpPr>
            <a:spLocks/>
          </p:cNvSpPr>
          <p:nvPr/>
        </p:nvSpPr>
        <p:spPr bwMode="auto">
          <a:xfrm>
            <a:off x="1541652" y="5598759"/>
            <a:ext cx="178697" cy="276455"/>
          </a:xfrm>
          <a:custGeom>
            <a:avLst/>
            <a:gdLst>
              <a:gd name="T0" fmla="*/ 0 w 1091"/>
              <a:gd name="T1" fmla="*/ 152 h 1691"/>
              <a:gd name="T2" fmla="*/ 6 w 1091"/>
              <a:gd name="T3" fmla="*/ 1691 h 1691"/>
              <a:gd name="T4" fmla="*/ 1091 w 1091"/>
              <a:gd name="T5" fmla="*/ 1687 h 1691"/>
              <a:gd name="T6" fmla="*/ 1084 w 1091"/>
              <a:gd name="T7" fmla="*/ 0 h 1691"/>
              <a:gd name="T8" fmla="*/ 0 w 1091"/>
              <a:gd name="T9" fmla="*/ 152 h 1691"/>
            </a:gdLst>
            <a:ahLst/>
            <a:cxnLst>
              <a:cxn ang="0">
                <a:pos x="T0" y="T1"/>
              </a:cxn>
              <a:cxn ang="0">
                <a:pos x="T2" y="T3"/>
              </a:cxn>
              <a:cxn ang="0">
                <a:pos x="T4" y="T5"/>
              </a:cxn>
              <a:cxn ang="0">
                <a:pos x="T6" y="T7"/>
              </a:cxn>
              <a:cxn ang="0">
                <a:pos x="T8" y="T9"/>
              </a:cxn>
            </a:cxnLst>
            <a:rect l="0" t="0" r="r" b="b"/>
            <a:pathLst>
              <a:path w="1091" h="1691">
                <a:moveTo>
                  <a:pt x="0" y="152"/>
                </a:moveTo>
                <a:lnTo>
                  <a:pt x="6" y="1691"/>
                </a:lnTo>
                <a:lnTo>
                  <a:pt x="1091" y="1687"/>
                </a:lnTo>
                <a:lnTo>
                  <a:pt x="1084" y="0"/>
                </a:lnTo>
                <a:lnTo>
                  <a:pt x="0" y="1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3" name="Freeform 245">
            <a:extLst>
              <a:ext uri="{FF2B5EF4-FFF2-40B4-BE49-F238E27FC236}">
                <a16:creationId xmlns:a16="http://schemas.microsoft.com/office/drawing/2014/main" id="{2AB42F47-9CAF-642A-6CAD-47247B606276}"/>
              </a:ext>
            </a:extLst>
          </p:cNvPr>
          <p:cNvSpPr>
            <a:spLocks/>
          </p:cNvSpPr>
          <p:nvPr/>
        </p:nvSpPr>
        <p:spPr bwMode="auto">
          <a:xfrm>
            <a:off x="1241021" y="5758535"/>
            <a:ext cx="772601" cy="345831"/>
          </a:xfrm>
          <a:custGeom>
            <a:avLst/>
            <a:gdLst>
              <a:gd name="T0" fmla="*/ 4552 w 4727"/>
              <a:gd name="T1" fmla="*/ 1222 h 2113"/>
              <a:gd name="T2" fmla="*/ 3922 w 4727"/>
              <a:gd name="T3" fmla="*/ 476 h 2113"/>
              <a:gd name="T4" fmla="*/ 3100 w 4727"/>
              <a:gd name="T5" fmla="*/ 145 h 2113"/>
              <a:gd name="T6" fmla="*/ 3100 w 4727"/>
              <a:gd name="T7" fmla="*/ 145 h 2113"/>
              <a:gd name="T8" fmla="*/ 2948 w 4727"/>
              <a:gd name="T9" fmla="*/ 0 h 2113"/>
              <a:gd name="T10" fmla="*/ 2363 w 4727"/>
              <a:gd name="T11" fmla="*/ 224 h 2113"/>
              <a:gd name="T12" fmla="*/ 1779 w 4727"/>
              <a:gd name="T13" fmla="*/ 0 h 2113"/>
              <a:gd name="T14" fmla="*/ 1627 w 4727"/>
              <a:gd name="T15" fmla="*/ 145 h 2113"/>
              <a:gd name="T16" fmla="*/ 1627 w 4727"/>
              <a:gd name="T17" fmla="*/ 145 h 2113"/>
              <a:gd name="T18" fmla="*/ 805 w 4727"/>
              <a:gd name="T19" fmla="*/ 476 h 2113"/>
              <a:gd name="T20" fmla="*/ 175 w 4727"/>
              <a:gd name="T21" fmla="*/ 1222 h 2113"/>
              <a:gd name="T22" fmla="*/ 0 w 4727"/>
              <a:gd name="T23" fmla="*/ 2113 h 2113"/>
              <a:gd name="T24" fmla="*/ 2363 w 4727"/>
              <a:gd name="T25" fmla="*/ 2113 h 2113"/>
              <a:gd name="T26" fmla="*/ 4727 w 4727"/>
              <a:gd name="T27" fmla="*/ 2113 h 2113"/>
              <a:gd name="T28" fmla="*/ 4552 w 4727"/>
              <a:gd name="T29" fmla="*/ 122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2113">
                <a:moveTo>
                  <a:pt x="4552" y="1222"/>
                </a:moveTo>
                <a:cubicBezTo>
                  <a:pt x="4472" y="948"/>
                  <a:pt x="4398" y="585"/>
                  <a:pt x="3922" y="476"/>
                </a:cubicBezTo>
                <a:cubicBezTo>
                  <a:pt x="3922" y="476"/>
                  <a:pt x="3260" y="253"/>
                  <a:pt x="3100" y="145"/>
                </a:cubicBezTo>
                <a:lnTo>
                  <a:pt x="3100" y="145"/>
                </a:lnTo>
                <a:lnTo>
                  <a:pt x="2948" y="0"/>
                </a:lnTo>
                <a:lnTo>
                  <a:pt x="2363" y="224"/>
                </a:lnTo>
                <a:lnTo>
                  <a:pt x="1779" y="0"/>
                </a:lnTo>
                <a:lnTo>
                  <a:pt x="1627" y="145"/>
                </a:lnTo>
                <a:lnTo>
                  <a:pt x="1627" y="145"/>
                </a:lnTo>
                <a:cubicBezTo>
                  <a:pt x="1467" y="253"/>
                  <a:pt x="805" y="476"/>
                  <a:pt x="805" y="476"/>
                </a:cubicBezTo>
                <a:cubicBezTo>
                  <a:pt x="329" y="585"/>
                  <a:pt x="255" y="948"/>
                  <a:pt x="175" y="1222"/>
                </a:cubicBezTo>
                <a:cubicBezTo>
                  <a:pt x="175" y="1222"/>
                  <a:pt x="82" y="1719"/>
                  <a:pt x="0" y="2113"/>
                </a:cubicBezTo>
                <a:lnTo>
                  <a:pt x="2363" y="2113"/>
                </a:lnTo>
                <a:lnTo>
                  <a:pt x="4727" y="2113"/>
                </a:lnTo>
                <a:cubicBezTo>
                  <a:pt x="4644" y="1719"/>
                  <a:pt x="4552" y="1222"/>
                  <a:pt x="4552" y="1222"/>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4" name="Freeform 246">
            <a:extLst>
              <a:ext uri="{FF2B5EF4-FFF2-40B4-BE49-F238E27FC236}">
                <a16:creationId xmlns:a16="http://schemas.microsoft.com/office/drawing/2014/main" id="{9E659496-724C-4425-B75D-2DCFF6780233}"/>
              </a:ext>
            </a:extLst>
          </p:cNvPr>
          <p:cNvSpPr>
            <a:spLocks/>
          </p:cNvSpPr>
          <p:nvPr/>
        </p:nvSpPr>
        <p:spPr bwMode="auto">
          <a:xfrm>
            <a:off x="1241021" y="5758535"/>
            <a:ext cx="772601" cy="345831"/>
          </a:xfrm>
          <a:custGeom>
            <a:avLst/>
            <a:gdLst>
              <a:gd name="T0" fmla="*/ 4552 w 4727"/>
              <a:gd name="T1" fmla="*/ 1222 h 2113"/>
              <a:gd name="T2" fmla="*/ 3922 w 4727"/>
              <a:gd name="T3" fmla="*/ 476 h 2113"/>
              <a:gd name="T4" fmla="*/ 3100 w 4727"/>
              <a:gd name="T5" fmla="*/ 145 h 2113"/>
              <a:gd name="T6" fmla="*/ 3100 w 4727"/>
              <a:gd name="T7" fmla="*/ 145 h 2113"/>
              <a:gd name="T8" fmla="*/ 2948 w 4727"/>
              <a:gd name="T9" fmla="*/ 0 h 2113"/>
              <a:gd name="T10" fmla="*/ 2363 w 4727"/>
              <a:gd name="T11" fmla="*/ 224 h 2113"/>
              <a:gd name="T12" fmla="*/ 1779 w 4727"/>
              <a:gd name="T13" fmla="*/ 0 h 2113"/>
              <a:gd name="T14" fmla="*/ 1627 w 4727"/>
              <a:gd name="T15" fmla="*/ 145 h 2113"/>
              <a:gd name="T16" fmla="*/ 1627 w 4727"/>
              <a:gd name="T17" fmla="*/ 145 h 2113"/>
              <a:gd name="T18" fmla="*/ 805 w 4727"/>
              <a:gd name="T19" fmla="*/ 476 h 2113"/>
              <a:gd name="T20" fmla="*/ 175 w 4727"/>
              <a:gd name="T21" fmla="*/ 1222 h 2113"/>
              <a:gd name="T22" fmla="*/ 0 w 4727"/>
              <a:gd name="T23" fmla="*/ 2113 h 2113"/>
              <a:gd name="T24" fmla="*/ 2363 w 4727"/>
              <a:gd name="T25" fmla="*/ 2113 h 2113"/>
              <a:gd name="T26" fmla="*/ 4727 w 4727"/>
              <a:gd name="T27" fmla="*/ 2113 h 2113"/>
              <a:gd name="T28" fmla="*/ 4552 w 4727"/>
              <a:gd name="T29" fmla="*/ 122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7" h="2113">
                <a:moveTo>
                  <a:pt x="4552" y="1222"/>
                </a:moveTo>
                <a:cubicBezTo>
                  <a:pt x="4472" y="948"/>
                  <a:pt x="4398" y="585"/>
                  <a:pt x="3922" y="476"/>
                </a:cubicBezTo>
                <a:cubicBezTo>
                  <a:pt x="3922" y="476"/>
                  <a:pt x="3260" y="253"/>
                  <a:pt x="3100" y="145"/>
                </a:cubicBezTo>
                <a:lnTo>
                  <a:pt x="3100" y="145"/>
                </a:lnTo>
                <a:lnTo>
                  <a:pt x="2948" y="0"/>
                </a:lnTo>
                <a:lnTo>
                  <a:pt x="2363" y="224"/>
                </a:lnTo>
                <a:lnTo>
                  <a:pt x="1779" y="0"/>
                </a:lnTo>
                <a:lnTo>
                  <a:pt x="1627" y="145"/>
                </a:lnTo>
                <a:lnTo>
                  <a:pt x="1627" y="145"/>
                </a:lnTo>
                <a:cubicBezTo>
                  <a:pt x="1467" y="253"/>
                  <a:pt x="805" y="476"/>
                  <a:pt x="805" y="476"/>
                </a:cubicBezTo>
                <a:cubicBezTo>
                  <a:pt x="329" y="585"/>
                  <a:pt x="255" y="948"/>
                  <a:pt x="175" y="1222"/>
                </a:cubicBezTo>
                <a:cubicBezTo>
                  <a:pt x="175" y="1222"/>
                  <a:pt x="82" y="1719"/>
                  <a:pt x="0" y="2113"/>
                </a:cubicBezTo>
                <a:lnTo>
                  <a:pt x="2363" y="2113"/>
                </a:lnTo>
                <a:lnTo>
                  <a:pt x="4727" y="2113"/>
                </a:lnTo>
                <a:cubicBezTo>
                  <a:pt x="4644" y="1719"/>
                  <a:pt x="4552" y="1222"/>
                  <a:pt x="4552" y="1222"/>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5" name="Freeform 247">
            <a:extLst>
              <a:ext uri="{FF2B5EF4-FFF2-40B4-BE49-F238E27FC236}">
                <a16:creationId xmlns:a16="http://schemas.microsoft.com/office/drawing/2014/main" id="{0CD7058F-5F3B-3460-0810-05F5CA21E1F9}"/>
              </a:ext>
            </a:extLst>
          </p:cNvPr>
          <p:cNvSpPr>
            <a:spLocks/>
          </p:cNvSpPr>
          <p:nvPr/>
        </p:nvSpPr>
        <p:spPr bwMode="auto">
          <a:xfrm>
            <a:off x="1875920" y="5888878"/>
            <a:ext cx="30484" cy="215488"/>
          </a:xfrm>
          <a:custGeom>
            <a:avLst/>
            <a:gdLst>
              <a:gd name="T0" fmla="*/ 187 w 187"/>
              <a:gd name="T1" fmla="*/ 0 h 1318"/>
              <a:gd name="T2" fmla="*/ 31 w 187"/>
              <a:gd name="T3" fmla="*/ 338 h 1318"/>
              <a:gd name="T4" fmla="*/ 12 w 187"/>
              <a:gd name="T5" fmla="*/ 1318 h 1318"/>
            </a:gdLst>
            <a:ahLst/>
            <a:cxnLst>
              <a:cxn ang="0">
                <a:pos x="T0" y="T1"/>
              </a:cxn>
              <a:cxn ang="0">
                <a:pos x="T2" y="T3"/>
              </a:cxn>
              <a:cxn ang="0">
                <a:pos x="T4" y="T5"/>
              </a:cxn>
            </a:cxnLst>
            <a:rect l="0" t="0" r="r" b="b"/>
            <a:pathLst>
              <a:path w="187" h="1318">
                <a:moveTo>
                  <a:pt x="187" y="0"/>
                </a:moveTo>
                <a:cubicBezTo>
                  <a:pt x="107" y="90"/>
                  <a:pt x="59" y="226"/>
                  <a:pt x="31" y="338"/>
                </a:cubicBezTo>
                <a:cubicBezTo>
                  <a:pt x="4" y="446"/>
                  <a:pt x="0" y="1208"/>
                  <a:pt x="12" y="131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6" name="Freeform 248">
            <a:extLst>
              <a:ext uri="{FF2B5EF4-FFF2-40B4-BE49-F238E27FC236}">
                <a16:creationId xmlns:a16="http://schemas.microsoft.com/office/drawing/2014/main" id="{6EDB6BAB-8C5B-C176-6976-DDACC103F2DB}"/>
              </a:ext>
            </a:extLst>
          </p:cNvPr>
          <p:cNvSpPr>
            <a:spLocks/>
          </p:cNvSpPr>
          <p:nvPr/>
        </p:nvSpPr>
        <p:spPr bwMode="auto">
          <a:xfrm>
            <a:off x="1349290" y="5890981"/>
            <a:ext cx="32586" cy="213385"/>
          </a:xfrm>
          <a:custGeom>
            <a:avLst/>
            <a:gdLst>
              <a:gd name="T0" fmla="*/ 0 w 197"/>
              <a:gd name="T1" fmla="*/ 0 h 1305"/>
              <a:gd name="T2" fmla="*/ 159 w 197"/>
              <a:gd name="T3" fmla="*/ 337 h 1305"/>
              <a:gd name="T4" fmla="*/ 185 w 197"/>
              <a:gd name="T5" fmla="*/ 1305 h 1305"/>
            </a:gdLst>
            <a:ahLst/>
            <a:cxnLst>
              <a:cxn ang="0">
                <a:pos x="T0" y="T1"/>
              </a:cxn>
              <a:cxn ang="0">
                <a:pos x="T2" y="T3"/>
              </a:cxn>
              <a:cxn ang="0">
                <a:pos x="T4" y="T5"/>
              </a:cxn>
            </a:cxnLst>
            <a:rect l="0" t="0" r="r" b="b"/>
            <a:pathLst>
              <a:path w="197" h="1305">
                <a:moveTo>
                  <a:pt x="0" y="0"/>
                </a:moveTo>
                <a:cubicBezTo>
                  <a:pt x="80" y="90"/>
                  <a:pt x="130" y="225"/>
                  <a:pt x="159" y="337"/>
                </a:cubicBezTo>
                <a:cubicBezTo>
                  <a:pt x="186" y="445"/>
                  <a:pt x="197" y="1195"/>
                  <a:pt x="185" y="130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7" name="Freeform 249">
            <a:extLst>
              <a:ext uri="{FF2B5EF4-FFF2-40B4-BE49-F238E27FC236}">
                <a16:creationId xmlns:a16="http://schemas.microsoft.com/office/drawing/2014/main" id="{A87E4CDE-F6DC-DCE4-304E-35CF27A71E9F}"/>
              </a:ext>
            </a:extLst>
          </p:cNvPr>
          <p:cNvSpPr>
            <a:spLocks/>
          </p:cNvSpPr>
          <p:nvPr/>
        </p:nvSpPr>
        <p:spPr bwMode="auto">
          <a:xfrm>
            <a:off x="1488043" y="5362249"/>
            <a:ext cx="276455" cy="367905"/>
          </a:xfrm>
          <a:custGeom>
            <a:avLst/>
            <a:gdLst>
              <a:gd name="T0" fmla="*/ 845 w 1690"/>
              <a:gd name="T1" fmla="*/ 1 h 2250"/>
              <a:gd name="T2" fmla="*/ 143 w 1690"/>
              <a:gd name="T3" fmla="*/ 168 h 2250"/>
              <a:gd name="T4" fmla="*/ 62 w 1690"/>
              <a:gd name="T5" fmla="*/ 568 h 2250"/>
              <a:gd name="T6" fmla="*/ 18 w 1690"/>
              <a:gd name="T7" fmla="*/ 1053 h 2250"/>
              <a:gd name="T8" fmla="*/ 35 w 1690"/>
              <a:gd name="T9" fmla="*/ 1453 h 2250"/>
              <a:gd name="T10" fmla="*/ 851 w 1690"/>
              <a:gd name="T11" fmla="*/ 2249 h 2250"/>
              <a:gd name="T12" fmla="*/ 851 w 1690"/>
              <a:gd name="T13" fmla="*/ 2249 h 2250"/>
              <a:gd name="T14" fmla="*/ 851 w 1690"/>
              <a:gd name="T15" fmla="*/ 2249 h 2250"/>
              <a:gd name="T16" fmla="*/ 851 w 1690"/>
              <a:gd name="T17" fmla="*/ 2249 h 2250"/>
              <a:gd name="T18" fmla="*/ 851 w 1690"/>
              <a:gd name="T19" fmla="*/ 2249 h 2250"/>
              <a:gd name="T20" fmla="*/ 851 w 1690"/>
              <a:gd name="T21" fmla="*/ 2249 h 2250"/>
              <a:gd name="T22" fmla="*/ 851 w 1690"/>
              <a:gd name="T23" fmla="*/ 2249 h 2250"/>
              <a:gd name="T24" fmla="*/ 851 w 1690"/>
              <a:gd name="T25" fmla="*/ 2249 h 2250"/>
              <a:gd name="T26" fmla="*/ 1661 w 1690"/>
              <a:gd name="T27" fmla="*/ 1447 h 2250"/>
              <a:gd name="T28" fmla="*/ 1675 w 1690"/>
              <a:gd name="T29" fmla="*/ 1046 h 2250"/>
              <a:gd name="T30" fmla="*/ 1627 w 1690"/>
              <a:gd name="T31" fmla="*/ 562 h 2250"/>
              <a:gd name="T32" fmla="*/ 1543 w 1690"/>
              <a:gd name="T33" fmla="*/ 162 h 2250"/>
              <a:gd name="T34" fmla="*/ 845 w 1690"/>
              <a:gd name="T35" fmla="*/ 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 h="2250">
                <a:moveTo>
                  <a:pt x="845" y="1"/>
                </a:moveTo>
                <a:cubicBezTo>
                  <a:pt x="587" y="2"/>
                  <a:pt x="143" y="168"/>
                  <a:pt x="143" y="168"/>
                </a:cubicBezTo>
                <a:cubicBezTo>
                  <a:pt x="90" y="168"/>
                  <a:pt x="110" y="474"/>
                  <a:pt x="62" y="568"/>
                </a:cubicBezTo>
                <a:cubicBezTo>
                  <a:pt x="0" y="690"/>
                  <a:pt x="18" y="1053"/>
                  <a:pt x="18" y="1053"/>
                </a:cubicBezTo>
                <a:lnTo>
                  <a:pt x="35" y="1453"/>
                </a:lnTo>
                <a:cubicBezTo>
                  <a:pt x="37" y="1894"/>
                  <a:pt x="383" y="2250"/>
                  <a:pt x="851" y="2249"/>
                </a:cubicBezTo>
                <a:lnTo>
                  <a:pt x="851" y="2249"/>
                </a:lnTo>
                <a:lnTo>
                  <a:pt x="851" y="2249"/>
                </a:lnTo>
                <a:lnTo>
                  <a:pt x="851" y="2249"/>
                </a:lnTo>
                <a:lnTo>
                  <a:pt x="851" y="2249"/>
                </a:lnTo>
                <a:lnTo>
                  <a:pt x="851" y="2249"/>
                </a:lnTo>
                <a:lnTo>
                  <a:pt x="851" y="2249"/>
                </a:lnTo>
                <a:lnTo>
                  <a:pt x="851" y="2249"/>
                </a:lnTo>
                <a:cubicBezTo>
                  <a:pt x="1320" y="2247"/>
                  <a:pt x="1663" y="1888"/>
                  <a:pt x="1661" y="1447"/>
                </a:cubicBezTo>
                <a:lnTo>
                  <a:pt x="1675" y="1046"/>
                </a:lnTo>
                <a:cubicBezTo>
                  <a:pt x="1675" y="1046"/>
                  <a:pt x="1690" y="684"/>
                  <a:pt x="1627" y="562"/>
                </a:cubicBezTo>
                <a:cubicBezTo>
                  <a:pt x="1579" y="469"/>
                  <a:pt x="1596" y="162"/>
                  <a:pt x="1543" y="162"/>
                </a:cubicBezTo>
                <a:cubicBezTo>
                  <a:pt x="1543" y="162"/>
                  <a:pt x="1102" y="0"/>
                  <a:pt x="845" y="1"/>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8" name="Freeform 250">
            <a:extLst>
              <a:ext uri="{FF2B5EF4-FFF2-40B4-BE49-F238E27FC236}">
                <a16:creationId xmlns:a16="http://schemas.microsoft.com/office/drawing/2014/main" id="{29F4D183-C4D4-DD7D-24F6-956DAA7F0038}"/>
              </a:ext>
            </a:extLst>
          </p:cNvPr>
          <p:cNvSpPr>
            <a:spLocks/>
          </p:cNvSpPr>
          <p:nvPr/>
        </p:nvSpPr>
        <p:spPr bwMode="auto">
          <a:xfrm>
            <a:off x="1488043" y="5362249"/>
            <a:ext cx="276455" cy="367905"/>
          </a:xfrm>
          <a:custGeom>
            <a:avLst/>
            <a:gdLst>
              <a:gd name="T0" fmla="*/ 845 w 1690"/>
              <a:gd name="T1" fmla="*/ 1 h 2250"/>
              <a:gd name="T2" fmla="*/ 143 w 1690"/>
              <a:gd name="T3" fmla="*/ 168 h 2250"/>
              <a:gd name="T4" fmla="*/ 62 w 1690"/>
              <a:gd name="T5" fmla="*/ 568 h 2250"/>
              <a:gd name="T6" fmla="*/ 18 w 1690"/>
              <a:gd name="T7" fmla="*/ 1053 h 2250"/>
              <a:gd name="T8" fmla="*/ 35 w 1690"/>
              <a:gd name="T9" fmla="*/ 1453 h 2250"/>
              <a:gd name="T10" fmla="*/ 851 w 1690"/>
              <a:gd name="T11" fmla="*/ 2249 h 2250"/>
              <a:gd name="T12" fmla="*/ 851 w 1690"/>
              <a:gd name="T13" fmla="*/ 2249 h 2250"/>
              <a:gd name="T14" fmla="*/ 851 w 1690"/>
              <a:gd name="T15" fmla="*/ 2249 h 2250"/>
              <a:gd name="T16" fmla="*/ 851 w 1690"/>
              <a:gd name="T17" fmla="*/ 2249 h 2250"/>
              <a:gd name="T18" fmla="*/ 851 w 1690"/>
              <a:gd name="T19" fmla="*/ 2249 h 2250"/>
              <a:gd name="T20" fmla="*/ 851 w 1690"/>
              <a:gd name="T21" fmla="*/ 2249 h 2250"/>
              <a:gd name="T22" fmla="*/ 851 w 1690"/>
              <a:gd name="T23" fmla="*/ 2249 h 2250"/>
              <a:gd name="T24" fmla="*/ 851 w 1690"/>
              <a:gd name="T25" fmla="*/ 2249 h 2250"/>
              <a:gd name="T26" fmla="*/ 1661 w 1690"/>
              <a:gd name="T27" fmla="*/ 1447 h 2250"/>
              <a:gd name="T28" fmla="*/ 1675 w 1690"/>
              <a:gd name="T29" fmla="*/ 1046 h 2250"/>
              <a:gd name="T30" fmla="*/ 1627 w 1690"/>
              <a:gd name="T31" fmla="*/ 562 h 2250"/>
              <a:gd name="T32" fmla="*/ 1543 w 1690"/>
              <a:gd name="T33" fmla="*/ 162 h 2250"/>
              <a:gd name="T34" fmla="*/ 845 w 1690"/>
              <a:gd name="T35" fmla="*/ 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 h="2250">
                <a:moveTo>
                  <a:pt x="845" y="1"/>
                </a:moveTo>
                <a:cubicBezTo>
                  <a:pt x="587" y="2"/>
                  <a:pt x="143" y="168"/>
                  <a:pt x="143" y="168"/>
                </a:cubicBezTo>
                <a:cubicBezTo>
                  <a:pt x="90" y="168"/>
                  <a:pt x="110" y="474"/>
                  <a:pt x="62" y="568"/>
                </a:cubicBezTo>
                <a:cubicBezTo>
                  <a:pt x="0" y="690"/>
                  <a:pt x="18" y="1053"/>
                  <a:pt x="18" y="1053"/>
                </a:cubicBezTo>
                <a:lnTo>
                  <a:pt x="35" y="1453"/>
                </a:lnTo>
                <a:cubicBezTo>
                  <a:pt x="37" y="1894"/>
                  <a:pt x="383" y="2250"/>
                  <a:pt x="851" y="2249"/>
                </a:cubicBezTo>
                <a:lnTo>
                  <a:pt x="851" y="2249"/>
                </a:lnTo>
                <a:lnTo>
                  <a:pt x="851" y="2249"/>
                </a:lnTo>
                <a:lnTo>
                  <a:pt x="851" y="2249"/>
                </a:lnTo>
                <a:lnTo>
                  <a:pt x="851" y="2249"/>
                </a:lnTo>
                <a:lnTo>
                  <a:pt x="851" y="2249"/>
                </a:lnTo>
                <a:lnTo>
                  <a:pt x="851" y="2249"/>
                </a:lnTo>
                <a:lnTo>
                  <a:pt x="851" y="2249"/>
                </a:lnTo>
                <a:cubicBezTo>
                  <a:pt x="1320" y="2247"/>
                  <a:pt x="1663" y="1888"/>
                  <a:pt x="1661" y="1447"/>
                </a:cubicBezTo>
                <a:lnTo>
                  <a:pt x="1675" y="1046"/>
                </a:lnTo>
                <a:cubicBezTo>
                  <a:pt x="1675" y="1046"/>
                  <a:pt x="1690" y="684"/>
                  <a:pt x="1627" y="562"/>
                </a:cubicBezTo>
                <a:cubicBezTo>
                  <a:pt x="1579" y="469"/>
                  <a:pt x="1596" y="162"/>
                  <a:pt x="1543" y="162"/>
                </a:cubicBezTo>
                <a:cubicBezTo>
                  <a:pt x="1543" y="162"/>
                  <a:pt x="1102" y="0"/>
                  <a:pt x="845" y="1"/>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9" name="Freeform 251">
            <a:extLst>
              <a:ext uri="{FF2B5EF4-FFF2-40B4-BE49-F238E27FC236}">
                <a16:creationId xmlns:a16="http://schemas.microsoft.com/office/drawing/2014/main" id="{378CD5CD-E82E-2925-A0C1-C273B8FD1045}"/>
              </a:ext>
            </a:extLst>
          </p:cNvPr>
          <p:cNvSpPr>
            <a:spLocks/>
          </p:cNvSpPr>
          <p:nvPr/>
        </p:nvSpPr>
        <p:spPr bwMode="auto">
          <a:xfrm>
            <a:off x="1760293" y="5488388"/>
            <a:ext cx="59916" cy="127190"/>
          </a:xfrm>
          <a:custGeom>
            <a:avLst/>
            <a:gdLst>
              <a:gd name="T0" fmla="*/ 121 w 372"/>
              <a:gd name="T1" fmla="*/ 47 h 775"/>
              <a:gd name="T2" fmla="*/ 14 w 372"/>
              <a:gd name="T3" fmla="*/ 305 h 775"/>
              <a:gd name="T4" fmla="*/ 0 w 372"/>
              <a:gd name="T5" fmla="*/ 612 h 775"/>
              <a:gd name="T6" fmla="*/ 185 w 372"/>
              <a:gd name="T7" fmla="*/ 637 h 775"/>
              <a:gd name="T8" fmla="*/ 307 w 372"/>
              <a:gd name="T9" fmla="*/ 96 h 775"/>
              <a:gd name="T10" fmla="*/ 121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1" y="47"/>
                </a:moveTo>
                <a:cubicBezTo>
                  <a:pt x="26" y="118"/>
                  <a:pt x="14" y="305"/>
                  <a:pt x="14" y="305"/>
                </a:cubicBezTo>
                <a:lnTo>
                  <a:pt x="0" y="612"/>
                </a:lnTo>
                <a:cubicBezTo>
                  <a:pt x="74" y="775"/>
                  <a:pt x="185" y="637"/>
                  <a:pt x="185" y="637"/>
                </a:cubicBezTo>
                <a:cubicBezTo>
                  <a:pt x="372" y="338"/>
                  <a:pt x="353" y="177"/>
                  <a:pt x="307" y="96"/>
                </a:cubicBezTo>
                <a:cubicBezTo>
                  <a:pt x="265" y="24"/>
                  <a:pt x="183" y="0"/>
                  <a:pt x="121" y="47"/>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0" name="Freeform 252">
            <a:extLst>
              <a:ext uri="{FF2B5EF4-FFF2-40B4-BE49-F238E27FC236}">
                <a16:creationId xmlns:a16="http://schemas.microsoft.com/office/drawing/2014/main" id="{9684D903-D599-8A38-9E1A-DD3AD11F882F}"/>
              </a:ext>
            </a:extLst>
          </p:cNvPr>
          <p:cNvSpPr>
            <a:spLocks/>
          </p:cNvSpPr>
          <p:nvPr/>
        </p:nvSpPr>
        <p:spPr bwMode="auto">
          <a:xfrm>
            <a:off x="1760293" y="5488388"/>
            <a:ext cx="59916" cy="127190"/>
          </a:xfrm>
          <a:custGeom>
            <a:avLst/>
            <a:gdLst>
              <a:gd name="T0" fmla="*/ 121 w 372"/>
              <a:gd name="T1" fmla="*/ 47 h 775"/>
              <a:gd name="T2" fmla="*/ 14 w 372"/>
              <a:gd name="T3" fmla="*/ 305 h 775"/>
              <a:gd name="T4" fmla="*/ 0 w 372"/>
              <a:gd name="T5" fmla="*/ 612 h 775"/>
              <a:gd name="T6" fmla="*/ 185 w 372"/>
              <a:gd name="T7" fmla="*/ 637 h 775"/>
              <a:gd name="T8" fmla="*/ 307 w 372"/>
              <a:gd name="T9" fmla="*/ 96 h 775"/>
              <a:gd name="T10" fmla="*/ 121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1" y="47"/>
                </a:moveTo>
                <a:cubicBezTo>
                  <a:pt x="26" y="118"/>
                  <a:pt x="14" y="305"/>
                  <a:pt x="14" y="305"/>
                </a:cubicBezTo>
                <a:lnTo>
                  <a:pt x="0" y="612"/>
                </a:lnTo>
                <a:cubicBezTo>
                  <a:pt x="74" y="775"/>
                  <a:pt x="185" y="637"/>
                  <a:pt x="185" y="637"/>
                </a:cubicBezTo>
                <a:cubicBezTo>
                  <a:pt x="372" y="338"/>
                  <a:pt x="353" y="177"/>
                  <a:pt x="307" y="96"/>
                </a:cubicBezTo>
                <a:cubicBezTo>
                  <a:pt x="265" y="24"/>
                  <a:pt x="183" y="0"/>
                  <a:pt x="121" y="47"/>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1" name="Freeform 253">
            <a:extLst>
              <a:ext uri="{FF2B5EF4-FFF2-40B4-BE49-F238E27FC236}">
                <a16:creationId xmlns:a16="http://schemas.microsoft.com/office/drawing/2014/main" id="{ADC910A4-641C-DE05-6795-B8CAC80D2EE6}"/>
              </a:ext>
            </a:extLst>
          </p:cNvPr>
          <p:cNvSpPr>
            <a:spLocks/>
          </p:cNvSpPr>
          <p:nvPr/>
        </p:nvSpPr>
        <p:spPr bwMode="auto">
          <a:xfrm>
            <a:off x="1432332" y="5489439"/>
            <a:ext cx="62019" cy="127190"/>
          </a:xfrm>
          <a:custGeom>
            <a:avLst/>
            <a:gdLst>
              <a:gd name="T0" fmla="*/ 250 w 375"/>
              <a:gd name="T1" fmla="*/ 47 h 774"/>
              <a:gd name="T2" fmla="*/ 358 w 375"/>
              <a:gd name="T3" fmla="*/ 304 h 774"/>
              <a:gd name="T4" fmla="*/ 375 w 375"/>
              <a:gd name="T5" fmla="*/ 611 h 774"/>
              <a:gd name="T6" fmla="*/ 190 w 375"/>
              <a:gd name="T7" fmla="*/ 637 h 774"/>
              <a:gd name="T8" fmla="*/ 64 w 375"/>
              <a:gd name="T9" fmla="*/ 97 h 774"/>
              <a:gd name="T10" fmla="*/ 250 w 375"/>
              <a:gd name="T11" fmla="*/ 47 h 774"/>
            </a:gdLst>
            <a:ahLst/>
            <a:cxnLst>
              <a:cxn ang="0">
                <a:pos x="T0" y="T1"/>
              </a:cxn>
              <a:cxn ang="0">
                <a:pos x="T2" y="T3"/>
              </a:cxn>
              <a:cxn ang="0">
                <a:pos x="T4" y="T5"/>
              </a:cxn>
              <a:cxn ang="0">
                <a:pos x="T6" y="T7"/>
              </a:cxn>
              <a:cxn ang="0">
                <a:pos x="T8" y="T9"/>
              </a:cxn>
              <a:cxn ang="0">
                <a:pos x="T10" y="T11"/>
              </a:cxn>
            </a:cxnLst>
            <a:rect l="0" t="0" r="r" b="b"/>
            <a:pathLst>
              <a:path w="375" h="774">
                <a:moveTo>
                  <a:pt x="250" y="47"/>
                </a:moveTo>
                <a:cubicBezTo>
                  <a:pt x="344" y="117"/>
                  <a:pt x="358" y="304"/>
                  <a:pt x="358" y="304"/>
                </a:cubicBezTo>
                <a:lnTo>
                  <a:pt x="375" y="611"/>
                </a:lnTo>
                <a:cubicBezTo>
                  <a:pt x="302" y="774"/>
                  <a:pt x="190" y="637"/>
                  <a:pt x="190" y="637"/>
                </a:cubicBezTo>
                <a:cubicBezTo>
                  <a:pt x="0" y="339"/>
                  <a:pt x="18" y="179"/>
                  <a:pt x="64" y="97"/>
                </a:cubicBezTo>
                <a:cubicBezTo>
                  <a:pt x="105" y="25"/>
                  <a:pt x="187" y="0"/>
                  <a:pt x="250" y="47"/>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2" name="Freeform 254">
            <a:extLst>
              <a:ext uri="{FF2B5EF4-FFF2-40B4-BE49-F238E27FC236}">
                <a16:creationId xmlns:a16="http://schemas.microsoft.com/office/drawing/2014/main" id="{27293A7C-66EB-5577-E166-D7B8EC174EE1}"/>
              </a:ext>
            </a:extLst>
          </p:cNvPr>
          <p:cNvSpPr>
            <a:spLocks/>
          </p:cNvSpPr>
          <p:nvPr/>
        </p:nvSpPr>
        <p:spPr bwMode="auto">
          <a:xfrm>
            <a:off x="1432332" y="5489439"/>
            <a:ext cx="62019" cy="127190"/>
          </a:xfrm>
          <a:custGeom>
            <a:avLst/>
            <a:gdLst>
              <a:gd name="T0" fmla="*/ 250 w 375"/>
              <a:gd name="T1" fmla="*/ 47 h 774"/>
              <a:gd name="T2" fmla="*/ 358 w 375"/>
              <a:gd name="T3" fmla="*/ 304 h 774"/>
              <a:gd name="T4" fmla="*/ 375 w 375"/>
              <a:gd name="T5" fmla="*/ 611 h 774"/>
              <a:gd name="T6" fmla="*/ 190 w 375"/>
              <a:gd name="T7" fmla="*/ 637 h 774"/>
              <a:gd name="T8" fmla="*/ 64 w 375"/>
              <a:gd name="T9" fmla="*/ 97 h 774"/>
              <a:gd name="T10" fmla="*/ 250 w 375"/>
              <a:gd name="T11" fmla="*/ 47 h 774"/>
            </a:gdLst>
            <a:ahLst/>
            <a:cxnLst>
              <a:cxn ang="0">
                <a:pos x="T0" y="T1"/>
              </a:cxn>
              <a:cxn ang="0">
                <a:pos x="T2" y="T3"/>
              </a:cxn>
              <a:cxn ang="0">
                <a:pos x="T4" y="T5"/>
              </a:cxn>
              <a:cxn ang="0">
                <a:pos x="T6" y="T7"/>
              </a:cxn>
              <a:cxn ang="0">
                <a:pos x="T8" y="T9"/>
              </a:cxn>
              <a:cxn ang="0">
                <a:pos x="T10" y="T11"/>
              </a:cxn>
            </a:cxnLst>
            <a:rect l="0" t="0" r="r" b="b"/>
            <a:pathLst>
              <a:path w="375" h="774">
                <a:moveTo>
                  <a:pt x="250" y="47"/>
                </a:moveTo>
                <a:cubicBezTo>
                  <a:pt x="344" y="117"/>
                  <a:pt x="358" y="304"/>
                  <a:pt x="358" y="304"/>
                </a:cubicBezTo>
                <a:lnTo>
                  <a:pt x="375" y="611"/>
                </a:lnTo>
                <a:cubicBezTo>
                  <a:pt x="302" y="774"/>
                  <a:pt x="190" y="637"/>
                  <a:pt x="190" y="637"/>
                </a:cubicBezTo>
                <a:cubicBezTo>
                  <a:pt x="0" y="339"/>
                  <a:pt x="18" y="179"/>
                  <a:pt x="64" y="97"/>
                </a:cubicBezTo>
                <a:cubicBezTo>
                  <a:pt x="105" y="25"/>
                  <a:pt x="187" y="0"/>
                  <a:pt x="250" y="47"/>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3" name="Freeform 255">
            <a:extLst>
              <a:ext uri="{FF2B5EF4-FFF2-40B4-BE49-F238E27FC236}">
                <a16:creationId xmlns:a16="http://schemas.microsoft.com/office/drawing/2014/main" id="{4FD5A924-3C8F-0BE6-A5CE-0065D36623B3}"/>
              </a:ext>
            </a:extLst>
          </p:cNvPr>
          <p:cNvSpPr>
            <a:spLocks/>
          </p:cNvSpPr>
          <p:nvPr/>
        </p:nvSpPr>
        <p:spPr bwMode="auto">
          <a:xfrm>
            <a:off x="1656228" y="5469467"/>
            <a:ext cx="59916" cy="19972"/>
          </a:xfrm>
          <a:custGeom>
            <a:avLst/>
            <a:gdLst>
              <a:gd name="T0" fmla="*/ 0 w 370"/>
              <a:gd name="T1" fmla="*/ 121 h 121"/>
              <a:gd name="T2" fmla="*/ 370 w 370"/>
              <a:gd name="T3" fmla="*/ 90 h 121"/>
            </a:gdLst>
            <a:ahLst/>
            <a:cxnLst>
              <a:cxn ang="0">
                <a:pos x="T0" y="T1"/>
              </a:cxn>
              <a:cxn ang="0">
                <a:pos x="T2" y="T3"/>
              </a:cxn>
            </a:cxnLst>
            <a:rect l="0" t="0" r="r" b="b"/>
            <a:pathLst>
              <a:path w="370" h="121">
                <a:moveTo>
                  <a:pt x="0" y="121"/>
                </a:moveTo>
                <a:cubicBezTo>
                  <a:pt x="0" y="121"/>
                  <a:pt x="232" y="0"/>
                  <a:pt x="370" y="9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4" name="Freeform 256">
            <a:extLst>
              <a:ext uri="{FF2B5EF4-FFF2-40B4-BE49-F238E27FC236}">
                <a16:creationId xmlns:a16="http://schemas.microsoft.com/office/drawing/2014/main" id="{8D2F23CD-8228-288A-F87B-BB4E75D58D19}"/>
              </a:ext>
            </a:extLst>
          </p:cNvPr>
          <p:cNvSpPr>
            <a:spLocks/>
          </p:cNvSpPr>
          <p:nvPr/>
        </p:nvSpPr>
        <p:spPr bwMode="auto">
          <a:xfrm>
            <a:off x="1536396" y="5469467"/>
            <a:ext cx="60967" cy="19972"/>
          </a:xfrm>
          <a:custGeom>
            <a:avLst/>
            <a:gdLst>
              <a:gd name="T0" fmla="*/ 370 w 370"/>
              <a:gd name="T1" fmla="*/ 120 h 120"/>
              <a:gd name="T2" fmla="*/ 0 w 370"/>
              <a:gd name="T3" fmla="*/ 91 h 120"/>
            </a:gdLst>
            <a:ahLst/>
            <a:cxnLst>
              <a:cxn ang="0">
                <a:pos x="T0" y="T1"/>
              </a:cxn>
              <a:cxn ang="0">
                <a:pos x="T2" y="T3"/>
              </a:cxn>
            </a:cxnLst>
            <a:rect l="0" t="0" r="r" b="b"/>
            <a:pathLst>
              <a:path w="370" h="120">
                <a:moveTo>
                  <a:pt x="370" y="120"/>
                </a:moveTo>
                <a:cubicBezTo>
                  <a:pt x="370" y="120"/>
                  <a:pt x="137" y="0"/>
                  <a:pt x="0" y="9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5" name="Freeform 257">
            <a:extLst>
              <a:ext uri="{FF2B5EF4-FFF2-40B4-BE49-F238E27FC236}">
                <a16:creationId xmlns:a16="http://schemas.microsoft.com/office/drawing/2014/main" id="{1DCD5432-7108-8BC8-FB17-FC2CC84DCD25}"/>
              </a:ext>
            </a:extLst>
          </p:cNvPr>
          <p:cNvSpPr>
            <a:spLocks/>
          </p:cNvSpPr>
          <p:nvPr/>
        </p:nvSpPr>
        <p:spPr bwMode="auto">
          <a:xfrm>
            <a:off x="1614182" y="5560917"/>
            <a:ext cx="12614" cy="39944"/>
          </a:xfrm>
          <a:custGeom>
            <a:avLst/>
            <a:gdLst>
              <a:gd name="T0" fmla="*/ 78 w 79"/>
              <a:gd name="T1" fmla="*/ 0 h 245"/>
              <a:gd name="T2" fmla="*/ 8 w 79"/>
              <a:gd name="T3" fmla="*/ 147 h 245"/>
              <a:gd name="T4" fmla="*/ 17 w 79"/>
              <a:gd name="T5" fmla="*/ 188 h 245"/>
              <a:gd name="T6" fmla="*/ 79 w 79"/>
              <a:gd name="T7" fmla="*/ 245 h 245"/>
            </a:gdLst>
            <a:ahLst/>
            <a:cxnLst>
              <a:cxn ang="0">
                <a:pos x="T0" y="T1"/>
              </a:cxn>
              <a:cxn ang="0">
                <a:pos x="T2" y="T3"/>
              </a:cxn>
              <a:cxn ang="0">
                <a:pos x="T4" y="T5"/>
              </a:cxn>
              <a:cxn ang="0">
                <a:pos x="T6" y="T7"/>
              </a:cxn>
            </a:cxnLst>
            <a:rect l="0" t="0" r="r" b="b"/>
            <a:pathLst>
              <a:path w="79" h="245">
                <a:moveTo>
                  <a:pt x="78" y="0"/>
                </a:moveTo>
                <a:lnTo>
                  <a:pt x="8" y="147"/>
                </a:lnTo>
                <a:cubicBezTo>
                  <a:pt x="0" y="161"/>
                  <a:pt x="4" y="179"/>
                  <a:pt x="17" y="188"/>
                </a:cubicBezTo>
                <a:lnTo>
                  <a:pt x="79" y="245"/>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6" name="Freeform 258">
            <a:extLst>
              <a:ext uri="{FF2B5EF4-FFF2-40B4-BE49-F238E27FC236}">
                <a16:creationId xmlns:a16="http://schemas.microsoft.com/office/drawing/2014/main" id="{3F84A102-D846-DF1E-0F44-B1456C6373EB}"/>
              </a:ext>
            </a:extLst>
          </p:cNvPr>
          <p:cNvSpPr>
            <a:spLocks/>
          </p:cNvSpPr>
          <p:nvPr/>
        </p:nvSpPr>
        <p:spPr bwMode="auto">
          <a:xfrm>
            <a:off x="1590005" y="5647112"/>
            <a:ext cx="73581" cy="10512"/>
          </a:xfrm>
          <a:custGeom>
            <a:avLst/>
            <a:gdLst>
              <a:gd name="T0" fmla="*/ 451 w 451"/>
              <a:gd name="T1" fmla="*/ 0 h 60"/>
              <a:gd name="T2" fmla="*/ 225 w 451"/>
              <a:gd name="T3" fmla="*/ 59 h 60"/>
              <a:gd name="T4" fmla="*/ 0 w 451"/>
              <a:gd name="T5" fmla="*/ 1 h 60"/>
            </a:gdLst>
            <a:ahLst/>
            <a:cxnLst>
              <a:cxn ang="0">
                <a:pos x="T0" y="T1"/>
              </a:cxn>
              <a:cxn ang="0">
                <a:pos x="T2" y="T3"/>
              </a:cxn>
              <a:cxn ang="0">
                <a:pos x="T4" y="T5"/>
              </a:cxn>
            </a:cxnLst>
            <a:rect l="0" t="0" r="r" b="b"/>
            <a:pathLst>
              <a:path w="451" h="60">
                <a:moveTo>
                  <a:pt x="451" y="0"/>
                </a:moveTo>
                <a:cubicBezTo>
                  <a:pt x="451" y="0"/>
                  <a:pt x="360" y="59"/>
                  <a:pt x="225" y="59"/>
                </a:cubicBezTo>
                <a:cubicBezTo>
                  <a:pt x="91" y="60"/>
                  <a:pt x="0" y="1"/>
                  <a:pt x="0" y="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7" name="Line 259">
            <a:extLst>
              <a:ext uri="{FF2B5EF4-FFF2-40B4-BE49-F238E27FC236}">
                <a16:creationId xmlns:a16="http://schemas.microsoft.com/office/drawing/2014/main" id="{111B0062-6A9E-9168-457E-532AC96EB708}"/>
              </a:ext>
            </a:extLst>
          </p:cNvPr>
          <p:cNvSpPr>
            <a:spLocks noChangeShapeType="1"/>
          </p:cNvSpPr>
          <p:nvPr/>
        </p:nvSpPr>
        <p:spPr bwMode="auto">
          <a:xfrm>
            <a:off x="1686712" y="5522025"/>
            <a:ext cx="0" cy="26279"/>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88" name="Line 260">
            <a:extLst>
              <a:ext uri="{FF2B5EF4-FFF2-40B4-BE49-F238E27FC236}">
                <a16:creationId xmlns:a16="http://schemas.microsoft.com/office/drawing/2014/main" id="{0688BBD8-3621-6C2C-057B-0DBBED324679}"/>
              </a:ext>
            </a:extLst>
          </p:cNvPr>
          <p:cNvSpPr>
            <a:spLocks noChangeShapeType="1"/>
          </p:cNvSpPr>
          <p:nvPr/>
        </p:nvSpPr>
        <p:spPr bwMode="auto">
          <a:xfrm>
            <a:off x="1564777" y="5523076"/>
            <a:ext cx="1051" cy="25228"/>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1" name="Freeform 263">
            <a:extLst>
              <a:ext uri="{FF2B5EF4-FFF2-40B4-BE49-F238E27FC236}">
                <a16:creationId xmlns:a16="http://schemas.microsoft.com/office/drawing/2014/main" id="{2C503959-45FC-2224-B6F2-48A9D5263D9A}"/>
              </a:ext>
            </a:extLst>
          </p:cNvPr>
          <p:cNvSpPr>
            <a:spLocks/>
          </p:cNvSpPr>
          <p:nvPr/>
        </p:nvSpPr>
        <p:spPr bwMode="auto">
          <a:xfrm>
            <a:off x="1601568" y="5875214"/>
            <a:ext cx="53609" cy="229152"/>
          </a:xfrm>
          <a:custGeom>
            <a:avLst/>
            <a:gdLst>
              <a:gd name="T0" fmla="*/ 38 w 51"/>
              <a:gd name="T1" fmla="*/ 0 h 218"/>
              <a:gd name="T2" fmla="*/ 24 w 51"/>
              <a:gd name="T3" fmla="*/ 0 h 218"/>
              <a:gd name="T4" fmla="*/ 10 w 51"/>
              <a:gd name="T5" fmla="*/ 0 h 218"/>
              <a:gd name="T6" fmla="*/ 0 w 51"/>
              <a:gd name="T7" fmla="*/ 218 h 218"/>
              <a:gd name="T8" fmla="*/ 51 w 51"/>
              <a:gd name="T9" fmla="*/ 218 h 218"/>
              <a:gd name="T10" fmla="*/ 38 w 51"/>
              <a:gd name="T11" fmla="*/ 0 h 218"/>
            </a:gdLst>
            <a:ahLst/>
            <a:cxnLst>
              <a:cxn ang="0">
                <a:pos x="T0" y="T1"/>
              </a:cxn>
              <a:cxn ang="0">
                <a:pos x="T2" y="T3"/>
              </a:cxn>
              <a:cxn ang="0">
                <a:pos x="T4" y="T5"/>
              </a:cxn>
              <a:cxn ang="0">
                <a:pos x="T6" y="T7"/>
              </a:cxn>
              <a:cxn ang="0">
                <a:pos x="T8" y="T9"/>
              </a:cxn>
              <a:cxn ang="0">
                <a:pos x="T10" y="T11"/>
              </a:cxn>
            </a:cxnLst>
            <a:rect l="0" t="0" r="r" b="b"/>
            <a:pathLst>
              <a:path w="51" h="218">
                <a:moveTo>
                  <a:pt x="38" y="0"/>
                </a:moveTo>
                <a:lnTo>
                  <a:pt x="24" y="0"/>
                </a:lnTo>
                <a:lnTo>
                  <a:pt x="10" y="0"/>
                </a:lnTo>
                <a:lnTo>
                  <a:pt x="0" y="218"/>
                </a:lnTo>
                <a:lnTo>
                  <a:pt x="51" y="218"/>
                </a:lnTo>
                <a:lnTo>
                  <a:pt x="38" y="0"/>
                </a:ln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92" name="Freeform 264">
            <a:extLst>
              <a:ext uri="{FF2B5EF4-FFF2-40B4-BE49-F238E27FC236}">
                <a16:creationId xmlns:a16="http://schemas.microsoft.com/office/drawing/2014/main" id="{E7893D60-DEA5-F7FA-3522-817FF53B80A5}"/>
              </a:ext>
            </a:extLst>
          </p:cNvPr>
          <p:cNvSpPr>
            <a:spLocks/>
          </p:cNvSpPr>
          <p:nvPr/>
        </p:nvSpPr>
        <p:spPr bwMode="auto">
          <a:xfrm>
            <a:off x="1601568" y="5875214"/>
            <a:ext cx="53609" cy="229152"/>
          </a:xfrm>
          <a:custGeom>
            <a:avLst/>
            <a:gdLst>
              <a:gd name="T0" fmla="*/ 248 w 326"/>
              <a:gd name="T1" fmla="*/ 0 h 1402"/>
              <a:gd name="T2" fmla="*/ 157 w 326"/>
              <a:gd name="T3" fmla="*/ 0 h 1402"/>
              <a:gd name="T4" fmla="*/ 67 w 326"/>
              <a:gd name="T5" fmla="*/ 0 h 1402"/>
              <a:gd name="T6" fmla="*/ 0 w 326"/>
              <a:gd name="T7" fmla="*/ 1402 h 1402"/>
              <a:gd name="T8" fmla="*/ 326 w 326"/>
              <a:gd name="T9" fmla="*/ 1402 h 1402"/>
              <a:gd name="T10" fmla="*/ 248 w 326"/>
              <a:gd name="T11" fmla="*/ 0 h 1402"/>
            </a:gdLst>
            <a:ahLst/>
            <a:cxnLst>
              <a:cxn ang="0">
                <a:pos x="T0" y="T1"/>
              </a:cxn>
              <a:cxn ang="0">
                <a:pos x="T2" y="T3"/>
              </a:cxn>
              <a:cxn ang="0">
                <a:pos x="T4" y="T5"/>
              </a:cxn>
              <a:cxn ang="0">
                <a:pos x="T6" y="T7"/>
              </a:cxn>
              <a:cxn ang="0">
                <a:pos x="T8" y="T9"/>
              </a:cxn>
              <a:cxn ang="0">
                <a:pos x="T10" y="T11"/>
              </a:cxn>
            </a:cxnLst>
            <a:rect l="0" t="0" r="r" b="b"/>
            <a:pathLst>
              <a:path w="326" h="1402">
                <a:moveTo>
                  <a:pt x="248" y="0"/>
                </a:moveTo>
                <a:lnTo>
                  <a:pt x="157" y="0"/>
                </a:lnTo>
                <a:lnTo>
                  <a:pt x="67" y="0"/>
                </a:lnTo>
                <a:lnTo>
                  <a:pt x="0" y="1402"/>
                </a:lnTo>
                <a:lnTo>
                  <a:pt x="326" y="1402"/>
                </a:lnTo>
                <a:lnTo>
                  <a:pt x="248"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1" name="Freeform 265">
            <a:extLst>
              <a:ext uri="{FF2B5EF4-FFF2-40B4-BE49-F238E27FC236}">
                <a16:creationId xmlns:a16="http://schemas.microsoft.com/office/drawing/2014/main" id="{C36D5FFF-056B-CD94-0C3F-960F961FA0C3}"/>
              </a:ext>
            </a:extLst>
          </p:cNvPr>
          <p:cNvSpPr>
            <a:spLocks/>
          </p:cNvSpPr>
          <p:nvPr/>
        </p:nvSpPr>
        <p:spPr bwMode="auto">
          <a:xfrm>
            <a:off x="1587903" y="5795326"/>
            <a:ext cx="77786" cy="79888"/>
          </a:xfrm>
          <a:custGeom>
            <a:avLst/>
            <a:gdLst>
              <a:gd name="T0" fmla="*/ 11 w 74"/>
              <a:gd name="T1" fmla="*/ 0 h 76"/>
              <a:gd name="T2" fmla="*/ 0 w 74"/>
              <a:gd name="T3" fmla="*/ 21 h 76"/>
              <a:gd name="T4" fmla="*/ 12 w 74"/>
              <a:gd name="T5" fmla="*/ 76 h 76"/>
              <a:gd name="T6" fmla="*/ 23 w 74"/>
              <a:gd name="T7" fmla="*/ 76 h 76"/>
              <a:gd name="T8" fmla="*/ 23 w 74"/>
              <a:gd name="T9" fmla="*/ 76 h 76"/>
              <a:gd name="T10" fmla="*/ 37 w 74"/>
              <a:gd name="T11" fmla="*/ 76 h 76"/>
              <a:gd name="T12" fmla="*/ 51 w 74"/>
              <a:gd name="T13" fmla="*/ 76 h 76"/>
              <a:gd name="T14" fmla="*/ 51 w 74"/>
              <a:gd name="T15" fmla="*/ 76 h 76"/>
              <a:gd name="T16" fmla="*/ 63 w 74"/>
              <a:gd name="T17" fmla="*/ 76 h 76"/>
              <a:gd name="T18" fmla="*/ 74 w 74"/>
              <a:gd name="T19" fmla="*/ 21 h 76"/>
              <a:gd name="T20" fmla="*/ 63 w 74"/>
              <a:gd name="T21" fmla="*/ 0 h 76"/>
              <a:gd name="T22" fmla="*/ 37 w 74"/>
              <a:gd name="T23" fmla="*/ 0 h 76"/>
              <a:gd name="T24" fmla="*/ 37 w 74"/>
              <a:gd name="T25" fmla="*/ 0 h 76"/>
              <a:gd name="T26" fmla="*/ 37 w 74"/>
              <a:gd name="T27" fmla="*/ 0 h 76"/>
              <a:gd name="T28" fmla="*/ 37 w 74"/>
              <a:gd name="T29" fmla="*/ 0 h 76"/>
              <a:gd name="T30" fmla="*/ 11 w 74"/>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6">
                <a:moveTo>
                  <a:pt x="11" y="0"/>
                </a:moveTo>
                <a:lnTo>
                  <a:pt x="0" y="21"/>
                </a:lnTo>
                <a:lnTo>
                  <a:pt x="12" y="76"/>
                </a:lnTo>
                <a:lnTo>
                  <a:pt x="23" y="76"/>
                </a:lnTo>
                <a:lnTo>
                  <a:pt x="23" y="76"/>
                </a:lnTo>
                <a:lnTo>
                  <a:pt x="37" y="76"/>
                </a:lnTo>
                <a:lnTo>
                  <a:pt x="51" y="76"/>
                </a:lnTo>
                <a:lnTo>
                  <a:pt x="51" y="76"/>
                </a:lnTo>
                <a:lnTo>
                  <a:pt x="63" y="76"/>
                </a:lnTo>
                <a:lnTo>
                  <a:pt x="74" y="21"/>
                </a:lnTo>
                <a:lnTo>
                  <a:pt x="63" y="0"/>
                </a:lnTo>
                <a:lnTo>
                  <a:pt x="37" y="0"/>
                </a:lnTo>
                <a:lnTo>
                  <a:pt x="37" y="0"/>
                </a:lnTo>
                <a:lnTo>
                  <a:pt x="37" y="0"/>
                </a:lnTo>
                <a:lnTo>
                  <a:pt x="37" y="0"/>
                </a:lnTo>
                <a:lnTo>
                  <a:pt x="11" y="0"/>
                </a:ln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2" name="Freeform 266">
            <a:extLst>
              <a:ext uri="{FF2B5EF4-FFF2-40B4-BE49-F238E27FC236}">
                <a16:creationId xmlns:a16="http://schemas.microsoft.com/office/drawing/2014/main" id="{49C7ECC3-EFB8-98A7-E3A6-99D5BF3B7168}"/>
              </a:ext>
            </a:extLst>
          </p:cNvPr>
          <p:cNvSpPr>
            <a:spLocks/>
          </p:cNvSpPr>
          <p:nvPr/>
        </p:nvSpPr>
        <p:spPr bwMode="auto">
          <a:xfrm>
            <a:off x="1587903" y="5795326"/>
            <a:ext cx="77786" cy="79888"/>
          </a:xfrm>
          <a:custGeom>
            <a:avLst/>
            <a:gdLst>
              <a:gd name="T0" fmla="*/ 69 w 477"/>
              <a:gd name="T1" fmla="*/ 1 h 489"/>
              <a:gd name="T2" fmla="*/ 0 w 477"/>
              <a:gd name="T3" fmla="*/ 136 h 489"/>
              <a:gd name="T4" fmla="*/ 76 w 477"/>
              <a:gd name="T5" fmla="*/ 489 h 489"/>
              <a:gd name="T6" fmla="*/ 149 w 477"/>
              <a:gd name="T7" fmla="*/ 488 h 489"/>
              <a:gd name="T8" fmla="*/ 149 w 477"/>
              <a:gd name="T9" fmla="*/ 488 h 489"/>
              <a:gd name="T10" fmla="*/ 239 w 477"/>
              <a:gd name="T11" fmla="*/ 488 h 489"/>
              <a:gd name="T12" fmla="*/ 330 w 477"/>
              <a:gd name="T13" fmla="*/ 488 h 489"/>
              <a:gd name="T14" fmla="*/ 330 w 477"/>
              <a:gd name="T15" fmla="*/ 488 h 489"/>
              <a:gd name="T16" fmla="*/ 403 w 477"/>
              <a:gd name="T17" fmla="*/ 487 h 489"/>
              <a:gd name="T18" fmla="*/ 477 w 477"/>
              <a:gd name="T19" fmla="*/ 134 h 489"/>
              <a:gd name="T20" fmla="*/ 407 w 477"/>
              <a:gd name="T21" fmla="*/ 0 h 489"/>
              <a:gd name="T22" fmla="*/ 239 w 477"/>
              <a:gd name="T23" fmla="*/ 1 h 489"/>
              <a:gd name="T24" fmla="*/ 239 w 477"/>
              <a:gd name="T25" fmla="*/ 1 h 489"/>
              <a:gd name="T26" fmla="*/ 239 w 477"/>
              <a:gd name="T27" fmla="*/ 1 h 489"/>
              <a:gd name="T28" fmla="*/ 238 w 477"/>
              <a:gd name="T29" fmla="*/ 1 h 489"/>
              <a:gd name="T30" fmla="*/ 69 w 477"/>
              <a:gd name="T31"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489">
                <a:moveTo>
                  <a:pt x="69" y="1"/>
                </a:moveTo>
                <a:lnTo>
                  <a:pt x="0" y="136"/>
                </a:lnTo>
                <a:lnTo>
                  <a:pt x="76" y="489"/>
                </a:lnTo>
                <a:lnTo>
                  <a:pt x="149" y="488"/>
                </a:lnTo>
                <a:lnTo>
                  <a:pt x="149" y="488"/>
                </a:lnTo>
                <a:lnTo>
                  <a:pt x="239" y="488"/>
                </a:lnTo>
                <a:lnTo>
                  <a:pt x="330" y="488"/>
                </a:lnTo>
                <a:lnTo>
                  <a:pt x="330" y="488"/>
                </a:lnTo>
                <a:lnTo>
                  <a:pt x="403" y="487"/>
                </a:lnTo>
                <a:lnTo>
                  <a:pt x="477" y="134"/>
                </a:lnTo>
                <a:lnTo>
                  <a:pt x="407" y="0"/>
                </a:lnTo>
                <a:lnTo>
                  <a:pt x="239" y="1"/>
                </a:lnTo>
                <a:lnTo>
                  <a:pt x="239" y="1"/>
                </a:lnTo>
                <a:lnTo>
                  <a:pt x="239" y="1"/>
                </a:lnTo>
                <a:lnTo>
                  <a:pt x="238" y="1"/>
                </a:lnTo>
                <a:lnTo>
                  <a:pt x="69" y="1"/>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3" name="Freeform 267">
            <a:extLst>
              <a:ext uri="{FF2B5EF4-FFF2-40B4-BE49-F238E27FC236}">
                <a16:creationId xmlns:a16="http://schemas.microsoft.com/office/drawing/2014/main" id="{8DC43D48-0218-D354-A1D9-EEDB5F93BF8D}"/>
              </a:ext>
            </a:extLst>
          </p:cNvPr>
          <p:cNvSpPr>
            <a:spLocks/>
          </p:cNvSpPr>
          <p:nvPr/>
        </p:nvSpPr>
        <p:spPr bwMode="auto">
          <a:xfrm>
            <a:off x="1498554" y="5721745"/>
            <a:ext cx="129293" cy="150316"/>
          </a:xfrm>
          <a:custGeom>
            <a:avLst/>
            <a:gdLst>
              <a:gd name="T0" fmla="*/ 788 w 788"/>
              <a:gd name="T1" fmla="*/ 452 h 919"/>
              <a:gd name="T2" fmla="*/ 424 w 788"/>
              <a:gd name="T3" fmla="*/ 919 h 919"/>
              <a:gd name="T4" fmla="*/ 0 w 788"/>
              <a:gd name="T5" fmla="*/ 304 h 919"/>
              <a:gd name="T6" fmla="*/ 131 w 788"/>
              <a:gd name="T7" fmla="*/ 0 h 919"/>
              <a:gd name="T8" fmla="*/ 788 w 788"/>
              <a:gd name="T9" fmla="*/ 452 h 919"/>
            </a:gdLst>
            <a:ahLst/>
            <a:cxnLst>
              <a:cxn ang="0">
                <a:pos x="T0" y="T1"/>
              </a:cxn>
              <a:cxn ang="0">
                <a:pos x="T2" y="T3"/>
              </a:cxn>
              <a:cxn ang="0">
                <a:pos x="T4" y="T5"/>
              </a:cxn>
              <a:cxn ang="0">
                <a:pos x="T6" y="T7"/>
              </a:cxn>
              <a:cxn ang="0">
                <a:pos x="T8" y="T9"/>
              </a:cxn>
            </a:cxnLst>
            <a:rect l="0" t="0" r="r" b="b"/>
            <a:pathLst>
              <a:path w="788" h="919">
                <a:moveTo>
                  <a:pt x="788" y="452"/>
                </a:moveTo>
                <a:cubicBezTo>
                  <a:pt x="563" y="556"/>
                  <a:pt x="424" y="919"/>
                  <a:pt x="424" y="919"/>
                </a:cubicBezTo>
                <a:lnTo>
                  <a:pt x="0" y="304"/>
                </a:lnTo>
                <a:lnTo>
                  <a:pt x="131" y="0"/>
                </a:lnTo>
                <a:lnTo>
                  <a:pt x="788" y="452"/>
                </a:ln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4" name="Freeform 268">
            <a:extLst>
              <a:ext uri="{FF2B5EF4-FFF2-40B4-BE49-F238E27FC236}">
                <a16:creationId xmlns:a16="http://schemas.microsoft.com/office/drawing/2014/main" id="{5AAEDE01-5ADB-E81E-B58C-10A49083C268}"/>
              </a:ext>
            </a:extLst>
          </p:cNvPr>
          <p:cNvSpPr>
            <a:spLocks/>
          </p:cNvSpPr>
          <p:nvPr/>
        </p:nvSpPr>
        <p:spPr bwMode="auto">
          <a:xfrm>
            <a:off x="1498554" y="5721745"/>
            <a:ext cx="129293" cy="150316"/>
          </a:xfrm>
          <a:custGeom>
            <a:avLst/>
            <a:gdLst>
              <a:gd name="T0" fmla="*/ 788 w 788"/>
              <a:gd name="T1" fmla="*/ 452 h 919"/>
              <a:gd name="T2" fmla="*/ 424 w 788"/>
              <a:gd name="T3" fmla="*/ 919 h 919"/>
              <a:gd name="T4" fmla="*/ 0 w 788"/>
              <a:gd name="T5" fmla="*/ 304 h 919"/>
              <a:gd name="T6" fmla="*/ 131 w 788"/>
              <a:gd name="T7" fmla="*/ 0 h 919"/>
              <a:gd name="T8" fmla="*/ 788 w 788"/>
              <a:gd name="T9" fmla="*/ 452 h 919"/>
            </a:gdLst>
            <a:ahLst/>
            <a:cxnLst>
              <a:cxn ang="0">
                <a:pos x="T0" y="T1"/>
              </a:cxn>
              <a:cxn ang="0">
                <a:pos x="T2" y="T3"/>
              </a:cxn>
              <a:cxn ang="0">
                <a:pos x="T4" y="T5"/>
              </a:cxn>
              <a:cxn ang="0">
                <a:pos x="T6" y="T7"/>
              </a:cxn>
              <a:cxn ang="0">
                <a:pos x="T8" y="T9"/>
              </a:cxn>
            </a:cxnLst>
            <a:rect l="0" t="0" r="r" b="b"/>
            <a:pathLst>
              <a:path w="788" h="919">
                <a:moveTo>
                  <a:pt x="788" y="452"/>
                </a:moveTo>
                <a:cubicBezTo>
                  <a:pt x="563" y="556"/>
                  <a:pt x="424" y="919"/>
                  <a:pt x="424" y="919"/>
                </a:cubicBezTo>
                <a:lnTo>
                  <a:pt x="0" y="304"/>
                </a:lnTo>
                <a:lnTo>
                  <a:pt x="131" y="0"/>
                </a:lnTo>
                <a:lnTo>
                  <a:pt x="788" y="452"/>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5" name="Freeform 269">
            <a:extLst>
              <a:ext uri="{FF2B5EF4-FFF2-40B4-BE49-F238E27FC236}">
                <a16:creationId xmlns:a16="http://schemas.microsoft.com/office/drawing/2014/main" id="{65B5C3D0-0769-D26D-C81D-8B628F9C053E}"/>
              </a:ext>
            </a:extLst>
          </p:cNvPr>
          <p:cNvSpPr>
            <a:spLocks/>
          </p:cNvSpPr>
          <p:nvPr/>
        </p:nvSpPr>
        <p:spPr bwMode="auto">
          <a:xfrm>
            <a:off x="1627847" y="5720693"/>
            <a:ext cx="128241" cy="150316"/>
          </a:xfrm>
          <a:custGeom>
            <a:avLst/>
            <a:gdLst>
              <a:gd name="T0" fmla="*/ 0 w 786"/>
              <a:gd name="T1" fmla="*/ 457 h 921"/>
              <a:gd name="T2" fmla="*/ 367 w 786"/>
              <a:gd name="T3" fmla="*/ 921 h 921"/>
              <a:gd name="T4" fmla="*/ 786 w 786"/>
              <a:gd name="T5" fmla="*/ 303 h 921"/>
              <a:gd name="T6" fmla="*/ 653 w 786"/>
              <a:gd name="T7" fmla="*/ 0 h 921"/>
              <a:gd name="T8" fmla="*/ 0 w 786"/>
              <a:gd name="T9" fmla="*/ 457 h 921"/>
            </a:gdLst>
            <a:ahLst/>
            <a:cxnLst>
              <a:cxn ang="0">
                <a:pos x="T0" y="T1"/>
              </a:cxn>
              <a:cxn ang="0">
                <a:pos x="T2" y="T3"/>
              </a:cxn>
              <a:cxn ang="0">
                <a:pos x="T4" y="T5"/>
              </a:cxn>
              <a:cxn ang="0">
                <a:pos x="T6" y="T7"/>
              </a:cxn>
              <a:cxn ang="0">
                <a:pos x="T8" y="T9"/>
              </a:cxn>
            </a:cxnLst>
            <a:rect l="0" t="0" r="r" b="b"/>
            <a:pathLst>
              <a:path w="786" h="921">
                <a:moveTo>
                  <a:pt x="0" y="457"/>
                </a:moveTo>
                <a:cubicBezTo>
                  <a:pt x="225" y="559"/>
                  <a:pt x="367" y="921"/>
                  <a:pt x="367" y="921"/>
                </a:cubicBezTo>
                <a:lnTo>
                  <a:pt x="786" y="303"/>
                </a:lnTo>
                <a:lnTo>
                  <a:pt x="653" y="0"/>
                </a:lnTo>
                <a:lnTo>
                  <a:pt x="0" y="457"/>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6" name="Freeform 270">
            <a:extLst>
              <a:ext uri="{FF2B5EF4-FFF2-40B4-BE49-F238E27FC236}">
                <a16:creationId xmlns:a16="http://schemas.microsoft.com/office/drawing/2014/main" id="{418510B9-8752-EB3A-9C27-9C44A800C753}"/>
              </a:ext>
            </a:extLst>
          </p:cNvPr>
          <p:cNvSpPr>
            <a:spLocks/>
          </p:cNvSpPr>
          <p:nvPr/>
        </p:nvSpPr>
        <p:spPr bwMode="auto">
          <a:xfrm>
            <a:off x="1627847" y="5720693"/>
            <a:ext cx="128241" cy="150316"/>
          </a:xfrm>
          <a:custGeom>
            <a:avLst/>
            <a:gdLst>
              <a:gd name="T0" fmla="*/ 0 w 786"/>
              <a:gd name="T1" fmla="*/ 457 h 921"/>
              <a:gd name="T2" fmla="*/ 367 w 786"/>
              <a:gd name="T3" fmla="*/ 921 h 921"/>
              <a:gd name="T4" fmla="*/ 786 w 786"/>
              <a:gd name="T5" fmla="*/ 303 h 921"/>
              <a:gd name="T6" fmla="*/ 653 w 786"/>
              <a:gd name="T7" fmla="*/ 0 h 921"/>
              <a:gd name="T8" fmla="*/ 0 w 786"/>
              <a:gd name="T9" fmla="*/ 457 h 921"/>
            </a:gdLst>
            <a:ahLst/>
            <a:cxnLst>
              <a:cxn ang="0">
                <a:pos x="T0" y="T1"/>
              </a:cxn>
              <a:cxn ang="0">
                <a:pos x="T2" y="T3"/>
              </a:cxn>
              <a:cxn ang="0">
                <a:pos x="T4" y="T5"/>
              </a:cxn>
              <a:cxn ang="0">
                <a:pos x="T6" y="T7"/>
              </a:cxn>
              <a:cxn ang="0">
                <a:pos x="T8" y="T9"/>
              </a:cxn>
            </a:cxnLst>
            <a:rect l="0" t="0" r="r" b="b"/>
            <a:pathLst>
              <a:path w="786" h="921">
                <a:moveTo>
                  <a:pt x="0" y="457"/>
                </a:moveTo>
                <a:cubicBezTo>
                  <a:pt x="225" y="559"/>
                  <a:pt x="367" y="921"/>
                  <a:pt x="367" y="921"/>
                </a:cubicBezTo>
                <a:lnTo>
                  <a:pt x="786" y="303"/>
                </a:lnTo>
                <a:lnTo>
                  <a:pt x="653" y="0"/>
                </a:lnTo>
                <a:lnTo>
                  <a:pt x="0" y="457"/>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8" name="Freeform 271">
            <a:extLst>
              <a:ext uri="{FF2B5EF4-FFF2-40B4-BE49-F238E27FC236}">
                <a16:creationId xmlns:a16="http://schemas.microsoft.com/office/drawing/2014/main" id="{FB1C3CB4-8292-3B69-E9C5-8251F3ED0543}"/>
              </a:ext>
            </a:extLst>
          </p:cNvPr>
          <p:cNvSpPr>
            <a:spLocks/>
          </p:cNvSpPr>
          <p:nvPr/>
        </p:nvSpPr>
        <p:spPr bwMode="auto">
          <a:xfrm>
            <a:off x="6704688" y="5661974"/>
            <a:ext cx="528218" cy="456390"/>
          </a:xfrm>
          <a:custGeom>
            <a:avLst/>
            <a:gdLst>
              <a:gd name="T0" fmla="*/ 2098 w 3076"/>
              <a:gd name="T1" fmla="*/ 744 h 2654"/>
              <a:gd name="T2" fmla="*/ 1957 w 3076"/>
              <a:gd name="T3" fmla="*/ 529 h 2654"/>
              <a:gd name="T4" fmla="*/ 1954 w 3076"/>
              <a:gd name="T5" fmla="*/ 500 h 2654"/>
              <a:gd name="T6" fmla="*/ 1954 w 3076"/>
              <a:gd name="T7" fmla="*/ 499 h 2654"/>
              <a:gd name="T8" fmla="*/ 1935 w 3076"/>
              <a:gd name="T9" fmla="*/ 182 h 2654"/>
              <a:gd name="T10" fmla="*/ 1946 w 3076"/>
              <a:gd name="T11" fmla="*/ 17 h 2654"/>
              <a:gd name="T12" fmla="*/ 1538 w 3076"/>
              <a:gd name="T13" fmla="*/ 0 h 2654"/>
              <a:gd name="T14" fmla="*/ 1131 w 3076"/>
              <a:gd name="T15" fmla="*/ 17 h 2654"/>
              <a:gd name="T16" fmla="*/ 1142 w 3076"/>
              <a:gd name="T17" fmla="*/ 182 h 2654"/>
              <a:gd name="T18" fmla="*/ 1123 w 3076"/>
              <a:gd name="T19" fmla="*/ 498 h 2654"/>
              <a:gd name="T20" fmla="*/ 1122 w 3076"/>
              <a:gd name="T21" fmla="*/ 500 h 2654"/>
              <a:gd name="T22" fmla="*/ 1119 w 3076"/>
              <a:gd name="T23" fmla="*/ 529 h 2654"/>
              <a:gd name="T24" fmla="*/ 978 w 3076"/>
              <a:gd name="T25" fmla="*/ 744 h 2654"/>
              <a:gd name="T26" fmla="*/ 0 w 3076"/>
              <a:gd name="T27" fmla="*/ 1301 h 2654"/>
              <a:gd name="T28" fmla="*/ 0 w 3076"/>
              <a:gd name="T29" fmla="*/ 2654 h 2654"/>
              <a:gd name="T30" fmla="*/ 1538 w 3076"/>
              <a:gd name="T31" fmla="*/ 2654 h 2654"/>
              <a:gd name="T32" fmla="*/ 3076 w 3076"/>
              <a:gd name="T33" fmla="*/ 2654 h 2654"/>
              <a:gd name="T34" fmla="*/ 3076 w 3076"/>
              <a:gd name="T35" fmla="*/ 1301 h 2654"/>
              <a:gd name="T36" fmla="*/ 2098 w 3076"/>
              <a:gd name="T37" fmla="*/ 744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6" h="2654">
                <a:moveTo>
                  <a:pt x="2098" y="744"/>
                </a:moveTo>
                <a:cubicBezTo>
                  <a:pt x="2019" y="699"/>
                  <a:pt x="1967" y="619"/>
                  <a:pt x="1957" y="529"/>
                </a:cubicBezTo>
                <a:lnTo>
                  <a:pt x="1954" y="500"/>
                </a:lnTo>
                <a:cubicBezTo>
                  <a:pt x="1954" y="499"/>
                  <a:pt x="1954" y="499"/>
                  <a:pt x="1954" y="499"/>
                </a:cubicBezTo>
                <a:cubicBezTo>
                  <a:pt x="1934" y="395"/>
                  <a:pt x="1928" y="288"/>
                  <a:pt x="1935" y="182"/>
                </a:cubicBezTo>
                <a:lnTo>
                  <a:pt x="1946" y="17"/>
                </a:lnTo>
                <a:lnTo>
                  <a:pt x="1538" y="0"/>
                </a:lnTo>
                <a:lnTo>
                  <a:pt x="1131" y="17"/>
                </a:lnTo>
                <a:lnTo>
                  <a:pt x="1142" y="182"/>
                </a:lnTo>
                <a:cubicBezTo>
                  <a:pt x="1148" y="288"/>
                  <a:pt x="1142" y="394"/>
                  <a:pt x="1123" y="498"/>
                </a:cubicBezTo>
                <a:lnTo>
                  <a:pt x="1122" y="500"/>
                </a:lnTo>
                <a:lnTo>
                  <a:pt x="1119" y="529"/>
                </a:lnTo>
                <a:cubicBezTo>
                  <a:pt x="1109" y="619"/>
                  <a:pt x="1057" y="699"/>
                  <a:pt x="978" y="744"/>
                </a:cubicBezTo>
                <a:lnTo>
                  <a:pt x="0" y="1301"/>
                </a:lnTo>
                <a:lnTo>
                  <a:pt x="0" y="2654"/>
                </a:lnTo>
                <a:lnTo>
                  <a:pt x="1538" y="2654"/>
                </a:lnTo>
                <a:lnTo>
                  <a:pt x="3076" y="2654"/>
                </a:lnTo>
                <a:lnTo>
                  <a:pt x="3076" y="1301"/>
                </a:lnTo>
                <a:lnTo>
                  <a:pt x="2098" y="744"/>
                </a:ln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09" name="Freeform 272">
            <a:extLst>
              <a:ext uri="{FF2B5EF4-FFF2-40B4-BE49-F238E27FC236}">
                <a16:creationId xmlns:a16="http://schemas.microsoft.com/office/drawing/2014/main" id="{B3D0AE2A-6C14-9607-60EB-76BB3CB217C7}"/>
              </a:ext>
            </a:extLst>
          </p:cNvPr>
          <p:cNvSpPr>
            <a:spLocks/>
          </p:cNvSpPr>
          <p:nvPr/>
        </p:nvSpPr>
        <p:spPr bwMode="auto">
          <a:xfrm>
            <a:off x="6704688" y="5661974"/>
            <a:ext cx="528218" cy="456390"/>
          </a:xfrm>
          <a:custGeom>
            <a:avLst/>
            <a:gdLst>
              <a:gd name="T0" fmla="*/ 2098 w 3076"/>
              <a:gd name="T1" fmla="*/ 744 h 2654"/>
              <a:gd name="T2" fmla="*/ 1957 w 3076"/>
              <a:gd name="T3" fmla="*/ 529 h 2654"/>
              <a:gd name="T4" fmla="*/ 1954 w 3076"/>
              <a:gd name="T5" fmla="*/ 500 h 2654"/>
              <a:gd name="T6" fmla="*/ 1954 w 3076"/>
              <a:gd name="T7" fmla="*/ 499 h 2654"/>
              <a:gd name="T8" fmla="*/ 1935 w 3076"/>
              <a:gd name="T9" fmla="*/ 182 h 2654"/>
              <a:gd name="T10" fmla="*/ 1946 w 3076"/>
              <a:gd name="T11" fmla="*/ 17 h 2654"/>
              <a:gd name="T12" fmla="*/ 1538 w 3076"/>
              <a:gd name="T13" fmla="*/ 0 h 2654"/>
              <a:gd name="T14" fmla="*/ 1131 w 3076"/>
              <a:gd name="T15" fmla="*/ 17 h 2654"/>
              <a:gd name="T16" fmla="*/ 1142 w 3076"/>
              <a:gd name="T17" fmla="*/ 182 h 2654"/>
              <a:gd name="T18" fmla="*/ 1123 w 3076"/>
              <a:gd name="T19" fmla="*/ 498 h 2654"/>
              <a:gd name="T20" fmla="*/ 1122 w 3076"/>
              <a:gd name="T21" fmla="*/ 500 h 2654"/>
              <a:gd name="T22" fmla="*/ 1119 w 3076"/>
              <a:gd name="T23" fmla="*/ 529 h 2654"/>
              <a:gd name="T24" fmla="*/ 978 w 3076"/>
              <a:gd name="T25" fmla="*/ 744 h 2654"/>
              <a:gd name="T26" fmla="*/ 0 w 3076"/>
              <a:gd name="T27" fmla="*/ 1301 h 2654"/>
              <a:gd name="T28" fmla="*/ 0 w 3076"/>
              <a:gd name="T29" fmla="*/ 2654 h 2654"/>
              <a:gd name="T30" fmla="*/ 1538 w 3076"/>
              <a:gd name="T31" fmla="*/ 2654 h 2654"/>
              <a:gd name="T32" fmla="*/ 3076 w 3076"/>
              <a:gd name="T33" fmla="*/ 2654 h 2654"/>
              <a:gd name="T34" fmla="*/ 3076 w 3076"/>
              <a:gd name="T35" fmla="*/ 1301 h 2654"/>
              <a:gd name="T36" fmla="*/ 2098 w 3076"/>
              <a:gd name="T37" fmla="*/ 744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6" h="2654">
                <a:moveTo>
                  <a:pt x="2098" y="744"/>
                </a:moveTo>
                <a:cubicBezTo>
                  <a:pt x="2019" y="699"/>
                  <a:pt x="1967" y="619"/>
                  <a:pt x="1957" y="529"/>
                </a:cubicBezTo>
                <a:lnTo>
                  <a:pt x="1954" y="500"/>
                </a:lnTo>
                <a:cubicBezTo>
                  <a:pt x="1954" y="499"/>
                  <a:pt x="1954" y="499"/>
                  <a:pt x="1954" y="499"/>
                </a:cubicBezTo>
                <a:cubicBezTo>
                  <a:pt x="1934" y="395"/>
                  <a:pt x="1928" y="288"/>
                  <a:pt x="1935" y="182"/>
                </a:cubicBezTo>
                <a:lnTo>
                  <a:pt x="1946" y="17"/>
                </a:lnTo>
                <a:lnTo>
                  <a:pt x="1538" y="0"/>
                </a:lnTo>
                <a:lnTo>
                  <a:pt x="1131" y="17"/>
                </a:lnTo>
                <a:lnTo>
                  <a:pt x="1142" y="182"/>
                </a:lnTo>
                <a:cubicBezTo>
                  <a:pt x="1148" y="288"/>
                  <a:pt x="1142" y="394"/>
                  <a:pt x="1123" y="498"/>
                </a:cubicBezTo>
                <a:lnTo>
                  <a:pt x="1122" y="500"/>
                </a:lnTo>
                <a:lnTo>
                  <a:pt x="1119" y="529"/>
                </a:lnTo>
                <a:cubicBezTo>
                  <a:pt x="1109" y="619"/>
                  <a:pt x="1057" y="699"/>
                  <a:pt x="978" y="744"/>
                </a:cubicBezTo>
                <a:lnTo>
                  <a:pt x="0" y="1301"/>
                </a:lnTo>
                <a:lnTo>
                  <a:pt x="0" y="2654"/>
                </a:lnTo>
                <a:lnTo>
                  <a:pt x="1538" y="2654"/>
                </a:lnTo>
                <a:lnTo>
                  <a:pt x="3076" y="2654"/>
                </a:lnTo>
                <a:lnTo>
                  <a:pt x="3076" y="1301"/>
                </a:lnTo>
                <a:lnTo>
                  <a:pt x="2098" y="744"/>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0" name="Freeform 273">
            <a:extLst>
              <a:ext uri="{FF2B5EF4-FFF2-40B4-BE49-F238E27FC236}">
                <a16:creationId xmlns:a16="http://schemas.microsoft.com/office/drawing/2014/main" id="{61B284F4-DF61-7AA4-C8CD-90CB363D6A56}"/>
              </a:ext>
            </a:extLst>
          </p:cNvPr>
          <p:cNvSpPr>
            <a:spLocks/>
          </p:cNvSpPr>
          <p:nvPr/>
        </p:nvSpPr>
        <p:spPr bwMode="auto">
          <a:xfrm>
            <a:off x="6622914" y="5784636"/>
            <a:ext cx="690662" cy="333728"/>
          </a:xfrm>
          <a:custGeom>
            <a:avLst/>
            <a:gdLst>
              <a:gd name="T0" fmla="*/ 3998 w 4022"/>
              <a:gd name="T1" fmla="*/ 1083 h 1938"/>
              <a:gd name="T2" fmla="*/ 3426 w 4022"/>
              <a:gd name="T3" fmla="*/ 355 h 1938"/>
              <a:gd name="T4" fmla="*/ 2696 w 4022"/>
              <a:gd name="T5" fmla="*/ 0 h 1938"/>
              <a:gd name="T6" fmla="*/ 2011 w 4022"/>
              <a:gd name="T7" fmla="*/ 510 h 1938"/>
              <a:gd name="T8" fmla="*/ 1327 w 4022"/>
              <a:gd name="T9" fmla="*/ 0 h 1938"/>
              <a:gd name="T10" fmla="*/ 596 w 4022"/>
              <a:gd name="T11" fmla="*/ 355 h 1938"/>
              <a:gd name="T12" fmla="*/ 24 w 4022"/>
              <a:gd name="T13" fmla="*/ 1083 h 1938"/>
              <a:gd name="T14" fmla="*/ 0 w 4022"/>
              <a:gd name="T15" fmla="*/ 1938 h 1938"/>
              <a:gd name="T16" fmla="*/ 1786 w 4022"/>
              <a:gd name="T17" fmla="*/ 1938 h 1938"/>
              <a:gd name="T18" fmla="*/ 2011 w 4022"/>
              <a:gd name="T19" fmla="*/ 1938 h 1938"/>
              <a:gd name="T20" fmla="*/ 2236 w 4022"/>
              <a:gd name="T21" fmla="*/ 1938 h 1938"/>
              <a:gd name="T22" fmla="*/ 4022 w 4022"/>
              <a:gd name="T23" fmla="*/ 1938 h 1938"/>
              <a:gd name="T24" fmla="*/ 3998 w 4022"/>
              <a:gd name="T25" fmla="*/ 108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2" h="1938">
                <a:moveTo>
                  <a:pt x="3998" y="1083"/>
                </a:moveTo>
                <a:cubicBezTo>
                  <a:pt x="3965" y="815"/>
                  <a:pt x="3888" y="463"/>
                  <a:pt x="3426" y="355"/>
                </a:cubicBezTo>
                <a:cubicBezTo>
                  <a:pt x="3426" y="355"/>
                  <a:pt x="2733" y="84"/>
                  <a:pt x="2696" y="0"/>
                </a:cubicBezTo>
                <a:lnTo>
                  <a:pt x="2011" y="510"/>
                </a:lnTo>
                <a:lnTo>
                  <a:pt x="1327" y="0"/>
                </a:lnTo>
                <a:cubicBezTo>
                  <a:pt x="1289" y="84"/>
                  <a:pt x="596" y="355"/>
                  <a:pt x="596" y="355"/>
                </a:cubicBezTo>
                <a:cubicBezTo>
                  <a:pt x="134" y="463"/>
                  <a:pt x="58" y="815"/>
                  <a:pt x="24" y="1083"/>
                </a:cubicBezTo>
                <a:cubicBezTo>
                  <a:pt x="24" y="1083"/>
                  <a:pt x="18" y="1453"/>
                  <a:pt x="0" y="1938"/>
                </a:cubicBezTo>
                <a:lnTo>
                  <a:pt x="1786" y="1938"/>
                </a:lnTo>
                <a:lnTo>
                  <a:pt x="2011" y="1938"/>
                </a:lnTo>
                <a:lnTo>
                  <a:pt x="2236" y="1938"/>
                </a:lnTo>
                <a:lnTo>
                  <a:pt x="4022" y="1938"/>
                </a:lnTo>
                <a:cubicBezTo>
                  <a:pt x="4005" y="1453"/>
                  <a:pt x="3998" y="1083"/>
                  <a:pt x="3998" y="1083"/>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1" name="Freeform 274">
            <a:extLst>
              <a:ext uri="{FF2B5EF4-FFF2-40B4-BE49-F238E27FC236}">
                <a16:creationId xmlns:a16="http://schemas.microsoft.com/office/drawing/2014/main" id="{5C30787A-672F-9608-F95F-71755D075934}"/>
              </a:ext>
            </a:extLst>
          </p:cNvPr>
          <p:cNvSpPr>
            <a:spLocks/>
          </p:cNvSpPr>
          <p:nvPr/>
        </p:nvSpPr>
        <p:spPr bwMode="auto">
          <a:xfrm>
            <a:off x="6622914" y="5784636"/>
            <a:ext cx="690662" cy="333728"/>
          </a:xfrm>
          <a:custGeom>
            <a:avLst/>
            <a:gdLst>
              <a:gd name="T0" fmla="*/ 3998 w 4022"/>
              <a:gd name="T1" fmla="*/ 1083 h 1938"/>
              <a:gd name="T2" fmla="*/ 3426 w 4022"/>
              <a:gd name="T3" fmla="*/ 355 h 1938"/>
              <a:gd name="T4" fmla="*/ 2696 w 4022"/>
              <a:gd name="T5" fmla="*/ 0 h 1938"/>
              <a:gd name="T6" fmla="*/ 2011 w 4022"/>
              <a:gd name="T7" fmla="*/ 510 h 1938"/>
              <a:gd name="T8" fmla="*/ 1327 w 4022"/>
              <a:gd name="T9" fmla="*/ 0 h 1938"/>
              <a:gd name="T10" fmla="*/ 596 w 4022"/>
              <a:gd name="T11" fmla="*/ 355 h 1938"/>
              <a:gd name="T12" fmla="*/ 24 w 4022"/>
              <a:gd name="T13" fmla="*/ 1083 h 1938"/>
              <a:gd name="T14" fmla="*/ 0 w 4022"/>
              <a:gd name="T15" fmla="*/ 1938 h 1938"/>
              <a:gd name="T16" fmla="*/ 1786 w 4022"/>
              <a:gd name="T17" fmla="*/ 1938 h 1938"/>
              <a:gd name="T18" fmla="*/ 2011 w 4022"/>
              <a:gd name="T19" fmla="*/ 1938 h 1938"/>
              <a:gd name="T20" fmla="*/ 2236 w 4022"/>
              <a:gd name="T21" fmla="*/ 1938 h 1938"/>
              <a:gd name="T22" fmla="*/ 4022 w 4022"/>
              <a:gd name="T23" fmla="*/ 1938 h 1938"/>
              <a:gd name="T24" fmla="*/ 3998 w 4022"/>
              <a:gd name="T25" fmla="*/ 108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2" h="1938">
                <a:moveTo>
                  <a:pt x="3998" y="1083"/>
                </a:moveTo>
                <a:cubicBezTo>
                  <a:pt x="3965" y="815"/>
                  <a:pt x="3888" y="463"/>
                  <a:pt x="3426" y="355"/>
                </a:cubicBezTo>
                <a:cubicBezTo>
                  <a:pt x="3426" y="355"/>
                  <a:pt x="2733" y="84"/>
                  <a:pt x="2696" y="0"/>
                </a:cubicBezTo>
                <a:lnTo>
                  <a:pt x="2011" y="510"/>
                </a:lnTo>
                <a:lnTo>
                  <a:pt x="1327" y="0"/>
                </a:lnTo>
                <a:cubicBezTo>
                  <a:pt x="1289" y="84"/>
                  <a:pt x="596" y="355"/>
                  <a:pt x="596" y="355"/>
                </a:cubicBezTo>
                <a:cubicBezTo>
                  <a:pt x="134" y="463"/>
                  <a:pt x="58" y="815"/>
                  <a:pt x="24" y="1083"/>
                </a:cubicBezTo>
                <a:cubicBezTo>
                  <a:pt x="24" y="1083"/>
                  <a:pt x="18" y="1453"/>
                  <a:pt x="0" y="1938"/>
                </a:cubicBezTo>
                <a:lnTo>
                  <a:pt x="1786" y="1938"/>
                </a:lnTo>
                <a:lnTo>
                  <a:pt x="2011" y="1938"/>
                </a:lnTo>
                <a:lnTo>
                  <a:pt x="2236" y="1938"/>
                </a:lnTo>
                <a:lnTo>
                  <a:pt x="4022" y="1938"/>
                </a:lnTo>
                <a:cubicBezTo>
                  <a:pt x="4005" y="1453"/>
                  <a:pt x="3998" y="1083"/>
                  <a:pt x="3998"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2" name="Freeform 275">
            <a:extLst>
              <a:ext uri="{FF2B5EF4-FFF2-40B4-BE49-F238E27FC236}">
                <a16:creationId xmlns:a16="http://schemas.microsoft.com/office/drawing/2014/main" id="{5A85AF1B-E584-E2EF-41EE-7528477BB2DA}"/>
              </a:ext>
            </a:extLst>
          </p:cNvPr>
          <p:cNvSpPr>
            <a:spLocks/>
          </p:cNvSpPr>
          <p:nvPr/>
        </p:nvSpPr>
        <p:spPr bwMode="auto">
          <a:xfrm>
            <a:off x="7058307" y="5784636"/>
            <a:ext cx="255269" cy="333728"/>
          </a:xfrm>
          <a:custGeom>
            <a:avLst/>
            <a:gdLst>
              <a:gd name="T0" fmla="*/ 1465 w 1489"/>
              <a:gd name="T1" fmla="*/ 1083 h 1938"/>
              <a:gd name="T2" fmla="*/ 893 w 1489"/>
              <a:gd name="T3" fmla="*/ 355 h 1938"/>
              <a:gd name="T4" fmla="*/ 163 w 1489"/>
              <a:gd name="T5" fmla="*/ 0 h 1938"/>
              <a:gd name="T6" fmla="*/ 0 w 1489"/>
              <a:gd name="T7" fmla="*/ 1938 h 1938"/>
              <a:gd name="T8" fmla="*/ 1489 w 1489"/>
              <a:gd name="T9" fmla="*/ 1938 h 1938"/>
              <a:gd name="T10" fmla="*/ 1465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1465" y="1083"/>
                </a:moveTo>
                <a:cubicBezTo>
                  <a:pt x="1432" y="815"/>
                  <a:pt x="1355" y="463"/>
                  <a:pt x="893" y="355"/>
                </a:cubicBezTo>
                <a:cubicBezTo>
                  <a:pt x="893" y="355"/>
                  <a:pt x="200" y="84"/>
                  <a:pt x="163" y="0"/>
                </a:cubicBezTo>
                <a:lnTo>
                  <a:pt x="0" y="1938"/>
                </a:lnTo>
                <a:lnTo>
                  <a:pt x="1489" y="1938"/>
                </a:lnTo>
                <a:cubicBezTo>
                  <a:pt x="1472" y="1453"/>
                  <a:pt x="1465" y="1083"/>
                  <a:pt x="1465" y="1083"/>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3" name="Freeform 276">
            <a:extLst>
              <a:ext uri="{FF2B5EF4-FFF2-40B4-BE49-F238E27FC236}">
                <a16:creationId xmlns:a16="http://schemas.microsoft.com/office/drawing/2014/main" id="{6486E15C-8184-29D1-1A22-6B9E2887D5F0}"/>
              </a:ext>
            </a:extLst>
          </p:cNvPr>
          <p:cNvSpPr>
            <a:spLocks/>
          </p:cNvSpPr>
          <p:nvPr/>
        </p:nvSpPr>
        <p:spPr bwMode="auto">
          <a:xfrm>
            <a:off x="7058307" y="5784636"/>
            <a:ext cx="255269" cy="333728"/>
          </a:xfrm>
          <a:custGeom>
            <a:avLst/>
            <a:gdLst>
              <a:gd name="T0" fmla="*/ 1465 w 1489"/>
              <a:gd name="T1" fmla="*/ 1083 h 1938"/>
              <a:gd name="T2" fmla="*/ 893 w 1489"/>
              <a:gd name="T3" fmla="*/ 355 h 1938"/>
              <a:gd name="T4" fmla="*/ 163 w 1489"/>
              <a:gd name="T5" fmla="*/ 0 h 1938"/>
              <a:gd name="T6" fmla="*/ 0 w 1489"/>
              <a:gd name="T7" fmla="*/ 1938 h 1938"/>
              <a:gd name="T8" fmla="*/ 1489 w 1489"/>
              <a:gd name="T9" fmla="*/ 1938 h 1938"/>
              <a:gd name="T10" fmla="*/ 1465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1465" y="1083"/>
                </a:moveTo>
                <a:cubicBezTo>
                  <a:pt x="1432" y="815"/>
                  <a:pt x="1355" y="463"/>
                  <a:pt x="893" y="355"/>
                </a:cubicBezTo>
                <a:cubicBezTo>
                  <a:pt x="893" y="355"/>
                  <a:pt x="200" y="84"/>
                  <a:pt x="163" y="0"/>
                </a:cubicBezTo>
                <a:lnTo>
                  <a:pt x="0" y="1938"/>
                </a:lnTo>
                <a:lnTo>
                  <a:pt x="1489" y="1938"/>
                </a:lnTo>
                <a:cubicBezTo>
                  <a:pt x="1472" y="1453"/>
                  <a:pt x="1465" y="1083"/>
                  <a:pt x="1465"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4" name="Freeform 277">
            <a:extLst>
              <a:ext uri="{FF2B5EF4-FFF2-40B4-BE49-F238E27FC236}">
                <a16:creationId xmlns:a16="http://schemas.microsoft.com/office/drawing/2014/main" id="{5F75EED4-1589-0969-113B-D6E5BA2DF8CD}"/>
              </a:ext>
            </a:extLst>
          </p:cNvPr>
          <p:cNvSpPr>
            <a:spLocks/>
          </p:cNvSpPr>
          <p:nvPr/>
        </p:nvSpPr>
        <p:spPr bwMode="auto">
          <a:xfrm>
            <a:off x="6622914" y="5784636"/>
            <a:ext cx="256374" cy="333728"/>
          </a:xfrm>
          <a:custGeom>
            <a:avLst/>
            <a:gdLst>
              <a:gd name="T0" fmla="*/ 24 w 1489"/>
              <a:gd name="T1" fmla="*/ 1083 h 1938"/>
              <a:gd name="T2" fmla="*/ 596 w 1489"/>
              <a:gd name="T3" fmla="*/ 355 h 1938"/>
              <a:gd name="T4" fmla="*/ 1327 w 1489"/>
              <a:gd name="T5" fmla="*/ 0 h 1938"/>
              <a:gd name="T6" fmla="*/ 1489 w 1489"/>
              <a:gd name="T7" fmla="*/ 1938 h 1938"/>
              <a:gd name="T8" fmla="*/ 0 w 1489"/>
              <a:gd name="T9" fmla="*/ 1938 h 1938"/>
              <a:gd name="T10" fmla="*/ 24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24" y="1083"/>
                </a:moveTo>
                <a:cubicBezTo>
                  <a:pt x="58" y="815"/>
                  <a:pt x="134" y="463"/>
                  <a:pt x="596" y="355"/>
                </a:cubicBezTo>
                <a:cubicBezTo>
                  <a:pt x="596" y="355"/>
                  <a:pt x="1289" y="84"/>
                  <a:pt x="1327" y="0"/>
                </a:cubicBezTo>
                <a:lnTo>
                  <a:pt x="1489" y="1938"/>
                </a:lnTo>
                <a:lnTo>
                  <a:pt x="0" y="1938"/>
                </a:lnTo>
                <a:cubicBezTo>
                  <a:pt x="18" y="1453"/>
                  <a:pt x="24" y="1083"/>
                  <a:pt x="24" y="1083"/>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5" name="Freeform 278">
            <a:extLst>
              <a:ext uri="{FF2B5EF4-FFF2-40B4-BE49-F238E27FC236}">
                <a16:creationId xmlns:a16="http://schemas.microsoft.com/office/drawing/2014/main" id="{935CC5BE-5C07-A90E-DA65-A8C260A4A34D}"/>
              </a:ext>
            </a:extLst>
          </p:cNvPr>
          <p:cNvSpPr>
            <a:spLocks/>
          </p:cNvSpPr>
          <p:nvPr/>
        </p:nvSpPr>
        <p:spPr bwMode="auto">
          <a:xfrm>
            <a:off x="6622914" y="5784636"/>
            <a:ext cx="256374" cy="333728"/>
          </a:xfrm>
          <a:custGeom>
            <a:avLst/>
            <a:gdLst>
              <a:gd name="T0" fmla="*/ 24 w 1489"/>
              <a:gd name="T1" fmla="*/ 1083 h 1938"/>
              <a:gd name="T2" fmla="*/ 596 w 1489"/>
              <a:gd name="T3" fmla="*/ 355 h 1938"/>
              <a:gd name="T4" fmla="*/ 1327 w 1489"/>
              <a:gd name="T5" fmla="*/ 0 h 1938"/>
              <a:gd name="T6" fmla="*/ 1489 w 1489"/>
              <a:gd name="T7" fmla="*/ 1938 h 1938"/>
              <a:gd name="T8" fmla="*/ 0 w 1489"/>
              <a:gd name="T9" fmla="*/ 1938 h 1938"/>
              <a:gd name="T10" fmla="*/ 24 w 1489"/>
              <a:gd name="T11" fmla="*/ 1083 h 1938"/>
            </a:gdLst>
            <a:ahLst/>
            <a:cxnLst>
              <a:cxn ang="0">
                <a:pos x="T0" y="T1"/>
              </a:cxn>
              <a:cxn ang="0">
                <a:pos x="T2" y="T3"/>
              </a:cxn>
              <a:cxn ang="0">
                <a:pos x="T4" y="T5"/>
              </a:cxn>
              <a:cxn ang="0">
                <a:pos x="T6" y="T7"/>
              </a:cxn>
              <a:cxn ang="0">
                <a:pos x="T8" y="T9"/>
              </a:cxn>
              <a:cxn ang="0">
                <a:pos x="T10" y="T11"/>
              </a:cxn>
            </a:cxnLst>
            <a:rect l="0" t="0" r="r" b="b"/>
            <a:pathLst>
              <a:path w="1489" h="1938">
                <a:moveTo>
                  <a:pt x="24" y="1083"/>
                </a:moveTo>
                <a:cubicBezTo>
                  <a:pt x="58" y="815"/>
                  <a:pt x="134" y="463"/>
                  <a:pt x="596" y="355"/>
                </a:cubicBezTo>
                <a:cubicBezTo>
                  <a:pt x="596" y="355"/>
                  <a:pt x="1289" y="84"/>
                  <a:pt x="1327" y="0"/>
                </a:cubicBezTo>
                <a:lnTo>
                  <a:pt x="1489" y="1938"/>
                </a:lnTo>
                <a:lnTo>
                  <a:pt x="0" y="1938"/>
                </a:lnTo>
                <a:cubicBezTo>
                  <a:pt x="18" y="1453"/>
                  <a:pt x="24" y="1083"/>
                  <a:pt x="24" y="108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6" name="Freeform 279">
            <a:extLst>
              <a:ext uri="{FF2B5EF4-FFF2-40B4-BE49-F238E27FC236}">
                <a16:creationId xmlns:a16="http://schemas.microsoft.com/office/drawing/2014/main" id="{CD3A2C9F-8238-668C-9E4D-C18696048F45}"/>
              </a:ext>
            </a:extLst>
          </p:cNvPr>
          <p:cNvSpPr>
            <a:spLocks/>
          </p:cNvSpPr>
          <p:nvPr/>
        </p:nvSpPr>
        <p:spPr bwMode="auto">
          <a:xfrm>
            <a:off x="7207490" y="5986862"/>
            <a:ext cx="12156" cy="131502"/>
          </a:xfrm>
          <a:custGeom>
            <a:avLst/>
            <a:gdLst>
              <a:gd name="T0" fmla="*/ 0 w 71"/>
              <a:gd name="T1" fmla="*/ 0 h 764"/>
              <a:gd name="T2" fmla="*/ 71 w 71"/>
              <a:gd name="T3" fmla="*/ 764 h 764"/>
            </a:gdLst>
            <a:ahLst/>
            <a:cxnLst>
              <a:cxn ang="0">
                <a:pos x="T0" y="T1"/>
              </a:cxn>
              <a:cxn ang="0">
                <a:pos x="T2" y="T3"/>
              </a:cxn>
            </a:cxnLst>
            <a:rect l="0" t="0" r="r" b="b"/>
            <a:pathLst>
              <a:path w="71" h="764">
                <a:moveTo>
                  <a:pt x="0" y="0"/>
                </a:moveTo>
                <a:cubicBezTo>
                  <a:pt x="0" y="0"/>
                  <a:pt x="35" y="163"/>
                  <a:pt x="71"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7" name="Freeform 280">
            <a:extLst>
              <a:ext uri="{FF2B5EF4-FFF2-40B4-BE49-F238E27FC236}">
                <a16:creationId xmlns:a16="http://schemas.microsoft.com/office/drawing/2014/main" id="{2C941441-8F6A-F182-0F8A-D01551CB9E54}"/>
              </a:ext>
            </a:extLst>
          </p:cNvPr>
          <p:cNvSpPr>
            <a:spLocks/>
          </p:cNvSpPr>
          <p:nvPr/>
        </p:nvSpPr>
        <p:spPr bwMode="auto">
          <a:xfrm>
            <a:off x="6717949" y="5986862"/>
            <a:ext cx="12156" cy="131502"/>
          </a:xfrm>
          <a:custGeom>
            <a:avLst/>
            <a:gdLst>
              <a:gd name="T0" fmla="*/ 70 w 70"/>
              <a:gd name="T1" fmla="*/ 0 h 764"/>
              <a:gd name="T2" fmla="*/ 0 w 70"/>
              <a:gd name="T3" fmla="*/ 764 h 764"/>
            </a:gdLst>
            <a:ahLst/>
            <a:cxnLst>
              <a:cxn ang="0">
                <a:pos x="T0" y="T1"/>
              </a:cxn>
              <a:cxn ang="0">
                <a:pos x="T2" y="T3"/>
              </a:cxn>
            </a:cxnLst>
            <a:rect l="0" t="0" r="r" b="b"/>
            <a:pathLst>
              <a:path w="70" h="764">
                <a:moveTo>
                  <a:pt x="70" y="0"/>
                </a:moveTo>
                <a:cubicBezTo>
                  <a:pt x="70" y="0"/>
                  <a:pt x="35" y="163"/>
                  <a:pt x="0" y="76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8" name="Oval 281">
            <a:extLst>
              <a:ext uri="{FF2B5EF4-FFF2-40B4-BE49-F238E27FC236}">
                <a16:creationId xmlns:a16="http://schemas.microsoft.com/office/drawing/2014/main" id="{C1177CBC-9458-9910-9416-6B4B77EA119A}"/>
              </a:ext>
            </a:extLst>
          </p:cNvPr>
          <p:cNvSpPr>
            <a:spLocks noChangeArrowheads="1"/>
          </p:cNvSpPr>
          <p:nvPr/>
        </p:nvSpPr>
        <p:spPr bwMode="auto">
          <a:xfrm>
            <a:off x="6999739" y="5206690"/>
            <a:ext cx="120452" cy="121556"/>
          </a:xfrm>
          <a:prstGeom prst="ellipse">
            <a:avLst/>
          </a:pr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19" name="Oval 282">
            <a:extLst>
              <a:ext uri="{FF2B5EF4-FFF2-40B4-BE49-F238E27FC236}">
                <a16:creationId xmlns:a16="http://schemas.microsoft.com/office/drawing/2014/main" id="{A95C722A-66B6-7134-EEA7-905A64823A38}"/>
              </a:ext>
            </a:extLst>
          </p:cNvPr>
          <p:cNvSpPr>
            <a:spLocks noChangeArrowheads="1"/>
          </p:cNvSpPr>
          <p:nvPr/>
        </p:nvSpPr>
        <p:spPr bwMode="auto">
          <a:xfrm>
            <a:off x="6999739" y="5206690"/>
            <a:ext cx="120452" cy="121556"/>
          </a:xfrm>
          <a:prstGeom prst="ellipse">
            <a:avLst/>
          </a:pr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0" name="Oval 283">
            <a:extLst>
              <a:ext uri="{FF2B5EF4-FFF2-40B4-BE49-F238E27FC236}">
                <a16:creationId xmlns:a16="http://schemas.microsoft.com/office/drawing/2014/main" id="{ECBEB622-E72F-818A-1826-8BF406A0F7A8}"/>
              </a:ext>
            </a:extLst>
          </p:cNvPr>
          <p:cNvSpPr>
            <a:spLocks noChangeArrowheads="1"/>
          </p:cNvSpPr>
          <p:nvPr/>
        </p:nvSpPr>
        <p:spPr bwMode="auto">
          <a:xfrm>
            <a:off x="6978743" y="5247578"/>
            <a:ext cx="121556" cy="121556"/>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1" name="Oval 284">
            <a:extLst>
              <a:ext uri="{FF2B5EF4-FFF2-40B4-BE49-F238E27FC236}">
                <a16:creationId xmlns:a16="http://schemas.microsoft.com/office/drawing/2014/main" id="{D1F9ADAC-3FCC-3514-C43C-47140836F3AD}"/>
              </a:ext>
            </a:extLst>
          </p:cNvPr>
          <p:cNvSpPr>
            <a:spLocks noChangeArrowheads="1"/>
          </p:cNvSpPr>
          <p:nvPr/>
        </p:nvSpPr>
        <p:spPr bwMode="auto">
          <a:xfrm>
            <a:off x="6978743" y="5247578"/>
            <a:ext cx="121556" cy="121556"/>
          </a:xfrm>
          <a:prstGeom prst="ellipse">
            <a:avLst/>
          </a:pr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2" name="Freeform 285">
            <a:extLst>
              <a:ext uri="{FF2B5EF4-FFF2-40B4-BE49-F238E27FC236}">
                <a16:creationId xmlns:a16="http://schemas.microsoft.com/office/drawing/2014/main" id="{ECAC8F01-1286-CFEB-2369-B80F09A55CE1}"/>
              </a:ext>
            </a:extLst>
          </p:cNvPr>
          <p:cNvSpPr>
            <a:spLocks/>
          </p:cNvSpPr>
          <p:nvPr/>
        </p:nvSpPr>
        <p:spPr bwMode="auto">
          <a:xfrm>
            <a:off x="6789778" y="5278519"/>
            <a:ext cx="358039" cy="425448"/>
          </a:xfrm>
          <a:custGeom>
            <a:avLst/>
            <a:gdLst>
              <a:gd name="T0" fmla="*/ 189 w 2088"/>
              <a:gd name="T1" fmla="*/ 419 h 2474"/>
              <a:gd name="T2" fmla="*/ 1044 w 2088"/>
              <a:gd name="T3" fmla="*/ 0 h 2474"/>
              <a:gd name="T4" fmla="*/ 1899 w 2088"/>
              <a:gd name="T5" fmla="*/ 419 h 2474"/>
              <a:gd name="T6" fmla="*/ 2088 w 2088"/>
              <a:gd name="T7" fmla="*/ 1112 h 2474"/>
              <a:gd name="T8" fmla="*/ 1993 w 2088"/>
              <a:gd name="T9" fmla="*/ 1757 h 2474"/>
              <a:gd name="T10" fmla="*/ 1044 w 2088"/>
              <a:gd name="T11" fmla="*/ 2474 h 2474"/>
              <a:gd name="T12" fmla="*/ 96 w 2088"/>
              <a:gd name="T13" fmla="*/ 1757 h 2474"/>
              <a:gd name="T14" fmla="*/ 0 w 2088"/>
              <a:gd name="T15" fmla="*/ 1112 h 2474"/>
              <a:gd name="T16" fmla="*/ 189 w 2088"/>
              <a:gd name="T17" fmla="*/ 419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8" h="2474">
                <a:moveTo>
                  <a:pt x="189" y="419"/>
                </a:moveTo>
                <a:cubicBezTo>
                  <a:pt x="373" y="175"/>
                  <a:pt x="657" y="17"/>
                  <a:pt x="1044" y="0"/>
                </a:cubicBezTo>
                <a:cubicBezTo>
                  <a:pt x="1431" y="17"/>
                  <a:pt x="1716" y="175"/>
                  <a:pt x="1899" y="419"/>
                </a:cubicBezTo>
                <a:cubicBezTo>
                  <a:pt x="2018" y="626"/>
                  <a:pt x="2088" y="850"/>
                  <a:pt x="2088" y="1112"/>
                </a:cubicBezTo>
                <a:cubicBezTo>
                  <a:pt x="2088" y="1368"/>
                  <a:pt x="2046" y="1521"/>
                  <a:pt x="1993" y="1757"/>
                </a:cubicBezTo>
                <a:cubicBezTo>
                  <a:pt x="1886" y="2037"/>
                  <a:pt x="1566" y="2474"/>
                  <a:pt x="1044" y="2474"/>
                </a:cubicBezTo>
                <a:cubicBezTo>
                  <a:pt x="522" y="2474"/>
                  <a:pt x="202" y="2037"/>
                  <a:pt x="96" y="1757"/>
                </a:cubicBezTo>
                <a:cubicBezTo>
                  <a:pt x="42" y="1521"/>
                  <a:pt x="0" y="1368"/>
                  <a:pt x="0" y="1112"/>
                </a:cubicBezTo>
                <a:cubicBezTo>
                  <a:pt x="0" y="850"/>
                  <a:pt x="70" y="626"/>
                  <a:pt x="189" y="419"/>
                </a:cubicBezTo>
                <a:close/>
              </a:path>
            </a:pathLst>
          </a:custGeom>
          <a:solidFill>
            <a:srgbClr val="00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3" name="Freeform 286">
            <a:extLst>
              <a:ext uri="{FF2B5EF4-FFF2-40B4-BE49-F238E27FC236}">
                <a16:creationId xmlns:a16="http://schemas.microsoft.com/office/drawing/2014/main" id="{9868E828-6014-B03E-2CC1-DA57070697B8}"/>
              </a:ext>
            </a:extLst>
          </p:cNvPr>
          <p:cNvSpPr>
            <a:spLocks/>
          </p:cNvSpPr>
          <p:nvPr/>
        </p:nvSpPr>
        <p:spPr bwMode="auto">
          <a:xfrm>
            <a:off x="6789778" y="5278519"/>
            <a:ext cx="358039" cy="425448"/>
          </a:xfrm>
          <a:custGeom>
            <a:avLst/>
            <a:gdLst>
              <a:gd name="T0" fmla="*/ 189 w 2088"/>
              <a:gd name="T1" fmla="*/ 419 h 2474"/>
              <a:gd name="T2" fmla="*/ 1044 w 2088"/>
              <a:gd name="T3" fmla="*/ 0 h 2474"/>
              <a:gd name="T4" fmla="*/ 1899 w 2088"/>
              <a:gd name="T5" fmla="*/ 419 h 2474"/>
              <a:gd name="T6" fmla="*/ 2088 w 2088"/>
              <a:gd name="T7" fmla="*/ 1112 h 2474"/>
              <a:gd name="T8" fmla="*/ 1993 w 2088"/>
              <a:gd name="T9" fmla="*/ 1757 h 2474"/>
              <a:gd name="T10" fmla="*/ 1044 w 2088"/>
              <a:gd name="T11" fmla="*/ 2474 h 2474"/>
              <a:gd name="T12" fmla="*/ 96 w 2088"/>
              <a:gd name="T13" fmla="*/ 1757 h 2474"/>
              <a:gd name="T14" fmla="*/ 0 w 2088"/>
              <a:gd name="T15" fmla="*/ 1112 h 2474"/>
              <a:gd name="T16" fmla="*/ 189 w 2088"/>
              <a:gd name="T17" fmla="*/ 419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8" h="2474">
                <a:moveTo>
                  <a:pt x="189" y="419"/>
                </a:moveTo>
                <a:cubicBezTo>
                  <a:pt x="373" y="175"/>
                  <a:pt x="657" y="17"/>
                  <a:pt x="1044" y="0"/>
                </a:cubicBezTo>
                <a:cubicBezTo>
                  <a:pt x="1431" y="17"/>
                  <a:pt x="1716" y="175"/>
                  <a:pt x="1899" y="419"/>
                </a:cubicBezTo>
                <a:cubicBezTo>
                  <a:pt x="2018" y="626"/>
                  <a:pt x="2088" y="850"/>
                  <a:pt x="2088" y="1112"/>
                </a:cubicBezTo>
                <a:cubicBezTo>
                  <a:pt x="2088" y="1368"/>
                  <a:pt x="2046" y="1521"/>
                  <a:pt x="1993" y="1757"/>
                </a:cubicBezTo>
                <a:cubicBezTo>
                  <a:pt x="1886" y="2037"/>
                  <a:pt x="1566" y="2474"/>
                  <a:pt x="1044" y="2474"/>
                </a:cubicBezTo>
                <a:cubicBezTo>
                  <a:pt x="522" y="2474"/>
                  <a:pt x="202" y="2037"/>
                  <a:pt x="96" y="1757"/>
                </a:cubicBezTo>
                <a:cubicBezTo>
                  <a:pt x="42" y="1521"/>
                  <a:pt x="0" y="1368"/>
                  <a:pt x="0" y="1112"/>
                </a:cubicBezTo>
                <a:cubicBezTo>
                  <a:pt x="0" y="850"/>
                  <a:pt x="70" y="626"/>
                  <a:pt x="189" y="41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4" name="Freeform 287">
            <a:extLst>
              <a:ext uri="{FF2B5EF4-FFF2-40B4-BE49-F238E27FC236}">
                <a16:creationId xmlns:a16="http://schemas.microsoft.com/office/drawing/2014/main" id="{790CB51D-A7F3-2061-3C79-30B5B381A2DC}"/>
              </a:ext>
            </a:extLst>
          </p:cNvPr>
          <p:cNvSpPr>
            <a:spLocks/>
          </p:cNvSpPr>
          <p:nvPr/>
        </p:nvSpPr>
        <p:spPr bwMode="auto">
          <a:xfrm>
            <a:off x="6826245" y="5400076"/>
            <a:ext cx="278475" cy="339253"/>
          </a:xfrm>
          <a:custGeom>
            <a:avLst/>
            <a:gdLst>
              <a:gd name="T0" fmla="*/ 1542 w 1621"/>
              <a:gd name="T1" fmla="*/ 1305 h 1970"/>
              <a:gd name="T2" fmla="*/ 827 w 1621"/>
              <a:gd name="T3" fmla="*/ 1970 h 1970"/>
              <a:gd name="T4" fmla="*/ 112 w 1621"/>
              <a:gd name="T5" fmla="*/ 1305 h 1970"/>
              <a:gd name="T6" fmla="*/ 48 w 1621"/>
              <a:gd name="T7" fmla="*/ 1011 h 1970"/>
              <a:gd name="T8" fmla="*/ 139 w 1621"/>
              <a:gd name="T9" fmla="*/ 617 h 1970"/>
              <a:gd name="T10" fmla="*/ 1007 w 1621"/>
              <a:gd name="T11" fmla="*/ 0 h 1970"/>
              <a:gd name="T12" fmla="*/ 1541 w 1621"/>
              <a:gd name="T13" fmla="*/ 466 h 1970"/>
              <a:gd name="T14" fmla="*/ 1621 w 1621"/>
              <a:gd name="T15" fmla="*/ 761 h 1970"/>
              <a:gd name="T16" fmla="*/ 1586 w 1621"/>
              <a:gd name="T17" fmla="*/ 1077 h 1970"/>
              <a:gd name="T18" fmla="*/ 1542 w 1621"/>
              <a:gd name="T19" fmla="*/ 1305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1" h="1970">
                <a:moveTo>
                  <a:pt x="1542" y="1305"/>
                </a:moveTo>
                <a:cubicBezTo>
                  <a:pt x="1375" y="1753"/>
                  <a:pt x="1057" y="1970"/>
                  <a:pt x="827" y="1970"/>
                </a:cubicBezTo>
                <a:cubicBezTo>
                  <a:pt x="597" y="1970"/>
                  <a:pt x="270" y="1757"/>
                  <a:pt x="112" y="1305"/>
                </a:cubicBezTo>
                <a:cubicBezTo>
                  <a:pt x="93" y="1251"/>
                  <a:pt x="48" y="1011"/>
                  <a:pt x="48" y="1011"/>
                </a:cubicBezTo>
                <a:cubicBezTo>
                  <a:pt x="0" y="707"/>
                  <a:pt x="139" y="617"/>
                  <a:pt x="139" y="617"/>
                </a:cubicBezTo>
                <a:cubicBezTo>
                  <a:pt x="691" y="425"/>
                  <a:pt x="1007" y="0"/>
                  <a:pt x="1007" y="0"/>
                </a:cubicBezTo>
                <a:cubicBezTo>
                  <a:pt x="1007" y="0"/>
                  <a:pt x="1258" y="357"/>
                  <a:pt x="1541" y="466"/>
                </a:cubicBezTo>
                <a:cubicBezTo>
                  <a:pt x="1541" y="466"/>
                  <a:pt x="1621" y="602"/>
                  <a:pt x="1621" y="761"/>
                </a:cubicBezTo>
                <a:lnTo>
                  <a:pt x="1586" y="1077"/>
                </a:lnTo>
                <a:cubicBezTo>
                  <a:pt x="1586" y="1077"/>
                  <a:pt x="1564" y="1247"/>
                  <a:pt x="1542" y="1305"/>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5" name="Freeform 288">
            <a:extLst>
              <a:ext uri="{FF2B5EF4-FFF2-40B4-BE49-F238E27FC236}">
                <a16:creationId xmlns:a16="http://schemas.microsoft.com/office/drawing/2014/main" id="{93C98A40-3F76-0E34-FA3E-4040E9BF9BAA}"/>
              </a:ext>
            </a:extLst>
          </p:cNvPr>
          <p:cNvSpPr>
            <a:spLocks/>
          </p:cNvSpPr>
          <p:nvPr/>
        </p:nvSpPr>
        <p:spPr bwMode="auto">
          <a:xfrm>
            <a:off x="6826245" y="5400076"/>
            <a:ext cx="278475" cy="339253"/>
          </a:xfrm>
          <a:custGeom>
            <a:avLst/>
            <a:gdLst>
              <a:gd name="T0" fmla="*/ 1542 w 1621"/>
              <a:gd name="T1" fmla="*/ 1305 h 1970"/>
              <a:gd name="T2" fmla="*/ 827 w 1621"/>
              <a:gd name="T3" fmla="*/ 1970 h 1970"/>
              <a:gd name="T4" fmla="*/ 112 w 1621"/>
              <a:gd name="T5" fmla="*/ 1305 h 1970"/>
              <a:gd name="T6" fmla="*/ 48 w 1621"/>
              <a:gd name="T7" fmla="*/ 1011 h 1970"/>
              <a:gd name="T8" fmla="*/ 139 w 1621"/>
              <a:gd name="T9" fmla="*/ 617 h 1970"/>
              <a:gd name="T10" fmla="*/ 1007 w 1621"/>
              <a:gd name="T11" fmla="*/ 0 h 1970"/>
              <a:gd name="T12" fmla="*/ 1541 w 1621"/>
              <a:gd name="T13" fmla="*/ 466 h 1970"/>
              <a:gd name="T14" fmla="*/ 1621 w 1621"/>
              <a:gd name="T15" fmla="*/ 761 h 1970"/>
              <a:gd name="T16" fmla="*/ 1586 w 1621"/>
              <a:gd name="T17" fmla="*/ 1077 h 1970"/>
              <a:gd name="T18" fmla="*/ 1542 w 1621"/>
              <a:gd name="T19" fmla="*/ 1305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1" h="1970">
                <a:moveTo>
                  <a:pt x="1542" y="1305"/>
                </a:moveTo>
                <a:cubicBezTo>
                  <a:pt x="1375" y="1753"/>
                  <a:pt x="1057" y="1970"/>
                  <a:pt x="827" y="1970"/>
                </a:cubicBezTo>
                <a:cubicBezTo>
                  <a:pt x="597" y="1970"/>
                  <a:pt x="270" y="1757"/>
                  <a:pt x="112" y="1305"/>
                </a:cubicBezTo>
                <a:cubicBezTo>
                  <a:pt x="93" y="1251"/>
                  <a:pt x="48" y="1011"/>
                  <a:pt x="48" y="1011"/>
                </a:cubicBezTo>
                <a:cubicBezTo>
                  <a:pt x="0" y="707"/>
                  <a:pt x="139" y="617"/>
                  <a:pt x="139" y="617"/>
                </a:cubicBezTo>
                <a:cubicBezTo>
                  <a:pt x="691" y="425"/>
                  <a:pt x="1007" y="0"/>
                  <a:pt x="1007" y="0"/>
                </a:cubicBezTo>
                <a:cubicBezTo>
                  <a:pt x="1007" y="0"/>
                  <a:pt x="1258" y="357"/>
                  <a:pt x="1541" y="466"/>
                </a:cubicBezTo>
                <a:cubicBezTo>
                  <a:pt x="1541" y="466"/>
                  <a:pt x="1621" y="602"/>
                  <a:pt x="1621" y="761"/>
                </a:cubicBezTo>
                <a:lnTo>
                  <a:pt x="1586" y="1077"/>
                </a:lnTo>
                <a:cubicBezTo>
                  <a:pt x="1586" y="1077"/>
                  <a:pt x="1564" y="1247"/>
                  <a:pt x="1542" y="130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6" name="Freeform 289">
            <a:extLst>
              <a:ext uri="{FF2B5EF4-FFF2-40B4-BE49-F238E27FC236}">
                <a16:creationId xmlns:a16="http://schemas.microsoft.com/office/drawing/2014/main" id="{A2D5316A-13A8-D268-19BE-EA616E4ECEF3}"/>
              </a:ext>
            </a:extLst>
          </p:cNvPr>
          <p:cNvSpPr>
            <a:spLocks/>
          </p:cNvSpPr>
          <p:nvPr/>
        </p:nvSpPr>
        <p:spPr bwMode="auto">
          <a:xfrm>
            <a:off x="7102509" y="5485165"/>
            <a:ext cx="61883" cy="128187"/>
          </a:xfrm>
          <a:custGeom>
            <a:avLst/>
            <a:gdLst>
              <a:gd name="T0" fmla="*/ 118 w 359"/>
              <a:gd name="T1" fmla="*/ 45 h 745"/>
              <a:gd name="T2" fmla="*/ 15 w 359"/>
              <a:gd name="T3" fmla="*/ 293 h 745"/>
              <a:gd name="T4" fmla="*/ 0 w 359"/>
              <a:gd name="T5" fmla="*/ 588 h 745"/>
              <a:gd name="T6" fmla="*/ 178 w 359"/>
              <a:gd name="T7" fmla="*/ 613 h 745"/>
              <a:gd name="T8" fmla="*/ 297 w 359"/>
              <a:gd name="T9" fmla="*/ 93 h 745"/>
              <a:gd name="T10" fmla="*/ 118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118" y="45"/>
                </a:moveTo>
                <a:cubicBezTo>
                  <a:pt x="28" y="113"/>
                  <a:pt x="15" y="293"/>
                  <a:pt x="15" y="293"/>
                </a:cubicBezTo>
                <a:lnTo>
                  <a:pt x="0" y="588"/>
                </a:lnTo>
                <a:cubicBezTo>
                  <a:pt x="71" y="745"/>
                  <a:pt x="178" y="613"/>
                  <a:pt x="178" y="613"/>
                </a:cubicBezTo>
                <a:cubicBezTo>
                  <a:pt x="359" y="326"/>
                  <a:pt x="342" y="171"/>
                  <a:pt x="297" y="93"/>
                </a:cubicBezTo>
                <a:cubicBezTo>
                  <a:pt x="258" y="24"/>
                  <a:pt x="179" y="0"/>
                  <a:pt x="118" y="45"/>
                </a:cubicBezTo>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7" name="Freeform 290">
            <a:extLst>
              <a:ext uri="{FF2B5EF4-FFF2-40B4-BE49-F238E27FC236}">
                <a16:creationId xmlns:a16="http://schemas.microsoft.com/office/drawing/2014/main" id="{4A752EA8-EE84-387C-299C-3FE0E36811F2}"/>
              </a:ext>
            </a:extLst>
          </p:cNvPr>
          <p:cNvSpPr>
            <a:spLocks/>
          </p:cNvSpPr>
          <p:nvPr/>
        </p:nvSpPr>
        <p:spPr bwMode="auto">
          <a:xfrm>
            <a:off x="7102509" y="5485165"/>
            <a:ext cx="61883" cy="128187"/>
          </a:xfrm>
          <a:custGeom>
            <a:avLst/>
            <a:gdLst>
              <a:gd name="T0" fmla="*/ 118 w 359"/>
              <a:gd name="T1" fmla="*/ 45 h 745"/>
              <a:gd name="T2" fmla="*/ 15 w 359"/>
              <a:gd name="T3" fmla="*/ 293 h 745"/>
              <a:gd name="T4" fmla="*/ 0 w 359"/>
              <a:gd name="T5" fmla="*/ 588 h 745"/>
              <a:gd name="T6" fmla="*/ 178 w 359"/>
              <a:gd name="T7" fmla="*/ 613 h 745"/>
              <a:gd name="T8" fmla="*/ 297 w 359"/>
              <a:gd name="T9" fmla="*/ 93 h 745"/>
              <a:gd name="T10" fmla="*/ 118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118" y="45"/>
                </a:moveTo>
                <a:cubicBezTo>
                  <a:pt x="28" y="113"/>
                  <a:pt x="15" y="293"/>
                  <a:pt x="15" y="293"/>
                </a:cubicBezTo>
                <a:lnTo>
                  <a:pt x="0" y="588"/>
                </a:lnTo>
                <a:cubicBezTo>
                  <a:pt x="71" y="745"/>
                  <a:pt x="178" y="613"/>
                  <a:pt x="178" y="613"/>
                </a:cubicBezTo>
                <a:cubicBezTo>
                  <a:pt x="359" y="326"/>
                  <a:pt x="342" y="171"/>
                  <a:pt x="297" y="93"/>
                </a:cubicBezTo>
                <a:cubicBezTo>
                  <a:pt x="258" y="24"/>
                  <a:pt x="179" y="0"/>
                  <a:pt x="118"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8" name="Freeform 291">
            <a:extLst>
              <a:ext uri="{FF2B5EF4-FFF2-40B4-BE49-F238E27FC236}">
                <a16:creationId xmlns:a16="http://schemas.microsoft.com/office/drawing/2014/main" id="{71A8BBAD-686B-5AAC-FE2F-76D474612963}"/>
              </a:ext>
            </a:extLst>
          </p:cNvPr>
          <p:cNvSpPr>
            <a:spLocks/>
          </p:cNvSpPr>
          <p:nvPr/>
        </p:nvSpPr>
        <p:spPr bwMode="auto">
          <a:xfrm>
            <a:off x="6772097" y="5485165"/>
            <a:ext cx="61883" cy="128187"/>
          </a:xfrm>
          <a:custGeom>
            <a:avLst/>
            <a:gdLst>
              <a:gd name="T0" fmla="*/ 241 w 359"/>
              <a:gd name="T1" fmla="*/ 45 h 745"/>
              <a:gd name="T2" fmla="*/ 344 w 359"/>
              <a:gd name="T3" fmla="*/ 293 h 745"/>
              <a:gd name="T4" fmla="*/ 359 w 359"/>
              <a:gd name="T5" fmla="*/ 588 h 745"/>
              <a:gd name="T6" fmla="*/ 182 w 359"/>
              <a:gd name="T7" fmla="*/ 613 h 745"/>
              <a:gd name="T8" fmla="*/ 62 w 359"/>
              <a:gd name="T9" fmla="*/ 93 h 745"/>
              <a:gd name="T10" fmla="*/ 241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241" y="45"/>
                </a:moveTo>
                <a:cubicBezTo>
                  <a:pt x="332" y="113"/>
                  <a:pt x="344" y="293"/>
                  <a:pt x="344" y="293"/>
                </a:cubicBezTo>
                <a:lnTo>
                  <a:pt x="359" y="588"/>
                </a:lnTo>
                <a:cubicBezTo>
                  <a:pt x="288" y="745"/>
                  <a:pt x="182" y="613"/>
                  <a:pt x="182" y="613"/>
                </a:cubicBezTo>
                <a:cubicBezTo>
                  <a:pt x="0" y="326"/>
                  <a:pt x="18" y="171"/>
                  <a:pt x="62" y="93"/>
                </a:cubicBezTo>
                <a:cubicBezTo>
                  <a:pt x="102" y="24"/>
                  <a:pt x="181" y="0"/>
                  <a:pt x="241" y="45"/>
                </a:cubicBezTo>
                <a:close/>
              </a:path>
            </a:pathLst>
          </a:cu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9" name="Freeform 292">
            <a:extLst>
              <a:ext uri="{FF2B5EF4-FFF2-40B4-BE49-F238E27FC236}">
                <a16:creationId xmlns:a16="http://schemas.microsoft.com/office/drawing/2014/main" id="{9AA1AEBC-A50E-D9E5-C8B0-7B5D6B0D5FB0}"/>
              </a:ext>
            </a:extLst>
          </p:cNvPr>
          <p:cNvSpPr>
            <a:spLocks/>
          </p:cNvSpPr>
          <p:nvPr/>
        </p:nvSpPr>
        <p:spPr bwMode="auto">
          <a:xfrm>
            <a:off x="6772097" y="5485165"/>
            <a:ext cx="61883" cy="128187"/>
          </a:xfrm>
          <a:custGeom>
            <a:avLst/>
            <a:gdLst>
              <a:gd name="T0" fmla="*/ 241 w 359"/>
              <a:gd name="T1" fmla="*/ 45 h 745"/>
              <a:gd name="T2" fmla="*/ 344 w 359"/>
              <a:gd name="T3" fmla="*/ 293 h 745"/>
              <a:gd name="T4" fmla="*/ 359 w 359"/>
              <a:gd name="T5" fmla="*/ 588 h 745"/>
              <a:gd name="T6" fmla="*/ 182 w 359"/>
              <a:gd name="T7" fmla="*/ 613 h 745"/>
              <a:gd name="T8" fmla="*/ 62 w 359"/>
              <a:gd name="T9" fmla="*/ 93 h 745"/>
              <a:gd name="T10" fmla="*/ 241 w 359"/>
              <a:gd name="T11" fmla="*/ 45 h 745"/>
            </a:gdLst>
            <a:ahLst/>
            <a:cxnLst>
              <a:cxn ang="0">
                <a:pos x="T0" y="T1"/>
              </a:cxn>
              <a:cxn ang="0">
                <a:pos x="T2" y="T3"/>
              </a:cxn>
              <a:cxn ang="0">
                <a:pos x="T4" y="T5"/>
              </a:cxn>
              <a:cxn ang="0">
                <a:pos x="T6" y="T7"/>
              </a:cxn>
              <a:cxn ang="0">
                <a:pos x="T8" y="T9"/>
              </a:cxn>
              <a:cxn ang="0">
                <a:pos x="T10" y="T11"/>
              </a:cxn>
            </a:cxnLst>
            <a:rect l="0" t="0" r="r" b="b"/>
            <a:pathLst>
              <a:path w="359" h="745">
                <a:moveTo>
                  <a:pt x="241" y="45"/>
                </a:moveTo>
                <a:cubicBezTo>
                  <a:pt x="332" y="113"/>
                  <a:pt x="344" y="293"/>
                  <a:pt x="344" y="293"/>
                </a:cubicBezTo>
                <a:lnTo>
                  <a:pt x="359" y="588"/>
                </a:lnTo>
                <a:cubicBezTo>
                  <a:pt x="288" y="745"/>
                  <a:pt x="182" y="613"/>
                  <a:pt x="182" y="613"/>
                </a:cubicBezTo>
                <a:cubicBezTo>
                  <a:pt x="0" y="326"/>
                  <a:pt x="18" y="171"/>
                  <a:pt x="62" y="93"/>
                </a:cubicBezTo>
                <a:cubicBezTo>
                  <a:pt x="102" y="24"/>
                  <a:pt x="181" y="0"/>
                  <a:pt x="241" y="4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0" name="Freeform 293">
            <a:extLst>
              <a:ext uri="{FF2B5EF4-FFF2-40B4-BE49-F238E27FC236}">
                <a16:creationId xmlns:a16="http://schemas.microsoft.com/office/drawing/2014/main" id="{54419946-81FF-04FD-FB75-9EC39858CF81}"/>
              </a:ext>
            </a:extLst>
          </p:cNvPr>
          <p:cNvSpPr>
            <a:spLocks/>
          </p:cNvSpPr>
          <p:nvPr/>
        </p:nvSpPr>
        <p:spPr bwMode="auto">
          <a:xfrm>
            <a:off x="6878183" y="5475220"/>
            <a:ext cx="60779" cy="19891"/>
          </a:xfrm>
          <a:custGeom>
            <a:avLst/>
            <a:gdLst>
              <a:gd name="T0" fmla="*/ 355 w 355"/>
              <a:gd name="T1" fmla="*/ 116 h 116"/>
              <a:gd name="T2" fmla="*/ 0 w 355"/>
              <a:gd name="T3" fmla="*/ 87 h 116"/>
            </a:gdLst>
            <a:ahLst/>
            <a:cxnLst>
              <a:cxn ang="0">
                <a:pos x="T0" y="T1"/>
              </a:cxn>
              <a:cxn ang="0">
                <a:pos x="T2" y="T3"/>
              </a:cxn>
            </a:cxnLst>
            <a:rect l="0" t="0" r="r" b="b"/>
            <a:pathLst>
              <a:path w="355" h="116">
                <a:moveTo>
                  <a:pt x="355" y="116"/>
                </a:moveTo>
                <a:cubicBezTo>
                  <a:pt x="355" y="116"/>
                  <a:pt x="132" y="0"/>
                  <a:pt x="0"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1" name="Freeform 294">
            <a:extLst>
              <a:ext uri="{FF2B5EF4-FFF2-40B4-BE49-F238E27FC236}">
                <a16:creationId xmlns:a16="http://schemas.microsoft.com/office/drawing/2014/main" id="{2C9341FC-7070-2EE4-BF62-9E880702E82E}"/>
              </a:ext>
            </a:extLst>
          </p:cNvPr>
          <p:cNvSpPr>
            <a:spLocks/>
          </p:cNvSpPr>
          <p:nvPr/>
        </p:nvSpPr>
        <p:spPr bwMode="auto">
          <a:xfrm>
            <a:off x="6998634" y="5475220"/>
            <a:ext cx="61883" cy="19891"/>
          </a:xfrm>
          <a:custGeom>
            <a:avLst/>
            <a:gdLst>
              <a:gd name="T0" fmla="*/ 0 w 356"/>
              <a:gd name="T1" fmla="*/ 116 h 116"/>
              <a:gd name="T2" fmla="*/ 356 w 356"/>
              <a:gd name="T3" fmla="*/ 87 h 116"/>
            </a:gdLst>
            <a:ahLst/>
            <a:cxnLst>
              <a:cxn ang="0">
                <a:pos x="T0" y="T1"/>
              </a:cxn>
              <a:cxn ang="0">
                <a:pos x="T2" y="T3"/>
              </a:cxn>
            </a:cxnLst>
            <a:rect l="0" t="0" r="r" b="b"/>
            <a:pathLst>
              <a:path w="356" h="116">
                <a:moveTo>
                  <a:pt x="0" y="116"/>
                </a:moveTo>
                <a:cubicBezTo>
                  <a:pt x="0" y="116"/>
                  <a:pt x="224" y="0"/>
                  <a:pt x="356" y="8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2" name="Freeform 295">
            <a:extLst>
              <a:ext uri="{FF2B5EF4-FFF2-40B4-BE49-F238E27FC236}">
                <a16:creationId xmlns:a16="http://schemas.microsoft.com/office/drawing/2014/main" id="{AF2CAD2C-C0E7-1838-0D8A-D299577CAFD0}"/>
              </a:ext>
            </a:extLst>
          </p:cNvPr>
          <p:cNvSpPr>
            <a:spLocks/>
          </p:cNvSpPr>
          <p:nvPr/>
        </p:nvSpPr>
        <p:spPr bwMode="auto">
          <a:xfrm>
            <a:off x="6955537" y="5568045"/>
            <a:ext cx="13261" cy="39782"/>
          </a:xfrm>
          <a:custGeom>
            <a:avLst/>
            <a:gdLst>
              <a:gd name="T0" fmla="*/ 76 w 76"/>
              <a:gd name="T1" fmla="*/ 0 h 235"/>
              <a:gd name="T2" fmla="*/ 8 w 76"/>
              <a:gd name="T3" fmla="*/ 140 h 235"/>
              <a:gd name="T4" fmla="*/ 17 w 76"/>
              <a:gd name="T5" fmla="*/ 180 h 235"/>
              <a:gd name="T6" fmla="*/ 76 w 76"/>
              <a:gd name="T7" fmla="*/ 235 h 235"/>
            </a:gdLst>
            <a:ahLst/>
            <a:cxnLst>
              <a:cxn ang="0">
                <a:pos x="T0" y="T1"/>
              </a:cxn>
              <a:cxn ang="0">
                <a:pos x="T2" y="T3"/>
              </a:cxn>
              <a:cxn ang="0">
                <a:pos x="T4" y="T5"/>
              </a:cxn>
              <a:cxn ang="0">
                <a:pos x="T6" y="T7"/>
              </a:cxn>
            </a:cxnLst>
            <a:rect l="0" t="0" r="r" b="b"/>
            <a:pathLst>
              <a:path w="76" h="235">
                <a:moveTo>
                  <a:pt x="76" y="0"/>
                </a:moveTo>
                <a:lnTo>
                  <a:pt x="8" y="140"/>
                </a:lnTo>
                <a:cubicBezTo>
                  <a:pt x="0" y="154"/>
                  <a:pt x="4" y="171"/>
                  <a:pt x="17" y="180"/>
                </a:cubicBezTo>
                <a:lnTo>
                  <a:pt x="76" y="235"/>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3" name="Freeform 296">
            <a:extLst>
              <a:ext uri="{FF2B5EF4-FFF2-40B4-BE49-F238E27FC236}">
                <a16:creationId xmlns:a16="http://schemas.microsoft.com/office/drawing/2014/main" id="{C710AF06-A5DD-0437-4A3C-A97C4A66A933}"/>
              </a:ext>
            </a:extLst>
          </p:cNvPr>
          <p:cNvSpPr>
            <a:spLocks/>
          </p:cNvSpPr>
          <p:nvPr/>
        </p:nvSpPr>
        <p:spPr bwMode="auto">
          <a:xfrm>
            <a:off x="6926805" y="5650924"/>
            <a:ext cx="85090" cy="11051"/>
          </a:xfrm>
          <a:custGeom>
            <a:avLst/>
            <a:gdLst>
              <a:gd name="T0" fmla="*/ 0 w 494"/>
              <a:gd name="T1" fmla="*/ 0 h 64"/>
              <a:gd name="T2" fmla="*/ 247 w 494"/>
              <a:gd name="T3" fmla="*/ 64 h 64"/>
              <a:gd name="T4" fmla="*/ 494 w 494"/>
              <a:gd name="T5" fmla="*/ 0 h 64"/>
            </a:gdLst>
            <a:ahLst/>
            <a:cxnLst>
              <a:cxn ang="0">
                <a:pos x="T0" y="T1"/>
              </a:cxn>
              <a:cxn ang="0">
                <a:pos x="T2" y="T3"/>
              </a:cxn>
              <a:cxn ang="0">
                <a:pos x="T4" y="T5"/>
              </a:cxn>
            </a:cxnLst>
            <a:rect l="0" t="0" r="r" b="b"/>
            <a:pathLst>
              <a:path w="494" h="64">
                <a:moveTo>
                  <a:pt x="0" y="0"/>
                </a:moveTo>
                <a:cubicBezTo>
                  <a:pt x="0" y="0"/>
                  <a:pt x="100" y="64"/>
                  <a:pt x="247" y="64"/>
                </a:cubicBezTo>
                <a:cubicBezTo>
                  <a:pt x="394" y="64"/>
                  <a:pt x="494" y="0"/>
                  <a:pt x="494"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4" name="Line 297">
            <a:extLst>
              <a:ext uri="{FF2B5EF4-FFF2-40B4-BE49-F238E27FC236}">
                <a16:creationId xmlns:a16="http://schemas.microsoft.com/office/drawing/2014/main" id="{9D486F45-E262-72EA-C496-7773E596FFF6}"/>
              </a:ext>
            </a:extLst>
          </p:cNvPr>
          <p:cNvSpPr>
            <a:spLocks noChangeShapeType="1"/>
          </p:cNvSpPr>
          <p:nvPr/>
        </p:nvSpPr>
        <p:spPr bwMode="auto">
          <a:xfrm>
            <a:off x="6908019" y="5529367"/>
            <a:ext cx="0" cy="2541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5" name="Line 298">
            <a:extLst>
              <a:ext uri="{FF2B5EF4-FFF2-40B4-BE49-F238E27FC236}">
                <a16:creationId xmlns:a16="http://schemas.microsoft.com/office/drawing/2014/main" id="{66A650C4-055E-E9E4-4294-E488F83C8838}"/>
              </a:ext>
            </a:extLst>
          </p:cNvPr>
          <p:cNvSpPr>
            <a:spLocks noChangeShapeType="1"/>
          </p:cNvSpPr>
          <p:nvPr/>
        </p:nvSpPr>
        <p:spPr bwMode="auto">
          <a:xfrm>
            <a:off x="7030681" y="5529367"/>
            <a:ext cx="0" cy="2541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pic>
        <p:nvPicPr>
          <p:cNvPr id="336" name="그림 335">
            <a:extLst>
              <a:ext uri="{FF2B5EF4-FFF2-40B4-BE49-F238E27FC236}">
                <a16:creationId xmlns:a16="http://schemas.microsoft.com/office/drawing/2014/main" id="{88C192AD-9A5A-DF6D-578C-005BB4442666}"/>
              </a:ext>
            </a:extLst>
          </p:cNvPr>
          <p:cNvPicPr>
            <a:picLocks noChangeAspect="1"/>
          </p:cNvPicPr>
          <p:nvPr/>
        </p:nvPicPr>
        <p:blipFill rotWithShape="1">
          <a:blip r:embed="rId2"/>
          <a:stretch>
            <a:fillRect/>
          </a:stretch>
        </p:blipFill>
        <p:spPr>
          <a:xfrm>
            <a:off x="0" y="0"/>
            <a:ext cx="12234554" cy="6881937"/>
          </a:xfrm>
          <a:prstGeom prst="rect">
            <a:avLst/>
          </a:prstGeom>
        </p:spPr>
      </p:pic>
      <p:pic>
        <p:nvPicPr>
          <p:cNvPr id="204" name="그림 203"/>
          <p:cNvPicPr>
            <a:picLocks noChangeAspect="1"/>
          </p:cNvPicPr>
          <p:nvPr/>
        </p:nvPicPr>
        <p:blipFill rotWithShape="1">
          <a:blip r:embed="rId3"/>
          <a:stretch>
            <a:fillRect/>
          </a:stretch>
        </p:blipFill>
        <p:spPr>
          <a:xfrm>
            <a:off x="0" y="-22860"/>
            <a:ext cx="12192001" cy="6858000"/>
          </a:xfrm>
          <a:prstGeom prst="rect">
            <a:avLst/>
          </a:prstGeom>
        </p:spPr>
      </p:pic>
    </p:spTree>
    <p:extLst>
      <p:ext uri="{BB962C8B-B14F-4D97-AF65-F5344CB8AC3E}">
        <p14:creationId xmlns:p14="http://schemas.microsoft.com/office/powerpoint/2010/main" val="3073113829"/>
      </p:ext>
    </p:extLst>
  </p:cSld>
  <p:clrMapOvr>
    <a:masterClrMapping/>
  </p:clrMapOvr>
</p:sld>
</file>

<file path=ppt/slides/slide3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0FD0DEB-495A-5272-6340-1E1818DB2008}"/>
              </a:ext>
            </a:extLst>
          </p:cNvPr>
          <p:cNvPicPr>
            <a:picLocks noChangeAspect="1"/>
          </p:cNvPicPr>
          <p:nvPr/>
        </p:nvPicPr>
        <p:blipFill>
          <a:blip r:embed="rId2"/>
          <a:stretch>
            <a:fillRect/>
          </a:stretch>
        </p:blipFill>
        <p:spPr>
          <a:xfrm>
            <a:off x="246381" y="85054"/>
            <a:ext cx="11699238" cy="6687892"/>
          </a:xfrm>
          <a:prstGeom prst="rect">
            <a:avLst/>
          </a:prstGeom>
        </p:spPr>
      </p:pic>
    </p:spTree>
    <p:extLst>
      <p:ext uri="{BB962C8B-B14F-4D97-AF65-F5344CB8AC3E}">
        <p14:creationId xmlns:p14="http://schemas.microsoft.com/office/powerpoint/2010/main" val="3722598622"/>
      </p:ext>
    </p:extLst>
  </p:cSld>
  <p:clrMapOvr>
    <a:masterClrMapping/>
  </p:clrMapOvr>
</p:sld>
</file>

<file path=ppt/slides/slide3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2" name="모서리가 둥근 직사각형 11">
            <a:extLst>
              <a:ext uri="{FF2B5EF4-FFF2-40B4-BE49-F238E27FC236}">
                <a16:creationId xmlns:a16="http://schemas.microsoft.com/office/drawing/2014/main" id="{0DC53F27-4559-D7E3-261C-D71584EDAB90}"/>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13" name="그룹 12">
            <a:extLst>
              <a:ext uri="{FF2B5EF4-FFF2-40B4-BE49-F238E27FC236}">
                <a16:creationId xmlns:a16="http://schemas.microsoft.com/office/drawing/2014/main" id="{8F3C0455-6B3B-14C3-3D19-FD4AB9AA66C2}"/>
              </a:ext>
            </a:extLst>
          </p:cNvPr>
          <p:cNvGrpSpPr/>
          <p:nvPr/>
        </p:nvGrpSpPr>
        <p:grpSpPr>
          <a:xfrm>
            <a:off x="530352" y="403479"/>
            <a:ext cx="825350" cy="211073"/>
            <a:chOff x="502920" y="348234"/>
            <a:chExt cx="929640" cy="237744"/>
          </a:xfrm>
        </p:grpSpPr>
        <p:sp>
          <p:nvSpPr>
            <p:cNvPr id="48" name="타원 47">
              <a:extLst>
                <a:ext uri="{FF2B5EF4-FFF2-40B4-BE49-F238E27FC236}">
                  <a16:creationId xmlns:a16="http://schemas.microsoft.com/office/drawing/2014/main" id="{DF1E8D95-EA3B-9A27-C15C-663BA3916315}"/>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9" name="타원 48">
              <a:extLst>
                <a:ext uri="{FF2B5EF4-FFF2-40B4-BE49-F238E27FC236}">
                  <a16:creationId xmlns:a16="http://schemas.microsoft.com/office/drawing/2014/main" id="{E3B5AA3F-6B8D-9DD6-F55F-B26FCC9AF417}"/>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0" name="타원 49">
              <a:extLst>
                <a:ext uri="{FF2B5EF4-FFF2-40B4-BE49-F238E27FC236}">
                  <a16:creationId xmlns:a16="http://schemas.microsoft.com/office/drawing/2014/main" id="{2E900698-6844-735E-C6A4-E6AB4494671B}"/>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19" name="직사각형 18">
            <a:extLst>
              <a:ext uri="{FF2B5EF4-FFF2-40B4-BE49-F238E27FC236}">
                <a16:creationId xmlns:a16="http://schemas.microsoft.com/office/drawing/2014/main" id="{969A78AD-B012-3C5A-09A2-066F8B17C5D8}"/>
              </a:ext>
            </a:extLst>
          </p:cNvPr>
          <p:cNvSpPr/>
          <p:nvPr/>
        </p:nvSpPr>
        <p:spPr>
          <a:xfrm>
            <a:off x="275844" y="815720"/>
            <a:ext cx="2342703" cy="547879"/>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2" name="직사각형 31">
            <a:extLst>
              <a:ext uri="{FF2B5EF4-FFF2-40B4-BE49-F238E27FC236}">
                <a16:creationId xmlns:a16="http://schemas.microsoft.com/office/drawing/2014/main" id="{E073317E-399B-ABB1-EFFB-E8C8CEAC918C}"/>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3" name="직사각형 32">
            <a:extLst>
              <a:ext uri="{FF2B5EF4-FFF2-40B4-BE49-F238E27FC236}">
                <a16:creationId xmlns:a16="http://schemas.microsoft.com/office/drawing/2014/main" id="{A4E85986-9DBB-1281-B241-424644773745}"/>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4" name="직사각형 33">
            <a:extLst>
              <a:ext uri="{FF2B5EF4-FFF2-40B4-BE49-F238E27FC236}">
                <a16:creationId xmlns:a16="http://schemas.microsoft.com/office/drawing/2014/main" id="{0EED585C-1DAC-B609-45CD-DDA44C31CD8B}"/>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5" name="직사각형 34">
            <a:extLst>
              <a:ext uri="{FF2B5EF4-FFF2-40B4-BE49-F238E27FC236}">
                <a16:creationId xmlns:a16="http://schemas.microsoft.com/office/drawing/2014/main" id="{DDC3BD67-DFC2-ADE9-EB5A-E3ED4853CA7C}"/>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6" name="직사각형 35">
            <a:extLst>
              <a:ext uri="{FF2B5EF4-FFF2-40B4-BE49-F238E27FC236}">
                <a16:creationId xmlns:a16="http://schemas.microsoft.com/office/drawing/2014/main" id="{C31F6163-24B2-86FF-DBDB-4DDB303D2FE0}"/>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7" name="모서리가 둥근 직사각형 36">
            <a:extLst>
              <a:ext uri="{FF2B5EF4-FFF2-40B4-BE49-F238E27FC236}">
                <a16:creationId xmlns:a16="http://schemas.microsoft.com/office/drawing/2014/main" id="{812A1DF2-E79A-474F-3D4C-39A42CBAA81A}"/>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38" name="그룹 37">
            <a:extLst>
              <a:ext uri="{FF2B5EF4-FFF2-40B4-BE49-F238E27FC236}">
                <a16:creationId xmlns:a16="http://schemas.microsoft.com/office/drawing/2014/main" id="{31C8F989-5B5E-1E05-4397-7C740FE9621E}"/>
              </a:ext>
            </a:extLst>
          </p:cNvPr>
          <p:cNvGrpSpPr/>
          <p:nvPr/>
        </p:nvGrpSpPr>
        <p:grpSpPr>
          <a:xfrm>
            <a:off x="659468" y="1665350"/>
            <a:ext cx="283558" cy="277431"/>
            <a:chOff x="2709093" y="4704274"/>
            <a:chExt cx="166806" cy="163202"/>
          </a:xfrm>
        </p:grpSpPr>
        <p:sp>
          <p:nvSpPr>
            <p:cNvPr id="46" name="Freeform 209">
              <a:extLst>
                <a:ext uri="{FF2B5EF4-FFF2-40B4-BE49-F238E27FC236}">
                  <a16:creationId xmlns:a16="http://schemas.microsoft.com/office/drawing/2014/main" id="{60BFA1B6-F438-9F30-22DF-3BED7D344EF4}"/>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7" name="Freeform 230">
              <a:extLst>
                <a:ext uri="{FF2B5EF4-FFF2-40B4-BE49-F238E27FC236}">
                  <a16:creationId xmlns:a16="http://schemas.microsoft.com/office/drawing/2014/main" id="{129D8BDA-7A8E-3B33-B17A-11692DA5B5EB}"/>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39" name="TextBox 38">
            <a:extLst>
              <a:ext uri="{FF2B5EF4-FFF2-40B4-BE49-F238E27FC236}">
                <a16:creationId xmlns:a16="http://schemas.microsoft.com/office/drawing/2014/main" id="{B617999E-BF1A-93E0-BB69-94682526A7E7}"/>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0" name="TextBox 39">
            <a:extLst>
              <a:ext uri="{FF2B5EF4-FFF2-40B4-BE49-F238E27FC236}">
                <a16:creationId xmlns:a16="http://schemas.microsoft.com/office/drawing/2014/main" id="{AA0F497D-AA01-C5FD-0013-A3661AB21FD2}"/>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1" name="TextBox 40">
            <a:extLst>
              <a:ext uri="{FF2B5EF4-FFF2-40B4-BE49-F238E27FC236}">
                <a16:creationId xmlns:a16="http://schemas.microsoft.com/office/drawing/2014/main" id="{10159814-6C6E-0FD4-9793-4184F65C3F60}"/>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3" name="TextBox 42">
            <a:extLst>
              <a:ext uri="{FF2B5EF4-FFF2-40B4-BE49-F238E27FC236}">
                <a16:creationId xmlns:a16="http://schemas.microsoft.com/office/drawing/2014/main" id="{C9ACF7EA-13FC-874E-1604-D60E84073F98}"/>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4" name="TextBox 43">
            <a:extLst>
              <a:ext uri="{FF2B5EF4-FFF2-40B4-BE49-F238E27FC236}">
                <a16:creationId xmlns:a16="http://schemas.microsoft.com/office/drawing/2014/main" id="{13B95A47-D978-2BFF-B781-9A38AEB9FFAD}"/>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5" name="TextBox 44">
            <a:extLst>
              <a:ext uri="{FF2B5EF4-FFF2-40B4-BE49-F238E27FC236}">
                <a16:creationId xmlns:a16="http://schemas.microsoft.com/office/drawing/2014/main" id="{CF184BAF-FC9A-1E31-787F-4DEF2C934512}"/>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grpSp>
        <p:nvGrpSpPr>
          <p:cNvPr id="5" name="그룹 4">
            <a:extLst>
              <a:ext uri="{FF2B5EF4-FFF2-40B4-BE49-F238E27FC236}">
                <a16:creationId xmlns:a16="http://schemas.microsoft.com/office/drawing/2014/main" id="{2BA546A4-88E9-FA34-3466-76F95E7673DD}"/>
              </a:ext>
            </a:extLst>
          </p:cNvPr>
          <p:cNvGrpSpPr/>
          <p:nvPr/>
        </p:nvGrpSpPr>
        <p:grpSpPr>
          <a:xfrm>
            <a:off x="11460848" y="412642"/>
            <a:ext cx="194594" cy="198198"/>
            <a:chOff x="5595676" y="3684320"/>
            <a:chExt cx="225292" cy="229464"/>
          </a:xfrm>
        </p:grpSpPr>
        <p:sp>
          <p:nvSpPr>
            <p:cNvPr id="6" name="Freeform 324">
              <a:extLst>
                <a:ext uri="{FF2B5EF4-FFF2-40B4-BE49-F238E27FC236}">
                  <a16:creationId xmlns:a16="http://schemas.microsoft.com/office/drawing/2014/main" id="{8911367B-BE53-EBA8-DE43-0564D9B3F886}"/>
                </a:ext>
              </a:extLst>
            </p:cNvPr>
            <p:cNvSpPr>
              <a:spLocks/>
            </p:cNvSpPr>
            <p:nvPr/>
          </p:nvSpPr>
          <p:spPr bwMode="auto">
            <a:xfrm>
              <a:off x="5599848" y="3684320"/>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 name="Freeform 325">
              <a:extLst>
                <a:ext uri="{FF2B5EF4-FFF2-40B4-BE49-F238E27FC236}">
                  <a16:creationId xmlns:a16="http://schemas.microsoft.com/office/drawing/2014/main" id="{76F07882-D18B-10AE-614E-B94B58DB22BA}"/>
                </a:ext>
              </a:extLst>
            </p:cNvPr>
            <p:cNvSpPr>
              <a:spLocks/>
            </p:cNvSpPr>
            <p:nvPr/>
          </p:nvSpPr>
          <p:spPr bwMode="auto">
            <a:xfrm>
              <a:off x="5595676" y="3688492"/>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31" name="TextBox 30">
            <a:extLst>
              <a:ext uri="{FF2B5EF4-FFF2-40B4-BE49-F238E27FC236}">
                <a16:creationId xmlns:a16="http://schemas.microsoft.com/office/drawing/2014/main" id="{C42DF0EB-AEDB-200F-11C2-4DC6FE4C0093}"/>
              </a:ext>
            </a:extLst>
          </p:cNvPr>
          <p:cNvSpPr txBox="1"/>
          <p:nvPr/>
        </p:nvSpPr>
        <p:spPr>
          <a:xfrm>
            <a:off x="837490" y="5357736"/>
            <a:ext cx="4005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Our Service</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08" name="TextBox 107">
            <a:extLst>
              <a:ext uri="{FF2B5EF4-FFF2-40B4-BE49-F238E27FC236}">
                <a16:creationId xmlns:a16="http://schemas.microsoft.com/office/drawing/2014/main" id="{E7E62920-ED87-B437-6F99-AFB423BFEA84}"/>
              </a:ext>
            </a:extLst>
          </p:cNvPr>
          <p:cNvSpPr txBox="1"/>
          <p:nvPr/>
        </p:nvSpPr>
        <p:spPr>
          <a:xfrm>
            <a:off x="848506" y="4947152"/>
            <a:ext cx="3266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i="0" u="none" strike="noStrike" kern="1200" cap="none" spc="0" normalizeH="0" baseline="0" noProof="0">
                <a:ln>
                  <a:noFill/>
                </a:ln>
                <a:solidFill>
                  <a:srgbClr val="00ACB4"/>
                </a:solidFill>
                <a:effectLst/>
                <a:uLnTx/>
                <a:uFillTx/>
                <a:latin typeface="Montserrat SemiBold"/>
                <a:ea typeface="맑은 고딕"/>
                <a:cs typeface="+mn-cs"/>
              </a:rPr>
              <a:t>Insert Your Title</a:t>
            </a:r>
            <a:endParaRPr kumimoji="1" lang="ko-Kore-KR" altLang="en-US" sz="20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119" name="자유형 118">
            <a:extLst>
              <a:ext uri="{FF2B5EF4-FFF2-40B4-BE49-F238E27FC236}">
                <a16:creationId xmlns:a16="http://schemas.microsoft.com/office/drawing/2014/main" id="{1043D356-4B7A-9BB5-54ED-F0B63865BFCB}"/>
              </a:ext>
            </a:extLst>
          </p:cNvPr>
          <p:cNvSpPr/>
          <p:nvPr/>
        </p:nvSpPr>
        <p:spPr>
          <a:xfrm>
            <a:off x="4956934" y="2569465"/>
            <a:ext cx="6397576" cy="450732"/>
          </a:xfrm>
          <a:custGeom>
            <a:avLst/>
            <a:gdLst>
              <a:gd name="connsiteX0" fmla="*/ 271919 w 6397576"/>
              <a:gd name="connsiteY0" fmla="*/ 0 h 450732"/>
              <a:gd name="connsiteX1" fmla="*/ 6125657 w 6397576"/>
              <a:gd name="connsiteY1" fmla="*/ 0 h 450732"/>
              <a:gd name="connsiteX2" fmla="*/ 6397576 w 6397576"/>
              <a:gd name="connsiteY2" fmla="*/ 271919 h 450732"/>
              <a:gd name="connsiteX3" fmla="*/ 6397576 w 6397576"/>
              <a:gd name="connsiteY3" fmla="*/ 450732 h 450732"/>
              <a:gd name="connsiteX4" fmla="*/ 0 w 6397576"/>
              <a:gd name="connsiteY4" fmla="*/ 450732 h 450732"/>
              <a:gd name="connsiteX5" fmla="*/ 0 w 6397576"/>
              <a:gd name="connsiteY5" fmla="*/ 271919 h 450732"/>
              <a:gd name="connsiteX6" fmla="*/ 271919 w 6397576"/>
              <a:gd name="connsiteY6" fmla="*/ 0 h 45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7576" h="450732">
                <a:moveTo>
                  <a:pt x="271919" y="0"/>
                </a:moveTo>
                <a:lnTo>
                  <a:pt x="6125657" y="0"/>
                </a:lnTo>
                <a:cubicBezTo>
                  <a:pt x="6275834" y="0"/>
                  <a:pt x="6397576" y="121742"/>
                  <a:pt x="6397576" y="271919"/>
                </a:cubicBezTo>
                <a:lnTo>
                  <a:pt x="6397576" y="450732"/>
                </a:lnTo>
                <a:lnTo>
                  <a:pt x="0" y="450732"/>
                </a:lnTo>
                <a:lnTo>
                  <a:pt x="0" y="271919"/>
                </a:lnTo>
                <a:cubicBezTo>
                  <a:pt x="0" y="121742"/>
                  <a:pt x="121742" y="0"/>
                  <a:pt x="271919"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7" name="자유형 116">
            <a:extLst>
              <a:ext uri="{FF2B5EF4-FFF2-40B4-BE49-F238E27FC236}">
                <a16:creationId xmlns:a16="http://schemas.microsoft.com/office/drawing/2014/main" id="{DDD57CBF-0634-746E-43D5-6D7D95F4FEB5}"/>
              </a:ext>
            </a:extLst>
          </p:cNvPr>
          <p:cNvSpPr/>
          <p:nvPr/>
        </p:nvSpPr>
        <p:spPr>
          <a:xfrm>
            <a:off x="4956934" y="3020197"/>
            <a:ext cx="6397576" cy="3638159"/>
          </a:xfrm>
          <a:custGeom>
            <a:avLst/>
            <a:gdLst>
              <a:gd name="connsiteX0" fmla="*/ 0 w 6397576"/>
              <a:gd name="connsiteY0" fmla="*/ 0 h 3409559"/>
              <a:gd name="connsiteX1" fmla="*/ 6397576 w 6397576"/>
              <a:gd name="connsiteY1" fmla="*/ 0 h 3409559"/>
              <a:gd name="connsiteX2" fmla="*/ 6397576 w 6397576"/>
              <a:gd name="connsiteY2" fmla="*/ 3409559 h 3409559"/>
              <a:gd name="connsiteX3" fmla="*/ 0 w 6397576"/>
              <a:gd name="connsiteY3" fmla="*/ 3409559 h 3409559"/>
              <a:gd name="connsiteX4" fmla="*/ 0 w 6397576"/>
              <a:gd name="connsiteY4" fmla="*/ 0 h 3409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576" h="3409559">
                <a:moveTo>
                  <a:pt x="0" y="0"/>
                </a:moveTo>
                <a:lnTo>
                  <a:pt x="6397576" y="0"/>
                </a:lnTo>
                <a:lnTo>
                  <a:pt x="6397576" y="3409559"/>
                </a:lnTo>
                <a:lnTo>
                  <a:pt x="0" y="3409559"/>
                </a:ln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2" name="Freeform 324">
            <a:extLst>
              <a:ext uri="{FF2B5EF4-FFF2-40B4-BE49-F238E27FC236}">
                <a16:creationId xmlns:a16="http://schemas.microsoft.com/office/drawing/2014/main" id="{9005366D-133A-840E-E3C7-AADF7CA40835}"/>
              </a:ext>
            </a:extLst>
          </p:cNvPr>
          <p:cNvSpPr>
            <a:spLocks/>
          </p:cNvSpPr>
          <p:nvPr/>
        </p:nvSpPr>
        <p:spPr bwMode="auto">
          <a:xfrm>
            <a:off x="10929446" y="2709014"/>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13" name="Freeform 325">
            <a:extLst>
              <a:ext uri="{FF2B5EF4-FFF2-40B4-BE49-F238E27FC236}">
                <a16:creationId xmlns:a16="http://schemas.microsoft.com/office/drawing/2014/main" id="{AB436F2B-C832-E287-416A-78EDD0F517A9}"/>
              </a:ext>
            </a:extLst>
          </p:cNvPr>
          <p:cNvSpPr>
            <a:spLocks/>
          </p:cNvSpPr>
          <p:nvPr/>
        </p:nvSpPr>
        <p:spPr bwMode="auto">
          <a:xfrm>
            <a:off x="10925274" y="2713186"/>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178" name="TextBox 177">
            <a:extLst>
              <a:ext uri="{FF2B5EF4-FFF2-40B4-BE49-F238E27FC236}">
                <a16:creationId xmlns:a16="http://schemas.microsoft.com/office/drawing/2014/main" id="{7A5CDD8D-1DE4-3586-D1C2-956989EFD912}"/>
              </a:ext>
            </a:extLst>
          </p:cNvPr>
          <p:cNvSpPr txBox="1"/>
          <p:nvPr/>
        </p:nvSpPr>
        <p:spPr>
          <a:xfrm>
            <a:off x="5282884" y="3354377"/>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Enter Your 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79" name="TextBox 178">
            <a:extLst>
              <a:ext uri="{FF2B5EF4-FFF2-40B4-BE49-F238E27FC236}">
                <a16:creationId xmlns:a16="http://schemas.microsoft.com/office/drawing/2014/main" id="{CF9BBB0E-80BE-A02A-C2A4-91340A4C53C9}"/>
              </a:ext>
            </a:extLst>
          </p:cNvPr>
          <p:cNvSpPr txBox="1"/>
          <p:nvPr/>
        </p:nvSpPr>
        <p:spPr>
          <a:xfrm>
            <a:off x="5282884" y="3650825"/>
            <a:ext cx="5642390"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a:t>
            </a:r>
          </a:p>
        </p:txBody>
      </p:sp>
      <p:sp>
        <p:nvSpPr>
          <p:cNvPr id="180" name="TextBox 179">
            <a:extLst>
              <a:ext uri="{FF2B5EF4-FFF2-40B4-BE49-F238E27FC236}">
                <a16:creationId xmlns:a16="http://schemas.microsoft.com/office/drawing/2014/main" id="{0127BC9C-D992-6680-9829-337DC414989D}"/>
              </a:ext>
            </a:extLst>
          </p:cNvPr>
          <p:cNvSpPr txBox="1"/>
          <p:nvPr/>
        </p:nvSpPr>
        <p:spPr>
          <a:xfrm>
            <a:off x="5282884" y="4473044"/>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Enter Your 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1" name="TextBox 180">
            <a:extLst>
              <a:ext uri="{FF2B5EF4-FFF2-40B4-BE49-F238E27FC236}">
                <a16:creationId xmlns:a16="http://schemas.microsoft.com/office/drawing/2014/main" id="{28279A6D-88A4-A6FF-7D34-4E7801AB7325}"/>
              </a:ext>
            </a:extLst>
          </p:cNvPr>
          <p:cNvSpPr txBox="1"/>
          <p:nvPr/>
        </p:nvSpPr>
        <p:spPr>
          <a:xfrm>
            <a:off x="5282884" y="4769492"/>
            <a:ext cx="5642390"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a:t>
            </a:r>
          </a:p>
        </p:txBody>
      </p:sp>
      <p:sp>
        <p:nvSpPr>
          <p:cNvPr id="182" name="TextBox 181">
            <a:extLst>
              <a:ext uri="{FF2B5EF4-FFF2-40B4-BE49-F238E27FC236}">
                <a16:creationId xmlns:a16="http://schemas.microsoft.com/office/drawing/2014/main" id="{9E6F1022-235B-170E-0077-D95579B38FDF}"/>
              </a:ext>
            </a:extLst>
          </p:cNvPr>
          <p:cNvSpPr txBox="1"/>
          <p:nvPr/>
        </p:nvSpPr>
        <p:spPr>
          <a:xfrm>
            <a:off x="5282884" y="5582227"/>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Enter Your 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3" name="TextBox 182">
            <a:extLst>
              <a:ext uri="{FF2B5EF4-FFF2-40B4-BE49-F238E27FC236}">
                <a16:creationId xmlns:a16="http://schemas.microsoft.com/office/drawing/2014/main" id="{0991619B-A23A-1088-575D-C460D7B6BB94}"/>
              </a:ext>
            </a:extLst>
          </p:cNvPr>
          <p:cNvSpPr txBox="1"/>
          <p:nvPr/>
        </p:nvSpPr>
        <p:spPr>
          <a:xfrm>
            <a:off x="5282884" y="5878675"/>
            <a:ext cx="5642390"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a:t>
            </a:r>
          </a:p>
        </p:txBody>
      </p:sp>
      <p:cxnSp>
        <p:nvCxnSpPr>
          <p:cNvPr id="187" name="직선 연결선[R] 186">
            <a:extLst>
              <a:ext uri="{FF2B5EF4-FFF2-40B4-BE49-F238E27FC236}">
                <a16:creationId xmlns:a16="http://schemas.microsoft.com/office/drawing/2014/main" id="{F63169A1-4049-7E29-A907-E25DE7234A19}"/>
              </a:ext>
            </a:extLst>
          </p:cNvPr>
          <p:cNvCxnSpPr/>
          <p:nvPr/>
        </p:nvCxnSpPr>
        <p:spPr>
          <a:xfrm>
            <a:off x="5221881" y="4324350"/>
            <a:ext cx="58676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직선 연결선[R] 187">
            <a:extLst>
              <a:ext uri="{FF2B5EF4-FFF2-40B4-BE49-F238E27FC236}">
                <a16:creationId xmlns:a16="http://schemas.microsoft.com/office/drawing/2014/main" id="{C92CF6CE-1B1C-5461-CF3B-9C33D3ADFBC8}"/>
              </a:ext>
            </a:extLst>
          </p:cNvPr>
          <p:cNvCxnSpPr/>
          <p:nvPr/>
        </p:nvCxnSpPr>
        <p:spPr>
          <a:xfrm>
            <a:off x="5221881" y="5457825"/>
            <a:ext cx="5867682" cy="0"/>
          </a:xfrm>
          <a:prstGeom prst="line">
            <a:avLst/>
          </a:prstGeom>
        </p:spPr>
        <p:style>
          <a:lnRef idx="1">
            <a:schemeClr val="accent1"/>
          </a:lnRef>
          <a:fillRef idx="0">
            <a:schemeClr val="accent1"/>
          </a:fillRef>
          <a:effectRef idx="0">
            <a:schemeClr val="accent1"/>
          </a:effectRef>
          <a:fontRef idx="minor">
            <a:schemeClr val="tx1"/>
          </a:fontRef>
        </p:style>
      </p:cxnSp>
      <p:pic>
        <p:nvPicPr>
          <p:cNvPr id="189" name="그림 188"/>
          <p:cNvPicPr>
            <a:picLocks noChangeAspect="1"/>
          </p:cNvPicPr>
          <p:nvPr/>
        </p:nvPicPr>
        <p:blipFill rotWithShape="1">
          <a:blip r:embed="rId2"/>
          <a:stretch>
            <a:fillRect/>
          </a:stretch>
        </p:blipFill>
        <p:spPr>
          <a:xfrm>
            <a:off x="0" y="0"/>
            <a:ext cx="12259294" cy="6895852"/>
          </a:xfrm>
          <a:prstGeom prst="rect">
            <a:avLst/>
          </a:prstGeom>
        </p:spPr>
      </p:pic>
    </p:spTree>
    <p:extLst>
      <p:ext uri="{BB962C8B-B14F-4D97-AF65-F5344CB8AC3E}">
        <p14:creationId xmlns:p14="http://schemas.microsoft.com/office/powerpoint/2010/main" val="2383050331"/>
      </p:ext>
    </p:extLst>
  </p:cSld>
  <p:clrMapOvr>
    <a:masterClrMapping/>
  </p:clrMapOvr>
</p:sld>
</file>

<file path=ppt/slides/slide3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모서리가 둥근 직사각형 6">
            <a:extLst>
              <a:ext uri="{FF2B5EF4-FFF2-40B4-BE49-F238E27FC236}">
                <a16:creationId xmlns:a16="http://schemas.microsoft.com/office/drawing/2014/main" id="{6A9404A3-C43F-DE3B-47E8-3F3BDB29ED0A}"/>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8" name="그룹 7">
            <a:extLst>
              <a:ext uri="{FF2B5EF4-FFF2-40B4-BE49-F238E27FC236}">
                <a16:creationId xmlns:a16="http://schemas.microsoft.com/office/drawing/2014/main" id="{2FAB8BF4-35A8-4171-1743-53D9848B95DA}"/>
              </a:ext>
            </a:extLst>
          </p:cNvPr>
          <p:cNvGrpSpPr/>
          <p:nvPr/>
        </p:nvGrpSpPr>
        <p:grpSpPr>
          <a:xfrm>
            <a:off x="530352" y="403479"/>
            <a:ext cx="825350" cy="211073"/>
            <a:chOff x="502920" y="348234"/>
            <a:chExt cx="929640" cy="237744"/>
          </a:xfrm>
        </p:grpSpPr>
        <p:sp>
          <p:nvSpPr>
            <p:cNvPr id="25" name="타원 24">
              <a:extLst>
                <a:ext uri="{FF2B5EF4-FFF2-40B4-BE49-F238E27FC236}">
                  <a16:creationId xmlns:a16="http://schemas.microsoft.com/office/drawing/2014/main" id="{F7231772-FF61-3B70-0010-48499B5E5885}"/>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6" name="타원 25">
              <a:extLst>
                <a:ext uri="{FF2B5EF4-FFF2-40B4-BE49-F238E27FC236}">
                  <a16:creationId xmlns:a16="http://schemas.microsoft.com/office/drawing/2014/main" id="{B5C0B857-ACE9-028F-62A1-2F6C7C950D24}"/>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7" name="타원 26">
              <a:extLst>
                <a:ext uri="{FF2B5EF4-FFF2-40B4-BE49-F238E27FC236}">
                  <a16:creationId xmlns:a16="http://schemas.microsoft.com/office/drawing/2014/main" id="{7602925E-C10C-C86B-F085-71782C4A75F7}"/>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9" name="직사각형 8">
            <a:extLst>
              <a:ext uri="{FF2B5EF4-FFF2-40B4-BE49-F238E27FC236}">
                <a16:creationId xmlns:a16="http://schemas.microsoft.com/office/drawing/2014/main" id="{7B095B7C-319C-D259-D85A-6B3B856DC2FF}"/>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0" name="직사각형 9">
            <a:extLst>
              <a:ext uri="{FF2B5EF4-FFF2-40B4-BE49-F238E27FC236}">
                <a16:creationId xmlns:a16="http://schemas.microsoft.com/office/drawing/2014/main" id="{AA53EA73-5D59-52FA-EFB2-9695CE1D05E4}"/>
              </a:ext>
            </a:extLst>
          </p:cNvPr>
          <p:cNvSpPr/>
          <p:nvPr/>
        </p:nvSpPr>
        <p:spPr>
          <a:xfrm>
            <a:off x="2618547" y="815720"/>
            <a:ext cx="2342703" cy="547879"/>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 name="직사각형 10">
            <a:extLst>
              <a:ext uri="{FF2B5EF4-FFF2-40B4-BE49-F238E27FC236}">
                <a16:creationId xmlns:a16="http://schemas.microsoft.com/office/drawing/2014/main" id="{6257C5DA-503E-6D64-1D68-F60C7A49EDCB}"/>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 name="직사각형 11">
            <a:extLst>
              <a:ext uri="{FF2B5EF4-FFF2-40B4-BE49-F238E27FC236}">
                <a16:creationId xmlns:a16="http://schemas.microsoft.com/office/drawing/2014/main" id="{F27EEC62-614D-8C0B-6981-412848A6BD70}"/>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3" name="직사각형 12">
            <a:extLst>
              <a:ext uri="{FF2B5EF4-FFF2-40B4-BE49-F238E27FC236}">
                <a16:creationId xmlns:a16="http://schemas.microsoft.com/office/drawing/2014/main" id="{8A938BFD-338B-505D-B58E-CCF916771640}"/>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 name="직사각형 13">
            <a:extLst>
              <a:ext uri="{FF2B5EF4-FFF2-40B4-BE49-F238E27FC236}">
                <a16:creationId xmlns:a16="http://schemas.microsoft.com/office/drawing/2014/main" id="{1B2E015D-68F3-6C27-88BB-B60FEDA6E186}"/>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 name="모서리가 둥근 직사각형 14">
            <a:extLst>
              <a:ext uri="{FF2B5EF4-FFF2-40B4-BE49-F238E27FC236}">
                <a16:creationId xmlns:a16="http://schemas.microsoft.com/office/drawing/2014/main" id="{3D694262-3EDF-1C83-CA33-5E7A5DFAC4B4}"/>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16" name="그룹 15">
            <a:extLst>
              <a:ext uri="{FF2B5EF4-FFF2-40B4-BE49-F238E27FC236}">
                <a16:creationId xmlns:a16="http://schemas.microsoft.com/office/drawing/2014/main" id="{EB825DAB-3009-D525-2401-8491669BF94C}"/>
              </a:ext>
            </a:extLst>
          </p:cNvPr>
          <p:cNvGrpSpPr/>
          <p:nvPr/>
        </p:nvGrpSpPr>
        <p:grpSpPr>
          <a:xfrm>
            <a:off x="659468" y="1665350"/>
            <a:ext cx="283558" cy="277431"/>
            <a:chOff x="2709093" y="4704274"/>
            <a:chExt cx="166806" cy="163202"/>
          </a:xfrm>
        </p:grpSpPr>
        <p:sp>
          <p:nvSpPr>
            <p:cNvPr id="23" name="Freeform 209">
              <a:extLst>
                <a:ext uri="{FF2B5EF4-FFF2-40B4-BE49-F238E27FC236}">
                  <a16:creationId xmlns:a16="http://schemas.microsoft.com/office/drawing/2014/main" id="{71019970-F414-8090-475B-747BB94C82EC}"/>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 name="Freeform 230">
              <a:extLst>
                <a:ext uri="{FF2B5EF4-FFF2-40B4-BE49-F238E27FC236}">
                  <a16:creationId xmlns:a16="http://schemas.microsoft.com/office/drawing/2014/main" id="{AED02A8E-5832-E97A-81F8-7F7808AEEF84}"/>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17" name="TextBox 16">
            <a:extLst>
              <a:ext uri="{FF2B5EF4-FFF2-40B4-BE49-F238E27FC236}">
                <a16:creationId xmlns:a16="http://schemas.microsoft.com/office/drawing/2014/main" id="{2C40A410-438B-0CAB-2C69-65DD3BBA825A}"/>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 name="TextBox 17">
            <a:extLst>
              <a:ext uri="{FF2B5EF4-FFF2-40B4-BE49-F238E27FC236}">
                <a16:creationId xmlns:a16="http://schemas.microsoft.com/office/drawing/2014/main" id="{1E02EB04-DF3D-F92A-7351-CEF3C01031FA}"/>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9" name="TextBox 18">
            <a:extLst>
              <a:ext uri="{FF2B5EF4-FFF2-40B4-BE49-F238E27FC236}">
                <a16:creationId xmlns:a16="http://schemas.microsoft.com/office/drawing/2014/main" id="{12F7D1FD-8F2D-974A-DCCE-9D96197DF870}"/>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0" name="TextBox 19">
            <a:extLst>
              <a:ext uri="{FF2B5EF4-FFF2-40B4-BE49-F238E27FC236}">
                <a16:creationId xmlns:a16="http://schemas.microsoft.com/office/drawing/2014/main" id="{438DB0DB-0969-8D67-6973-B3EC77C8A7AA}"/>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1" name="TextBox 20">
            <a:extLst>
              <a:ext uri="{FF2B5EF4-FFF2-40B4-BE49-F238E27FC236}">
                <a16:creationId xmlns:a16="http://schemas.microsoft.com/office/drawing/2014/main" id="{62513B0F-FD69-1F9D-8227-BD9358D82280}"/>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2" name="TextBox 21">
            <a:extLst>
              <a:ext uri="{FF2B5EF4-FFF2-40B4-BE49-F238E27FC236}">
                <a16:creationId xmlns:a16="http://schemas.microsoft.com/office/drawing/2014/main" id="{34D1BD6D-15C3-4133-C410-CB2925BE2542}"/>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grpSp>
        <p:nvGrpSpPr>
          <p:cNvPr id="4" name="그룹 3">
            <a:extLst>
              <a:ext uri="{FF2B5EF4-FFF2-40B4-BE49-F238E27FC236}">
                <a16:creationId xmlns:a16="http://schemas.microsoft.com/office/drawing/2014/main" id="{14CCC3F3-25B3-1E2E-D65F-C16A5614DB1E}"/>
              </a:ext>
            </a:extLst>
          </p:cNvPr>
          <p:cNvGrpSpPr/>
          <p:nvPr/>
        </p:nvGrpSpPr>
        <p:grpSpPr>
          <a:xfrm>
            <a:off x="11460848" y="412642"/>
            <a:ext cx="194594" cy="198198"/>
            <a:chOff x="5595676" y="3684320"/>
            <a:chExt cx="225292" cy="229464"/>
          </a:xfrm>
        </p:grpSpPr>
        <p:sp>
          <p:nvSpPr>
            <p:cNvPr id="5" name="Freeform 324">
              <a:extLst>
                <a:ext uri="{FF2B5EF4-FFF2-40B4-BE49-F238E27FC236}">
                  <a16:creationId xmlns:a16="http://schemas.microsoft.com/office/drawing/2014/main" id="{84DD8226-FBF9-93D0-384D-F1910E078566}"/>
                </a:ext>
              </a:extLst>
            </p:cNvPr>
            <p:cNvSpPr>
              <a:spLocks/>
            </p:cNvSpPr>
            <p:nvPr/>
          </p:nvSpPr>
          <p:spPr bwMode="auto">
            <a:xfrm>
              <a:off x="5599848" y="3684320"/>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 name="Freeform 325">
              <a:extLst>
                <a:ext uri="{FF2B5EF4-FFF2-40B4-BE49-F238E27FC236}">
                  <a16:creationId xmlns:a16="http://schemas.microsoft.com/office/drawing/2014/main" id="{5E551F3D-5EED-46B8-D191-1DBCC6D6C4FE}"/>
                </a:ext>
              </a:extLst>
            </p:cNvPr>
            <p:cNvSpPr>
              <a:spLocks/>
            </p:cNvSpPr>
            <p:nvPr/>
          </p:nvSpPr>
          <p:spPr bwMode="auto">
            <a:xfrm>
              <a:off x="5595676" y="3688492"/>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31" name="Freeform 278">
            <a:extLst>
              <a:ext uri="{FF2B5EF4-FFF2-40B4-BE49-F238E27FC236}">
                <a16:creationId xmlns:a16="http://schemas.microsoft.com/office/drawing/2014/main" id="{A4ADB64D-5340-BFC1-2E83-CD5372C88D8D}"/>
              </a:ext>
            </a:extLst>
          </p:cNvPr>
          <p:cNvSpPr>
            <a:spLocks/>
          </p:cNvSpPr>
          <p:nvPr/>
        </p:nvSpPr>
        <p:spPr bwMode="auto">
          <a:xfrm rot="16200000" flipH="1">
            <a:off x="6144315" y="4429217"/>
            <a:ext cx="1639816" cy="1643458"/>
          </a:xfrm>
          <a:custGeom>
            <a:avLst/>
            <a:gdLst>
              <a:gd name="T0" fmla="*/ 0 w 1463"/>
              <a:gd name="T1" fmla="*/ 1463 h 1463"/>
              <a:gd name="T2" fmla="*/ 1463 w 1463"/>
              <a:gd name="T3" fmla="*/ 0 h 1463"/>
              <a:gd name="T4" fmla="*/ 0 w 1463"/>
              <a:gd name="T5" fmla="*/ 0 h 1463"/>
              <a:gd name="T6" fmla="*/ 0 w 1463"/>
              <a:gd name="T7" fmla="*/ 1463 h 1463"/>
            </a:gdLst>
            <a:ahLst/>
            <a:cxnLst>
              <a:cxn ang="0">
                <a:pos x="T0" y="T1"/>
              </a:cxn>
              <a:cxn ang="0">
                <a:pos x="T2" y="T3"/>
              </a:cxn>
              <a:cxn ang="0">
                <a:pos x="T4" y="T5"/>
              </a:cxn>
              <a:cxn ang="0">
                <a:pos x="T6" y="T7"/>
              </a:cxn>
            </a:cxnLst>
            <a:rect l="0" t="0" r="r" b="b"/>
            <a:pathLst>
              <a:path w="1463" h="1463">
                <a:moveTo>
                  <a:pt x="0" y="1463"/>
                </a:moveTo>
                <a:cubicBezTo>
                  <a:pt x="808" y="1463"/>
                  <a:pt x="1463" y="808"/>
                  <a:pt x="1463" y="0"/>
                </a:cubicBezTo>
                <a:lnTo>
                  <a:pt x="0" y="0"/>
                </a:lnTo>
                <a:lnTo>
                  <a:pt x="0" y="1463"/>
                </a:lnTo>
                <a:close/>
              </a:path>
            </a:pathLst>
          </a:custGeom>
          <a:solidFill>
            <a:schemeClr val="bg1">
              <a:lumMod val="8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2" name="Freeform 279">
            <a:extLst>
              <a:ext uri="{FF2B5EF4-FFF2-40B4-BE49-F238E27FC236}">
                <a16:creationId xmlns:a16="http://schemas.microsoft.com/office/drawing/2014/main" id="{6403AD43-78B7-C2FE-D16A-0B8C1C828D79}"/>
              </a:ext>
            </a:extLst>
          </p:cNvPr>
          <p:cNvSpPr>
            <a:spLocks/>
          </p:cNvSpPr>
          <p:nvPr/>
        </p:nvSpPr>
        <p:spPr bwMode="auto">
          <a:xfrm rot="16200000" flipH="1">
            <a:off x="4403549" y="2702925"/>
            <a:ext cx="1643461" cy="1639815"/>
          </a:xfrm>
          <a:custGeom>
            <a:avLst/>
            <a:gdLst>
              <a:gd name="T0" fmla="*/ 1463 w 1463"/>
              <a:gd name="T1" fmla="*/ 0 h 1463"/>
              <a:gd name="T2" fmla="*/ 0 w 1463"/>
              <a:gd name="T3" fmla="*/ 1463 h 1463"/>
              <a:gd name="T4" fmla="*/ 1463 w 1463"/>
              <a:gd name="T5" fmla="*/ 1463 h 1463"/>
              <a:gd name="T6" fmla="*/ 1463 w 1463"/>
              <a:gd name="T7" fmla="*/ 0 h 1463"/>
            </a:gdLst>
            <a:ahLst/>
            <a:cxnLst>
              <a:cxn ang="0">
                <a:pos x="T0" y="T1"/>
              </a:cxn>
              <a:cxn ang="0">
                <a:pos x="T2" y="T3"/>
              </a:cxn>
              <a:cxn ang="0">
                <a:pos x="T4" y="T5"/>
              </a:cxn>
              <a:cxn ang="0">
                <a:pos x="T6" y="T7"/>
              </a:cxn>
            </a:cxnLst>
            <a:rect l="0" t="0" r="r" b="b"/>
            <a:pathLst>
              <a:path w="1463" h="1463">
                <a:moveTo>
                  <a:pt x="1463" y="0"/>
                </a:moveTo>
                <a:cubicBezTo>
                  <a:pt x="655" y="0"/>
                  <a:pt x="0" y="655"/>
                  <a:pt x="0" y="1463"/>
                </a:cubicBezTo>
                <a:lnTo>
                  <a:pt x="1463" y="1463"/>
                </a:lnTo>
                <a:lnTo>
                  <a:pt x="1463" y="0"/>
                </a:ln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3" name="Freeform 280">
            <a:extLst>
              <a:ext uri="{FF2B5EF4-FFF2-40B4-BE49-F238E27FC236}">
                <a16:creationId xmlns:a16="http://schemas.microsoft.com/office/drawing/2014/main" id="{857070A8-F1E3-474F-4249-82593FC658E4}"/>
              </a:ext>
            </a:extLst>
          </p:cNvPr>
          <p:cNvSpPr>
            <a:spLocks/>
          </p:cNvSpPr>
          <p:nvPr/>
        </p:nvSpPr>
        <p:spPr bwMode="auto">
          <a:xfrm rot="16200000" flipH="1">
            <a:off x="6142492" y="2701104"/>
            <a:ext cx="1643461" cy="1643458"/>
          </a:xfrm>
          <a:custGeom>
            <a:avLst/>
            <a:gdLst>
              <a:gd name="T0" fmla="*/ 1463 w 1463"/>
              <a:gd name="T1" fmla="*/ 1463 h 1463"/>
              <a:gd name="T2" fmla="*/ 1463 w 1463"/>
              <a:gd name="T3" fmla="*/ 0 h 1463"/>
              <a:gd name="T4" fmla="*/ 0 w 1463"/>
              <a:gd name="T5" fmla="*/ 0 h 1463"/>
              <a:gd name="T6" fmla="*/ 1463 w 1463"/>
              <a:gd name="T7" fmla="*/ 1463 h 1463"/>
            </a:gdLst>
            <a:ahLst/>
            <a:cxnLst>
              <a:cxn ang="0">
                <a:pos x="T0" y="T1"/>
              </a:cxn>
              <a:cxn ang="0">
                <a:pos x="T2" y="T3"/>
              </a:cxn>
              <a:cxn ang="0">
                <a:pos x="T4" y="T5"/>
              </a:cxn>
              <a:cxn ang="0">
                <a:pos x="T6" y="T7"/>
              </a:cxn>
            </a:cxnLst>
            <a:rect l="0" t="0" r="r" b="b"/>
            <a:pathLst>
              <a:path w="1463" h="1463">
                <a:moveTo>
                  <a:pt x="1463" y="1463"/>
                </a:moveTo>
                <a:lnTo>
                  <a:pt x="1463" y="0"/>
                </a:lnTo>
                <a:lnTo>
                  <a:pt x="0" y="0"/>
                </a:lnTo>
                <a:cubicBezTo>
                  <a:pt x="0" y="808"/>
                  <a:pt x="655" y="1463"/>
                  <a:pt x="1463" y="1463"/>
                </a:cubicBezTo>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4" name="Freeform 278">
            <a:extLst>
              <a:ext uri="{FF2B5EF4-FFF2-40B4-BE49-F238E27FC236}">
                <a16:creationId xmlns:a16="http://schemas.microsoft.com/office/drawing/2014/main" id="{9508D7C6-8094-9FE5-5EDB-33ABB59884F4}"/>
              </a:ext>
            </a:extLst>
          </p:cNvPr>
          <p:cNvSpPr>
            <a:spLocks/>
          </p:cNvSpPr>
          <p:nvPr/>
        </p:nvSpPr>
        <p:spPr bwMode="auto">
          <a:xfrm rot="5400000">
            <a:off x="4403550" y="4429218"/>
            <a:ext cx="1639816" cy="1643458"/>
          </a:xfrm>
          <a:custGeom>
            <a:avLst/>
            <a:gdLst>
              <a:gd name="T0" fmla="*/ 0 w 1463"/>
              <a:gd name="T1" fmla="*/ 1463 h 1463"/>
              <a:gd name="T2" fmla="*/ 1463 w 1463"/>
              <a:gd name="T3" fmla="*/ 0 h 1463"/>
              <a:gd name="T4" fmla="*/ 0 w 1463"/>
              <a:gd name="T5" fmla="*/ 0 h 1463"/>
              <a:gd name="T6" fmla="*/ 0 w 1463"/>
              <a:gd name="T7" fmla="*/ 1463 h 1463"/>
            </a:gdLst>
            <a:ahLst/>
            <a:cxnLst>
              <a:cxn ang="0">
                <a:pos x="T0" y="T1"/>
              </a:cxn>
              <a:cxn ang="0">
                <a:pos x="T2" y="T3"/>
              </a:cxn>
              <a:cxn ang="0">
                <a:pos x="T4" y="T5"/>
              </a:cxn>
              <a:cxn ang="0">
                <a:pos x="T6" y="T7"/>
              </a:cxn>
            </a:cxnLst>
            <a:rect l="0" t="0" r="r" b="b"/>
            <a:pathLst>
              <a:path w="1463" h="1463">
                <a:moveTo>
                  <a:pt x="0" y="1463"/>
                </a:moveTo>
                <a:cubicBezTo>
                  <a:pt x="808" y="1463"/>
                  <a:pt x="1463" y="808"/>
                  <a:pt x="1463" y="0"/>
                </a:cubicBezTo>
                <a:lnTo>
                  <a:pt x="0" y="0"/>
                </a:lnTo>
                <a:lnTo>
                  <a:pt x="0" y="1463"/>
                </a:ln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5" name="TextBox 34">
            <a:extLst>
              <a:ext uri="{FF2B5EF4-FFF2-40B4-BE49-F238E27FC236}">
                <a16:creationId xmlns:a16="http://schemas.microsoft.com/office/drawing/2014/main" id="{78BBA45D-BE52-9880-DD68-EF16FAD284C3}"/>
              </a:ext>
            </a:extLst>
          </p:cNvPr>
          <p:cNvSpPr txBox="1"/>
          <p:nvPr/>
        </p:nvSpPr>
        <p:spPr>
          <a:xfrm>
            <a:off x="6142493" y="4866642"/>
            <a:ext cx="1643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6" name="TextBox 35">
            <a:extLst>
              <a:ext uri="{FF2B5EF4-FFF2-40B4-BE49-F238E27FC236}">
                <a16:creationId xmlns:a16="http://schemas.microsoft.com/office/drawing/2014/main" id="{9A017EE4-8D65-4401-41E1-E96368AB591F}"/>
              </a:ext>
            </a:extLst>
          </p:cNvPr>
          <p:cNvSpPr txBox="1"/>
          <p:nvPr/>
        </p:nvSpPr>
        <p:spPr>
          <a:xfrm>
            <a:off x="4450381" y="4866642"/>
            <a:ext cx="159480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7" name="TextBox 36">
            <a:extLst>
              <a:ext uri="{FF2B5EF4-FFF2-40B4-BE49-F238E27FC236}">
                <a16:creationId xmlns:a16="http://schemas.microsoft.com/office/drawing/2014/main" id="{3C64E69E-9C0C-0564-A436-0C9C7478C7E3}"/>
              </a:ext>
            </a:extLst>
          </p:cNvPr>
          <p:cNvSpPr txBox="1"/>
          <p:nvPr/>
        </p:nvSpPr>
        <p:spPr>
          <a:xfrm>
            <a:off x="6142493" y="3662428"/>
            <a:ext cx="1643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8" name="TextBox 37">
            <a:extLst>
              <a:ext uri="{FF2B5EF4-FFF2-40B4-BE49-F238E27FC236}">
                <a16:creationId xmlns:a16="http://schemas.microsoft.com/office/drawing/2014/main" id="{B48BC1C6-A363-784F-1C31-3E5F16D7069E}"/>
              </a:ext>
            </a:extLst>
          </p:cNvPr>
          <p:cNvSpPr txBox="1"/>
          <p:nvPr/>
        </p:nvSpPr>
        <p:spPr>
          <a:xfrm>
            <a:off x="4450381" y="3662428"/>
            <a:ext cx="159480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9" name="TextBox 38">
            <a:extLst>
              <a:ext uri="{FF2B5EF4-FFF2-40B4-BE49-F238E27FC236}">
                <a16:creationId xmlns:a16="http://schemas.microsoft.com/office/drawing/2014/main" id="{42EFD73A-D8DF-34F9-1F21-279CA54AE084}"/>
              </a:ext>
            </a:extLst>
          </p:cNvPr>
          <p:cNvSpPr txBox="1"/>
          <p:nvPr/>
        </p:nvSpPr>
        <p:spPr>
          <a:xfrm>
            <a:off x="710020" y="4199367"/>
            <a:ext cx="4005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Project Title</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0" name="TextBox 39">
            <a:extLst>
              <a:ext uri="{FF2B5EF4-FFF2-40B4-BE49-F238E27FC236}">
                <a16:creationId xmlns:a16="http://schemas.microsoft.com/office/drawing/2014/main" id="{6C2EAB97-E95E-0138-4B04-F2E4034C9886}"/>
              </a:ext>
            </a:extLst>
          </p:cNvPr>
          <p:cNvSpPr txBox="1"/>
          <p:nvPr/>
        </p:nvSpPr>
        <p:spPr>
          <a:xfrm>
            <a:off x="721036" y="3788783"/>
            <a:ext cx="3266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i="0" u="none" strike="noStrike" kern="1200" cap="none" spc="0" normalizeH="0" baseline="0" noProof="0">
                <a:ln>
                  <a:noFill/>
                </a:ln>
                <a:solidFill>
                  <a:srgbClr val="00ACB4"/>
                </a:solidFill>
                <a:effectLst/>
                <a:uLnTx/>
                <a:uFillTx/>
                <a:latin typeface="Montserrat SemiBold"/>
                <a:ea typeface="맑은 고딕"/>
                <a:cs typeface="+mn-cs"/>
              </a:rPr>
              <a:t>Insert Your Title</a:t>
            </a:r>
            <a:endParaRPr kumimoji="1" lang="ko-Kore-KR" altLang="en-US" sz="20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42" name="TextBox 41">
            <a:extLst>
              <a:ext uri="{FF2B5EF4-FFF2-40B4-BE49-F238E27FC236}">
                <a16:creationId xmlns:a16="http://schemas.microsoft.com/office/drawing/2014/main" id="{2B0ABB08-228D-AD65-A452-9E285D94C1AE}"/>
              </a:ext>
            </a:extLst>
          </p:cNvPr>
          <p:cNvSpPr txBox="1"/>
          <p:nvPr/>
        </p:nvSpPr>
        <p:spPr>
          <a:xfrm>
            <a:off x="8152704" y="2445898"/>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ACB4"/>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43" name="TextBox 42">
            <a:extLst>
              <a:ext uri="{FF2B5EF4-FFF2-40B4-BE49-F238E27FC236}">
                <a16:creationId xmlns:a16="http://schemas.microsoft.com/office/drawing/2014/main" id="{2831B5AE-6B4B-42B7-D2EA-3EF776AC996E}"/>
              </a:ext>
            </a:extLst>
          </p:cNvPr>
          <p:cNvSpPr txBox="1"/>
          <p:nvPr/>
        </p:nvSpPr>
        <p:spPr>
          <a:xfrm>
            <a:off x="8152704" y="2762627"/>
            <a:ext cx="3266291"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a:t>
            </a:r>
          </a:p>
        </p:txBody>
      </p:sp>
      <p:sp>
        <p:nvSpPr>
          <p:cNvPr id="48" name="TextBox 47">
            <a:extLst>
              <a:ext uri="{FF2B5EF4-FFF2-40B4-BE49-F238E27FC236}">
                <a16:creationId xmlns:a16="http://schemas.microsoft.com/office/drawing/2014/main" id="{0769843A-2339-62CC-7359-15266D0B0E8E}"/>
              </a:ext>
            </a:extLst>
          </p:cNvPr>
          <p:cNvSpPr txBox="1"/>
          <p:nvPr/>
        </p:nvSpPr>
        <p:spPr>
          <a:xfrm>
            <a:off x="8152704" y="3409166"/>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73DFDC"/>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73DFDC"/>
              </a:solidFill>
              <a:effectLst/>
              <a:uLnTx/>
              <a:uFillTx/>
              <a:latin typeface="Montserrat SemiBold"/>
              <a:ea typeface="맑은 고딕"/>
              <a:cs typeface="+mn-cs"/>
            </a:endParaRPr>
          </a:p>
        </p:txBody>
      </p:sp>
      <p:sp>
        <p:nvSpPr>
          <p:cNvPr id="49" name="TextBox 48">
            <a:extLst>
              <a:ext uri="{FF2B5EF4-FFF2-40B4-BE49-F238E27FC236}">
                <a16:creationId xmlns:a16="http://schemas.microsoft.com/office/drawing/2014/main" id="{626E85C6-D82A-CC6C-ECFB-386B5847748D}"/>
              </a:ext>
            </a:extLst>
          </p:cNvPr>
          <p:cNvSpPr txBox="1"/>
          <p:nvPr/>
        </p:nvSpPr>
        <p:spPr>
          <a:xfrm>
            <a:off x="8152704" y="3725895"/>
            <a:ext cx="3266291"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a:t>
            </a:r>
          </a:p>
        </p:txBody>
      </p:sp>
      <p:sp>
        <p:nvSpPr>
          <p:cNvPr id="51" name="TextBox 50">
            <a:extLst>
              <a:ext uri="{FF2B5EF4-FFF2-40B4-BE49-F238E27FC236}">
                <a16:creationId xmlns:a16="http://schemas.microsoft.com/office/drawing/2014/main" id="{F6F5762F-4DC2-3C5F-71B3-384FEAF8B628}"/>
              </a:ext>
            </a:extLst>
          </p:cNvPr>
          <p:cNvSpPr txBox="1"/>
          <p:nvPr/>
        </p:nvSpPr>
        <p:spPr>
          <a:xfrm>
            <a:off x="8152704" y="4383114"/>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FCE38A">
                    <a:lumMod val="75000"/>
                  </a:srgbClr>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FCE38A">
                  <a:lumMod val="75000"/>
                </a:srgbClr>
              </a:solidFill>
              <a:effectLst/>
              <a:uLnTx/>
              <a:uFillTx/>
              <a:latin typeface="Montserrat SemiBold"/>
              <a:ea typeface="맑은 고딕"/>
              <a:cs typeface="+mn-cs"/>
            </a:endParaRPr>
          </a:p>
        </p:txBody>
      </p:sp>
      <p:sp>
        <p:nvSpPr>
          <p:cNvPr id="52" name="TextBox 51">
            <a:extLst>
              <a:ext uri="{FF2B5EF4-FFF2-40B4-BE49-F238E27FC236}">
                <a16:creationId xmlns:a16="http://schemas.microsoft.com/office/drawing/2014/main" id="{6F40393F-B19F-E894-5546-A6E9E6BF6014}"/>
              </a:ext>
            </a:extLst>
          </p:cNvPr>
          <p:cNvSpPr txBox="1"/>
          <p:nvPr/>
        </p:nvSpPr>
        <p:spPr>
          <a:xfrm>
            <a:off x="8152704" y="4699843"/>
            <a:ext cx="3266291"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a:t>
            </a:r>
          </a:p>
        </p:txBody>
      </p:sp>
      <p:sp>
        <p:nvSpPr>
          <p:cNvPr id="54" name="TextBox 53">
            <a:extLst>
              <a:ext uri="{FF2B5EF4-FFF2-40B4-BE49-F238E27FC236}">
                <a16:creationId xmlns:a16="http://schemas.microsoft.com/office/drawing/2014/main" id="{85A519C6-153D-2576-FAB9-61ADC06F8368}"/>
              </a:ext>
            </a:extLst>
          </p:cNvPr>
          <p:cNvSpPr txBox="1"/>
          <p:nvPr/>
        </p:nvSpPr>
        <p:spPr>
          <a:xfrm>
            <a:off x="8152704" y="5346382"/>
            <a:ext cx="2884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FFFFFF">
                    <a:lumMod val="50000"/>
                  </a:srgbClr>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FFFFFF">
                  <a:lumMod val="50000"/>
                </a:srgbClr>
              </a:solidFill>
              <a:effectLst/>
              <a:uLnTx/>
              <a:uFillTx/>
              <a:latin typeface="Montserrat SemiBold"/>
              <a:ea typeface="맑은 고딕"/>
              <a:cs typeface="+mn-cs"/>
            </a:endParaRPr>
          </a:p>
        </p:txBody>
      </p:sp>
      <p:sp>
        <p:nvSpPr>
          <p:cNvPr id="55" name="TextBox 54">
            <a:extLst>
              <a:ext uri="{FF2B5EF4-FFF2-40B4-BE49-F238E27FC236}">
                <a16:creationId xmlns:a16="http://schemas.microsoft.com/office/drawing/2014/main" id="{E04D1C20-5B19-5BF0-2A77-35E397CD4237}"/>
              </a:ext>
            </a:extLst>
          </p:cNvPr>
          <p:cNvSpPr txBox="1"/>
          <p:nvPr/>
        </p:nvSpPr>
        <p:spPr>
          <a:xfrm>
            <a:off x="8152704" y="5663111"/>
            <a:ext cx="3266291"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a:t>
            </a:r>
          </a:p>
        </p:txBody>
      </p:sp>
      <p:cxnSp>
        <p:nvCxnSpPr>
          <p:cNvPr id="57" name="직선 연결선[R] 56">
            <a:extLst>
              <a:ext uri="{FF2B5EF4-FFF2-40B4-BE49-F238E27FC236}">
                <a16:creationId xmlns:a16="http://schemas.microsoft.com/office/drawing/2014/main" id="{B560F8E5-EFEB-3065-F343-8B5124004F8F}"/>
              </a:ext>
            </a:extLst>
          </p:cNvPr>
          <p:cNvCxnSpPr>
            <a:cxnSpLocks/>
          </p:cNvCxnSpPr>
          <p:nvPr/>
        </p:nvCxnSpPr>
        <p:spPr>
          <a:xfrm>
            <a:off x="8213898" y="3361541"/>
            <a:ext cx="3452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직선 연결선[R] 59">
            <a:extLst>
              <a:ext uri="{FF2B5EF4-FFF2-40B4-BE49-F238E27FC236}">
                <a16:creationId xmlns:a16="http://schemas.microsoft.com/office/drawing/2014/main" id="{4ECFCFD3-0E21-603A-0E92-C1FB385273AB}"/>
              </a:ext>
            </a:extLst>
          </p:cNvPr>
          <p:cNvCxnSpPr>
            <a:cxnSpLocks/>
          </p:cNvCxnSpPr>
          <p:nvPr/>
        </p:nvCxnSpPr>
        <p:spPr>
          <a:xfrm>
            <a:off x="8213898" y="4335038"/>
            <a:ext cx="3452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직선 연결선[R] 60">
            <a:extLst>
              <a:ext uri="{FF2B5EF4-FFF2-40B4-BE49-F238E27FC236}">
                <a16:creationId xmlns:a16="http://schemas.microsoft.com/office/drawing/2014/main" id="{1767D926-D060-9F5D-A80C-2C2354E3DAFA}"/>
              </a:ext>
            </a:extLst>
          </p:cNvPr>
          <p:cNvCxnSpPr>
            <a:cxnSpLocks/>
          </p:cNvCxnSpPr>
          <p:nvPr/>
        </p:nvCxnSpPr>
        <p:spPr>
          <a:xfrm>
            <a:off x="8213898" y="5298757"/>
            <a:ext cx="3452639" cy="0"/>
          </a:xfrm>
          <a:prstGeom prst="line">
            <a:avLst/>
          </a:prstGeom>
        </p:spPr>
        <p:style>
          <a:lnRef idx="1">
            <a:schemeClr val="accent1"/>
          </a:lnRef>
          <a:fillRef idx="0">
            <a:schemeClr val="accent1"/>
          </a:fillRef>
          <a:effectRef idx="0">
            <a:schemeClr val="accent1"/>
          </a:effectRef>
          <a:fontRef idx="minor">
            <a:schemeClr val="tx1"/>
          </a:fontRef>
        </p:style>
      </p:cxnSp>
      <p:pic>
        <p:nvPicPr>
          <p:cNvPr id="62" name="그림 61"/>
          <p:cNvPicPr>
            <a:picLocks noChangeAspect="1"/>
          </p:cNvPicPr>
          <p:nvPr/>
        </p:nvPicPr>
        <p:blipFill rotWithShape="1">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3254724202"/>
      </p:ext>
    </p:extLst>
  </p:cSld>
  <p:clrMapOvr>
    <a:masterClrMapping/>
  </p:clrMapOvr>
</p:sld>
</file>

<file path=ppt/slides/slide3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4" name="모서리가 둥근 직사각형 33">
            <a:extLst>
              <a:ext uri="{FF2B5EF4-FFF2-40B4-BE49-F238E27FC236}">
                <a16:creationId xmlns:a16="http://schemas.microsoft.com/office/drawing/2014/main" id="{39FCCB76-ACC1-C63B-EAE8-1EDCD031D606}"/>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35" name="그룹 34">
            <a:extLst>
              <a:ext uri="{FF2B5EF4-FFF2-40B4-BE49-F238E27FC236}">
                <a16:creationId xmlns:a16="http://schemas.microsoft.com/office/drawing/2014/main" id="{C5378D1E-2924-6244-6B2F-8C0524A40D4B}"/>
              </a:ext>
            </a:extLst>
          </p:cNvPr>
          <p:cNvGrpSpPr/>
          <p:nvPr/>
        </p:nvGrpSpPr>
        <p:grpSpPr>
          <a:xfrm>
            <a:off x="530352" y="403479"/>
            <a:ext cx="825350" cy="211073"/>
            <a:chOff x="502920" y="348234"/>
            <a:chExt cx="929640" cy="237744"/>
          </a:xfrm>
        </p:grpSpPr>
        <p:sp>
          <p:nvSpPr>
            <p:cNvPr id="78" name="타원 77">
              <a:extLst>
                <a:ext uri="{FF2B5EF4-FFF2-40B4-BE49-F238E27FC236}">
                  <a16:creationId xmlns:a16="http://schemas.microsoft.com/office/drawing/2014/main" id="{9078625F-A0E5-CDF8-E783-70DF1A151704}"/>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9" name="타원 78">
              <a:extLst>
                <a:ext uri="{FF2B5EF4-FFF2-40B4-BE49-F238E27FC236}">
                  <a16:creationId xmlns:a16="http://schemas.microsoft.com/office/drawing/2014/main" id="{7F36B896-DAB2-E7B7-6DDB-E1CB627A1B70}"/>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0" name="타원 79">
              <a:extLst>
                <a:ext uri="{FF2B5EF4-FFF2-40B4-BE49-F238E27FC236}">
                  <a16:creationId xmlns:a16="http://schemas.microsoft.com/office/drawing/2014/main" id="{A95B234E-F444-D1C4-2EC7-B4A159A741E1}"/>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36" name="직사각형 35">
            <a:extLst>
              <a:ext uri="{FF2B5EF4-FFF2-40B4-BE49-F238E27FC236}">
                <a16:creationId xmlns:a16="http://schemas.microsoft.com/office/drawing/2014/main" id="{E46D7AE3-80A9-0046-94D7-CC603ED8C10B}"/>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7" name="직사각형 36">
            <a:extLst>
              <a:ext uri="{FF2B5EF4-FFF2-40B4-BE49-F238E27FC236}">
                <a16:creationId xmlns:a16="http://schemas.microsoft.com/office/drawing/2014/main" id="{57C9E0FE-10C9-B308-D3B5-4F3BC8255485}"/>
              </a:ext>
            </a:extLst>
          </p:cNvPr>
          <p:cNvSpPr/>
          <p:nvPr/>
        </p:nvSpPr>
        <p:spPr>
          <a:xfrm>
            <a:off x="2618547" y="815720"/>
            <a:ext cx="2342703" cy="547879"/>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8" name="직사각형 37">
            <a:extLst>
              <a:ext uri="{FF2B5EF4-FFF2-40B4-BE49-F238E27FC236}">
                <a16:creationId xmlns:a16="http://schemas.microsoft.com/office/drawing/2014/main" id="{F8E3FCC2-4868-78D5-27CB-A7A79C027A81}"/>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9" name="직사각형 38">
            <a:extLst>
              <a:ext uri="{FF2B5EF4-FFF2-40B4-BE49-F238E27FC236}">
                <a16:creationId xmlns:a16="http://schemas.microsoft.com/office/drawing/2014/main" id="{AD4B6257-0A55-3051-15BA-A303DC7C38BE}"/>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2" name="직사각형 41">
            <a:extLst>
              <a:ext uri="{FF2B5EF4-FFF2-40B4-BE49-F238E27FC236}">
                <a16:creationId xmlns:a16="http://schemas.microsoft.com/office/drawing/2014/main" id="{FC1CA78E-2240-9853-EDF5-0B6A172BA026}"/>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3" name="직사각형 42">
            <a:extLst>
              <a:ext uri="{FF2B5EF4-FFF2-40B4-BE49-F238E27FC236}">
                <a16:creationId xmlns:a16="http://schemas.microsoft.com/office/drawing/2014/main" id="{A6F2F6E6-DDF2-56FA-393D-E8ACE6F76954}"/>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4" name="모서리가 둥근 직사각형 43">
            <a:extLst>
              <a:ext uri="{FF2B5EF4-FFF2-40B4-BE49-F238E27FC236}">
                <a16:creationId xmlns:a16="http://schemas.microsoft.com/office/drawing/2014/main" id="{DA06730D-FA03-7780-796D-3CE207C16B8D}"/>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45" name="그룹 44">
            <a:extLst>
              <a:ext uri="{FF2B5EF4-FFF2-40B4-BE49-F238E27FC236}">
                <a16:creationId xmlns:a16="http://schemas.microsoft.com/office/drawing/2014/main" id="{7CD0D30E-5BE4-E522-9D79-6662F6EB7B5E}"/>
              </a:ext>
            </a:extLst>
          </p:cNvPr>
          <p:cNvGrpSpPr/>
          <p:nvPr/>
        </p:nvGrpSpPr>
        <p:grpSpPr>
          <a:xfrm>
            <a:off x="659468" y="1665350"/>
            <a:ext cx="283558" cy="277431"/>
            <a:chOff x="2709093" y="4704274"/>
            <a:chExt cx="166806" cy="163202"/>
          </a:xfrm>
        </p:grpSpPr>
        <p:sp>
          <p:nvSpPr>
            <p:cNvPr id="76" name="Freeform 209">
              <a:extLst>
                <a:ext uri="{FF2B5EF4-FFF2-40B4-BE49-F238E27FC236}">
                  <a16:creationId xmlns:a16="http://schemas.microsoft.com/office/drawing/2014/main" id="{AC1EA48A-3D86-BD30-B395-C83FA0AF365E}"/>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7" name="Freeform 230">
              <a:extLst>
                <a:ext uri="{FF2B5EF4-FFF2-40B4-BE49-F238E27FC236}">
                  <a16:creationId xmlns:a16="http://schemas.microsoft.com/office/drawing/2014/main" id="{01F5772E-C57B-7252-03AF-93522E9C9877}"/>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46" name="TextBox 45">
            <a:extLst>
              <a:ext uri="{FF2B5EF4-FFF2-40B4-BE49-F238E27FC236}">
                <a16:creationId xmlns:a16="http://schemas.microsoft.com/office/drawing/2014/main" id="{64A65659-00E5-4538-08AA-5EEAC46291E8}"/>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1" name="TextBox 70">
            <a:extLst>
              <a:ext uri="{FF2B5EF4-FFF2-40B4-BE49-F238E27FC236}">
                <a16:creationId xmlns:a16="http://schemas.microsoft.com/office/drawing/2014/main" id="{45D294C0-D394-42D7-3A8B-B3D3EB03DF76}"/>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2" name="TextBox 71">
            <a:extLst>
              <a:ext uri="{FF2B5EF4-FFF2-40B4-BE49-F238E27FC236}">
                <a16:creationId xmlns:a16="http://schemas.microsoft.com/office/drawing/2014/main" id="{310C781A-22AF-F5E3-B551-726A1E6E2382}"/>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3" name="TextBox 72">
            <a:extLst>
              <a:ext uri="{FF2B5EF4-FFF2-40B4-BE49-F238E27FC236}">
                <a16:creationId xmlns:a16="http://schemas.microsoft.com/office/drawing/2014/main" id="{7E5E9FB3-8061-CEC2-E5D5-AA38E88A4AC5}"/>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4" name="TextBox 73">
            <a:extLst>
              <a:ext uri="{FF2B5EF4-FFF2-40B4-BE49-F238E27FC236}">
                <a16:creationId xmlns:a16="http://schemas.microsoft.com/office/drawing/2014/main" id="{EF4981BF-0EA4-474C-4792-DDD2C93D9B9E}"/>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5" name="TextBox 74">
            <a:extLst>
              <a:ext uri="{FF2B5EF4-FFF2-40B4-BE49-F238E27FC236}">
                <a16:creationId xmlns:a16="http://schemas.microsoft.com/office/drawing/2014/main" id="{08D9205D-DF0A-DEC4-905A-EF94AAAC5D34}"/>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2" name="Freeform 324">
            <a:extLst>
              <a:ext uri="{FF2B5EF4-FFF2-40B4-BE49-F238E27FC236}">
                <a16:creationId xmlns:a16="http://schemas.microsoft.com/office/drawing/2014/main" id="{EB43AFDD-44D0-B459-FBA8-80A3E132F740}"/>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3" name="Freeform 325">
            <a:extLst>
              <a:ext uri="{FF2B5EF4-FFF2-40B4-BE49-F238E27FC236}">
                <a16:creationId xmlns:a16="http://schemas.microsoft.com/office/drawing/2014/main" id="{C4A80E8A-4A9F-0340-A0E2-E3DF0AF771A7}"/>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aphicFrame>
        <p:nvGraphicFramePr>
          <p:cNvPr id="24" name="차트 23">
            <a:extLst>
              <a:ext uri="{FF2B5EF4-FFF2-40B4-BE49-F238E27FC236}">
                <a16:creationId xmlns:a16="http://schemas.microsoft.com/office/drawing/2014/main" id="{DB5C2EF3-9E59-A9CE-8F59-E19443C4060F}"/>
              </a:ext>
            </a:extLst>
          </p:cNvPr>
          <p:cNvGraphicFramePr/>
          <p:nvPr/>
        </p:nvGraphicFramePr>
        <p:xfrm>
          <a:off x="6515100" y="2618993"/>
          <a:ext cx="4638675" cy="3594355"/>
        </p:xfrm>
        <a:graphic>
          <a:graphicData uri="http://schemas.openxmlformats.org/drawingml/2006/chart">
            <c:chart xmlns:c="http://schemas.openxmlformats.org/drawingml/2006/chart" xmlns:r="http://schemas.openxmlformats.org/officeDocument/2006/relationships" r:id="rId2"/>
          </a:graphicData>
        </a:graphic>
      </p:graphicFrame>
      <p:sp>
        <p:nvSpPr>
          <p:cNvPr id="40" name="TextBox 39">
            <a:extLst>
              <a:ext uri="{FF2B5EF4-FFF2-40B4-BE49-F238E27FC236}">
                <a16:creationId xmlns:a16="http://schemas.microsoft.com/office/drawing/2014/main" id="{14C60824-A718-F426-C7B1-540C472ED424}"/>
              </a:ext>
            </a:extLst>
          </p:cNvPr>
          <p:cNvSpPr txBox="1"/>
          <p:nvPr/>
        </p:nvSpPr>
        <p:spPr>
          <a:xfrm>
            <a:off x="894890" y="3245607"/>
            <a:ext cx="48679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Data Analysis</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1" name="TextBox 40">
            <a:extLst>
              <a:ext uri="{FF2B5EF4-FFF2-40B4-BE49-F238E27FC236}">
                <a16:creationId xmlns:a16="http://schemas.microsoft.com/office/drawing/2014/main" id="{0CEAA196-279C-24EE-5CED-F5E35441BC9C}"/>
              </a:ext>
            </a:extLst>
          </p:cNvPr>
          <p:cNvSpPr txBox="1"/>
          <p:nvPr/>
        </p:nvSpPr>
        <p:spPr>
          <a:xfrm>
            <a:off x="894891" y="2844548"/>
            <a:ext cx="3266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i="0" u="none" strike="noStrike" kern="1200" cap="none" spc="0" normalizeH="0" baseline="0" noProof="0">
                <a:ln>
                  <a:noFill/>
                </a:ln>
                <a:solidFill>
                  <a:srgbClr val="00ACB4"/>
                </a:solidFill>
                <a:effectLst/>
                <a:uLnTx/>
                <a:uFillTx/>
                <a:latin typeface="Montserrat SemiBold"/>
                <a:ea typeface="맑은 고딕"/>
                <a:cs typeface="+mn-cs"/>
              </a:rPr>
              <a:t>Insert Your Title</a:t>
            </a:r>
            <a:endParaRPr kumimoji="1" lang="ko-Kore-KR" altLang="en-US" sz="20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47" name="TextBox 46">
            <a:extLst>
              <a:ext uri="{FF2B5EF4-FFF2-40B4-BE49-F238E27FC236}">
                <a16:creationId xmlns:a16="http://schemas.microsoft.com/office/drawing/2014/main" id="{C3DC2FAD-5083-B057-7C3E-61E8BDD21E2E}"/>
              </a:ext>
            </a:extLst>
          </p:cNvPr>
          <p:cNvSpPr txBox="1"/>
          <p:nvPr/>
        </p:nvSpPr>
        <p:spPr>
          <a:xfrm>
            <a:off x="894890" y="4343750"/>
            <a:ext cx="37242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R" sz="2400" b="0" i="0" u="none" strike="noStrike" kern="1200" cap="none" spc="0" normalizeH="0" baseline="0" noProof="0">
                <a:ln>
                  <a:noFill/>
                </a:ln>
                <a:solidFill>
                  <a:srgbClr val="000000"/>
                </a:solidFill>
                <a:effectLst/>
                <a:uLnTx/>
                <a:uFillTx/>
                <a:latin typeface="Montserrat SemiBold"/>
                <a:ea typeface="맑은 고딕"/>
                <a:cs typeface="+mn-cs"/>
              </a:rPr>
              <a:t>98,700</a:t>
            </a:r>
            <a:endParaRPr kumimoji="1" lang="ko-Kore-KR" altLang="en-US" sz="24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8" name="TextBox 47">
            <a:extLst>
              <a:ext uri="{FF2B5EF4-FFF2-40B4-BE49-F238E27FC236}">
                <a16:creationId xmlns:a16="http://schemas.microsoft.com/office/drawing/2014/main" id="{378D5C05-BDBF-B2BC-6219-BB8E3427CFEF}"/>
              </a:ext>
            </a:extLst>
          </p:cNvPr>
          <p:cNvSpPr txBox="1"/>
          <p:nvPr/>
        </p:nvSpPr>
        <p:spPr>
          <a:xfrm>
            <a:off x="894890" y="4848213"/>
            <a:ext cx="4953710"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 Vim te ludus feugait. Vix sale mazim tritani et, tractatos efficiendi</a:t>
            </a:r>
          </a:p>
        </p:txBody>
      </p:sp>
      <p:pic>
        <p:nvPicPr>
          <p:cNvPr id="81" name="그림 80"/>
          <p:cNvPicPr>
            <a:picLocks noChangeAspect="1"/>
          </p:cNvPicPr>
          <p:nvPr/>
        </p:nvPicPr>
        <p:blipFill rotWithShape="1">
          <a:blip r:embed="rId3"/>
          <a:stretch>
            <a:fillRect/>
          </a:stretch>
        </p:blipFill>
        <p:spPr>
          <a:xfrm>
            <a:off x="-89974" y="-50223"/>
            <a:ext cx="12281974" cy="6908611"/>
          </a:xfrm>
          <a:prstGeom prst="rect">
            <a:avLst/>
          </a:prstGeom>
        </p:spPr>
      </p:pic>
    </p:spTree>
    <p:extLst>
      <p:ext uri="{BB962C8B-B14F-4D97-AF65-F5344CB8AC3E}">
        <p14:creationId xmlns:p14="http://schemas.microsoft.com/office/powerpoint/2010/main" val="2835744480"/>
      </p:ext>
    </p:extLst>
  </p:cSld>
  <p:clrMapOvr>
    <a:masterClrMapping/>
  </p:clrMapOvr>
</p:sld>
</file>

<file path=ppt/slides/slide3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모서리가 둥근 직사각형 6">
            <a:extLst>
              <a:ext uri="{FF2B5EF4-FFF2-40B4-BE49-F238E27FC236}">
                <a16:creationId xmlns:a16="http://schemas.microsoft.com/office/drawing/2014/main" id="{C53D42B7-C870-9C06-06D9-230A15581795}"/>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8" name="그룹 7">
            <a:extLst>
              <a:ext uri="{FF2B5EF4-FFF2-40B4-BE49-F238E27FC236}">
                <a16:creationId xmlns:a16="http://schemas.microsoft.com/office/drawing/2014/main" id="{75B9DAB8-9D93-DC31-8644-353F6AFA4E47}"/>
              </a:ext>
            </a:extLst>
          </p:cNvPr>
          <p:cNvGrpSpPr/>
          <p:nvPr/>
        </p:nvGrpSpPr>
        <p:grpSpPr>
          <a:xfrm>
            <a:off x="530352" y="403479"/>
            <a:ext cx="825350" cy="211073"/>
            <a:chOff x="502920" y="348234"/>
            <a:chExt cx="929640" cy="237744"/>
          </a:xfrm>
        </p:grpSpPr>
        <p:sp>
          <p:nvSpPr>
            <p:cNvPr id="30" name="타원 29">
              <a:extLst>
                <a:ext uri="{FF2B5EF4-FFF2-40B4-BE49-F238E27FC236}">
                  <a16:creationId xmlns:a16="http://schemas.microsoft.com/office/drawing/2014/main" id="{F077934F-D5C1-3261-2280-814C7F230A64}"/>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6" name="타원 35">
              <a:extLst>
                <a:ext uri="{FF2B5EF4-FFF2-40B4-BE49-F238E27FC236}">
                  <a16:creationId xmlns:a16="http://schemas.microsoft.com/office/drawing/2014/main" id="{C9C8ABE1-123F-91FD-7D05-F7F5B435E7B2}"/>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2" name="타원 41">
              <a:extLst>
                <a:ext uri="{FF2B5EF4-FFF2-40B4-BE49-F238E27FC236}">
                  <a16:creationId xmlns:a16="http://schemas.microsoft.com/office/drawing/2014/main" id="{EB8F8A44-96C6-78D0-2672-C1EEF22823BA}"/>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9" name="직사각형 8">
            <a:extLst>
              <a:ext uri="{FF2B5EF4-FFF2-40B4-BE49-F238E27FC236}">
                <a16:creationId xmlns:a16="http://schemas.microsoft.com/office/drawing/2014/main" id="{68E17DF5-8F0E-03C4-C932-395102B3259F}"/>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0" name="직사각형 9">
            <a:extLst>
              <a:ext uri="{FF2B5EF4-FFF2-40B4-BE49-F238E27FC236}">
                <a16:creationId xmlns:a16="http://schemas.microsoft.com/office/drawing/2014/main" id="{1BB63D3B-5AC5-9F75-C90B-5C31C027D0B2}"/>
              </a:ext>
            </a:extLst>
          </p:cNvPr>
          <p:cNvSpPr/>
          <p:nvPr/>
        </p:nvSpPr>
        <p:spPr>
          <a:xfrm>
            <a:off x="2618547" y="815720"/>
            <a:ext cx="2342703" cy="547879"/>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 name="직사각형 10">
            <a:extLst>
              <a:ext uri="{FF2B5EF4-FFF2-40B4-BE49-F238E27FC236}">
                <a16:creationId xmlns:a16="http://schemas.microsoft.com/office/drawing/2014/main" id="{10003DD6-D4DE-444E-6447-3DDC06B7DA75}"/>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 name="직사각형 11">
            <a:extLst>
              <a:ext uri="{FF2B5EF4-FFF2-40B4-BE49-F238E27FC236}">
                <a16:creationId xmlns:a16="http://schemas.microsoft.com/office/drawing/2014/main" id="{FE98332F-A76B-F8FA-3A34-CC6BF2EB7CCA}"/>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3" name="직사각형 12">
            <a:extLst>
              <a:ext uri="{FF2B5EF4-FFF2-40B4-BE49-F238E27FC236}">
                <a16:creationId xmlns:a16="http://schemas.microsoft.com/office/drawing/2014/main" id="{04849BE0-4782-AABB-164F-ED01C4FDC3DE}"/>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 name="직사각형 13">
            <a:extLst>
              <a:ext uri="{FF2B5EF4-FFF2-40B4-BE49-F238E27FC236}">
                <a16:creationId xmlns:a16="http://schemas.microsoft.com/office/drawing/2014/main" id="{E96B37E6-C8A2-45E1-90B0-47D7DF82DADF}"/>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 name="모서리가 둥근 직사각형 14">
            <a:extLst>
              <a:ext uri="{FF2B5EF4-FFF2-40B4-BE49-F238E27FC236}">
                <a16:creationId xmlns:a16="http://schemas.microsoft.com/office/drawing/2014/main" id="{ED110C38-C859-6081-2110-16EB183ABAC5}"/>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16" name="그룹 15">
            <a:extLst>
              <a:ext uri="{FF2B5EF4-FFF2-40B4-BE49-F238E27FC236}">
                <a16:creationId xmlns:a16="http://schemas.microsoft.com/office/drawing/2014/main" id="{C7F72044-0596-159F-0B27-2EC2DAB0FE0F}"/>
              </a:ext>
            </a:extLst>
          </p:cNvPr>
          <p:cNvGrpSpPr/>
          <p:nvPr/>
        </p:nvGrpSpPr>
        <p:grpSpPr>
          <a:xfrm>
            <a:off x="659468" y="1665350"/>
            <a:ext cx="283558" cy="277431"/>
            <a:chOff x="2709093" y="4704274"/>
            <a:chExt cx="166806" cy="163202"/>
          </a:xfrm>
        </p:grpSpPr>
        <p:sp>
          <p:nvSpPr>
            <p:cNvPr id="23" name="Freeform 209">
              <a:extLst>
                <a:ext uri="{FF2B5EF4-FFF2-40B4-BE49-F238E27FC236}">
                  <a16:creationId xmlns:a16="http://schemas.microsoft.com/office/drawing/2014/main" id="{8629F8A5-7291-8E11-AC29-9D80129EB36F}"/>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 name="Freeform 230">
              <a:extLst>
                <a:ext uri="{FF2B5EF4-FFF2-40B4-BE49-F238E27FC236}">
                  <a16:creationId xmlns:a16="http://schemas.microsoft.com/office/drawing/2014/main" id="{7852F51D-B190-F2DB-8FA1-DDDC6A1DF6B5}"/>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17" name="TextBox 16">
            <a:extLst>
              <a:ext uri="{FF2B5EF4-FFF2-40B4-BE49-F238E27FC236}">
                <a16:creationId xmlns:a16="http://schemas.microsoft.com/office/drawing/2014/main" id="{D6ADC4AF-7FFB-7951-0067-03C2396C12EF}"/>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 name="TextBox 17">
            <a:extLst>
              <a:ext uri="{FF2B5EF4-FFF2-40B4-BE49-F238E27FC236}">
                <a16:creationId xmlns:a16="http://schemas.microsoft.com/office/drawing/2014/main" id="{B97FC322-4DB2-FEC5-3E57-A4555D421D44}"/>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9" name="TextBox 18">
            <a:extLst>
              <a:ext uri="{FF2B5EF4-FFF2-40B4-BE49-F238E27FC236}">
                <a16:creationId xmlns:a16="http://schemas.microsoft.com/office/drawing/2014/main" id="{4BE8D20F-4B10-4A8D-B09F-7C57FBFDE6E5}"/>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0" name="TextBox 19">
            <a:extLst>
              <a:ext uri="{FF2B5EF4-FFF2-40B4-BE49-F238E27FC236}">
                <a16:creationId xmlns:a16="http://schemas.microsoft.com/office/drawing/2014/main" id="{678E2695-F9C7-4C5E-195B-1B6193FD08E9}"/>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1" name="TextBox 20">
            <a:extLst>
              <a:ext uri="{FF2B5EF4-FFF2-40B4-BE49-F238E27FC236}">
                <a16:creationId xmlns:a16="http://schemas.microsoft.com/office/drawing/2014/main" id="{E9A62D63-10BE-CAE7-7F8B-61BC48BFAE5E}"/>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2" name="TextBox 21">
            <a:extLst>
              <a:ext uri="{FF2B5EF4-FFF2-40B4-BE49-F238E27FC236}">
                <a16:creationId xmlns:a16="http://schemas.microsoft.com/office/drawing/2014/main" id="{257E27EF-34D7-4EA0-AD18-72F526F5D107}"/>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 name="Freeform 324">
            <a:extLst>
              <a:ext uri="{FF2B5EF4-FFF2-40B4-BE49-F238E27FC236}">
                <a16:creationId xmlns:a16="http://schemas.microsoft.com/office/drawing/2014/main" id="{37B695C6-24EB-79E4-B4BC-46BEF038F5EF}"/>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 name="Freeform 325">
            <a:extLst>
              <a:ext uri="{FF2B5EF4-FFF2-40B4-BE49-F238E27FC236}">
                <a16:creationId xmlns:a16="http://schemas.microsoft.com/office/drawing/2014/main" id="{52C1E390-00E2-ABF2-A7CB-A8724814B722}"/>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 name="양쪽 모서리가 둥근 사각형 24">
            <a:extLst>
              <a:ext uri="{FF2B5EF4-FFF2-40B4-BE49-F238E27FC236}">
                <a16:creationId xmlns:a16="http://schemas.microsoft.com/office/drawing/2014/main" id="{5242B8EC-8DCA-D581-20AE-3FEDA354B31D}"/>
              </a:ext>
            </a:extLst>
          </p:cNvPr>
          <p:cNvSpPr/>
          <p:nvPr/>
        </p:nvSpPr>
        <p:spPr>
          <a:xfrm>
            <a:off x="583571" y="2804142"/>
            <a:ext cx="2061462" cy="1394526"/>
          </a:xfrm>
          <a:prstGeom prst="round2Same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6" name="타원 25">
            <a:extLst>
              <a:ext uri="{FF2B5EF4-FFF2-40B4-BE49-F238E27FC236}">
                <a16:creationId xmlns:a16="http://schemas.microsoft.com/office/drawing/2014/main" id="{AC5BEA28-6C97-F668-EFFA-71DFA4449BCC}"/>
              </a:ext>
            </a:extLst>
          </p:cNvPr>
          <p:cNvSpPr/>
          <p:nvPr/>
        </p:nvSpPr>
        <p:spPr>
          <a:xfrm>
            <a:off x="1339982" y="2529822"/>
            <a:ext cx="548640" cy="54864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800" b="0" i="0" u="none" strike="noStrike" kern="1200" cap="none" spc="0" normalizeH="0" baseline="0" noProof="0">
                <a:ln>
                  <a:noFill/>
                </a:ln>
                <a:solidFill>
                  <a:srgbClr val="000000"/>
                </a:solidFill>
                <a:effectLst/>
                <a:uLnTx/>
                <a:uFillTx/>
                <a:latin typeface="Montserrat SemiBold"/>
                <a:ea typeface="맑은 고딕"/>
                <a:cs typeface="+mn-cs"/>
              </a:rPr>
              <a:t>1</a:t>
            </a:r>
            <a:endParaRPr kumimoji="1" lang="ko-Kore-KR" altLang="en-US" sz="1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7" name="양쪽 모서리가 둥근 사각형 26">
            <a:extLst>
              <a:ext uri="{FF2B5EF4-FFF2-40B4-BE49-F238E27FC236}">
                <a16:creationId xmlns:a16="http://schemas.microsoft.com/office/drawing/2014/main" id="{3826D561-65DA-244B-FDC8-AB5DB2AF585D}"/>
              </a:ext>
            </a:extLst>
          </p:cNvPr>
          <p:cNvSpPr/>
          <p:nvPr/>
        </p:nvSpPr>
        <p:spPr>
          <a:xfrm flipH="1" flipV="1">
            <a:off x="583571" y="4198667"/>
            <a:ext cx="2061462" cy="1972785"/>
          </a:xfrm>
          <a:prstGeom prst="round2Same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8" name="TextBox 27">
            <a:extLst>
              <a:ext uri="{FF2B5EF4-FFF2-40B4-BE49-F238E27FC236}">
                <a16:creationId xmlns:a16="http://schemas.microsoft.com/office/drawing/2014/main" id="{9DD0CF0E-C99A-5AA6-2580-033535091B08}"/>
              </a:ext>
            </a:extLst>
          </p:cNvPr>
          <p:cNvSpPr txBox="1"/>
          <p:nvPr/>
        </p:nvSpPr>
        <p:spPr>
          <a:xfrm>
            <a:off x="583571" y="3321506"/>
            <a:ext cx="2061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9" name="TextBox 28">
            <a:extLst>
              <a:ext uri="{FF2B5EF4-FFF2-40B4-BE49-F238E27FC236}">
                <a16:creationId xmlns:a16="http://schemas.microsoft.com/office/drawing/2014/main" id="{BE5282E9-EDFA-49E9-FA28-FBDC0EE0F72C}"/>
              </a:ext>
            </a:extLst>
          </p:cNvPr>
          <p:cNvSpPr txBox="1"/>
          <p:nvPr/>
        </p:nvSpPr>
        <p:spPr>
          <a:xfrm>
            <a:off x="788294" y="4683738"/>
            <a:ext cx="1652016"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31" name="양쪽 모서리가 둥근 사각형 30">
            <a:extLst>
              <a:ext uri="{FF2B5EF4-FFF2-40B4-BE49-F238E27FC236}">
                <a16:creationId xmlns:a16="http://schemas.microsoft.com/office/drawing/2014/main" id="{A8C024DC-BFC8-986E-8CC7-D79AB9A677D4}"/>
              </a:ext>
            </a:extLst>
          </p:cNvPr>
          <p:cNvSpPr/>
          <p:nvPr/>
        </p:nvSpPr>
        <p:spPr>
          <a:xfrm>
            <a:off x="2824420" y="2804142"/>
            <a:ext cx="2061462" cy="1394526"/>
          </a:xfrm>
          <a:prstGeom prst="round2Same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2" name="타원 31">
            <a:extLst>
              <a:ext uri="{FF2B5EF4-FFF2-40B4-BE49-F238E27FC236}">
                <a16:creationId xmlns:a16="http://schemas.microsoft.com/office/drawing/2014/main" id="{21CFC1FE-3C17-0E3F-762F-3E616910078E}"/>
              </a:ext>
            </a:extLst>
          </p:cNvPr>
          <p:cNvSpPr/>
          <p:nvPr/>
        </p:nvSpPr>
        <p:spPr>
          <a:xfrm>
            <a:off x="3580831" y="2529822"/>
            <a:ext cx="548640" cy="54864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800" b="0" i="0" u="none" strike="noStrike" kern="1200" cap="none" spc="0" normalizeH="0" baseline="0" noProof="0">
                <a:ln>
                  <a:noFill/>
                </a:ln>
                <a:solidFill>
                  <a:srgbClr val="000000"/>
                </a:solidFill>
                <a:effectLst/>
                <a:uLnTx/>
                <a:uFillTx/>
                <a:latin typeface="Montserrat SemiBold"/>
                <a:ea typeface="맑은 고딕"/>
                <a:cs typeface="+mn-cs"/>
              </a:rPr>
              <a:t>2</a:t>
            </a:r>
            <a:endParaRPr kumimoji="1" lang="ko-Kore-KR" altLang="en-US" sz="1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3" name="양쪽 모서리가 둥근 사각형 32">
            <a:extLst>
              <a:ext uri="{FF2B5EF4-FFF2-40B4-BE49-F238E27FC236}">
                <a16:creationId xmlns:a16="http://schemas.microsoft.com/office/drawing/2014/main" id="{69A8D28D-CC0D-5DE5-24E0-926E65951BDF}"/>
              </a:ext>
            </a:extLst>
          </p:cNvPr>
          <p:cNvSpPr/>
          <p:nvPr/>
        </p:nvSpPr>
        <p:spPr>
          <a:xfrm flipH="1" flipV="1">
            <a:off x="2824420" y="4198667"/>
            <a:ext cx="2061462" cy="1972785"/>
          </a:xfrm>
          <a:prstGeom prst="round2Same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4" name="TextBox 33">
            <a:extLst>
              <a:ext uri="{FF2B5EF4-FFF2-40B4-BE49-F238E27FC236}">
                <a16:creationId xmlns:a16="http://schemas.microsoft.com/office/drawing/2014/main" id="{C6C7A8D8-181D-4B2B-0CBA-099379BED73D}"/>
              </a:ext>
            </a:extLst>
          </p:cNvPr>
          <p:cNvSpPr txBox="1"/>
          <p:nvPr/>
        </p:nvSpPr>
        <p:spPr>
          <a:xfrm>
            <a:off x="2824420" y="3321506"/>
            <a:ext cx="2061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5" name="TextBox 34">
            <a:extLst>
              <a:ext uri="{FF2B5EF4-FFF2-40B4-BE49-F238E27FC236}">
                <a16:creationId xmlns:a16="http://schemas.microsoft.com/office/drawing/2014/main" id="{6DD35B83-CA79-1341-031D-6DDE1E348464}"/>
              </a:ext>
            </a:extLst>
          </p:cNvPr>
          <p:cNvSpPr txBox="1"/>
          <p:nvPr/>
        </p:nvSpPr>
        <p:spPr>
          <a:xfrm>
            <a:off x="3029143" y="4683738"/>
            <a:ext cx="1652016"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37" name="양쪽 모서리가 둥근 사각형 36">
            <a:extLst>
              <a:ext uri="{FF2B5EF4-FFF2-40B4-BE49-F238E27FC236}">
                <a16:creationId xmlns:a16="http://schemas.microsoft.com/office/drawing/2014/main" id="{2E102AFE-5EDC-B4FF-51EB-5C160B40E7A6}"/>
              </a:ext>
            </a:extLst>
          </p:cNvPr>
          <p:cNvSpPr/>
          <p:nvPr/>
        </p:nvSpPr>
        <p:spPr>
          <a:xfrm>
            <a:off x="5088264" y="2804142"/>
            <a:ext cx="2061462" cy="1394526"/>
          </a:xfrm>
          <a:prstGeom prst="round2Same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8" name="타원 37">
            <a:extLst>
              <a:ext uri="{FF2B5EF4-FFF2-40B4-BE49-F238E27FC236}">
                <a16:creationId xmlns:a16="http://schemas.microsoft.com/office/drawing/2014/main" id="{7F639EE0-2427-D052-63D7-CEB04B3BC774}"/>
              </a:ext>
            </a:extLst>
          </p:cNvPr>
          <p:cNvSpPr/>
          <p:nvPr/>
        </p:nvSpPr>
        <p:spPr>
          <a:xfrm>
            <a:off x="5844675" y="2529822"/>
            <a:ext cx="548640" cy="54864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800" b="0" i="0" u="none" strike="noStrike" kern="1200" cap="none" spc="0" normalizeH="0" baseline="0" noProof="0">
                <a:ln>
                  <a:noFill/>
                </a:ln>
                <a:solidFill>
                  <a:srgbClr val="000000"/>
                </a:solidFill>
                <a:effectLst/>
                <a:uLnTx/>
                <a:uFillTx/>
                <a:latin typeface="Montserrat SemiBold"/>
                <a:ea typeface="맑은 고딕"/>
                <a:cs typeface="+mn-cs"/>
              </a:rPr>
              <a:t>3</a:t>
            </a:r>
            <a:endParaRPr kumimoji="1" lang="ko-Kore-KR" altLang="en-US" sz="1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9" name="양쪽 모서리가 둥근 사각형 38">
            <a:extLst>
              <a:ext uri="{FF2B5EF4-FFF2-40B4-BE49-F238E27FC236}">
                <a16:creationId xmlns:a16="http://schemas.microsoft.com/office/drawing/2014/main" id="{55675ED6-1DAE-6C02-C2F9-0396819B08A4}"/>
              </a:ext>
            </a:extLst>
          </p:cNvPr>
          <p:cNvSpPr/>
          <p:nvPr/>
        </p:nvSpPr>
        <p:spPr>
          <a:xfrm flipH="1" flipV="1">
            <a:off x="5088264" y="4198667"/>
            <a:ext cx="2061462" cy="1972785"/>
          </a:xfrm>
          <a:prstGeom prst="round2Same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0" name="TextBox 39">
            <a:extLst>
              <a:ext uri="{FF2B5EF4-FFF2-40B4-BE49-F238E27FC236}">
                <a16:creationId xmlns:a16="http://schemas.microsoft.com/office/drawing/2014/main" id="{DDD366C8-32F7-1301-57DC-FA9620C87903}"/>
              </a:ext>
            </a:extLst>
          </p:cNvPr>
          <p:cNvSpPr txBox="1"/>
          <p:nvPr/>
        </p:nvSpPr>
        <p:spPr>
          <a:xfrm>
            <a:off x="5088264" y="3321506"/>
            <a:ext cx="2061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1" name="TextBox 40">
            <a:extLst>
              <a:ext uri="{FF2B5EF4-FFF2-40B4-BE49-F238E27FC236}">
                <a16:creationId xmlns:a16="http://schemas.microsoft.com/office/drawing/2014/main" id="{5D8561B5-6DEA-40FA-EC97-57F0153B80CC}"/>
              </a:ext>
            </a:extLst>
          </p:cNvPr>
          <p:cNvSpPr txBox="1"/>
          <p:nvPr/>
        </p:nvSpPr>
        <p:spPr>
          <a:xfrm>
            <a:off x="5292987" y="4683738"/>
            <a:ext cx="1652016"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43" name="양쪽 모서리가 둥근 사각형 42">
            <a:extLst>
              <a:ext uri="{FF2B5EF4-FFF2-40B4-BE49-F238E27FC236}">
                <a16:creationId xmlns:a16="http://schemas.microsoft.com/office/drawing/2014/main" id="{CCB7FA37-6DE2-B8E9-DEF8-C6D1A73375A2}"/>
              </a:ext>
            </a:extLst>
          </p:cNvPr>
          <p:cNvSpPr/>
          <p:nvPr/>
        </p:nvSpPr>
        <p:spPr>
          <a:xfrm>
            <a:off x="7354449" y="2804142"/>
            <a:ext cx="2061462" cy="1394526"/>
          </a:xfrm>
          <a:prstGeom prst="round2Same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4" name="타원 43">
            <a:extLst>
              <a:ext uri="{FF2B5EF4-FFF2-40B4-BE49-F238E27FC236}">
                <a16:creationId xmlns:a16="http://schemas.microsoft.com/office/drawing/2014/main" id="{B5DAE536-C85B-450F-4AB1-5A10D48F27A8}"/>
              </a:ext>
            </a:extLst>
          </p:cNvPr>
          <p:cNvSpPr/>
          <p:nvPr/>
        </p:nvSpPr>
        <p:spPr>
          <a:xfrm>
            <a:off x="8110860" y="2529822"/>
            <a:ext cx="548640" cy="54864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800" b="0" i="0" u="none" strike="noStrike" kern="1200" cap="none" spc="0" normalizeH="0" baseline="0" noProof="0">
                <a:ln>
                  <a:noFill/>
                </a:ln>
                <a:solidFill>
                  <a:srgbClr val="000000"/>
                </a:solidFill>
                <a:effectLst/>
                <a:uLnTx/>
                <a:uFillTx/>
                <a:latin typeface="Montserrat SemiBold"/>
                <a:ea typeface="맑은 고딕"/>
                <a:cs typeface="+mn-cs"/>
              </a:rPr>
              <a:t>4</a:t>
            </a:r>
            <a:endParaRPr kumimoji="1" lang="ko-Kore-KR" altLang="en-US" sz="1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5" name="양쪽 모서리가 둥근 사각형 44">
            <a:extLst>
              <a:ext uri="{FF2B5EF4-FFF2-40B4-BE49-F238E27FC236}">
                <a16:creationId xmlns:a16="http://schemas.microsoft.com/office/drawing/2014/main" id="{C5B67C0F-C2AD-439D-EFDF-020D6025AFCD}"/>
              </a:ext>
            </a:extLst>
          </p:cNvPr>
          <p:cNvSpPr/>
          <p:nvPr/>
        </p:nvSpPr>
        <p:spPr>
          <a:xfrm flipH="1" flipV="1">
            <a:off x="7354449" y="4198667"/>
            <a:ext cx="2061462" cy="1972785"/>
          </a:xfrm>
          <a:prstGeom prst="round2Same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6" name="TextBox 45">
            <a:extLst>
              <a:ext uri="{FF2B5EF4-FFF2-40B4-BE49-F238E27FC236}">
                <a16:creationId xmlns:a16="http://schemas.microsoft.com/office/drawing/2014/main" id="{637A8EA8-A6F9-40A9-4C51-2CA6F58A13F9}"/>
              </a:ext>
            </a:extLst>
          </p:cNvPr>
          <p:cNvSpPr txBox="1"/>
          <p:nvPr/>
        </p:nvSpPr>
        <p:spPr>
          <a:xfrm>
            <a:off x="7354449" y="3321506"/>
            <a:ext cx="2061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7" name="TextBox 46">
            <a:extLst>
              <a:ext uri="{FF2B5EF4-FFF2-40B4-BE49-F238E27FC236}">
                <a16:creationId xmlns:a16="http://schemas.microsoft.com/office/drawing/2014/main" id="{D51C9862-4B2F-2FED-058B-3D09D04FF72F}"/>
              </a:ext>
            </a:extLst>
          </p:cNvPr>
          <p:cNvSpPr txBox="1"/>
          <p:nvPr/>
        </p:nvSpPr>
        <p:spPr>
          <a:xfrm>
            <a:off x="7559172" y="4683738"/>
            <a:ext cx="1652016"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49" name="양쪽 모서리가 둥근 사각형 48">
            <a:extLst>
              <a:ext uri="{FF2B5EF4-FFF2-40B4-BE49-F238E27FC236}">
                <a16:creationId xmlns:a16="http://schemas.microsoft.com/office/drawing/2014/main" id="{FB80A904-C0D9-33DB-9FBA-2B5EA30B06FB}"/>
              </a:ext>
            </a:extLst>
          </p:cNvPr>
          <p:cNvSpPr/>
          <p:nvPr/>
        </p:nvSpPr>
        <p:spPr>
          <a:xfrm>
            <a:off x="9605075" y="2804142"/>
            <a:ext cx="2061462" cy="1394526"/>
          </a:xfrm>
          <a:prstGeom prst="round2Same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0" name="타원 49">
            <a:extLst>
              <a:ext uri="{FF2B5EF4-FFF2-40B4-BE49-F238E27FC236}">
                <a16:creationId xmlns:a16="http://schemas.microsoft.com/office/drawing/2014/main" id="{BB1BF4D1-9D19-F8FD-2608-58DE91F58B61}"/>
              </a:ext>
            </a:extLst>
          </p:cNvPr>
          <p:cNvSpPr/>
          <p:nvPr/>
        </p:nvSpPr>
        <p:spPr>
          <a:xfrm>
            <a:off x="10361486" y="2529822"/>
            <a:ext cx="548640" cy="54864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800" b="0" i="0" u="none" strike="noStrike" kern="1200" cap="none" spc="0" normalizeH="0" baseline="0" noProof="0">
                <a:ln>
                  <a:noFill/>
                </a:ln>
                <a:solidFill>
                  <a:srgbClr val="000000"/>
                </a:solidFill>
                <a:effectLst/>
                <a:uLnTx/>
                <a:uFillTx/>
                <a:latin typeface="Montserrat SemiBold"/>
                <a:ea typeface="맑은 고딕"/>
                <a:cs typeface="+mn-cs"/>
              </a:rPr>
              <a:t>5</a:t>
            </a:r>
            <a:endParaRPr kumimoji="1" lang="ko-Kore-KR" altLang="en-US" sz="1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1" name="양쪽 모서리가 둥근 사각형 50">
            <a:extLst>
              <a:ext uri="{FF2B5EF4-FFF2-40B4-BE49-F238E27FC236}">
                <a16:creationId xmlns:a16="http://schemas.microsoft.com/office/drawing/2014/main" id="{95B1EF97-F3A0-C1D8-1E6E-EDCB6546860C}"/>
              </a:ext>
            </a:extLst>
          </p:cNvPr>
          <p:cNvSpPr/>
          <p:nvPr/>
        </p:nvSpPr>
        <p:spPr>
          <a:xfrm flipH="1" flipV="1">
            <a:off x="9605075" y="4198667"/>
            <a:ext cx="2061462" cy="1972785"/>
          </a:xfrm>
          <a:prstGeom prst="round2Same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2" name="TextBox 51">
            <a:extLst>
              <a:ext uri="{FF2B5EF4-FFF2-40B4-BE49-F238E27FC236}">
                <a16:creationId xmlns:a16="http://schemas.microsoft.com/office/drawing/2014/main" id="{3151B201-6ABF-5722-9C5D-EB547C1A1785}"/>
              </a:ext>
            </a:extLst>
          </p:cNvPr>
          <p:cNvSpPr txBox="1"/>
          <p:nvPr/>
        </p:nvSpPr>
        <p:spPr>
          <a:xfrm>
            <a:off x="9605075" y="3321506"/>
            <a:ext cx="2061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3" name="TextBox 52">
            <a:extLst>
              <a:ext uri="{FF2B5EF4-FFF2-40B4-BE49-F238E27FC236}">
                <a16:creationId xmlns:a16="http://schemas.microsoft.com/office/drawing/2014/main" id="{44C8B748-6098-02BD-1C65-B0174389C648}"/>
              </a:ext>
            </a:extLst>
          </p:cNvPr>
          <p:cNvSpPr txBox="1"/>
          <p:nvPr/>
        </p:nvSpPr>
        <p:spPr>
          <a:xfrm>
            <a:off x="9809798" y="4683738"/>
            <a:ext cx="1652016" cy="991810"/>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pic>
        <p:nvPicPr>
          <p:cNvPr id="54" name="그림 53"/>
          <p:cNvPicPr>
            <a:picLocks noChangeAspect="1"/>
          </p:cNvPicPr>
          <p:nvPr/>
        </p:nvPicPr>
        <p:blipFill rotWithShape="1">
          <a:blip r:embed="rId2"/>
          <a:stretch>
            <a:fillRect/>
          </a:stretch>
        </p:blipFill>
        <p:spPr>
          <a:xfrm>
            <a:off x="74963" y="42166"/>
            <a:ext cx="12117038" cy="6815834"/>
          </a:xfrm>
          <a:prstGeom prst="rect">
            <a:avLst/>
          </a:prstGeom>
        </p:spPr>
      </p:pic>
    </p:spTree>
    <p:extLst>
      <p:ext uri="{BB962C8B-B14F-4D97-AF65-F5344CB8AC3E}">
        <p14:creationId xmlns:p14="http://schemas.microsoft.com/office/powerpoint/2010/main" val="397923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5" name="타원 24"/>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6" name="타원 25"/>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7" name="타원 26"/>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4" name="직사각형 13"/>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5" name="모서리가 둥근 직사각형 14"/>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3" name="Freeform 209"/>
          <p:cNvSpPr/>
          <p:nvPr/>
        </p:nvSpPr>
        <p:spPr>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4" name="Freeform 230"/>
          <p:cNvSpPr>
            <a:spLocks noEditPoints="1"/>
          </p:cNvSpPr>
          <p:nvPr/>
        </p:nvSpPr>
        <p:spPr>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 name="TextBox 16"/>
          <p:cNvSpPr txBox="1"/>
          <p:nvPr/>
        </p:nvSpPr>
        <p:spPr>
          <a:xfrm>
            <a:off x="1048562" y="1632852"/>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통합사례관리사업의 개념과 목표</a:t>
            </a:r>
            <a:endParaRPr kumimoji="1" lang="ko-Kore-KR" altLang="en-US" sz="1600" b="0" i="0" u="none" strike="noStrike" kern="1200" cap="none" spc="0" normalizeH="0" baseline="0">
              <a:solidFill>
                <a:srgbClr val="000000"/>
              </a:solidFill>
              <a:effectLst/>
              <a:uLnTx/>
              <a:uFillTx/>
              <a:latin typeface="Montserrat SemiBold"/>
              <a:ea typeface="맑은 고딕"/>
              <a:cs typeface="+mn-cs"/>
            </a:endParaRPr>
          </a:p>
        </p:txBody>
      </p:sp>
      <p:sp>
        <p:nvSpPr>
          <p:cNvPr id="20" name="TextBox 19"/>
          <p:cNvSpPr txBox="1"/>
          <p:nvPr/>
        </p:nvSpPr>
        <p:spPr>
          <a:xfrm>
            <a:off x="4909569" y="951156"/>
            <a:ext cx="236854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86" name="자유형 85"/>
          <p:cNvSpPr/>
          <p:nvPr/>
        </p:nvSpPr>
        <p:spPr>
          <a:xfrm>
            <a:off x="918993" y="3381860"/>
            <a:ext cx="5065242" cy="2893433"/>
          </a:xfrm>
          <a:custGeom>
            <a:avLst/>
            <a:gdLst>
              <a:gd name="connsiteX0" fmla="*/ 0 w 5065242"/>
              <a:gd name="connsiteY0" fmla="*/ 0 h 1990936"/>
              <a:gd name="connsiteX1" fmla="*/ 5065242 w 5065242"/>
              <a:gd name="connsiteY1" fmla="*/ 0 h 1990936"/>
              <a:gd name="connsiteX2" fmla="*/ 5065242 w 5065242"/>
              <a:gd name="connsiteY2" fmla="*/ 1786854 h 1990936"/>
              <a:gd name="connsiteX3" fmla="*/ 4861160 w 5065242"/>
              <a:gd name="connsiteY3" fmla="*/ 1990936 h 1990936"/>
              <a:gd name="connsiteX4" fmla="*/ 204082 w 5065242"/>
              <a:gd name="connsiteY4" fmla="*/ 1990936 h 1990936"/>
              <a:gd name="connsiteX5" fmla="*/ 0 w 5065242"/>
              <a:gd name="connsiteY5" fmla="*/ 1786854 h 1990936"/>
              <a:gd name="connsiteX6" fmla="*/ 0 w 5065242"/>
              <a:gd name="connsiteY6" fmla="*/ 0 h 199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1990936">
                <a:moveTo>
                  <a:pt x="0" y="0"/>
                </a:moveTo>
                <a:lnTo>
                  <a:pt x="5065242" y="0"/>
                </a:lnTo>
                <a:lnTo>
                  <a:pt x="5065242" y="1786854"/>
                </a:lnTo>
                <a:cubicBezTo>
                  <a:pt x="5065242" y="1899565"/>
                  <a:pt x="4973871" y="1990936"/>
                  <a:pt x="4861160" y="1990936"/>
                </a:cubicBezTo>
                <a:lnTo>
                  <a:pt x="204082" y="1990936"/>
                </a:lnTo>
                <a:cubicBezTo>
                  <a:pt x="91371" y="1990936"/>
                  <a:pt x="0" y="1899565"/>
                  <a:pt x="0" y="178685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자유형 84"/>
          <p:cNvSpPr/>
          <p:nvPr/>
        </p:nvSpPr>
        <p:spPr>
          <a:xfrm>
            <a:off x="918993" y="2957095"/>
            <a:ext cx="5065242" cy="421947"/>
          </a:xfrm>
          <a:custGeom>
            <a:avLst/>
            <a:gdLst>
              <a:gd name="connsiteX0" fmla="*/ 204082 w 5065242"/>
              <a:gd name="connsiteY0" fmla="*/ 0 h 421947"/>
              <a:gd name="connsiteX1" fmla="*/ 4861160 w 5065242"/>
              <a:gd name="connsiteY1" fmla="*/ 0 h 421947"/>
              <a:gd name="connsiteX2" fmla="*/ 5065242 w 5065242"/>
              <a:gd name="connsiteY2" fmla="*/ 204082 h 421947"/>
              <a:gd name="connsiteX3" fmla="*/ 5065242 w 5065242"/>
              <a:gd name="connsiteY3" fmla="*/ 421947 h 421947"/>
              <a:gd name="connsiteX4" fmla="*/ 0 w 5065242"/>
              <a:gd name="connsiteY4" fmla="*/ 421947 h 421947"/>
              <a:gd name="connsiteX5" fmla="*/ 0 w 5065242"/>
              <a:gd name="connsiteY5" fmla="*/ 204082 h 421947"/>
              <a:gd name="connsiteX6" fmla="*/ 204082 w 5065242"/>
              <a:gd name="connsiteY6" fmla="*/ 0 h 42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421947">
                <a:moveTo>
                  <a:pt x="204082" y="0"/>
                </a:moveTo>
                <a:lnTo>
                  <a:pt x="4861160" y="0"/>
                </a:lnTo>
                <a:cubicBezTo>
                  <a:pt x="4973871" y="0"/>
                  <a:pt x="5065242" y="91371"/>
                  <a:pt x="5065242" y="204082"/>
                </a:cubicBezTo>
                <a:lnTo>
                  <a:pt x="5065242" y="421947"/>
                </a:lnTo>
                <a:lnTo>
                  <a:pt x="0" y="421947"/>
                </a:lnTo>
                <a:lnTo>
                  <a:pt x="0" y="204082"/>
                </a:lnTo>
                <a:cubicBezTo>
                  <a:pt x="0" y="91371"/>
                  <a:pt x="91371" y="0"/>
                  <a:pt x="204082"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7" name="Freeform 41"/>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8" name="Freeform 42"/>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noFill/>
          <a:ln w="26988" cap="rnd">
            <a:solidFill>
              <a:srgbClr val="000000"/>
            </a:solidFill>
            <a:prstDash val="solid"/>
            <a:round/>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9" name="Freeform 43"/>
          <p:cNvSpPr/>
          <p:nvPr/>
        </p:nvSpPr>
        <p:spPr>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1" name="Freeform 45"/>
          <p:cNvSpPr/>
          <p:nvPr/>
        </p:nvSpPr>
        <p:spPr>
          <a:xfrm>
            <a:off x="1660282" y="5153921"/>
            <a:ext cx="209550" cy="492125"/>
          </a:xfrm>
          <a:custGeom>
            <a:avLst/>
            <a:gdLst>
              <a:gd name="T0" fmla="*/ 49 w 132"/>
              <a:gd name="T1" fmla="*/ 0 h 310"/>
              <a:gd name="T2" fmla="*/ 45 w 132"/>
              <a:gd name="T3" fmla="*/ 8 h 310"/>
              <a:gd name="T4" fmla="*/ 44 w 132"/>
              <a:gd name="T5" fmla="*/ 9 h 310"/>
              <a:gd name="T6" fmla="*/ 0 w 132"/>
              <a:gd name="T7" fmla="*/ 88 h 310"/>
              <a:gd name="T8" fmla="*/ 45 w 132"/>
              <a:gd name="T9" fmla="*/ 124 h 310"/>
              <a:gd name="T10" fmla="*/ 50 w 132"/>
              <a:gd name="T11" fmla="*/ 128 h 310"/>
              <a:gd name="T12" fmla="*/ 45 w 132"/>
              <a:gd name="T13" fmla="*/ 134 h 310"/>
              <a:gd name="T14" fmla="*/ 6 w 132"/>
              <a:gd name="T15" fmla="*/ 180 h 310"/>
              <a:gd name="T16" fmla="*/ 75 w 132"/>
              <a:gd name="T17" fmla="*/ 310 h 310"/>
              <a:gd name="T18" fmla="*/ 132 w 132"/>
              <a:gd name="T19" fmla="*/ 310 h 310"/>
              <a:gd name="T20" fmla="*/ 49 w 132"/>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10">
                <a:moveTo>
                  <a:pt x="49" y="0"/>
                </a:moveTo>
                <a:lnTo>
                  <a:pt x="45" y="8"/>
                </a:lnTo>
                <a:lnTo>
                  <a:pt x="44" y="9"/>
                </a:lnTo>
                <a:lnTo>
                  <a:pt x="0" y="88"/>
                </a:lnTo>
                <a:lnTo>
                  <a:pt x="45" y="124"/>
                </a:lnTo>
                <a:lnTo>
                  <a:pt x="50" y="128"/>
                </a:lnTo>
                <a:lnTo>
                  <a:pt x="45" y="134"/>
                </a:lnTo>
                <a:lnTo>
                  <a:pt x="6" y="180"/>
                </a:lnTo>
                <a:lnTo>
                  <a:pt x="75" y="310"/>
                </a:lnTo>
                <a:lnTo>
                  <a:pt x="132" y="310"/>
                </a:lnTo>
                <a:lnTo>
                  <a:pt x="49"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3" name="Freeform 47"/>
          <p:cNvSpPr/>
          <p:nvPr/>
        </p:nvSpPr>
        <p:spPr>
          <a:xfrm>
            <a:off x="1958732" y="5153921"/>
            <a:ext cx="206375" cy="492125"/>
          </a:xfrm>
          <a:custGeom>
            <a:avLst/>
            <a:gdLst>
              <a:gd name="T0" fmla="*/ 80 w 130"/>
              <a:gd name="T1" fmla="*/ 0 h 310"/>
              <a:gd name="T2" fmla="*/ 85 w 130"/>
              <a:gd name="T3" fmla="*/ 8 h 310"/>
              <a:gd name="T4" fmla="*/ 85 w 130"/>
              <a:gd name="T5" fmla="*/ 9 h 310"/>
              <a:gd name="T6" fmla="*/ 130 w 130"/>
              <a:gd name="T7" fmla="*/ 88 h 310"/>
              <a:gd name="T8" fmla="*/ 85 w 130"/>
              <a:gd name="T9" fmla="*/ 124 h 310"/>
              <a:gd name="T10" fmla="*/ 80 w 130"/>
              <a:gd name="T11" fmla="*/ 128 h 310"/>
              <a:gd name="T12" fmla="*/ 85 w 130"/>
              <a:gd name="T13" fmla="*/ 134 h 310"/>
              <a:gd name="T14" fmla="*/ 123 w 130"/>
              <a:gd name="T15" fmla="*/ 180 h 310"/>
              <a:gd name="T16" fmla="*/ 55 w 130"/>
              <a:gd name="T17" fmla="*/ 310 h 310"/>
              <a:gd name="T18" fmla="*/ 0 w 130"/>
              <a:gd name="T19" fmla="*/ 310 h 310"/>
              <a:gd name="T20" fmla="*/ 80 w 130"/>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10">
                <a:moveTo>
                  <a:pt x="80" y="0"/>
                </a:moveTo>
                <a:lnTo>
                  <a:pt x="85" y="8"/>
                </a:lnTo>
                <a:lnTo>
                  <a:pt x="85" y="9"/>
                </a:lnTo>
                <a:lnTo>
                  <a:pt x="130" y="88"/>
                </a:lnTo>
                <a:lnTo>
                  <a:pt x="85" y="124"/>
                </a:lnTo>
                <a:lnTo>
                  <a:pt x="80" y="128"/>
                </a:lnTo>
                <a:lnTo>
                  <a:pt x="85" y="134"/>
                </a:lnTo>
                <a:lnTo>
                  <a:pt x="123" y="180"/>
                </a:lnTo>
                <a:lnTo>
                  <a:pt x="55" y="310"/>
                </a:lnTo>
                <a:lnTo>
                  <a:pt x="0" y="310"/>
                </a:lnTo>
                <a:lnTo>
                  <a:pt x="80"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5" name="Freeform 49"/>
          <p:cNvSpPr/>
          <p:nvPr/>
        </p:nvSpPr>
        <p:spPr>
          <a:xfrm>
            <a:off x="1730132" y="5123759"/>
            <a:ext cx="363538" cy="522288"/>
          </a:xfrm>
          <a:custGeom>
            <a:avLst/>
            <a:gdLst>
              <a:gd name="T0" fmla="*/ 5 w 229"/>
              <a:gd name="T1" fmla="*/ 19 h 329"/>
              <a:gd name="T2" fmla="*/ 88 w 229"/>
              <a:gd name="T3" fmla="*/ 329 h 329"/>
              <a:gd name="T4" fmla="*/ 144 w 229"/>
              <a:gd name="T5" fmla="*/ 329 h 329"/>
              <a:gd name="T6" fmla="*/ 224 w 229"/>
              <a:gd name="T7" fmla="*/ 18 h 329"/>
              <a:gd name="T8" fmla="*/ 229 w 229"/>
              <a:gd name="T9" fmla="*/ 26 h 329"/>
              <a:gd name="T10" fmla="*/ 229 w 229"/>
              <a:gd name="T11" fmla="*/ 27 h 329"/>
              <a:gd name="T12" fmla="*/ 229 w 229"/>
              <a:gd name="T13" fmla="*/ 23 h 329"/>
              <a:gd name="T14" fmla="*/ 206 w 229"/>
              <a:gd name="T15" fmla="*/ 0 h 329"/>
              <a:gd name="T16" fmla="*/ 115 w 229"/>
              <a:gd name="T17" fmla="*/ 63 h 329"/>
              <a:gd name="T18" fmla="*/ 24 w 229"/>
              <a:gd name="T19" fmla="*/ 1 h 329"/>
              <a:gd name="T20" fmla="*/ 0 w 229"/>
              <a:gd name="T21" fmla="*/ 24 h 329"/>
              <a:gd name="T22" fmla="*/ 0 w 229"/>
              <a:gd name="T23" fmla="*/ 28 h 329"/>
              <a:gd name="T24" fmla="*/ 1 w 229"/>
              <a:gd name="T25" fmla="*/ 27 h 329"/>
              <a:gd name="T26" fmla="*/ 5 w 229"/>
              <a:gd name="T27" fmla="*/ 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29">
                <a:moveTo>
                  <a:pt x="5" y="19"/>
                </a:moveTo>
                <a:lnTo>
                  <a:pt x="88" y="329"/>
                </a:lnTo>
                <a:lnTo>
                  <a:pt x="144" y="329"/>
                </a:lnTo>
                <a:lnTo>
                  <a:pt x="224" y="18"/>
                </a:lnTo>
                <a:lnTo>
                  <a:pt x="229" y="26"/>
                </a:lnTo>
                <a:lnTo>
                  <a:pt x="229" y="27"/>
                </a:lnTo>
                <a:lnTo>
                  <a:pt x="229" y="23"/>
                </a:lnTo>
                <a:lnTo>
                  <a:pt x="206" y="0"/>
                </a:lnTo>
                <a:lnTo>
                  <a:pt x="115" y="63"/>
                </a:lnTo>
                <a:lnTo>
                  <a:pt x="24" y="1"/>
                </a:lnTo>
                <a:lnTo>
                  <a:pt x="0" y="24"/>
                </a:lnTo>
                <a:lnTo>
                  <a:pt x="0" y="28"/>
                </a:lnTo>
                <a:lnTo>
                  <a:pt x="1" y="27"/>
                </a:lnTo>
                <a:lnTo>
                  <a:pt x="5" y="19"/>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1" name="Freeform 55"/>
          <p:cNvSpPr/>
          <p:nvPr/>
        </p:nvSpPr>
        <p:spPr>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3" name="Freeform 57"/>
          <p:cNvSpPr/>
          <p:nvPr/>
        </p:nvSpPr>
        <p:spPr>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7" name="Freeform 71"/>
          <p:cNvSpPr/>
          <p:nvPr/>
        </p:nvSpPr>
        <p:spPr>
          <a:xfrm>
            <a:off x="1890469" y="5299971"/>
            <a:ext cx="44450" cy="0"/>
          </a:xfrm>
          <a:custGeom>
            <a:avLst/>
            <a:gdLst>
              <a:gd name="T0" fmla="*/ 28 w 28"/>
              <a:gd name="T1" fmla="*/ 28 w 28"/>
              <a:gd name="T2" fmla="*/ 14 w 28"/>
              <a:gd name="T3" fmla="*/ 0 w 28"/>
              <a:gd name="T4" fmla="*/ 0 w 28"/>
              <a:gd name="T5" fmla="*/ 14 w 28"/>
              <a:gd name="T6" fmla="*/ 28 w 28"/>
            </a:gdLst>
            <a:ahLst/>
            <a:cxnLst>
              <a:cxn ang="0">
                <a:pos x="T0" y="0"/>
              </a:cxn>
              <a:cxn ang="0">
                <a:pos x="T1" y="0"/>
              </a:cxn>
              <a:cxn ang="0">
                <a:pos x="T2" y="0"/>
              </a:cxn>
              <a:cxn ang="0">
                <a:pos x="T3" y="0"/>
              </a:cxn>
              <a:cxn ang="0">
                <a:pos x="T4" y="0"/>
              </a:cxn>
              <a:cxn ang="0">
                <a:pos x="T5" y="0"/>
              </a:cxn>
              <a:cxn ang="0">
                <a:pos x="T6" y="0"/>
              </a:cxn>
            </a:cxnLst>
            <a:rect l="0" t="0" r="r" b="b"/>
            <a:pathLst>
              <a:path w="28">
                <a:moveTo>
                  <a:pt x="28" y="0"/>
                </a:moveTo>
                <a:lnTo>
                  <a:pt x="28" y="0"/>
                </a:lnTo>
                <a:lnTo>
                  <a:pt x="14" y="0"/>
                </a:lnTo>
                <a:lnTo>
                  <a:pt x="0" y="0"/>
                </a:lnTo>
                <a:lnTo>
                  <a:pt x="0" y="0"/>
                </a:lnTo>
                <a:lnTo>
                  <a:pt x="14" y="0"/>
                </a:lnTo>
                <a:lnTo>
                  <a:pt x="28" y="0"/>
                </a:lnTo>
                <a:close/>
              </a:path>
            </a:pathLst>
          </a:custGeom>
          <a:solidFill>
            <a:srgbClr val="000000"/>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9" name="Freeform 73"/>
          <p:cNvSpPr/>
          <p:nvPr/>
        </p:nvSpPr>
        <p:spPr>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1" name="Freeform 75"/>
          <p:cNvSpPr/>
          <p:nvPr/>
        </p:nvSpPr>
        <p:spPr>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90" name="TextBox 89"/>
          <p:cNvSpPr txBox="1"/>
          <p:nvPr/>
        </p:nvSpPr>
        <p:spPr>
          <a:xfrm>
            <a:off x="1048562" y="3536476"/>
            <a:ext cx="2884542"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1">
                <a:solidFill>
                  <a:srgbClr val="000000"/>
                </a:solidFill>
                <a:latin typeface="Montserrat SemiBold"/>
                <a:ea typeface="맑은 고딕"/>
              </a:rPr>
              <a:t>통합사례관리의 개념</a:t>
            </a:r>
            <a:endParaRPr kumimoji="1" lang="ko-Kore-KR" altLang="en-US" sz="1600" b="1" i="0" u="none" strike="noStrike" kern="1200" cap="none" spc="0" normalizeH="0" baseline="0">
              <a:solidFill>
                <a:srgbClr val="000000"/>
              </a:solidFill>
              <a:effectLst/>
              <a:uLnTx/>
              <a:uFillTx/>
              <a:latin typeface="Montserrat SemiBold"/>
              <a:ea typeface="맑은 고딕"/>
              <a:cs typeface="+mn-cs"/>
            </a:endParaRPr>
          </a:p>
        </p:txBody>
      </p:sp>
      <p:sp>
        <p:nvSpPr>
          <p:cNvPr id="91" name="TextBox 90"/>
          <p:cNvSpPr txBox="1"/>
          <p:nvPr/>
        </p:nvSpPr>
        <p:spPr>
          <a:xfrm>
            <a:off x="916234" y="3971653"/>
            <a:ext cx="5028768" cy="2092881"/>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latinLnBrk="0">
              <a:defRPr/>
            </a:pPr>
            <a:r>
              <a:rPr lang="ko-KR" altLang="en-US" sz="1400">
                <a:solidFill>
                  <a:schemeClr val="accent5">
                    <a:lumMod val="75000"/>
                  </a:schemeClr>
                </a:solidFill>
              </a:rPr>
              <a:t>복합적이고 다변화된 욕구를 가진 대상자에게 복지</a:t>
            </a:r>
            <a:r>
              <a:rPr lang="en-US" altLang="ko-KR" sz="1400">
                <a:solidFill>
                  <a:schemeClr val="accent5">
                    <a:lumMod val="75000"/>
                  </a:schemeClr>
                </a:solidFill>
              </a:rPr>
              <a:t>, </a:t>
            </a:r>
            <a:r>
              <a:rPr lang="ko-KR" altLang="en-US" sz="1400">
                <a:solidFill>
                  <a:schemeClr val="accent5">
                    <a:lumMod val="75000"/>
                  </a:schemeClr>
                </a:solidFill>
              </a:rPr>
              <a:t>보건</a:t>
            </a:r>
            <a:r>
              <a:rPr lang="en-US" altLang="ko-KR" sz="1400">
                <a:solidFill>
                  <a:schemeClr val="accent5">
                    <a:lumMod val="75000"/>
                  </a:schemeClr>
                </a:solidFill>
              </a:rPr>
              <a:t>, </a:t>
            </a:r>
            <a:r>
              <a:rPr lang="ko-KR" altLang="en-US" sz="1400">
                <a:solidFill>
                  <a:schemeClr val="accent5">
                    <a:lumMod val="75000"/>
                  </a:schemeClr>
                </a:solidFill>
              </a:rPr>
              <a:t>고용</a:t>
            </a:r>
            <a:r>
              <a:rPr lang="en-US" altLang="ko-KR" sz="1400">
                <a:solidFill>
                  <a:schemeClr val="accent5">
                    <a:lumMod val="75000"/>
                  </a:schemeClr>
                </a:solidFill>
              </a:rPr>
              <a:t>, </a:t>
            </a:r>
            <a:r>
              <a:rPr lang="ko-KR" altLang="en-US" sz="1400">
                <a:solidFill>
                  <a:schemeClr val="accent5">
                    <a:lumMod val="75000"/>
                  </a:schemeClr>
                </a:solidFill>
              </a:rPr>
              <a:t>주거</a:t>
            </a:r>
            <a:r>
              <a:rPr lang="en-US" altLang="ko-KR" sz="1400">
                <a:solidFill>
                  <a:schemeClr val="accent5">
                    <a:lumMod val="75000"/>
                  </a:schemeClr>
                </a:solidFill>
              </a:rPr>
              <a:t>, </a:t>
            </a:r>
            <a:r>
              <a:rPr lang="ko-KR" altLang="en-US" sz="1400">
                <a:solidFill>
                  <a:schemeClr val="accent5">
                    <a:lumMod val="75000"/>
                  </a:schemeClr>
                </a:solidFill>
              </a:rPr>
              <a:t>교육</a:t>
            </a:r>
            <a:r>
              <a:rPr lang="en-US" altLang="ko-KR" sz="1400">
                <a:solidFill>
                  <a:schemeClr val="accent5">
                    <a:lumMod val="75000"/>
                  </a:schemeClr>
                </a:solidFill>
              </a:rPr>
              <a:t>, </a:t>
            </a:r>
            <a:r>
              <a:rPr lang="ko-KR" altLang="en-US" sz="1400">
                <a:solidFill>
                  <a:schemeClr val="accent5">
                    <a:lumMod val="75000"/>
                  </a:schemeClr>
                </a:solidFill>
              </a:rPr>
              <a:t>금융</a:t>
            </a:r>
            <a:r>
              <a:rPr lang="en-US" altLang="ko-KR" sz="1400">
                <a:solidFill>
                  <a:schemeClr val="accent5">
                    <a:lumMod val="75000"/>
                  </a:schemeClr>
                </a:solidFill>
              </a:rPr>
              <a:t>, </a:t>
            </a:r>
            <a:r>
              <a:rPr lang="ko-KR" altLang="en-US" sz="1400">
                <a:solidFill>
                  <a:schemeClr val="accent5">
                    <a:lumMod val="75000"/>
                  </a:schemeClr>
                </a:solidFill>
              </a:rPr>
              <a:t>법률 등 필요한 서비스를 종합적으로 연계하고</a:t>
            </a:r>
            <a:r>
              <a:rPr lang="en-US" altLang="ko-KR" sz="1400">
                <a:solidFill>
                  <a:schemeClr val="accent5">
                    <a:lumMod val="75000"/>
                  </a:schemeClr>
                </a:solidFill>
              </a:rPr>
              <a:t>, </a:t>
            </a:r>
            <a:r>
              <a:rPr lang="ko-KR" altLang="en-US" sz="1400">
                <a:solidFill>
                  <a:schemeClr val="accent5">
                    <a:lumMod val="75000"/>
                  </a:schemeClr>
                </a:solidFill>
              </a:rPr>
              <a:t>상담과 모니터링을 지속해서 수행하는 포괄적 사업이다</a:t>
            </a:r>
            <a:r>
              <a:rPr lang="en-US" altLang="ko-KR" sz="1400">
                <a:solidFill>
                  <a:schemeClr val="accent5">
                    <a:lumMod val="75000"/>
                  </a:schemeClr>
                </a:solidFill>
              </a:rPr>
              <a:t>.</a:t>
            </a:r>
          </a:p>
          <a:p>
            <a:pPr lvl="0" latinLnBrk="0">
              <a:defRPr/>
            </a:pPr>
            <a:endParaRPr lang="en-US" altLang="ko-KR" sz="1400">
              <a:solidFill>
                <a:schemeClr val="tx1"/>
              </a:solidFill>
            </a:endParaRPr>
          </a:p>
          <a:p>
            <a:pPr marL="171450" lvl="0" indent="-171450" algn="l">
              <a:buFont typeface="Arial"/>
              <a:buChar char="•"/>
              <a:defRPr/>
            </a:pPr>
            <a:r>
              <a:rPr lang="ko-KR" altLang="en-US" sz="1200" b="1">
                <a:solidFill>
                  <a:schemeClr val="tx1"/>
                </a:solidFill>
              </a:rPr>
              <a:t>다차원적 복합 영역 개입</a:t>
            </a:r>
            <a:r>
              <a:rPr lang="en-US" altLang="ko-KR" sz="1200">
                <a:solidFill>
                  <a:schemeClr val="tx1"/>
                </a:solidFill>
              </a:rPr>
              <a:t>: </a:t>
            </a:r>
            <a:r>
              <a:rPr lang="ko-KR" altLang="en-US" sz="1200">
                <a:solidFill>
                  <a:schemeClr val="tx1"/>
                </a:solidFill>
              </a:rPr>
              <a:t>단순 생계 원조를 넘어 건강</a:t>
            </a:r>
            <a:r>
              <a:rPr lang="en-US" altLang="ko-KR" sz="1200">
                <a:solidFill>
                  <a:schemeClr val="tx1"/>
                </a:solidFill>
              </a:rPr>
              <a:t>·</a:t>
            </a:r>
            <a:r>
              <a:rPr lang="ko-KR" altLang="en-US" sz="1200">
                <a:solidFill>
                  <a:schemeClr val="tx1"/>
                </a:solidFill>
              </a:rPr>
              <a:t>일자리</a:t>
            </a:r>
            <a:r>
              <a:rPr lang="en-US" altLang="ko-KR" sz="1200">
                <a:solidFill>
                  <a:schemeClr val="tx1"/>
                </a:solidFill>
              </a:rPr>
              <a:t>·</a:t>
            </a:r>
            <a:r>
              <a:rPr lang="ko-KR" altLang="en-US" sz="1200">
                <a:solidFill>
                  <a:schemeClr val="tx1"/>
                </a:solidFill>
              </a:rPr>
              <a:t>주거 등 일상 전반을 통합 지원</a:t>
            </a:r>
          </a:p>
          <a:p>
            <a:pPr marL="171450" lvl="0" indent="-171450" algn="l">
              <a:buFont typeface="Arial"/>
              <a:buChar char="•"/>
              <a:defRPr/>
            </a:pPr>
            <a:endParaRPr lang="ko-KR" altLang="en-US" sz="1200">
              <a:solidFill>
                <a:schemeClr val="tx1"/>
              </a:solidFill>
            </a:endParaRPr>
          </a:p>
          <a:p>
            <a:pPr marL="171450" lvl="0" indent="-171450" algn="l">
              <a:buFont typeface="Arial"/>
              <a:buChar char="•"/>
              <a:defRPr/>
            </a:pPr>
            <a:r>
              <a:rPr lang="ko-KR" altLang="en-US" sz="1200" b="1">
                <a:solidFill>
                  <a:schemeClr val="tx1"/>
                </a:solidFill>
              </a:rPr>
              <a:t>민관 파트너십 자원 연계</a:t>
            </a:r>
            <a:r>
              <a:rPr lang="en-US" altLang="ko-KR" sz="1200">
                <a:solidFill>
                  <a:schemeClr val="tx1"/>
                </a:solidFill>
              </a:rPr>
              <a:t>: </a:t>
            </a:r>
            <a:r>
              <a:rPr lang="ko-KR" altLang="en-US" sz="1200">
                <a:solidFill>
                  <a:schemeClr val="tx1"/>
                </a:solidFill>
              </a:rPr>
              <a:t>공공 자원뿐만 아니라 지역사회 내 유관 민간 네트워크 자원 총동원</a:t>
            </a:r>
          </a:p>
        </p:txBody>
      </p:sp>
      <p:sp>
        <p:nvSpPr>
          <p:cNvPr id="97" name="자유형 96"/>
          <p:cNvSpPr/>
          <p:nvPr/>
        </p:nvSpPr>
        <p:spPr>
          <a:xfrm>
            <a:off x="6207765" y="3379042"/>
            <a:ext cx="5065242" cy="2893432"/>
          </a:xfrm>
          <a:custGeom>
            <a:avLst/>
            <a:gdLst>
              <a:gd name="connsiteX0" fmla="*/ 0 w 5065242"/>
              <a:gd name="connsiteY0" fmla="*/ 0 h 1990936"/>
              <a:gd name="connsiteX1" fmla="*/ 5065242 w 5065242"/>
              <a:gd name="connsiteY1" fmla="*/ 0 h 1990936"/>
              <a:gd name="connsiteX2" fmla="*/ 5065242 w 5065242"/>
              <a:gd name="connsiteY2" fmla="*/ 1786854 h 1990936"/>
              <a:gd name="connsiteX3" fmla="*/ 4861160 w 5065242"/>
              <a:gd name="connsiteY3" fmla="*/ 1990936 h 1990936"/>
              <a:gd name="connsiteX4" fmla="*/ 204082 w 5065242"/>
              <a:gd name="connsiteY4" fmla="*/ 1990936 h 1990936"/>
              <a:gd name="connsiteX5" fmla="*/ 0 w 5065242"/>
              <a:gd name="connsiteY5" fmla="*/ 1786854 h 1990936"/>
              <a:gd name="connsiteX6" fmla="*/ 0 w 5065242"/>
              <a:gd name="connsiteY6" fmla="*/ 0 h 199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1990936">
                <a:moveTo>
                  <a:pt x="0" y="0"/>
                </a:moveTo>
                <a:lnTo>
                  <a:pt x="5065242" y="0"/>
                </a:lnTo>
                <a:lnTo>
                  <a:pt x="5065242" y="1786854"/>
                </a:lnTo>
                <a:cubicBezTo>
                  <a:pt x="5065242" y="1899565"/>
                  <a:pt x="4973871" y="1990936"/>
                  <a:pt x="4861160" y="1990936"/>
                </a:cubicBezTo>
                <a:lnTo>
                  <a:pt x="204082" y="1990936"/>
                </a:lnTo>
                <a:cubicBezTo>
                  <a:pt x="91371" y="1990936"/>
                  <a:pt x="0" y="1899565"/>
                  <a:pt x="0" y="178685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8" name="자유형 97"/>
          <p:cNvSpPr/>
          <p:nvPr/>
        </p:nvSpPr>
        <p:spPr>
          <a:xfrm>
            <a:off x="6207765" y="2945865"/>
            <a:ext cx="5065242" cy="421947"/>
          </a:xfrm>
          <a:custGeom>
            <a:avLst/>
            <a:gdLst>
              <a:gd name="connsiteX0" fmla="*/ 204082 w 5065242"/>
              <a:gd name="connsiteY0" fmla="*/ 0 h 421947"/>
              <a:gd name="connsiteX1" fmla="*/ 4861160 w 5065242"/>
              <a:gd name="connsiteY1" fmla="*/ 0 h 421947"/>
              <a:gd name="connsiteX2" fmla="*/ 5065242 w 5065242"/>
              <a:gd name="connsiteY2" fmla="*/ 204082 h 421947"/>
              <a:gd name="connsiteX3" fmla="*/ 5065242 w 5065242"/>
              <a:gd name="connsiteY3" fmla="*/ 421947 h 421947"/>
              <a:gd name="connsiteX4" fmla="*/ 0 w 5065242"/>
              <a:gd name="connsiteY4" fmla="*/ 421947 h 421947"/>
              <a:gd name="connsiteX5" fmla="*/ 0 w 5065242"/>
              <a:gd name="connsiteY5" fmla="*/ 204082 h 421947"/>
              <a:gd name="connsiteX6" fmla="*/ 204082 w 5065242"/>
              <a:gd name="connsiteY6" fmla="*/ 0 h 42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242" h="421947">
                <a:moveTo>
                  <a:pt x="204082" y="0"/>
                </a:moveTo>
                <a:lnTo>
                  <a:pt x="4861160" y="0"/>
                </a:lnTo>
                <a:cubicBezTo>
                  <a:pt x="4973871" y="0"/>
                  <a:pt x="5065242" y="91371"/>
                  <a:pt x="5065242" y="204082"/>
                </a:cubicBezTo>
                <a:lnTo>
                  <a:pt x="5065242" y="421947"/>
                </a:lnTo>
                <a:lnTo>
                  <a:pt x="0" y="421947"/>
                </a:lnTo>
                <a:lnTo>
                  <a:pt x="0" y="204082"/>
                </a:lnTo>
                <a:cubicBezTo>
                  <a:pt x="0" y="91371"/>
                  <a:pt x="91371" y="0"/>
                  <a:pt x="204082"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48" name="Freeform 8"/>
          <p:cNvSpPr/>
          <p:nvPr/>
        </p:nvSpPr>
        <p:spPr>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2" name="Freeform 12"/>
          <p:cNvSpPr/>
          <p:nvPr/>
        </p:nvSpPr>
        <p:spPr>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4" name="Freeform 14"/>
          <p:cNvSpPr/>
          <p:nvPr/>
        </p:nvSpPr>
        <p:spPr>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62" name="Freeform 22"/>
          <p:cNvSpPr/>
          <p:nvPr/>
        </p:nvSpPr>
        <p:spPr>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3" name="Freeform 33"/>
          <p:cNvSpPr/>
          <p:nvPr/>
        </p:nvSpPr>
        <p:spPr>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5" name="Freeform 35"/>
          <p:cNvSpPr/>
          <p:nvPr/>
        </p:nvSpPr>
        <p:spPr>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3" name="TextBox 2"/>
          <p:cNvSpPr txBox="1"/>
          <p:nvPr/>
        </p:nvSpPr>
        <p:spPr>
          <a:xfrm>
            <a:off x="525463" y="2395627"/>
            <a:ext cx="8607442" cy="369332"/>
          </a:xfrm>
          <a:prstGeom prst="rect">
            <a:avLst/>
          </a:prstGeom>
          <a:noFill/>
        </p:spPr>
        <p:txBody>
          <a:bodyPr wrap="square">
            <a:spAutoFit/>
          </a:bodyPr>
          <a:lstStyle/>
          <a:p>
            <a:pPr lvl="0">
              <a:defRPr/>
            </a:pPr>
            <a:r>
              <a:rPr lang="ko-KR" altLang="en-US" b="0" i="0">
                <a:solidFill>
                  <a:srgbClr val="64748B"/>
                </a:solidFill>
                <a:effectLst/>
                <a:latin typeface="Noto Sans KR"/>
                <a:ea typeface="Noto Sans KR"/>
              </a:rPr>
              <a:t>다양한 공공</a:t>
            </a:r>
            <a:r>
              <a:rPr lang="en-US" altLang="ko-KR" b="0" i="0">
                <a:solidFill>
                  <a:srgbClr val="64748B"/>
                </a:solidFill>
                <a:effectLst/>
                <a:latin typeface="Noto Sans KR"/>
                <a:ea typeface="Noto Sans KR"/>
              </a:rPr>
              <a:t>·</a:t>
            </a:r>
            <a:r>
              <a:rPr lang="ko-KR" altLang="en-US" b="0" i="0">
                <a:solidFill>
                  <a:srgbClr val="64748B"/>
                </a:solidFill>
                <a:effectLst/>
                <a:latin typeface="Noto Sans KR"/>
                <a:ea typeface="Noto Sans KR"/>
              </a:rPr>
              <a:t>민간 복지 자원의 체계적인 연계</a:t>
            </a:r>
            <a:r>
              <a:rPr lang="en-US" altLang="ko-KR" b="0" i="0">
                <a:solidFill>
                  <a:srgbClr val="64748B"/>
                </a:solidFill>
                <a:effectLst/>
                <a:latin typeface="Noto Sans KR"/>
                <a:ea typeface="Noto Sans KR"/>
              </a:rPr>
              <a:t>·</a:t>
            </a:r>
            <a:r>
              <a:rPr lang="ko-KR" altLang="en-US" b="0" i="0">
                <a:solidFill>
                  <a:srgbClr val="64748B"/>
                </a:solidFill>
                <a:effectLst/>
                <a:latin typeface="Noto Sans KR"/>
                <a:ea typeface="Noto Sans KR"/>
              </a:rPr>
              <a:t>관리를 통한 다차원적 주민 자활 지원 체계</a:t>
            </a:r>
            <a:endParaRPr lang="ko-KR" altLang="en-US"/>
          </a:p>
        </p:txBody>
      </p:sp>
      <p:sp>
        <p:nvSpPr>
          <p:cNvPr id="4" name="TextBox 3"/>
          <p:cNvSpPr txBox="1"/>
          <p:nvPr/>
        </p:nvSpPr>
        <p:spPr>
          <a:xfrm>
            <a:off x="6360791" y="3536476"/>
            <a:ext cx="2884542" cy="338554"/>
          </a:xfrm>
          <a:prstGeom prst="rect">
            <a:avLst/>
          </a:prstGeom>
          <a:noFill/>
        </p:spPr>
        <p:txBody>
          <a:bodyPr wrap="square">
            <a:spAutoFit/>
          </a:bodyPr>
          <a:lstStyle/>
          <a:p>
            <a:pPr lvl="0">
              <a:defRPr/>
            </a:pPr>
            <a:r>
              <a:rPr lang="ko-KR" altLang="en-US" sz="1600" b="1"/>
              <a:t>사업 목표 및 핵심 대상</a:t>
            </a:r>
          </a:p>
        </p:txBody>
      </p:sp>
      <p:sp>
        <p:nvSpPr>
          <p:cNvPr id="8" name="TextBox 7"/>
          <p:cNvSpPr txBox="1"/>
          <p:nvPr/>
        </p:nvSpPr>
        <p:spPr>
          <a:xfrm>
            <a:off x="6226002" y="3948041"/>
            <a:ext cx="5028768" cy="2154436"/>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latinLnBrk="0">
              <a:defRPr/>
            </a:pPr>
            <a:r>
              <a:rPr lang="ko-KR" altLang="en-US" sz="1400">
                <a:solidFill>
                  <a:schemeClr val="accent5">
                    <a:lumMod val="75000"/>
                  </a:schemeClr>
                </a:solidFill>
              </a:rPr>
              <a:t>주민 맞춤형 복지 서비스를 통하여 삶의 안정적 자립 기반을</a:t>
            </a:r>
          </a:p>
          <a:p>
            <a:pPr lvl="0" latinLnBrk="0">
              <a:defRPr/>
            </a:pPr>
            <a:r>
              <a:rPr lang="ko-KR" altLang="en-US" sz="1400">
                <a:solidFill>
                  <a:schemeClr val="accent5">
                    <a:lumMod val="75000"/>
                  </a:schemeClr>
                </a:solidFill>
              </a:rPr>
              <a:t>공고히 다지는 한편</a:t>
            </a:r>
            <a:r>
              <a:rPr lang="en-US" altLang="ko-KR" sz="1400">
                <a:solidFill>
                  <a:schemeClr val="accent5">
                    <a:lumMod val="75000"/>
                  </a:schemeClr>
                </a:solidFill>
              </a:rPr>
              <a:t>, </a:t>
            </a:r>
            <a:r>
              <a:rPr lang="ko-KR" altLang="en-US" sz="1400">
                <a:solidFill>
                  <a:schemeClr val="accent5">
                    <a:lumMod val="75000"/>
                  </a:schemeClr>
                </a:solidFill>
              </a:rPr>
              <a:t>복지 제도의 전달 효율성을</a:t>
            </a:r>
          </a:p>
          <a:p>
            <a:pPr lvl="0" latinLnBrk="0">
              <a:defRPr/>
            </a:pPr>
            <a:r>
              <a:rPr lang="ko-KR" altLang="en-US" sz="1400">
                <a:solidFill>
                  <a:schemeClr val="accent5">
                    <a:lumMod val="75000"/>
                  </a:schemeClr>
                </a:solidFill>
              </a:rPr>
              <a:t>극대화하고 고용</a:t>
            </a:r>
            <a:r>
              <a:rPr lang="en-US" altLang="ko-KR" sz="1400">
                <a:solidFill>
                  <a:schemeClr val="accent5">
                    <a:lumMod val="75000"/>
                  </a:schemeClr>
                </a:solidFill>
              </a:rPr>
              <a:t>. </a:t>
            </a:r>
            <a:r>
              <a:rPr lang="ko-KR" altLang="en-US" sz="1400">
                <a:solidFill>
                  <a:schemeClr val="accent5">
                    <a:lumMod val="75000"/>
                  </a:schemeClr>
                </a:solidFill>
              </a:rPr>
              <a:t>복지 선순환을 창출하는</a:t>
            </a:r>
            <a:r>
              <a:rPr lang="en-US" altLang="ko-KR" sz="1400">
                <a:solidFill>
                  <a:schemeClr val="accent5">
                    <a:lumMod val="75000"/>
                  </a:schemeClr>
                </a:solidFill>
              </a:rPr>
              <a:t> </a:t>
            </a:r>
            <a:r>
              <a:rPr lang="ko-KR" altLang="en-US" sz="1400">
                <a:solidFill>
                  <a:schemeClr val="accent5">
                    <a:lumMod val="75000"/>
                  </a:schemeClr>
                </a:solidFill>
              </a:rPr>
              <a:t>것을</a:t>
            </a:r>
          </a:p>
          <a:p>
            <a:pPr lvl="0" latinLnBrk="0">
              <a:defRPr/>
            </a:pPr>
            <a:r>
              <a:rPr lang="ko-KR" altLang="en-US" sz="1400">
                <a:solidFill>
                  <a:schemeClr val="accent5">
                    <a:lumMod val="75000"/>
                  </a:schemeClr>
                </a:solidFill>
              </a:rPr>
              <a:t>궁극적 지향점으로 둔다</a:t>
            </a:r>
            <a:r>
              <a:rPr lang="en-US" altLang="ko-KR" sz="1400">
                <a:solidFill>
                  <a:schemeClr val="accent5">
                    <a:lumMod val="75000"/>
                  </a:schemeClr>
                </a:solidFill>
              </a:rPr>
              <a:t>.</a:t>
            </a:r>
          </a:p>
          <a:p>
            <a:pPr lvl="0" latinLnBrk="0">
              <a:defRPr/>
            </a:pPr>
            <a:endParaRPr lang="en-US" altLang="ko-KR" sz="1400">
              <a:solidFill>
                <a:schemeClr val="tx1"/>
              </a:solidFill>
            </a:endParaRPr>
          </a:p>
          <a:p>
            <a:pPr marL="285750" lvl="0" indent="-285750" algn="l" latinLnBrk="0">
              <a:buFont typeface="Arial"/>
              <a:buChar char="•"/>
              <a:defRPr/>
            </a:pPr>
            <a:r>
              <a:rPr lang="ko-KR" altLang="en-US" sz="1600" b="1"/>
              <a:t>📌</a:t>
            </a:r>
            <a:r>
              <a:rPr lang="ko-KR" altLang="en-US" sz="1200">
                <a:solidFill>
                  <a:schemeClr val="tx1"/>
                </a:solidFill>
              </a:rPr>
              <a:t>중점 예방 및 관리 가구</a:t>
            </a:r>
          </a:p>
          <a:p>
            <a:pPr marL="285750" lvl="0" indent="-285750" algn="l" latinLnBrk="0">
              <a:buFont typeface="Arial"/>
              <a:buChar char="•"/>
              <a:defRPr/>
            </a:pPr>
            <a:r>
              <a:rPr lang="ko-KR" altLang="en-US" sz="1200">
                <a:solidFill>
                  <a:schemeClr val="tx1"/>
                </a:solidFill>
              </a:rPr>
              <a:t>탈빈곤</a:t>
            </a:r>
            <a:r>
              <a:rPr lang="en-US" altLang="ko-KR" sz="1200">
                <a:solidFill>
                  <a:schemeClr val="tx1"/>
                </a:solidFill>
              </a:rPr>
              <a:t>. </a:t>
            </a:r>
            <a:r>
              <a:rPr lang="ko-KR" altLang="en-US" sz="1200">
                <a:solidFill>
                  <a:schemeClr val="tx1"/>
                </a:solidFill>
              </a:rPr>
              <a:t>자활 가능 가구</a:t>
            </a:r>
          </a:p>
          <a:p>
            <a:pPr marL="285750" lvl="0" indent="-285750" algn="l" latinLnBrk="0">
              <a:buFont typeface="Arial"/>
              <a:buChar char="•"/>
              <a:defRPr/>
            </a:pPr>
            <a:r>
              <a:rPr lang="ko-KR" altLang="en-US" sz="1200">
                <a:solidFill>
                  <a:schemeClr val="tx1"/>
                </a:solidFill>
              </a:rPr>
              <a:t>차상위 빈곤층 위기 가구</a:t>
            </a:r>
          </a:p>
          <a:p>
            <a:pPr marL="285750" lvl="0" indent="-285750" algn="l" latinLnBrk="0">
              <a:buFont typeface="Arial"/>
              <a:buChar char="•"/>
              <a:defRPr/>
            </a:pPr>
            <a:r>
              <a:rPr lang="ko-KR" altLang="en-US" sz="1200">
                <a:solidFill>
                  <a:schemeClr val="tx1"/>
                </a:solidFill>
              </a:rPr>
              <a:t>긴급 지원 대상 가구</a:t>
            </a:r>
          </a:p>
          <a:p>
            <a:pPr marL="285750" lvl="0" indent="-285750" algn="l" latinLnBrk="0">
              <a:buFont typeface="Arial"/>
              <a:buChar char="•"/>
              <a:defRPr/>
            </a:pPr>
            <a:r>
              <a:rPr lang="ko-KR" altLang="en-US" sz="1200">
                <a:solidFill>
                  <a:schemeClr val="tx1"/>
                </a:solidFill>
              </a:rPr>
              <a:t>기초수급 탈락 구제 기구</a:t>
            </a:r>
            <a:endParaRPr lang="en-US" altLang="ko-KR" sz="1400">
              <a:solidFill>
                <a:schemeClr val="tx1"/>
              </a:solidFill>
            </a:endParaRPr>
          </a:p>
        </p:txBody>
      </p:sp>
      <p:sp>
        <p:nvSpPr>
          <p:cNvPr id="176" name="가로 글상자 175"/>
          <p:cNvSpPr txBox="1"/>
          <p:nvPr/>
        </p:nvSpPr>
        <p:spPr>
          <a:xfrm>
            <a:off x="1463386" y="391638"/>
            <a:ext cx="2560617" cy="330357"/>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sz="1600"/>
          </a:p>
        </p:txBody>
      </p:sp>
    </p:spTree>
    <p:extLst>
      <p:ext uri="{BB962C8B-B14F-4D97-AF65-F5344CB8AC3E}">
        <p14:creationId xmlns:p14="http://schemas.microsoft.com/office/powerpoint/2010/main" val="2666828481"/>
      </p:ext>
    </p:extLst>
  </p:cSld>
  <p:clrMapOvr>
    <a:masterClrMapping/>
  </p:clrMapOvr>
</p:sld>
</file>

<file path=ppt/slides/slide4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모서리가 둥근 직사각형 6">
            <a:extLst>
              <a:ext uri="{FF2B5EF4-FFF2-40B4-BE49-F238E27FC236}">
                <a16:creationId xmlns:a16="http://schemas.microsoft.com/office/drawing/2014/main" id="{672C1E3E-9788-B140-8FD8-1EF5C6868226}"/>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8" name="그룹 7">
            <a:extLst>
              <a:ext uri="{FF2B5EF4-FFF2-40B4-BE49-F238E27FC236}">
                <a16:creationId xmlns:a16="http://schemas.microsoft.com/office/drawing/2014/main" id="{C188FDBF-266A-0378-354A-F1CF059CE2FD}"/>
              </a:ext>
            </a:extLst>
          </p:cNvPr>
          <p:cNvGrpSpPr/>
          <p:nvPr/>
        </p:nvGrpSpPr>
        <p:grpSpPr>
          <a:xfrm>
            <a:off x="530352" y="403479"/>
            <a:ext cx="825350" cy="211073"/>
            <a:chOff x="502920" y="348234"/>
            <a:chExt cx="929640" cy="237744"/>
          </a:xfrm>
        </p:grpSpPr>
        <p:sp>
          <p:nvSpPr>
            <p:cNvPr id="40" name="타원 39">
              <a:extLst>
                <a:ext uri="{FF2B5EF4-FFF2-40B4-BE49-F238E27FC236}">
                  <a16:creationId xmlns:a16="http://schemas.microsoft.com/office/drawing/2014/main" id="{85A46D2D-412F-F90F-DAD5-BD69E999751E}"/>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1" name="타원 40">
              <a:extLst>
                <a:ext uri="{FF2B5EF4-FFF2-40B4-BE49-F238E27FC236}">
                  <a16:creationId xmlns:a16="http://schemas.microsoft.com/office/drawing/2014/main" id="{FAECDC6C-FCDF-2C7C-6875-C75C0576832E}"/>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7" name="타원 66">
              <a:extLst>
                <a:ext uri="{FF2B5EF4-FFF2-40B4-BE49-F238E27FC236}">
                  <a16:creationId xmlns:a16="http://schemas.microsoft.com/office/drawing/2014/main" id="{0414D441-C9FA-1181-C1C2-4C631CA488E3}"/>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9" name="직사각형 8">
            <a:extLst>
              <a:ext uri="{FF2B5EF4-FFF2-40B4-BE49-F238E27FC236}">
                <a16:creationId xmlns:a16="http://schemas.microsoft.com/office/drawing/2014/main" id="{7EE7444B-183C-066B-70CA-6C8A5A14BE58}"/>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0" name="직사각형 9">
            <a:extLst>
              <a:ext uri="{FF2B5EF4-FFF2-40B4-BE49-F238E27FC236}">
                <a16:creationId xmlns:a16="http://schemas.microsoft.com/office/drawing/2014/main" id="{5B674C81-FF8B-2E94-3BD8-A4510B8B308C}"/>
              </a:ext>
            </a:extLst>
          </p:cNvPr>
          <p:cNvSpPr/>
          <p:nvPr/>
        </p:nvSpPr>
        <p:spPr>
          <a:xfrm>
            <a:off x="2618547" y="815720"/>
            <a:ext cx="2342703" cy="547879"/>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 name="직사각형 10">
            <a:extLst>
              <a:ext uri="{FF2B5EF4-FFF2-40B4-BE49-F238E27FC236}">
                <a16:creationId xmlns:a16="http://schemas.microsoft.com/office/drawing/2014/main" id="{B27A0B30-B29E-C26E-4AA7-CD5BF38E98CB}"/>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 name="직사각형 11">
            <a:extLst>
              <a:ext uri="{FF2B5EF4-FFF2-40B4-BE49-F238E27FC236}">
                <a16:creationId xmlns:a16="http://schemas.microsoft.com/office/drawing/2014/main" id="{37D4A39D-1037-A20F-336B-5E6076A9672D}"/>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3" name="직사각형 12">
            <a:extLst>
              <a:ext uri="{FF2B5EF4-FFF2-40B4-BE49-F238E27FC236}">
                <a16:creationId xmlns:a16="http://schemas.microsoft.com/office/drawing/2014/main" id="{FEBF179C-950B-B932-9754-0B73761E5E71}"/>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 name="직사각형 13">
            <a:extLst>
              <a:ext uri="{FF2B5EF4-FFF2-40B4-BE49-F238E27FC236}">
                <a16:creationId xmlns:a16="http://schemas.microsoft.com/office/drawing/2014/main" id="{F321F047-F273-5EC0-28EF-25B5A4F5789F}"/>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 name="모서리가 둥근 직사각형 14">
            <a:extLst>
              <a:ext uri="{FF2B5EF4-FFF2-40B4-BE49-F238E27FC236}">
                <a16:creationId xmlns:a16="http://schemas.microsoft.com/office/drawing/2014/main" id="{0D5EDF97-279F-FFA4-2ADB-81EB46BB402C}"/>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16" name="그룹 15">
            <a:extLst>
              <a:ext uri="{FF2B5EF4-FFF2-40B4-BE49-F238E27FC236}">
                <a16:creationId xmlns:a16="http://schemas.microsoft.com/office/drawing/2014/main" id="{14332577-E8B2-B422-BDC2-09175E9D8D52}"/>
              </a:ext>
            </a:extLst>
          </p:cNvPr>
          <p:cNvGrpSpPr/>
          <p:nvPr/>
        </p:nvGrpSpPr>
        <p:grpSpPr>
          <a:xfrm>
            <a:off x="659468" y="1665350"/>
            <a:ext cx="283558" cy="277431"/>
            <a:chOff x="2709093" y="4704274"/>
            <a:chExt cx="166806" cy="163202"/>
          </a:xfrm>
        </p:grpSpPr>
        <p:sp>
          <p:nvSpPr>
            <p:cNvPr id="23" name="Freeform 209">
              <a:extLst>
                <a:ext uri="{FF2B5EF4-FFF2-40B4-BE49-F238E27FC236}">
                  <a16:creationId xmlns:a16="http://schemas.microsoft.com/office/drawing/2014/main" id="{CD1DE3AF-F759-489F-F402-6212B734B010}"/>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 name="Freeform 230">
              <a:extLst>
                <a:ext uri="{FF2B5EF4-FFF2-40B4-BE49-F238E27FC236}">
                  <a16:creationId xmlns:a16="http://schemas.microsoft.com/office/drawing/2014/main" id="{3B6C7CEE-E7F6-862C-7183-6AD6C9156960}"/>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17" name="TextBox 16">
            <a:extLst>
              <a:ext uri="{FF2B5EF4-FFF2-40B4-BE49-F238E27FC236}">
                <a16:creationId xmlns:a16="http://schemas.microsoft.com/office/drawing/2014/main" id="{D5CB8E07-B215-12F0-4C02-01414FAA3232}"/>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 name="TextBox 17">
            <a:extLst>
              <a:ext uri="{FF2B5EF4-FFF2-40B4-BE49-F238E27FC236}">
                <a16:creationId xmlns:a16="http://schemas.microsoft.com/office/drawing/2014/main" id="{D1EC4F19-8DDD-F5C6-9945-D7311BEC9DA1}"/>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9" name="TextBox 18">
            <a:extLst>
              <a:ext uri="{FF2B5EF4-FFF2-40B4-BE49-F238E27FC236}">
                <a16:creationId xmlns:a16="http://schemas.microsoft.com/office/drawing/2014/main" id="{28A293E5-D9B4-CB9B-0323-A9BD575EA173}"/>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0" name="TextBox 19">
            <a:extLst>
              <a:ext uri="{FF2B5EF4-FFF2-40B4-BE49-F238E27FC236}">
                <a16:creationId xmlns:a16="http://schemas.microsoft.com/office/drawing/2014/main" id="{AAD5D475-F516-C351-9094-305E17473B27}"/>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1" name="TextBox 20">
            <a:extLst>
              <a:ext uri="{FF2B5EF4-FFF2-40B4-BE49-F238E27FC236}">
                <a16:creationId xmlns:a16="http://schemas.microsoft.com/office/drawing/2014/main" id="{F9C88D8B-85D0-9716-A477-8419DDFE054F}"/>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2" name="TextBox 21">
            <a:extLst>
              <a:ext uri="{FF2B5EF4-FFF2-40B4-BE49-F238E27FC236}">
                <a16:creationId xmlns:a16="http://schemas.microsoft.com/office/drawing/2014/main" id="{A21D7467-D0D4-C489-C9D0-DCE8EA8BA246}"/>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grpSp>
        <p:nvGrpSpPr>
          <p:cNvPr id="4" name="그룹 3">
            <a:extLst>
              <a:ext uri="{FF2B5EF4-FFF2-40B4-BE49-F238E27FC236}">
                <a16:creationId xmlns:a16="http://schemas.microsoft.com/office/drawing/2014/main" id="{248EB430-36CF-FACC-D508-993F1CCA54C7}"/>
              </a:ext>
            </a:extLst>
          </p:cNvPr>
          <p:cNvGrpSpPr/>
          <p:nvPr/>
        </p:nvGrpSpPr>
        <p:grpSpPr>
          <a:xfrm>
            <a:off x="11460848" y="412642"/>
            <a:ext cx="194594" cy="198198"/>
            <a:chOff x="5595676" y="3684320"/>
            <a:chExt cx="225292" cy="229464"/>
          </a:xfrm>
        </p:grpSpPr>
        <p:sp>
          <p:nvSpPr>
            <p:cNvPr id="5" name="Freeform 324">
              <a:extLst>
                <a:ext uri="{FF2B5EF4-FFF2-40B4-BE49-F238E27FC236}">
                  <a16:creationId xmlns:a16="http://schemas.microsoft.com/office/drawing/2014/main" id="{70B5F18A-2818-4C45-73E0-E4A136D1C04B}"/>
                </a:ext>
              </a:extLst>
            </p:cNvPr>
            <p:cNvSpPr>
              <a:spLocks/>
            </p:cNvSpPr>
            <p:nvPr/>
          </p:nvSpPr>
          <p:spPr bwMode="auto">
            <a:xfrm>
              <a:off x="5599848" y="3684320"/>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 name="Freeform 325">
              <a:extLst>
                <a:ext uri="{FF2B5EF4-FFF2-40B4-BE49-F238E27FC236}">
                  <a16:creationId xmlns:a16="http://schemas.microsoft.com/office/drawing/2014/main" id="{92959EF1-4E36-123F-A9E6-8E9893AE0463}"/>
                </a:ext>
              </a:extLst>
            </p:cNvPr>
            <p:cNvSpPr>
              <a:spLocks/>
            </p:cNvSpPr>
            <p:nvPr/>
          </p:nvSpPr>
          <p:spPr bwMode="auto">
            <a:xfrm>
              <a:off x="5595676" y="3688492"/>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25" name="직사각형 24">
            <a:extLst>
              <a:ext uri="{FF2B5EF4-FFF2-40B4-BE49-F238E27FC236}">
                <a16:creationId xmlns:a16="http://schemas.microsoft.com/office/drawing/2014/main" id="{D34CAB0B-2CFE-1793-328A-F1E78A1A6D8F}"/>
              </a:ext>
            </a:extLst>
          </p:cNvPr>
          <p:cNvSpPr/>
          <p:nvPr/>
        </p:nvSpPr>
        <p:spPr>
          <a:xfrm>
            <a:off x="3319272" y="3664840"/>
            <a:ext cx="2496312" cy="1143000"/>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6" name="직사각형 25">
            <a:extLst>
              <a:ext uri="{FF2B5EF4-FFF2-40B4-BE49-F238E27FC236}">
                <a16:creationId xmlns:a16="http://schemas.microsoft.com/office/drawing/2014/main" id="{A0CA35B7-A5F6-4DCB-B2EA-4ABEB5717648}"/>
              </a:ext>
            </a:extLst>
          </p:cNvPr>
          <p:cNvSpPr/>
          <p:nvPr/>
        </p:nvSpPr>
        <p:spPr>
          <a:xfrm>
            <a:off x="5815584" y="3664840"/>
            <a:ext cx="2496312" cy="1143000"/>
          </a:xfrm>
          <a:prstGeom prst="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7" name="자유형 26">
            <a:extLst>
              <a:ext uri="{FF2B5EF4-FFF2-40B4-BE49-F238E27FC236}">
                <a16:creationId xmlns:a16="http://schemas.microsoft.com/office/drawing/2014/main" id="{697E7CD8-F53D-0676-B48B-A5EFDC1BB09B}"/>
              </a:ext>
            </a:extLst>
          </p:cNvPr>
          <p:cNvSpPr/>
          <p:nvPr/>
        </p:nvSpPr>
        <p:spPr>
          <a:xfrm rot="5400000">
            <a:off x="9345168" y="2631568"/>
            <a:ext cx="1143000" cy="3209544"/>
          </a:xfrm>
          <a:custGeom>
            <a:avLst/>
            <a:gdLst>
              <a:gd name="connsiteX0" fmla="*/ 0 w 1143000"/>
              <a:gd name="connsiteY0" fmla="*/ 3209544 h 3209544"/>
              <a:gd name="connsiteX1" fmla="*/ 0 w 1143000"/>
              <a:gd name="connsiteY1" fmla="*/ 713232 h 3209544"/>
              <a:gd name="connsiteX2" fmla="*/ 571500 w 1143000"/>
              <a:gd name="connsiteY2" fmla="*/ 0 h 3209544"/>
              <a:gd name="connsiteX3" fmla="*/ 1143000 w 1143000"/>
              <a:gd name="connsiteY3" fmla="*/ 713232 h 3209544"/>
              <a:gd name="connsiteX4" fmla="*/ 1143000 w 1143000"/>
              <a:gd name="connsiteY4" fmla="*/ 3209544 h 320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209544">
                <a:moveTo>
                  <a:pt x="0" y="3209544"/>
                </a:moveTo>
                <a:lnTo>
                  <a:pt x="0" y="713232"/>
                </a:lnTo>
                <a:lnTo>
                  <a:pt x="571500" y="0"/>
                </a:lnTo>
                <a:lnTo>
                  <a:pt x="1143000" y="713232"/>
                </a:lnTo>
                <a:lnTo>
                  <a:pt x="1143000" y="3209544"/>
                </a:lnTo>
                <a:close/>
              </a:path>
            </a:pathLst>
          </a:custGeom>
          <a:solidFill>
            <a:schemeClr val="bg1">
              <a:lumMod val="8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2" name="자유형 41">
            <a:extLst>
              <a:ext uri="{FF2B5EF4-FFF2-40B4-BE49-F238E27FC236}">
                <a16:creationId xmlns:a16="http://schemas.microsoft.com/office/drawing/2014/main" id="{814EA84A-9DBC-3DBA-BAF4-81FA0CD0C357}"/>
              </a:ext>
            </a:extLst>
          </p:cNvPr>
          <p:cNvSpPr/>
          <p:nvPr/>
        </p:nvSpPr>
        <p:spPr>
          <a:xfrm>
            <a:off x="822960" y="3664840"/>
            <a:ext cx="2496312" cy="1143000"/>
          </a:xfrm>
          <a:custGeom>
            <a:avLst/>
            <a:gdLst>
              <a:gd name="connsiteX0" fmla="*/ 190504 w 2496312"/>
              <a:gd name="connsiteY0" fmla="*/ 0 h 1143000"/>
              <a:gd name="connsiteX1" fmla="*/ 1139190 w 2496312"/>
              <a:gd name="connsiteY1" fmla="*/ 0 h 1143000"/>
              <a:gd name="connsiteX2" fmla="*/ 2305808 w 2496312"/>
              <a:gd name="connsiteY2" fmla="*/ 0 h 1143000"/>
              <a:gd name="connsiteX3" fmla="*/ 2496312 w 2496312"/>
              <a:gd name="connsiteY3" fmla="*/ 0 h 1143000"/>
              <a:gd name="connsiteX4" fmla="*/ 2496312 w 2496312"/>
              <a:gd name="connsiteY4" fmla="*/ 190504 h 1143000"/>
              <a:gd name="connsiteX5" fmla="*/ 2496312 w 2496312"/>
              <a:gd name="connsiteY5" fmla="*/ 952496 h 1143000"/>
              <a:gd name="connsiteX6" fmla="*/ 2496312 w 2496312"/>
              <a:gd name="connsiteY6" fmla="*/ 1143000 h 1143000"/>
              <a:gd name="connsiteX7" fmla="*/ 2305808 w 2496312"/>
              <a:gd name="connsiteY7" fmla="*/ 1143000 h 1143000"/>
              <a:gd name="connsiteX8" fmla="*/ 1139190 w 2496312"/>
              <a:gd name="connsiteY8" fmla="*/ 1143000 h 1143000"/>
              <a:gd name="connsiteX9" fmla="*/ 190504 w 2496312"/>
              <a:gd name="connsiteY9" fmla="*/ 1143000 h 1143000"/>
              <a:gd name="connsiteX10" fmla="*/ 0 w 2496312"/>
              <a:gd name="connsiteY10" fmla="*/ 952496 h 1143000"/>
              <a:gd name="connsiteX11" fmla="*/ 0 w 2496312"/>
              <a:gd name="connsiteY11" fmla="*/ 190504 h 1143000"/>
              <a:gd name="connsiteX12" fmla="*/ 190504 w 2496312"/>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6312" h="1143000">
                <a:moveTo>
                  <a:pt x="190504" y="0"/>
                </a:moveTo>
                <a:lnTo>
                  <a:pt x="1139190" y="0"/>
                </a:lnTo>
                <a:lnTo>
                  <a:pt x="2305808" y="0"/>
                </a:lnTo>
                <a:lnTo>
                  <a:pt x="2496312" y="0"/>
                </a:lnTo>
                <a:lnTo>
                  <a:pt x="2496312" y="190504"/>
                </a:lnTo>
                <a:lnTo>
                  <a:pt x="2496312" y="952496"/>
                </a:lnTo>
                <a:lnTo>
                  <a:pt x="2496312" y="1143000"/>
                </a:lnTo>
                <a:lnTo>
                  <a:pt x="2305808" y="1143000"/>
                </a:lnTo>
                <a:lnTo>
                  <a:pt x="1139190" y="1143000"/>
                </a:lnTo>
                <a:lnTo>
                  <a:pt x="190504" y="1143000"/>
                </a:lnTo>
                <a:cubicBezTo>
                  <a:pt x="85292" y="1143000"/>
                  <a:pt x="0" y="1057708"/>
                  <a:pt x="0" y="952496"/>
                </a:cubicBezTo>
                <a:lnTo>
                  <a:pt x="0" y="190504"/>
                </a:lnTo>
                <a:cubicBezTo>
                  <a:pt x="0" y="85292"/>
                  <a:pt x="85292" y="0"/>
                  <a:pt x="190504"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8" name="TextBox 27">
            <a:extLst>
              <a:ext uri="{FF2B5EF4-FFF2-40B4-BE49-F238E27FC236}">
                <a16:creationId xmlns:a16="http://schemas.microsoft.com/office/drawing/2014/main" id="{95538CBC-F987-C031-4220-C7B9EB5B9CCC}"/>
              </a:ext>
            </a:extLst>
          </p:cNvPr>
          <p:cNvSpPr txBox="1"/>
          <p:nvPr/>
        </p:nvSpPr>
        <p:spPr>
          <a:xfrm>
            <a:off x="822960" y="4067063"/>
            <a:ext cx="24963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9" name="TextBox 28">
            <a:extLst>
              <a:ext uri="{FF2B5EF4-FFF2-40B4-BE49-F238E27FC236}">
                <a16:creationId xmlns:a16="http://schemas.microsoft.com/office/drawing/2014/main" id="{AA8DCBD4-570C-AE49-C50F-CE704E8B0287}"/>
              </a:ext>
            </a:extLst>
          </p:cNvPr>
          <p:cNvSpPr txBox="1"/>
          <p:nvPr/>
        </p:nvSpPr>
        <p:spPr>
          <a:xfrm>
            <a:off x="996696" y="5473786"/>
            <a:ext cx="214884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30" name="TextBox 29">
            <a:extLst>
              <a:ext uri="{FF2B5EF4-FFF2-40B4-BE49-F238E27FC236}">
                <a16:creationId xmlns:a16="http://schemas.microsoft.com/office/drawing/2014/main" id="{BD1147B6-26A1-562C-17ED-14C4B4FE27AB}"/>
              </a:ext>
            </a:extLst>
          </p:cNvPr>
          <p:cNvSpPr txBox="1"/>
          <p:nvPr/>
        </p:nvSpPr>
        <p:spPr>
          <a:xfrm>
            <a:off x="822960" y="5071563"/>
            <a:ext cx="249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ACB4"/>
                </a:solidFill>
                <a:effectLst/>
                <a:uLnTx/>
                <a:uFillTx/>
                <a:latin typeface="Montserrat SemiBold"/>
                <a:ea typeface="맑은 고딕"/>
                <a:cs typeface="+mn-cs"/>
              </a:rPr>
              <a:t>Insert Title Here</a:t>
            </a:r>
            <a:endParaRPr kumimoji="1" lang="ko-Kore-KR" altLang="en-US" sz="12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31" name="TextBox 30">
            <a:extLst>
              <a:ext uri="{FF2B5EF4-FFF2-40B4-BE49-F238E27FC236}">
                <a16:creationId xmlns:a16="http://schemas.microsoft.com/office/drawing/2014/main" id="{8FF94351-0300-433C-0F83-EC89B9890861}"/>
              </a:ext>
            </a:extLst>
          </p:cNvPr>
          <p:cNvSpPr txBox="1"/>
          <p:nvPr/>
        </p:nvSpPr>
        <p:spPr>
          <a:xfrm>
            <a:off x="3319272" y="4067063"/>
            <a:ext cx="24963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2" name="TextBox 31">
            <a:extLst>
              <a:ext uri="{FF2B5EF4-FFF2-40B4-BE49-F238E27FC236}">
                <a16:creationId xmlns:a16="http://schemas.microsoft.com/office/drawing/2014/main" id="{D3E22536-D9FA-762B-9BB0-035BE6341D89}"/>
              </a:ext>
            </a:extLst>
          </p:cNvPr>
          <p:cNvSpPr txBox="1"/>
          <p:nvPr/>
        </p:nvSpPr>
        <p:spPr>
          <a:xfrm>
            <a:off x="3493008" y="5473786"/>
            <a:ext cx="214884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33" name="TextBox 32">
            <a:extLst>
              <a:ext uri="{FF2B5EF4-FFF2-40B4-BE49-F238E27FC236}">
                <a16:creationId xmlns:a16="http://schemas.microsoft.com/office/drawing/2014/main" id="{82A5A83E-B4F4-CB5E-BEF8-7A91DF6E0DF7}"/>
              </a:ext>
            </a:extLst>
          </p:cNvPr>
          <p:cNvSpPr txBox="1"/>
          <p:nvPr/>
        </p:nvSpPr>
        <p:spPr>
          <a:xfrm>
            <a:off x="3319272" y="5071563"/>
            <a:ext cx="249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ACB4"/>
                </a:solidFill>
                <a:effectLst/>
                <a:uLnTx/>
                <a:uFillTx/>
                <a:latin typeface="Montserrat SemiBold"/>
                <a:ea typeface="맑은 고딕"/>
                <a:cs typeface="+mn-cs"/>
              </a:rPr>
              <a:t>Insert Title Here</a:t>
            </a:r>
            <a:endParaRPr kumimoji="1" lang="ko-Kore-KR" altLang="en-US" sz="12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34" name="TextBox 33">
            <a:extLst>
              <a:ext uri="{FF2B5EF4-FFF2-40B4-BE49-F238E27FC236}">
                <a16:creationId xmlns:a16="http://schemas.microsoft.com/office/drawing/2014/main" id="{7727B707-E56F-FCF4-E386-1F350C3B067A}"/>
              </a:ext>
            </a:extLst>
          </p:cNvPr>
          <p:cNvSpPr txBox="1"/>
          <p:nvPr/>
        </p:nvSpPr>
        <p:spPr>
          <a:xfrm>
            <a:off x="5815584" y="4067063"/>
            <a:ext cx="24963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5" name="TextBox 34">
            <a:extLst>
              <a:ext uri="{FF2B5EF4-FFF2-40B4-BE49-F238E27FC236}">
                <a16:creationId xmlns:a16="http://schemas.microsoft.com/office/drawing/2014/main" id="{27C984E3-116C-A969-21F6-4FED61EED114}"/>
              </a:ext>
            </a:extLst>
          </p:cNvPr>
          <p:cNvSpPr txBox="1"/>
          <p:nvPr/>
        </p:nvSpPr>
        <p:spPr>
          <a:xfrm>
            <a:off x="5989320" y="5473786"/>
            <a:ext cx="214884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36" name="TextBox 35">
            <a:extLst>
              <a:ext uri="{FF2B5EF4-FFF2-40B4-BE49-F238E27FC236}">
                <a16:creationId xmlns:a16="http://schemas.microsoft.com/office/drawing/2014/main" id="{A45340C3-DFDF-42B9-8B5A-C69C88830191}"/>
              </a:ext>
            </a:extLst>
          </p:cNvPr>
          <p:cNvSpPr txBox="1"/>
          <p:nvPr/>
        </p:nvSpPr>
        <p:spPr>
          <a:xfrm>
            <a:off x="5815584" y="5071563"/>
            <a:ext cx="249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ACB4"/>
                </a:solidFill>
                <a:effectLst/>
                <a:uLnTx/>
                <a:uFillTx/>
                <a:latin typeface="Montserrat SemiBold"/>
                <a:ea typeface="맑은 고딕"/>
                <a:cs typeface="+mn-cs"/>
              </a:rPr>
              <a:t>Insert Title Here</a:t>
            </a:r>
            <a:endParaRPr kumimoji="1" lang="ko-Kore-KR" altLang="en-US" sz="12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37" name="TextBox 36">
            <a:extLst>
              <a:ext uri="{FF2B5EF4-FFF2-40B4-BE49-F238E27FC236}">
                <a16:creationId xmlns:a16="http://schemas.microsoft.com/office/drawing/2014/main" id="{E6E9D847-C8E0-A2EC-E955-61AD00374074}"/>
              </a:ext>
            </a:extLst>
          </p:cNvPr>
          <p:cNvSpPr txBox="1"/>
          <p:nvPr/>
        </p:nvSpPr>
        <p:spPr>
          <a:xfrm>
            <a:off x="8311896" y="4067063"/>
            <a:ext cx="24963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8" name="TextBox 37">
            <a:extLst>
              <a:ext uri="{FF2B5EF4-FFF2-40B4-BE49-F238E27FC236}">
                <a16:creationId xmlns:a16="http://schemas.microsoft.com/office/drawing/2014/main" id="{22AD13BD-1C21-EC5C-68FC-ED8D81B43DC8}"/>
              </a:ext>
            </a:extLst>
          </p:cNvPr>
          <p:cNvSpPr txBox="1"/>
          <p:nvPr/>
        </p:nvSpPr>
        <p:spPr>
          <a:xfrm>
            <a:off x="8485632" y="5473786"/>
            <a:ext cx="214884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39" name="TextBox 38">
            <a:extLst>
              <a:ext uri="{FF2B5EF4-FFF2-40B4-BE49-F238E27FC236}">
                <a16:creationId xmlns:a16="http://schemas.microsoft.com/office/drawing/2014/main" id="{B5F2E48E-B167-7347-1E2B-EF715B4D6168}"/>
              </a:ext>
            </a:extLst>
          </p:cNvPr>
          <p:cNvSpPr txBox="1"/>
          <p:nvPr/>
        </p:nvSpPr>
        <p:spPr>
          <a:xfrm>
            <a:off x="8311896" y="5071563"/>
            <a:ext cx="24963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ACB4"/>
                </a:solidFill>
                <a:effectLst/>
                <a:uLnTx/>
                <a:uFillTx/>
                <a:latin typeface="Montserrat SemiBold"/>
                <a:ea typeface="맑은 고딕"/>
                <a:cs typeface="+mn-cs"/>
              </a:rPr>
              <a:t>Insert Title Here</a:t>
            </a:r>
            <a:endParaRPr kumimoji="1" lang="ko-Kore-KR" altLang="en-US" sz="12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44" name="TextBox 43">
            <a:extLst>
              <a:ext uri="{FF2B5EF4-FFF2-40B4-BE49-F238E27FC236}">
                <a16:creationId xmlns:a16="http://schemas.microsoft.com/office/drawing/2014/main" id="{2137A358-0C5F-3930-2205-59471A8A1E9B}"/>
              </a:ext>
            </a:extLst>
          </p:cNvPr>
          <p:cNvSpPr txBox="1"/>
          <p:nvPr/>
        </p:nvSpPr>
        <p:spPr>
          <a:xfrm>
            <a:off x="2733700" y="2616286"/>
            <a:ext cx="6724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Marketing Road Map</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pic>
        <p:nvPicPr>
          <p:cNvPr id="68" name="그림 67"/>
          <p:cNvPicPr>
            <a:picLocks noChangeAspect="1"/>
          </p:cNvPicPr>
          <p:nvPr/>
        </p:nvPicPr>
        <p:blipFill rotWithShape="1">
          <a:blip r:embed="rId2"/>
          <a:stretch>
            <a:fillRect/>
          </a:stretch>
        </p:blipFill>
        <p:spPr>
          <a:xfrm>
            <a:off x="62592" y="35208"/>
            <a:ext cx="12129408" cy="6822792"/>
          </a:xfrm>
          <a:prstGeom prst="rect">
            <a:avLst/>
          </a:prstGeom>
        </p:spPr>
      </p:pic>
    </p:spTree>
    <p:extLst>
      <p:ext uri="{BB962C8B-B14F-4D97-AF65-F5344CB8AC3E}">
        <p14:creationId xmlns:p14="http://schemas.microsoft.com/office/powerpoint/2010/main" val="1598975287"/>
      </p:ext>
    </p:extLst>
  </p:cSld>
  <p:clrMapOvr>
    <a:masterClrMapping/>
  </p:clrMapOvr>
</p:sld>
</file>

<file path=ppt/slides/slide4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55" name="모서리가 둥근 직사각형 54">
            <a:extLst>
              <a:ext uri="{FF2B5EF4-FFF2-40B4-BE49-F238E27FC236}">
                <a16:creationId xmlns:a16="http://schemas.microsoft.com/office/drawing/2014/main" id="{312BA327-B301-031D-F24C-A1240253C325}"/>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56" name="그룹 55">
            <a:extLst>
              <a:ext uri="{FF2B5EF4-FFF2-40B4-BE49-F238E27FC236}">
                <a16:creationId xmlns:a16="http://schemas.microsoft.com/office/drawing/2014/main" id="{E7368DF3-FF63-6A71-12EC-E409F5456D21}"/>
              </a:ext>
            </a:extLst>
          </p:cNvPr>
          <p:cNvGrpSpPr/>
          <p:nvPr/>
        </p:nvGrpSpPr>
        <p:grpSpPr>
          <a:xfrm>
            <a:off x="530352" y="403479"/>
            <a:ext cx="825350" cy="211073"/>
            <a:chOff x="502920" y="348234"/>
            <a:chExt cx="929640" cy="237744"/>
          </a:xfrm>
        </p:grpSpPr>
        <p:sp>
          <p:nvSpPr>
            <p:cNvPr id="77" name="타원 76">
              <a:extLst>
                <a:ext uri="{FF2B5EF4-FFF2-40B4-BE49-F238E27FC236}">
                  <a16:creationId xmlns:a16="http://schemas.microsoft.com/office/drawing/2014/main" id="{5F60DF88-292C-77B0-F012-5D111F02930C}"/>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8" name="타원 77">
              <a:extLst>
                <a:ext uri="{FF2B5EF4-FFF2-40B4-BE49-F238E27FC236}">
                  <a16:creationId xmlns:a16="http://schemas.microsoft.com/office/drawing/2014/main" id="{2DB6CD9B-1F41-41C6-15EE-637CC0C87329}"/>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90" name="타원 89">
              <a:extLst>
                <a:ext uri="{FF2B5EF4-FFF2-40B4-BE49-F238E27FC236}">
                  <a16:creationId xmlns:a16="http://schemas.microsoft.com/office/drawing/2014/main" id="{17A1BAD7-515F-AF90-F2C3-1483CD00F5B8}"/>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57" name="직사각형 56">
            <a:extLst>
              <a:ext uri="{FF2B5EF4-FFF2-40B4-BE49-F238E27FC236}">
                <a16:creationId xmlns:a16="http://schemas.microsoft.com/office/drawing/2014/main" id="{75AAFA5D-2ACE-25D0-176B-78A038AF2F21}"/>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8" name="직사각형 57">
            <a:extLst>
              <a:ext uri="{FF2B5EF4-FFF2-40B4-BE49-F238E27FC236}">
                <a16:creationId xmlns:a16="http://schemas.microsoft.com/office/drawing/2014/main" id="{FC06334A-D16C-D91A-3675-38DCB3FA759F}"/>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9" name="직사각형 58">
            <a:extLst>
              <a:ext uri="{FF2B5EF4-FFF2-40B4-BE49-F238E27FC236}">
                <a16:creationId xmlns:a16="http://schemas.microsoft.com/office/drawing/2014/main" id="{30C4B44E-F97E-3715-7F27-0FD61DB30086}"/>
              </a:ext>
            </a:extLst>
          </p:cNvPr>
          <p:cNvSpPr/>
          <p:nvPr/>
        </p:nvSpPr>
        <p:spPr>
          <a:xfrm>
            <a:off x="4935410" y="815720"/>
            <a:ext cx="2342703" cy="547879"/>
          </a:xfrm>
          <a:prstGeom prst="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0" name="직사각형 59">
            <a:extLst>
              <a:ext uri="{FF2B5EF4-FFF2-40B4-BE49-F238E27FC236}">
                <a16:creationId xmlns:a16="http://schemas.microsoft.com/office/drawing/2014/main" id="{2EADC63A-89E5-6193-A43B-60421264614A}"/>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1" name="직사각형 60">
            <a:extLst>
              <a:ext uri="{FF2B5EF4-FFF2-40B4-BE49-F238E27FC236}">
                <a16:creationId xmlns:a16="http://schemas.microsoft.com/office/drawing/2014/main" id="{46CEEEAA-7595-7473-78FB-027C6CAAFA41}"/>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2" name="직사각형 61">
            <a:extLst>
              <a:ext uri="{FF2B5EF4-FFF2-40B4-BE49-F238E27FC236}">
                <a16:creationId xmlns:a16="http://schemas.microsoft.com/office/drawing/2014/main" id="{CA3A779E-1AFF-E3A9-1926-B82EEC5D5834}"/>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3" name="모서리가 둥근 직사각형 62">
            <a:extLst>
              <a:ext uri="{FF2B5EF4-FFF2-40B4-BE49-F238E27FC236}">
                <a16:creationId xmlns:a16="http://schemas.microsoft.com/office/drawing/2014/main" id="{C880DBFC-AB6F-81A7-CB02-EF3B507E7D36}"/>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64" name="그룹 63">
            <a:extLst>
              <a:ext uri="{FF2B5EF4-FFF2-40B4-BE49-F238E27FC236}">
                <a16:creationId xmlns:a16="http://schemas.microsoft.com/office/drawing/2014/main" id="{F71FCBEA-EAC8-BAD3-036A-A73B1B062584}"/>
              </a:ext>
            </a:extLst>
          </p:cNvPr>
          <p:cNvGrpSpPr/>
          <p:nvPr/>
        </p:nvGrpSpPr>
        <p:grpSpPr>
          <a:xfrm>
            <a:off x="659468" y="1665350"/>
            <a:ext cx="283558" cy="277431"/>
            <a:chOff x="2709093" y="4704274"/>
            <a:chExt cx="166806" cy="163202"/>
          </a:xfrm>
        </p:grpSpPr>
        <p:sp>
          <p:nvSpPr>
            <p:cNvPr id="74" name="Freeform 209">
              <a:extLst>
                <a:ext uri="{FF2B5EF4-FFF2-40B4-BE49-F238E27FC236}">
                  <a16:creationId xmlns:a16="http://schemas.microsoft.com/office/drawing/2014/main" id="{F9D58149-D5D7-45D6-7AC1-997A27161018}"/>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5" name="Freeform 230">
              <a:extLst>
                <a:ext uri="{FF2B5EF4-FFF2-40B4-BE49-F238E27FC236}">
                  <a16:creationId xmlns:a16="http://schemas.microsoft.com/office/drawing/2014/main" id="{2BBFB778-AF4B-84E0-B601-B5274C47AC88}"/>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65" name="TextBox 64">
            <a:extLst>
              <a:ext uri="{FF2B5EF4-FFF2-40B4-BE49-F238E27FC236}">
                <a16:creationId xmlns:a16="http://schemas.microsoft.com/office/drawing/2014/main" id="{428B783C-DAE9-17B5-7E28-148D0EE00D94}"/>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6" name="TextBox 65">
            <a:extLst>
              <a:ext uri="{FF2B5EF4-FFF2-40B4-BE49-F238E27FC236}">
                <a16:creationId xmlns:a16="http://schemas.microsoft.com/office/drawing/2014/main" id="{3FB3CD1A-AF17-35B1-B052-E6419CCFAE74}"/>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7" name="TextBox 66">
            <a:extLst>
              <a:ext uri="{FF2B5EF4-FFF2-40B4-BE49-F238E27FC236}">
                <a16:creationId xmlns:a16="http://schemas.microsoft.com/office/drawing/2014/main" id="{52C80D50-1D26-AE88-FA53-F1DF9FC30784}"/>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8" name="TextBox 67">
            <a:extLst>
              <a:ext uri="{FF2B5EF4-FFF2-40B4-BE49-F238E27FC236}">
                <a16:creationId xmlns:a16="http://schemas.microsoft.com/office/drawing/2014/main" id="{6882F878-496F-08F1-C4B2-F9D71B704168}"/>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9" name="TextBox 68">
            <a:extLst>
              <a:ext uri="{FF2B5EF4-FFF2-40B4-BE49-F238E27FC236}">
                <a16:creationId xmlns:a16="http://schemas.microsoft.com/office/drawing/2014/main" id="{0FF32E60-AE26-F917-8F21-8CF321F8A7CF}"/>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3" name="TextBox 72">
            <a:extLst>
              <a:ext uri="{FF2B5EF4-FFF2-40B4-BE49-F238E27FC236}">
                <a16:creationId xmlns:a16="http://schemas.microsoft.com/office/drawing/2014/main" id="{280F9675-8D98-4847-2049-6CC0854131DF}"/>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3" name="Freeform 324">
            <a:extLst>
              <a:ext uri="{FF2B5EF4-FFF2-40B4-BE49-F238E27FC236}">
                <a16:creationId xmlns:a16="http://schemas.microsoft.com/office/drawing/2014/main" id="{8DEE0429-EEA1-599A-0369-AA260FFE9EE3}"/>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4" name="Freeform 325">
            <a:extLst>
              <a:ext uri="{FF2B5EF4-FFF2-40B4-BE49-F238E27FC236}">
                <a16:creationId xmlns:a16="http://schemas.microsoft.com/office/drawing/2014/main" id="{E890E100-25C2-E1CF-F543-BDAA4B448F3F}"/>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70" name="자유형 69">
            <a:extLst>
              <a:ext uri="{FF2B5EF4-FFF2-40B4-BE49-F238E27FC236}">
                <a16:creationId xmlns:a16="http://schemas.microsoft.com/office/drawing/2014/main" id="{D8268E82-09D4-C165-3BA5-566BCA7BE288}"/>
              </a:ext>
            </a:extLst>
          </p:cNvPr>
          <p:cNvSpPr/>
          <p:nvPr/>
        </p:nvSpPr>
        <p:spPr>
          <a:xfrm>
            <a:off x="5343368" y="2691469"/>
            <a:ext cx="3018579" cy="3960538"/>
          </a:xfrm>
          <a:custGeom>
            <a:avLst/>
            <a:gdLst>
              <a:gd name="connsiteX0" fmla="*/ 1706880 w 3413760"/>
              <a:gd name="connsiteY0" fmla="*/ 0 h 4479036"/>
              <a:gd name="connsiteX1" fmla="*/ 3413760 w 3413760"/>
              <a:gd name="connsiteY1" fmla="*/ 1749552 h 4479036"/>
              <a:gd name="connsiteX2" fmla="*/ 2881884 w 3413760"/>
              <a:gd name="connsiteY2" fmla="*/ 1749552 h 4479036"/>
              <a:gd name="connsiteX3" fmla="*/ 2881884 w 3413760"/>
              <a:gd name="connsiteY3" fmla="*/ 4479036 h 4479036"/>
              <a:gd name="connsiteX4" fmla="*/ 531876 w 3413760"/>
              <a:gd name="connsiteY4" fmla="*/ 4479036 h 4479036"/>
              <a:gd name="connsiteX5" fmla="*/ 531876 w 3413760"/>
              <a:gd name="connsiteY5" fmla="*/ 1749552 h 4479036"/>
              <a:gd name="connsiteX6" fmla="*/ 0 w 3413760"/>
              <a:gd name="connsiteY6" fmla="*/ 1749552 h 44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3760" h="4479036">
                <a:moveTo>
                  <a:pt x="1706880" y="0"/>
                </a:moveTo>
                <a:lnTo>
                  <a:pt x="3413760" y="1749552"/>
                </a:lnTo>
                <a:lnTo>
                  <a:pt x="2881884" y="1749552"/>
                </a:lnTo>
                <a:lnTo>
                  <a:pt x="2881884" y="4479036"/>
                </a:lnTo>
                <a:lnTo>
                  <a:pt x="531876" y="4479036"/>
                </a:lnTo>
                <a:lnTo>
                  <a:pt x="531876" y="1749552"/>
                </a:lnTo>
                <a:lnTo>
                  <a:pt x="0" y="1749552"/>
                </a:ln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9" name="직사각형 78">
            <a:extLst>
              <a:ext uri="{FF2B5EF4-FFF2-40B4-BE49-F238E27FC236}">
                <a16:creationId xmlns:a16="http://schemas.microsoft.com/office/drawing/2014/main" id="{69F8F53E-DFE5-FDFD-E01C-6E215730F95A}"/>
              </a:ext>
            </a:extLst>
          </p:cNvPr>
          <p:cNvSpPr/>
          <p:nvPr/>
        </p:nvSpPr>
        <p:spPr>
          <a:xfrm flipH="1" flipV="1">
            <a:off x="5811069" y="4968427"/>
            <a:ext cx="2086055" cy="1683580"/>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1" name="TextBox 70">
            <a:extLst>
              <a:ext uri="{FF2B5EF4-FFF2-40B4-BE49-F238E27FC236}">
                <a16:creationId xmlns:a16="http://schemas.microsoft.com/office/drawing/2014/main" id="{D9549788-A6A7-CD0A-0F00-019EDAA82C3D}"/>
              </a:ext>
            </a:extLst>
          </p:cNvPr>
          <p:cNvSpPr txBox="1"/>
          <p:nvPr/>
        </p:nvSpPr>
        <p:spPr>
          <a:xfrm>
            <a:off x="5898571" y="5615129"/>
            <a:ext cx="1900088"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72" name="TextBox 71">
            <a:extLst>
              <a:ext uri="{FF2B5EF4-FFF2-40B4-BE49-F238E27FC236}">
                <a16:creationId xmlns:a16="http://schemas.microsoft.com/office/drawing/2014/main" id="{DF003F57-DFDA-C4D2-0A0E-2E147E6CCE70}"/>
              </a:ext>
            </a:extLst>
          </p:cNvPr>
          <p:cNvSpPr txBox="1"/>
          <p:nvPr/>
        </p:nvSpPr>
        <p:spPr>
          <a:xfrm>
            <a:off x="5801545" y="5231561"/>
            <a:ext cx="2094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6" name="TextBox 75">
            <a:extLst>
              <a:ext uri="{FF2B5EF4-FFF2-40B4-BE49-F238E27FC236}">
                <a16:creationId xmlns:a16="http://schemas.microsoft.com/office/drawing/2014/main" id="{1393F126-07C8-2CBE-3586-CECEE9CFE808}"/>
              </a:ext>
            </a:extLst>
          </p:cNvPr>
          <p:cNvSpPr txBox="1"/>
          <p:nvPr/>
        </p:nvSpPr>
        <p:spPr>
          <a:xfrm>
            <a:off x="5898571" y="3744394"/>
            <a:ext cx="19324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4000" b="0" i="0" u="none" strike="noStrike" kern="1200" cap="none" spc="0" normalizeH="0" baseline="0" noProof="0">
                <a:ln>
                  <a:noFill/>
                </a:ln>
                <a:solidFill>
                  <a:srgbClr val="000000"/>
                </a:solidFill>
                <a:effectLst/>
                <a:uLnTx/>
                <a:uFillTx/>
                <a:latin typeface="Montserrat SemiBold"/>
                <a:ea typeface="맑은 고딕"/>
                <a:cs typeface="+mn-cs"/>
              </a:rPr>
              <a:t>80m</a:t>
            </a:r>
            <a:endParaRPr kumimoji="1" lang="ko-Kore-KR" altLang="en-US" sz="40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2" name="자유형 81">
            <a:extLst>
              <a:ext uri="{FF2B5EF4-FFF2-40B4-BE49-F238E27FC236}">
                <a16:creationId xmlns:a16="http://schemas.microsoft.com/office/drawing/2014/main" id="{EB17E784-A4AE-542C-D1DA-BD48E7C9B2B6}"/>
              </a:ext>
            </a:extLst>
          </p:cNvPr>
          <p:cNvSpPr/>
          <p:nvPr/>
        </p:nvSpPr>
        <p:spPr>
          <a:xfrm>
            <a:off x="8534374" y="2691469"/>
            <a:ext cx="3018579" cy="3960538"/>
          </a:xfrm>
          <a:custGeom>
            <a:avLst/>
            <a:gdLst>
              <a:gd name="connsiteX0" fmla="*/ 1706880 w 3413760"/>
              <a:gd name="connsiteY0" fmla="*/ 0 h 4479036"/>
              <a:gd name="connsiteX1" fmla="*/ 3413760 w 3413760"/>
              <a:gd name="connsiteY1" fmla="*/ 1749552 h 4479036"/>
              <a:gd name="connsiteX2" fmla="*/ 2881884 w 3413760"/>
              <a:gd name="connsiteY2" fmla="*/ 1749552 h 4479036"/>
              <a:gd name="connsiteX3" fmla="*/ 2881884 w 3413760"/>
              <a:gd name="connsiteY3" fmla="*/ 4479036 h 4479036"/>
              <a:gd name="connsiteX4" fmla="*/ 531876 w 3413760"/>
              <a:gd name="connsiteY4" fmla="*/ 4479036 h 4479036"/>
              <a:gd name="connsiteX5" fmla="*/ 531876 w 3413760"/>
              <a:gd name="connsiteY5" fmla="*/ 1749552 h 4479036"/>
              <a:gd name="connsiteX6" fmla="*/ 0 w 3413760"/>
              <a:gd name="connsiteY6" fmla="*/ 1749552 h 44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3760" h="4479036">
                <a:moveTo>
                  <a:pt x="1706880" y="0"/>
                </a:moveTo>
                <a:lnTo>
                  <a:pt x="3413760" y="1749552"/>
                </a:lnTo>
                <a:lnTo>
                  <a:pt x="2881884" y="1749552"/>
                </a:lnTo>
                <a:lnTo>
                  <a:pt x="2881884" y="4479036"/>
                </a:lnTo>
                <a:lnTo>
                  <a:pt x="531876" y="4479036"/>
                </a:lnTo>
                <a:lnTo>
                  <a:pt x="531876" y="1749552"/>
                </a:lnTo>
                <a:lnTo>
                  <a:pt x="0" y="1749552"/>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3" name="직사각형 82">
            <a:extLst>
              <a:ext uri="{FF2B5EF4-FFF2-40B4-BE49-F238E27FC236}">
                <a16:creationId xmlns:a16="http://schemas.microsoft.com/office/drawing/2014/main" id="{D15BD198-4FD1-566F-DEC9-EB7F7E19B116}"/>
              </a:ext>
            </a:extLst>
          </p:cNvPr>
          <p:cNvSpPr/>
          <p:nvPr/>
        </p:nvSpPr>
        <p:spPr>
          <a:xfrm flipH="1" flipV="1">
            <a:off x="9002075" y="4968427"/>
            <a:ext cx="2086055" cy="1683580"/>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4" name="TextBox 83">
            <a:extLst>
              <a:ext uri="{FF2B5EF4-FFF2-40B4-BE49-F238E27FC236}">
                <a16:creationId xmlns:a16="http://schemas.microsoft.com/office/drawing/2014/main" id="{9EAEC8CC-791F-5E0F-4817-BCB8FA01E7CD}"/>
              </a:ext>
            </a:extLst>
          </p:cNvPr>
          <p:cNvSpPr txBox="1"/>
          <p:nvPr/>
        </p:nvSpPr>
        <p:spPr>
          <a:xfrm>
            <a:off x="9089577" y="5615129"/>
            <a:ext cx="1900088"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vix, sea no epicuri tincidunt scribentur. Hinc natum</a:t>
            </a:r>
          </a:p>
        </p:txBody>
      </p:sp>
      <p:sp>
        <p:nvSpPr>
          <p:cNvPr id="85" name="TextBox 84">
            <a:extLst>
              <a:ext uri="{FF2B5EF4-FFF2-40B4-BE49-F238E27FC236}">
                <a16:creationId xmlns:a16="http://schemas.microsoft.com/office/drawing/2014/main" id="{501E8666-5FC5-65D5-3EA8-ED5609E5FAE8}"/>
              </a:ext>
            </a:extLst>
          </p:cNvPr>
          <p:cNvSpPr txBox="1"/>
          <p:nvPr/>
        </p:nvSpPr>
        <p:spPr>
          <a:xfrm>
            <a:off x="8992551" y="5231561"/>
            <a:ext cx="2094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Title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6" name="TextBox 85">
            <a:extLst>
              <a:ext uri="{FF2B5EF4-FFF2-40B4-BE49-F238E27FC236}">
                <a16:creationId xmlns:a16="http://schemas.microsoft.com/office/drawing/2014/main" id="{4F6C7FB4-4FE0-DFD2-8B19-7F9CD8E57709}"/>
              </a:ext>
            </a:extLst>
          </p:cNvPr>
          <p:cNvSpPr txBox="1"/>
          <p:nvPr/>
        </p:nvSpPr>
        <p:spPr>
          <a:xfrm>
            <a:off x="9089577" y="3744394"/>
            <a:ext cx="19324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4000" b="0" i="0" u="none" strike="noStrike" kern="1200" cap="none" spc="0" normalizeH="0" baseline="0" noProof="0">
                <a:ln>
                  <a:noFill/>
                </a:ln>
                <a:solidFill>
                  <a:srgbClr val="000000"/>
                </a:solidFill>
                <a:effectLst/>
                <a:uLnTx/>
                <a:uFillTx/>
                <a:latin typeface="Montserrat SemiBold"/>
                <a:ea typeface="맑은 고딕"/>
                <a:cs typeface="+mn-cs"/>
              </a:rPr>
              <a:t>76%</a:t>
            </a:r>
            <a:endParaRPr kumimoji="1" lang="ko-Kore-KR" altLang="en-US" sz="40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7" name="TextBox 86">
            <a:extLst>
              <a:ext uri="{FF2B5EF4-FFF2-40B4-BE49-F238E27FC236}">
                <a16:creationId xmlns:a16="http://schemas.microsoft.com/office/drawing/2014/main" id="{B3483854-3A03-C746-E2E8-43AD78858A15}"/>
              </a:ext>
            </a:extLst>
          </p:cNvPr>
          <p:cNvSpPr txBox="1"/>
          <p:nvPr/>
        </p:nvSpPr>
        <p:spPr>
          <a:xfrm>
            <a:off x="837489" y="3427724"/>
            <a:ext cx="48679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Market Size</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8" name="TextBox 87">
            <a:extLst>
              <a:ext uri="{FF2B5EF4-FFF2-40B4-BE49-F238E27FC236}">
                <a16:creationId xmlns:a16="http://schemas.microsoft.com/office/drawing/2014/main" id="{122416BF-8E69-1D3C-58ED-7B5651BAB3B2}"/>
              </a:ext>
            </a:extLst>
          </p:cNvPr>
          <p:cNvSpPr txBox="1"/>
          <p:nvPr/>
        </p:nvSpPr>
        <p:spPr>
          <a:xfrm>
            <a:off x="837490" y="3026665"/>
            <a:ext cx="3266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i="0" u="none" strike="noStrike" kern="1200" cap="none" spc="0" normalizeH="0" baseline="0" noProof="0">
                <a:ln>
                  <a:noFill/>
                </a:ln>
                <a:solidFill>
                  <a:srgbClr val="00ACB4"/>
                </a:solidFill>
                <a:effectLst/>
                <a:uLnTx/>
                <a:uFillTx/>
                <a:latin typeface="Montserrat SemiBold"/>
                <a:ea typeface="맑은 고딕"/>
                <a:cs typeface="+mn-cs"/>
              </a:rPr>
              <a:t>Insert Your Title</a:t>
            </a:r>
            <a:endParaRPr kumimoji="1" lang="ko-Kore-KR" altLang="en-US" sz="2000" b="0" i="0" u="none" strike="noStrike" kern="1200" cap="none" spc="0" normalizeH="0" baseline="0" noProof="0">
              <a:ln>
                <a:noFill/>
              </a:ln>
              <a:solidFill>
                <a:srgbClr val="00ACB4"/>
              </a:solidFill>
              <a:effectLst/>
              <a:uLnTx/>
              <a:uFillTx/>
              <a:latin typeface="Montserrat SemiBold"/>
              <a:ea typeface="맑은 고딕"/>
              <a:cs typeface="+mn-cs"/>
            </a:endParaRPr>
          </a:p>
        </p:txBody>
      </p:sp>
      <p:sp>
        <p:nvSpPr>
          <p:cNvPr id="89" name="TextBox 88">
            <a:extLst>
              <a:ext uri="{FF2B5EF4-FFF2-40B4-BE49-F238E27FC236}">
                <a16:creationId xmlns:a16="http://schemas.microsoft.com/office/drawing/2014/main" id="{6D79EA7A-C73A-63EC-270E-C72146F0B758}"/>
              </a:ext>
            </a:extLst>
          </p:cNvPr>
          <p:cNvSpPr txBox="1"/>
          <p:nvPr/>
        </p:nvSpPr>
        <p:spPr>
          <a:xfrm>
            <a:off x="837490" y="4666292"/>
            <a:ext cx="4041055" cy="1222642"/>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 Vim te ludus feugait. Vix sale mazim tritani et, tractatos</a:t>
            </a:r>
          </a:p>
        </p:txBody>
      </p:sp>
      <p:pic>
        <p:nvPicPr>
          <p:cNvPr id="91" name="그림 90"/>
          <p:cNvPicPr>
            <a:picLocks noChangeAspect="1"/>
          </p:cNvPicPr>
          <p:nvPr/>
        </p:nvPicPr>
        <p:blipFill rotWithShape="1">
          <a:blip r:embed="rId3"/>
          <a:stretch>
            <a:fillRect/>
          </a:stretch>
        </p:blipFill>
        <p:spPr>
          <a:xfrm>
            <a:off x="0" y="0"/>
            <a:ext cx="12270289" cy="6902037"/>
          </a:xfrm>
          <a:prstGeom prst="rect">
            <a:avLst/>
          </a:prstGeom>
        </p:spPr>
      </p:pic>
    </p:spTree>
    <p:extLst>
      <p:ext uri="{BB962C8B-B14F-4D97-AF65-F5344CB8AC3E}">
        <p14:creationId xmlns:p14="http://schemas.microsoft.com/office/powerpoint/2010/main" val="2346892768"/>
      </p:ext>
    </p:extLst>
  </p:cSld>
  <p:clrMapOvr>
    <a:masterClrMapping/>
  </p:clrMapOvr>
</p:sld>
</file>

<file path=ppt/slides/slide4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7" name="모서리가 둥근 직사각형 6">
            <a:extLst>
              <a:ext uri="{FF2B5EF4-FFF2-40B4-BE49-F238E27FC236}">
                <a16:creationId xmlns:a16="http://schemas.microsoft.com/office/drawing/2014/main" id="{672C1E3E-9788-B140-8FD8-1EF5C6868226}"/>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8" name="그룹 7">
            <a:extLst>
              <a:ext uri="{FF2B5EF4-FFF2-40B4-BE49-F238E27FC236}">
                <a16:creationId xmlns:a16="http://schemas.microsoft.com/office/drawing/2014/main" id="{C188FDBF-266A-0378-354A-F1CF059CE2FD}"/>
              </a:ext>
            </a:extLst>
          </p:cNvPr>
          <p:cNvGrpSpPr/>
          <p:nvPr/>
        </p:nvGrpSpPr>
        <p:grpSpPr>
          <a:xfrm>
            <a:off x="530352" y="403479"/>
            <a:ext cx="825350" cy="211073"/>
            <a:chOff x="502920" y="348234"/>
            <a:chExt cx="929640" cy="237744"/>
          </a:xfrm>
        </p:grpSpPr>
        <p:sp>
          <p:nvSpPr>
            <p:cNvPr id="40" name="타원 39">
              <a:extLst>
                <a:ext uri="{FF2B5EF4-FFF2-40B4-BE49-F238E27FC236}">
                  <a16:creationId xmlns:a16="http://schemas.microsoft.com/office/drawing/2014/main" id="{85A46D2D-412F-F90F-DAD5-BD69E999751E}"/>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1" name="타원 40">
              <a:extLst>
                <a:ext uri="{FF2B5EF4-FFF2-40B4-BE49-F238E27FC236}">
                  <a16:creationId xmlns:a16="http://schemas.microsoft.com/office/drawing/2014/main" id="{FAECDC6C-FCDF-2C7C-6875-C75C0576832E}"/>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7" name="타원 66">
              <a:extLst>
                <a:ext uri="{FF2B5EF4-FFF2-40B4-BE49-F238E27FC236}">
                  <a16:creationId xmlns:a16="http://schemas.microsoft.com/office/drawing/2014/main" id="{0414D441-C9FA-1181-C1C2-4C631CA488E3}"/>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9" name="직사각형 8">
            <a:extLst>
              <a:ext uri="{FF2B5EF4-FFF2-40B4-BE49-F238E27FC236}">
                <a16:creationId xmlns:a16="http://schemas.microsoft.com/office/drawing/2014/main" id="{7EE7444B-183C-066B-70CA-6C8A5A14BE58}"/>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0" name="직사각형 9">
            <a:extLst>
              <a:ext uri="{FF2B5EF4-FFF2-40B4-BE49-F238E27FC236}">
                <a16:creationId xmlns:a16="http://schemas.microsoft.com/office/drawing/2014/main" id="{5B674C81-FF8B-2E94-3BD8-A4510B8B308C}"/>
              </a:ext>
            </a:extLst>
          </p:cNvPr>
          <p:cNvSpPr/>
          <p:nvPr/>
        </p:nvSpPr>
        <p:spPr>
          <a:xfrm>
            <a:off x="2618547" y="815720"/>
            <a:ext cx="2342703" cy="547879"/>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1" name="직사각형 10">
            <a:extLst>
              <a:ext uri="{FF2B5EF4-FFF2-40B4-BE49-F238E27FC236}">
                <a16:creationId xmlns:a16="http://schemas.microsoft.com/office/drawing/2014/main" id="{B27A0B30-B29E-C26E-4AA7-CD5BF38E98CB}"/>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2" name="직사각형 11">
            <a:extLst>
              <a:ext uri="{FF2B5EF4-FFF2-40B4-BE49-F238E27FC236}">
                <a16:creationId xmlns:a16="http://schemas.microsoft.com/office/drawing/2014/main" id="{37D4A39D-1037-A20F-336B-5E6076A9672D}"/>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3" name="직사각형 12">
            <a:extLst>
              <a:ext uri="{FF2B5EF4-FFF2-40B4-BE49-F238E27FC236}">
                <a16:creationId xmlns:a16="http://schemas.microsoft.com/office/drawing/2014/main" id="{FEBF179C-950B-B932-9754-0B73761E5E71}"/>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 name="직사각형 13">
            <a:extLst>
              <a:ext uri="{FF2B5EF4-FFF2-40B4-BE49-F238E27FC236}">
                <a16:creationId xmlns:a16="http://schemas.microsoft.com/office/drawing/2014/main" id="{F321F047-F273-5EC0-28EF-25B5A4F5789F}"/>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5" name="모서리가 둥근 직사각형 14">
            <a:extLst>
              <a:ext uri="{FF2B5EF4-FFF2-40B4-BE49-F238E27FC236}">
                <a16:creationId xmlns:a16="http://schemas.microsoft.com/office/drawing/2014/main" id="{0D5EDF97-279F-FFA4-2ADB-81EB46BB402C}"/>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16" name="그룹 15">
            <a:extLst>
              <a:ext uri="{FF2B5EF4-FFF2-40B4-BE49-F238E27FC236}">
                <a16:creationId xmlns:a16="http://schemas.microsoft.com/office/drawing/2014/main" id="{14332577-E8B2-B422-BDC2-09175E9D8D52}"/>
              </a:ext>
            </a:extLst>
          </p:cNvPr>
          <p:cNvGrpSpPr/>
          <p:nvPr/>
        </p:nvGrpSpPr>
        <p:grpSpPr>
          <a:xfrm>
            <a:off x="659468" y="1665350"/>
            <a:ext cx="283558" cy="277431"/>
            <a:chOff x="2709093" y="4704274"/>
            <a:chExt cx="166806" cy="163202"/>
          </a:xfrm>
        </p:grpSpPr>
        <p:sp>
          <p:nvSpPr>
            <p:cNvPr id="23" name="Freeform 209">
              <a:extLst>
                <a:ext uri="{FF2B5EF4-FFF2-40B4-BE49-F238E27FC236}">
                  <a16:creationId xmlns:a16="http://schemas.microsoft.com/office/drawing/2014/main" id="{CD1DE3AF-F759-489F-F402-6212B734B010}"/>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4" name="Freeform 230">
              <a:extLst>
                <a:ext uri="{FF2B5EF4-FFF2-40B4-BE49-F238E27FC236}">
                  <a16:creationId xmlns:a16="http://schemas.microsoft.com/office/drawing/2014/main" id="{3B6C7CEE-E7F6-862C-7183-6AD6C9156960}"/>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17" name="TextBox 16">
            <a:extLst>
              <a:ext uri="{FF2B5EF4-FFF2-40B4-BE49-F238E27FC236}">
                <a16:creationId xmlns:a16="http://schemas.microsoft.com/office/drawing/2014/main" id="{D5CB8E07-B215-12F0-4C02-01414FAA3232}"/>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8" name="TextBox 17">
            <a:extLst>
              <a:ext uri="{FF2B5EF4-FFF2-40B4-BE49-F238E27FC236}">
                <a16:creationId xmlns:a16="http://schemas.microsoft.com/office/drawing/2014/main" id="{D1EC4F19-8DDD-F5C6-9945-D7311BEC9DA1}"/>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19" name="TextBox 18">
            <a:extLst>
              <a:ext uri="{FF2B5EF4-FFF2-40B4-BE49-F238E27FC236}">
                <a16:creationId xmlns:a16="http://schemas.microsoft.com/office/drawing/2014/main" id="{28A293E5-D9B4-CB9B-0323-A9BD575EA173}"/>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0" name="TextBox 19">
            <a:extLst>
              <a:ext uri="{FF2B5EF4-FFF2-40B4-BE49-F238E27FC236}">
                <a16:creationId xmlns:a16="http://schemas.microsoft.com/office/drawing/2014/main" id="{AAD5D475-F516-C351-9094-305E17473B27}"/>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1" name="TextBox 20">
            <a:extLst>
              <a:ext uri="{FF2B5EF4-FFF2-40B4-BE49-F238E27FC236}">
                <a16:creationId xmlns:a16="http://schemas.microsoft.com/office/drawing/2014/main" id="{F9C88D8B-85D0-9716-A477-8419DDFE054F}"/>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2" name="TextBox 21">
            <a:extLst>
              <a:ext uri="{FF2B5EF4-FFF2-40B4-BE49-F238E27FC236}">
                <a16:creationId xmlns:a16="http://schemas.microsoft.com/office/drawing/2014/main" id="{A21D7467-D0D4-C489-C9D0-DCE8EA8BA246}"/>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grpSp>
        <p:nvGrpSpPr>
          <p:cNvPr id="4" name="그룹 3">
            <a:extLst>
              <a:ext uri="{FF2B5EF4-FFF2-40B4-BE49-F238E27FC236}">
                <a16:creationId xmlns:a16="http://schemas.microsoft.com/office/drawing/2014/main" id="{248EB430-36CF-FACC-D508-993F1CCA54C7}"/>
              </a:ext>
            </a:extLst>
          </p:cNvPr>
          <p:cNvGrpSpPr/>
          <p:nvPr/>
        </p:nvGrpSpPr>
        <p:grpSpPr>
          <a:xfrm>
            <a:off x="11460848" y="412642"/>
            <a:ext cx="194594" cy="198198"/>
            <a:chOff x="5595676" y="3684320"/>
            <a:chExt cx="225292" cy="229464"/>
          </a:xfrm>
        </p:grpSpPr>
        <p:sp>
          <p:nvSpPr>
            <p:cNvPr id="5" name="Freeform 324">
              <a:extLst>
                <a:ext uri="{FF2B5EF4-FFF2-40B4-BE49-F238E27FC236}">
                  <a16:creationId xmlns:a16="http://schemas.microsoft.com/office/drawing/2014/main" id="{70B5F18A-2818-4C45-73E0-E4A136D1C04B}"/>
                </a:ext>
              </a:extLst>
            </p:cNvPr>
            <p:cNvSpPr>
              <a:spLocks/>
            </p:cNvSpPr>
            <p:nvPr/>
          </p:nvSpPr>
          <p:spPr bwMode="auto">
            <a:xfrm>
              <a:off x="5599848" y="3684320"/>
              <a:ext cx="221120" cy="223206"/>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 name="Freeform 325">
              <a:extLst>
                <a:ext uri="{FF2B5EF4-FFF2-40B4-BE49-F238E27FC236}">
                  <a16:creationId xmlns:a16="http://schemas.microsoft.com/office/drawing/2014/main" id="{92959EF1-4E36-123F-A9E6-8E9893AE0463}"/>
                </a:ext>
              </a:extLst>
            </p:cNvPr>
            <p:cNvSpPr>
              <a:spLocks/>
            </p:cNvSpPr>
            <p:nvPr/>
          </p:nvSpPr>
          <p:spPr bwMode="auto">
            <a:xfrm>
              <a:off x="5595676" y="3688492"/>
              <a:ext cx="225292" cy="225292"/>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44" name="TextBox 43">
            <a:extLst>
              <a:ext uri="{FF2B5EF4-FFF2-40B4-BE49-F238E27FC236}">
                <a16:creationId xmlns:a16="http://schemas.microsoft.com/office/drawing/2014/main" id="{2137A358-0C5F-3930-2205-59471A8A1E9B}"/>
              </a:ext>
            </a:extLst>
          </p:cNvPr>
          <p:cNvSpPr txBox="1"/>
          <p:nvPr/>
        </p:nvSpPr>
        <p:spPr>
          <a:xfrm>
            <a:off x="2733700" y="2616286"/>
            <a:ext cx="6724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Marketing Strategy</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 name="타원 1">
            <a:extLst>
              <a:ext uri="{FF2B5EF4-FFF2-40B4-BE49-F238E27FC236}">
                <a16:creationId xmlns:a16="http://schemas.microsoft.com/office/drawing/2014/main" id="{3CFA5904-0AE2-C6A3-D356-1BE244323A57}"/>
              </a:ext>
            </a:extLst>
          </p:cNvPr>
          <p:cNvSpPr/>
          <p:nvPr/>
        </p:nvSpPr>
        <p:spPr>
          <a:xfrm flipH="1">
            <a:off x="948919" y="3827720"/>
            <a:ext cx="1867418" cy="1867418"/>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 name="TextBox 2">
            <a:extLst>
              <a:ext uri="{FF2B5EF4-FFF2-40B4-BE49-F238E27FC236}">
                <a16:creationId xmlns:a16="http://schemas.microsoft.com/office/drawing/2014/main" id="{E3307330-43D4-E3D1-CBB4-B69759B60648}"/>
              </a:ext>
            </a:extLst>
          </p:cNvPr>
          <p:cNvSpPr txBox="1"/>
          <p:nvPr/>
        </p:nvSpPr>
        <p:spPr>
          <a:xfrm>
            <a:off x="3220339" y="3842975"/>
            <a:ext cx="24963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p>
        </p:txBody>
      </p:sp>
      <p:sp>
        <p:nvSpPr>
          <p:cNvPr id="43" name="TextBox 42">
            <a:extLst>
              <a:ext uri="{FF2B5EF4-FFF2-40B4-BE49-F238E27FC236}">
                <a16:creationId xmlns:a16="http://schemas.microsoft.com/office/drawing/2014/main" id="{06764D06-3BB3-2CA3-3BD1-6C4EF7FBFACE}"/>
              </a:ext>
            </a:extLst>
          </p:cNvPr>
          <p:cNvSpPr txBox="1"/>
          <p:nvPr/>
        </p:nvSpPr>
        <p:spPr>
          <a:xfrm>
            <a:off x="3220339" y="4226408"/>
            <a:ext cx="2685813" cy="145347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a:ln>
                  <a:noFill/>
                </a:ln>
                <a:solidFill>
                  <a:srgbClr val="000000"/>
                </a:solidFill>
                <a:effectLst/>
                <a:uLnTx/>
                <a:uFillTx/>
                <a:latin typeface="Calibri"/>
                <a:ea typeface="맑은 고딕"/>
                <a:cs typeface="+mn-cs"/>
              </a:rPr>
              <a:t>Lorem ipsum dolor sit amet, elitr omnes postea vim eu, ad mei elit utamur aliquid, te graeci quaestio eum. Postea minimum quo no, et mei noster mentitumLorem ipsum dolor sit amet, elitr omnes postea vim eu, ad mei elit utamur aliquid, te graeci quaestio eum. </a:t>
            </a:r>
          </a:p>
        </p:txBody>
      </p:sp>
      <p:sp>
        <p:nvSpPr>
          <p:cNvPr id="53" name="타원 52">
            <a:extLst>
              <a:ext uri="{FF2B5EF4-FFF2-40B4-BE49-F238E27FC236}">
                <a16:creationId xmlns:a16="http://schemas.microsoft.com/office/drawing/2014/main" id="{A4F127C0-0B58-12E8-B311-8FF4522C8E6D}"/>
              </a:ext>
            </a:extLst>
          </p:cNvPr>
          <p:cNvSpPr/>
          <p:nvPr/>
        </p:nvSpPr>
        <p:spPr>
          <a:xfrm flipH="1">
            <a:off x="6373772" y="3827720"/>
            <a:ext cx="1867418" cy="1867418"/>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54" name="그룹 53">
            <a:extLst>
              <a:ext uri="{FF2B5EF4-FFF2-40B4-BE49-F238E27FC236}">
                <a16:creationId xmlns:a16="http://schemas.microsoft.com/office/drawing/2014/main" id="{B2884D20-B888-CFB1-1B70-32E3BB5A6D03}"/>
              </a:ext>
            </a:extLst>
          </p:cNvPr>
          <p:cNvGrpSpPr/>
          <p:nvPr/>
        </p:nvGrpSpPr>
        <p:grpSpPr>
          <a:xfrm>
            <a:off x="8645192" y="3842975"/>
            <a:ext cx="2685813" cy="1836908"/>
            <a:chOff x="7551544" y="2731749"/>
            <a:chExt cx="2685813" cy="1836908"/>
          </a:xfrm>
        </p:grpSpPr>
        <p:sp>
          <p:nvSpPr>
            <p:cNvPr id="55" name="TextBox 54">
              <a:extLst>
                <a:ext uri="{FF2B5EF4-FFF2-40B4-BE49-F238E27FC236}">
                  <a16:creationId xmlns:a16="http://schemas.microsoft.com/office/drawing/2014/main" id="{AD1DACA4-F670-726C-36CB-C81168BE849F}"/>
                </a:ext>
              </a:extLst>
            </p:cNvPr>
            <p:cNvSpPr txBox="1"/>
            <p:nvPr/>
          </p:nvSpPr>
          <p:spPr>
            <a:xfrm>
              <a:off x="7551544" y="2731749"/>
              <a:ext cx="24963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p>
          </p:txBody>
        </p:sp>
        <p:sp>
          <p:nvSpPr>
            <p:cNvPr id="56" name="TextBox 55">
              <a:extLst>
                <a:ext uri="{FF2B5EF4-FFF2-40B4-BE49-F238E27FC236}">
                  <a16:creationId xmlns:a16="http://schemas.microsoft.com/office/drawing/2014/main" id="{C8C6FCD9-35D8-5E79-2296-4BD08C404022}"/>
                </a:ext>
              </a:extLst>
            </p:cNvPr>
            <p:cNvSpPr txBox="1"/>
            <p:nvPr/>
          </p:nvSpPr>
          <p:spPr>
            <a:xfrm>
              <a:off x="7551544" y="3115182"/>
              <a:ext cx="2685813" cy="145347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a:ln>
                    <a:noFill/>
                  </a:ln>
                  <a:solidFill>
                    <a:srgbClr val="000000"/>
                  </a:solidFill>
                  <a:effectLst/>
                  <a:uLnTx/>
                  <a:uFillTx/>
                  <a:latin typeface="Calibri"/>
                  <a:ea typeface="맑은 고딕"/>
                  <a:cs typeface="+mn-cs"/>
                </a:rPr>
                <a:t>Lorem ipsum dolor sit amet, elitr omnes postea vim eu, ad mei elit utamur aliquid, te graeci quaestio eum. Postea minimum quo no, et mei noster mentitumLorem ipsum dolor sit amet, elitr omnes postea vim eu, ad mei elit utamur aliquid, te graeci quaestio eum. </a:t>
              </a:r>
            </a:p>
          </p:txBody>
        </p:sp>
      </p:grpSp>
      <p:sp>
        <p:nvSpPr>
          <p:cNvPr id="58" name="TextBox 57">
            <a:extLst>
              <a:ext uri="{FF2B5EF4-FFF2-40B4-BE49-F238E27FC236}">
                <a16:creationId xmlns:a16="http://schemas.microsoft.com/office/drawing/2014/main" id="{2EF559AB-D64F-CAB0-5C22-338B91FF0DE0}"/>
              </a:ext>
            </a:extLst>
          </p:cNvPr>
          <p:cNvSpPr txBox="1"/>
          <p:nvPr/>
        </p:nvSpPr>
        <p:spPr>
          <a:xfrm>
            <a:off x="1140206" y="4726486"/>
            <a:ext cx="14848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Marketing</a:t>
            </a:r>
            <a:b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b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Strategy</a:t>
            </a:r>
          </a:p>
        </p:txBody>
      </p:sp>
      <p:sp>
        <p:nvSpPr>
          <p:cNvPr id="59" name="TextBox 58">
            <a:extLst>
              <a:ext uri="{FF2B5EF4-FFF2-40B4-BE49-F238E27FC236}">
                <a16:creationId xmlns:a16="http://schemas.microsoft.com/office/drawing/2014/main" id="{B099A3FE-D13B-47B8-E8E0-6539D0514C3A}"/>
              </a:ext>
            </a:extLst>
          </p:cNvPr>
          <p:cNvSpPr txBox="1"/>
          <p:nvPr/>
        </p:nvSpPr>
        <p:spPr>
          <a:xfrm>
            <a:off x="6565059" y="4726486"/>
            <a:ext cx="14848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Marketing</a:t>
            </a:r>
            <a:b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b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Strategy</a:t>
            </a:r>
          </a:p>
        </p:txBody>
      </p:sp>
      <p:sp>
        <p:nvSpPr>
          <p:cNvPr id="60" name="TextBox 59">
            <a:extLst>
              <a:ext uri="{FF2B5EF4-FFF2-40B4-BE49-F238E27FC236}">
                <a16:creationId xmlns:a16="http://schemas.microsoft.com/office/drawing/2014/main" id="{79DAED61-8CCB-7EDE-D5EA-58BED399A9CA}"/>
              </a:ext>
            </a:extLst>
          </p:cNvPr>
          <p:cNvSpPr txBox="1"/>
          <p:nvPr/>
        </p:nvSpPr>
        <p:spPr>
          <a:xfrm>
            <a:off x="1140206" y="4119816"/>
            <a:ext cx="14848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3200" b="0" i="0" u="none" strike="noStrike" kern="1200" cap="none" spc="0" normalizeH="0" baseline="0" noProof="0">
                <a:ln>
                  <a:noFill/>
                </a:ln>
                <a:solidFill>
                  <a:srgbClr val="000000"/>
                </a:solidFill>
                <a:effectLst/>
                <a:uLnTx/>
                <a:uFillTx/>
                <a:latin typeface="Montserrat SemiBold"/>
                <a:ea typeface="맑은 고딕"/>
                <a:cs typeface="+mn-cs"/>
              </a:rPr>
              <a:t>01</a:t>
            </a:r>
          </a:p>
        </p:txBody>
      </p:sp>
      <p:sp>
        <p:nvSpPr>
          <p:cNvPr id="61" name="TextBox 60">
            <a:extLst>
              <a:ext uri="{FF2B5EF4-FFF2-40B4-BE49-F238E27FC236}">
                <a16:creationId xmlns:a16="http://schemas.microsoft.com/office/drawing/2014/main" id="{EC350AD1-D50F-26B1-497D-29C7E729FCA3}"/>
              </a:ext>
            </a:extLst>
          </p:cNvPr>
          <p:cNvSpPr txBox="1"/>
          <p:nvPr/>
        </p:nvSpPr>
        <p:spPr>
          <a:xfrm>
            <a:off x="6565059" y="4119816"/>
            <a:ext cx="14848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3200" b="0" i="0" u="none" strike="noStrike" kern="1200" cap="none" spc="0" normalizeH="0" baseline="0" noProof="0">
                <a:ln>
                  <a:noFill/>
                </a:ln>
                <a:solidFill>
                  <a:srgbClr val="000000"/>
                </a:solidFill>
                <a:effectLst/>
                <a:uLnTx/>
                <a:uFillTx/>
                <a:latin typeface="Montserrat SemiBold"/>
                <a:ea typeface="맑은 고딕"/>
                <a:cs typeface="+mn-cs"/>
              </a:rPr>
              <a:t>02</a:t>
            </a:r>
          </a:p>
        </p:txBody>
      </p:sp>
      <p:pic>
        <p:nvPicPr>
          <p:cNvPr id="68" name="그림 67"/>
          <p:cNvPicPr>
            <a:picLocks noChangeAspect="1"/>
          </p:cNvPicPr>
          <p:nvPr/>
        </p:nvPicPr>
        <p:blipFill rotWithShape="1">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2583499089"/>
      </p:ext>
    </p:extLst>
  </p:cSld>
  <p:clrMapOvr>
    <a:masterClrMapping/>
  </p:clrMapOvr>
</p:sld>
</file>

<file path=ppt/slides/slide4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68" name="모서리가 둥근 직사각형 67">
            <a:extLst>
              <a:ext uri="{FF2B5EF4-FFF2-40B4-BE49-F238E27FC236}">
                <a16:creationId xmlns:a16="http://schemas.microsoft.com/office/drawing/2014/main" id="{F40223CA-C99A-750E-D3F6-9C01F931C76F}"/>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69" name="그룹 68">
            <a:extLst>
              <a:ext uri="{FF2B5EF4-FFF2-40B4-BE49-F238E27FC236}">
                <a16:creationId xmlns:a16="http://schemas.microsoft.com/office/drawing/2014/main" id="{57A52AAF-041B-3C2F-411A-F9E9013346A1}"/>
              </a:ext>
            </a:extLst>
          </p:cNvPr>
          <p:cNvGrpSpPr/>
          <p:nvPr/>
        </p:nvGrpSpPr>
        <p:grpSpPr>
          <a:xfrm>
            <a:off x="530352" y="403479"/>
            <a:ext cx="825350" cy="211073"/>
            <a:chOff x="502920" y="348234"/>
            <a:chExt cx="929640" cy="237744"/>
          </a:xfrm>
        </p:grpSpPr>
        <p:sp>
          <p:nvSpPr>
            <p:cNvPr id="86" name="타원 85">
              <a:extLst>
                <a:ext uri="{FF2B5EF4-FFF2-40B4-BE49-F238E27FC236}">
                  <a16:creationId xmlns:a16="http://schemas.microsoft.com/office/drawing/2014/main" id="{828010F2-AC0E-173F-5661-E7F5D74D7562}"/>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7" name="타원 86">
              <a:extLst>
                <a:ext uri="{FF2B5EF4-FFF2-40B4-BE49-F238E27FC236}">
                  <a16:creationId xmlns:a16="http://schemas.microsoft.com/office/drawing/2014/main" id="{B782C65B-C147-C0BF-F216-A6963D303028}"/>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8" name="타원 87">
              <a:extLst>
                <a:ext uri="{FF2B5EF4-FFF2-40B4-BE49-F238E27FC236}">
                  <a16:creationId xmlns:a16="http://schemas.microsoft.com/office/drawing/2014/main" id="{FFD7321B-12C3-052D-E5F9-A60E898CA482}"/>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70" name="직사각형 69">
            <a:extLst>
              <a:ext uri="{FF2B5EF4-FFF2-40B4-BE49-F238E27FC236}">
                <a16:creationId xmlns:a16="http://schemas.microsoft.com/office/drawing/2014/main" id="{61439A28-A8D8-F59A-FCB5-9DF7182C6D45}"/>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1" name="직사각형 70">
            <a:extLst>
              <a:ext uri="{FF2B5EF4-FFF2-40B4-BE49-F238E27FC236}">
                <a16:creationId xmlns:a16="http://schemas.microsoft.com/office/drawing/2014/main" id="{67D6B0DE-A9C4-BD70-3252-0C73ABFF987F}"/>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2" name="직사각형 71">
            <a:extLst>
              <a:ext uri="{FF2B5EF4-FFF2-40B4-BE49-F238E27FC236}">
                <a16:creationId xmlns:a16="http://schemas.microsoft.com/office/drawing/2014/main" id="{97D0ED8D-81F7-0E67-9D0A-65D3D83EBA58}"/>
              </a:ext>
            </a:extLst>
          </p:cNvPr>
          <p:cNvSpPr/>
          <p:nvPr/>
        </p:nvSpPr>
        <p:spPr>
          <a:xfrm>
            <a:off x="4935410" y="815720"/>
            <a:ext cx="2342703" cy="547879"/>
          </a:xfrm>
          <a:prstGeom prst="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3" name="직사각형 72">
            <a:extLst>
              <a:ext uri="{FF2B5EF4-FFF2-40B4-BE49-F238E27FC236}">
                <a16:creationId xmlns:a16="http://schemas.microsoft.com/office/drawing/2014/main" id="{FD679056-1F57-242F-167D-C9D7717643CA}"/>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4" name="직사각형 73">
            <a:extLst>
              <a:ext uri="{FF2B5EF4-FFF2-40B4-BE49-F238E27FC236}">
                <a16:creationId xmlns:a16="http://schemas.microsoft.com/office/drawing/2014/main" id="{2856352C-C964-16D0-B27C-14CC230E6956}"/>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5" name="직사각형 74">
            <a:extLst>
              <a:ext uri="{FF2B5EF4-FFF2-40B4-BE49-F238E27FC236}">
                <a16:creationId xmlns:a16="http://schemas.microsoft.com/office/drawing/2014/main" id="{34C15DDE-25C3-7ACB-8124-BF3C9079FFE3}"/>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6" name="모서리가 둥근 직사각형 75">
            <a:extLst>
              <a:ext uri="{FF2B5EF4-FFF2-40B4-BE49-F238E27FC236}">
                <a16:creationId xmlns:a16="http://schemas.microsoft.com/office/drawing/2014/main" id="{2C7A0FAA-B277-FDAE-C938-20FEB856DA3D}"/>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77" name="그룹 76">
            <a:extLst>
              <a:ext uri="{FF2B5EF4-FFF2-40B4-BE49-F238E27FC236}">
                <a16:creationId xmlns:a16="http://schemas.microsoft.com/office/drawing/2014/main" id="{11B646C3-27AD-6234-A531-ECD02C02CA7A}"/>
              </a:ext>
            </a:extLst>
          </p:cNvPr>
          <p:cNvGrpSpPr/>
          <p:nvPr/>
        </p:nvGrpSpPr>
        <p:grpSpPr>
          <a:xfrm>
            <a:off x="659468" y="1665350"/>
            <a:ext cx="283558" cy="277431"/>
            <a:chOff x="2709093" y="4704274"/>
            <a:chExt cx="166806" cy="163202"/>
          </a:xfrm>
        </p:grpSpPr>
        <p:sp>
          <p:nvSpPr>
            <p:cNvPr id="84" name="Freeform 209">
              <a:extLst>
                <a:ext uri="{FF2B5EF4-FFF2-40B4-BE49-F238E27FC236}">
                  <a16:creationId xmlns:a16="http://schemas.microsoft.com/office/drawing/2014/main" id="{EF3C871B-B12A-106F-FA0E-A43DF68E3764}"/>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85" name="Freeform 230">
              <a:extLst>
                <a:ext uri="{FF2B5EF4-FFF2-40B4-BE49-F238E27FC236}">
                  <a16:creationId xmlns:a16="http://schemas.microsoft.com/office/drawing/2014/main" id="{C9017E6F-113F-C6FA-86F1-DF635DCC869C}"/>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78" name="TextBox 77">
            <a:extLst>
              <a:ext uri="{FF2B5EF4-FFF2-40B4-BE49-F238E27FC236}">
                <a16:creationId xmlns:a16="http://schemas.microsoft.com/office/drawing/2014/main" id="{7FAAA482-52D6-04D7-F286-605DA906E617}"/>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9" name="TextBox 78">
            <a:extLst>
              <a:ext uri="{FF2B5EF4-FFF2-40B4-BE49-F238E27FC236}">
                <a16:creationId xmlns:a16="http://schemas.microsoft.com/office/drawing/2014/main" id="{7A5E3CA3-3A8D-4C36-430D-DDE85C9330F2}"/>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0" name="TextBox 79">
            <a:extLst>
              <a:ext uri="{FF2B5EF4-FFF2-40B4-BE49-F238E27FC236}">
                <a16:creationId xmlns:a16="http://schemas.microsoft.com/office/drawing/2014/main" id="{223305FF-F8BE-5477-B66D-22851905312B}"/>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1" name="TextBox 80">
            <a:extLst>
              <a:ext uri="{FF2B5EF4-FFF2-40B4-BE49-F238E27FC236}">
                <a16:creationId xmlns:a16="http://schemas.microsoft.com/office/drawing/2014/main" id="{41FD970C-FA76-3DCE-131A-C72F93CD7755}"/>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2" name="TextBox 81">
            <a:extLst>
              <a:ext uri="{FF2B5EF4-FFF2-40B4-BE49-F238E27FC236}">
                <a16:creationId xmlns:a16="http://schemas.microsoft.com/office/drawing/2014/main" id="{8A9D6D35-C3F9-942B-4007-9BBBD4528A11}"/>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3" name="TextBox 82">
            <a:extLst>
              <a:ext uri="{FF2B5EF4-FFF2-40B4-BE49-F238E27FC236}">
                <a16:creationId xmlns:a16="http://schemas.microsoft.com/office/drawing/2014/main" id="{218F3AE5-90A2-C848-99F8-52465BB6426E}"/>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6" name="Freeform 324">
            <a:extLst>
              <a:ext uri="{FF2B5EF4-FFF2-40B4-BE49-F238E27FC236}">
                <a16:creationId xmlns:a16="http://schemas.microsoft.com/office/drawing/2014/main" id="{4249C7A9-DCDA-A816-F18A-E3A372478D8B}"/>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7" name="Freeform 325">
            <a:extLst>
              <a:ext uri="{FF2B5EF4-FFF2-40B4-BE49-F238E27FC236}">
                <a16:creationId xmlns:a16="http://schemas.microsoft.com/office/drawing/2014/main" id="{A4987717-884E-B3B3-D9C7-3D19C925147A}"/>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pic>
        <p:nvPicPr>
          <p:cNvPr id="30" name="그림 개체 틀 29" descr="의류, 사람, 슈트, 사람들이(가) 표시된 사진&#10;&#10;자동 생성된 설명">
            <a:extLst>
              <a:ext uri="{FF2B5EF4-FFF2-40B4-BE49-F238E27FC236}">
                <a16:creationId xmlns:a16="http://schemas.microsoft.com/office/drawing/2014/main" id="{5DA9778A-882A-6EBF-A0AB-5F7DAA71AF26}"/>
              </a:ext>
            </a:extLst>
          </p:cNvPr>
          <p:cNvPicPr>
            <a:picLocks noGrp="1" noChangeAspect="1"/>
          </p:cNvPicPr>
          <p:nvPr>
            <p:ph type="pic" sz="quarter" idx="10"/>
          </p:nvPr>
        </p:nvPicPr>
        <p:blipFill>
          <a:blip r:embed="rId2"/>
          <a:srcRect t="13201" b="13201"/>
          <a:stretch>
            <a:fillRect/>
          </a:stretch>
        </p:blipFill>
        <p:spPr/>
      </p:pic>
      <p:sp>
        <p:nvSpPr>
          <p:cNvPr id="25" name="직사각형 24">
            <a:extLst>
              <a:ext uri="{FF2B5EF4-FFF2-40B4-BE49-F238E27FC236}">
                <a16:creationId xmlns:a16="http://schemas.microsoft.com/office/drawing/2014/main" id="{BBBC1D60-924E-7D25-7854-37F4CDF960B5}"/>
              </a:ext>
            </a:extLst>
          </p:cNvPr>
          <p:cNvSpPr/>
          <p:nvPr/>
        </p:nvSpPr>
        <p:spPr>
          <a:xfrm rot="5400000">
            <a:off x="450496" y="3926310"/>
            <a:ext cx="2105024" cy="2462960"/>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6" name="직사각형 25">
            <a:extLst>
              <a:ext uri="{FF2B5EF4-FFF2-40B4-BE49-F238E27FC236}">
                <a16:creationId xmlns:a16="http://schemas.microsoft.com/office/drawing/2014/main" id="{EF2F30B3-B6B8-DE37-3ED9-081071D6AF63}"/>
              </a:ext>
            </a:extLst>
          </p:cNvPr>
          <p:cNvSpPr/>
          <p:nvPr/>
        </p:nvSpPr>
        <p:spPr>
          <a:xfrm rot="5400000">
            <a:off x="2916358" y="3926307"/>
            <a:ext cx="2105023" cy="2462960"/>
          </a:xfrm>
          <a:prstGeom prst="rect">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7" name="직사각형 26">
            <a:extLst>
              <a:ext uri="{FF2B5EF4-FFF2-40B4-BE49-F238E27FC236}">
                <a16:creationId xmlns:a16="http://schemas.microsoft.com/office/drawing/2014/main" id="{4F6754AD-6F22-613F-F3D0-62E662C52278}"/>
              </a:ext>
            </a:extLst>
          </p:cNvPr>
          <p:cNvSpPr/>
          <p:nvPr/>
        </p:nvSpPr>
        <p:spPr>
          <a:xfrm rot="5400000">
            <a:off x="5379318" y="3926310"/>
            <a:ext cx="2105024" cy="2462960"/>
          </a:xfrm>
          <a:prstGeom prst="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1" name="TextBox 30">
            <a:extLst>
              <a:ext uri="{FF2B5EF4-FFF2-40B4-BE49-F238E27FC236}">
                <a16:creationId xmlns:a16="http://schemas.microsoft.com/office/drawing/2014/main" id="{3EA69B6C-A3E5-A19E-92D1-4D6A640E44A8}"/>
              </a:ext>
            </a:extLst>
          </p:cNvPr>
          <p:cNvSpPr txBox="1"/>
          <p:nvPr/>
        </p:nvSpPr>
        <p:spPr>
          <a:xfrm>
            <a:off x="538290" y="4478166"/>
            <a:ext cx="19294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a:ln>
                  <a:noFill/>
                </a:ln>
                <a:solidFill>
                  <a:srgbClr val="000000"/>
                </a:solidFill>
                <a:effectLst/>
                <a:uLnTx/>
                <a:uFillTx/>
                <a:latin typeface="Montserrat SemiBold"/>
                <a:ea typeface="맑은 고딕"/>
                <a:cs typeface="+mn-cs"/>
              </a:rPr>
              <a:t>5m</a:t>
            </a:r>
            <a:endParaRPr kumimoji="1" lang="ko-Kore-KR" altLang="en-US" sz="2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2" name="TextBox 31">
            <a:extLst>
              <a:ext uri="{FF2B5EF4-FFF2-40B4-BE49-F238E27FC236}">
                <a16:creationId xmlns:a16="http://schemas.microsoft.com/office/drawing/2014/main" id="{C9E2EA64-EF4E-CF6F-F28B-75235633AC84}"/>
              </a:ext>
            </a:extLst>
          </p:cNvPr>
          <p:cNvSpPr txBox="1"/>
          <p:nvPr/>
        </p:nvSpPr>
        <p:spPr>
          <a:xfrm>
            <a:off x="511201" y="5304881"/>
            <a:ext cx="1983609"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elitr omnes postea vim eu, ad</a:t>
            </a:r>
          </a:p>
        </p:txBody>
      </p:sp>
      <p:sp>
        <p:nvSpPr>
          <p:cNvPr id="33" name="TextBox 32">
            <a:extLst>
              <a:ext uri="{FF2B5EF4-FFF2-40B4-BE49-F238E27FC236}">
                <a16:creationId xmlns:a16="http://schemas.microsoft.com/office/drawing/2014/main" id="{24EFEA61-4DBD-FA99-2129-2A6E6977DAAD}"/>
              </a:ext>
            </a:extLst>
          </p:cNvPr>
          <p:cNvSpPr txBox="1"/>
          <p:nvPr/>
        </p:nvSpPr>
        <p:spPr>
          <a:xfrm>
            <a:off x="3004153" y="4478166"/>
            <a:ext cx="19294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a:ln>
                  <a:noFill/>
                </a:ln>
                <a:solidFill>
                  <a:srgbClr val="000000"/>
                </a:solidFill>
                <a:effectLst/>
                <a:uLnTx/>
                <a:uFillTx/>
                <a:latin typeface="Montserrat SemiBold"/>
                <a:ea typeface="맑은 고딕"/>
                <a:cs typeface="+mn-cs"/>
              </a:rPr>
              <a:t>6,790</a:t>
            </a:r>
            <a:endParaRPr kumimoji="1" lang="ko-Kore-KR" altLang="en-US" sz="2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4" name="TextBox 33">
            <a:extLst>
              <a:ext uri="{FF2B5EF4-FFF2-40B4-BE49-F238E27FC236}">
                <a16:creationId xmlns:a16="http://schemas.microsoft.com/office/drawing/2014/main" id="{16CFE6B5-7551-FAB7-B10B-592E01806DFD}"/>
              </a:ext>
            </a:extLst>
          </p:cNvPr>
          <p:cNvSpPr txBox="1"/>
          <p:nvPr/>
        </p:nvSpPr>
        <p:spPr>
          <a:xfrm>
            <a:off x="2977065" y="5304881"/>
            <a:ext cx="1983609"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elitr omnes postea vim eu, ad</a:t>
            </a:r>
          </a:p>
        </p:txBody>
      </p:sp>
      <p:sp>
        <p:nvSpPr>
          <p:cNvPr id="35" name="TextBox 34">
            <a:extLst>
              <a:ext uri="{FF2B5EF4-FFF2-40B4-BE49-F238E27FC236}">
                <a16:creationId xmlns:a16="http://schemas.microsoft.com/office/drawing/2014/main" id="{C46E173A-EDAC-DD29-9809-57EDD4B95F2A}"/>
              </a:ext>
            </a:extLst>
          </p:cNvPr>
          <p:cNvSpPr txBox="1"/>
          <p:nvPr/>
        </p:nvSpPr>
        <p:spPr>
          <a:xfrm>
            <a:off x="5467113" y="4478166"/>
            <a:ext cx="19294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a:ln>
                  <a:noFill/>
                </a:ln>
                <a:solidFill>
                  <a:srgbClr val="000000"/>
                </a:solidFill>
                <a:effectLst/>
                <a:uLnTx/>
                <a:uFillTx/>
                <a:latin typeface="Montserrat SemiBold"/>
                <a:ea typeface="맑은 고딕"/>
                <a:cs typeface="+mn-cs"/>
              </a:rPr>
              <a:t>78%</a:t>
            </a:r>
            <a:endParaRPr kumimoji="1" lang="ko-Kore-KR" altLang="en-US" sz="28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6" name="TextBox 35">
            <a:extLst>
              <a:ext uri="{FF2B5EF4-FFF2-40B4-BE49-F238E27FC236}">
                <a16:creationId xmlns:a16="http://schemas.microsoft.com/office/drawing/2014/main" id="{501A1313-68AD-D6EA-3093-6B9EBE28D967}"/>
              </a:ext>
            </a:extLst>
          </p:cNvPr>
          <p:cNvSpPr txBox="1"/>
          <p:nvPr/>
        </p:nvSpPr>
        <p:spPr>
          <a:xfrm>
            <a:off x="5440025" y="5304881"/>
            <a:ext cx="1983609"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elitr omnes postea vim eu, ad</a:t>
            </a:r>
          </a:p>
        </p:txBody>
      </p:sp>
      <p:sp>
        <p:nvSpPr>
          <p:cNvPr id="37" name="TextBox 36">
            <a:extLst>
              <a:ext uri="{FF2B5EF4-FFF2-40B4-BE49-F238E27FC236}">
                <a16:creationId xmlns:a16="http://schemas.microsoft.com/office/drawing/2014/main" id="{CCBDA3BE-D856-B501-0CD7-D0F6CD47CB6A}"/>
              </a:ext>
            </a:extLst>
          </p:cNvPr>
          <p:cNvSpPr txBox="1"/>
          <p:nvPr/>
        </p:nvSpPr>
        <p:spPr>
          <a:xfrm>
            <a:off x="839398" y="2701877"/>
            <a:ext cx="45327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i="0" u="none" strike="noStrike" kern="1200" cap="none" spc="0" normalizeH="0" baseline="0" noProof="0">
                <a:ln>
                  <a:noFill/>
                </a:ln>
                <a:solidFill>
                  <a:srgbClr val="000000"/>
                </a:solidFill>
                <a:effectLst/>
                <a:uLnTx/>
                <a:uFillTx/>
                <a:latin typeface="Montserrat SemiBold"/>
                <a:ea typeface="맑은 고딕"/>
                <a:cs typeface="+mn-cs"/>
              </a:rPr>
              <a:t>Lorem ipsum dolor sit amet, saperet inermis principes an</a:t>
            </a:r>
            <a:endParaRPr kumimoji="1" lang="ko-Kore-KR" altLang="en-US" sz="20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8" name="TextBox 37">
            <a:extLst>
              <a:ext uri="{FF2B5EF4-FFF2-40B4-BE49-F238E27FC236}">
                <a16:creationId xmlns:a16="http://schemas.microsoft.com/office/drawing/2014/main" id="{98F4D542-7CC3-BAE1-0203-2B4F7068C9BE}"/>
              </a:ext>
            </a:extLst>
          </p:cNvPr>
          <p:cNvSpPr txBox="1"/>
          <p:nvPr/>
        </p:nvSpPr>
        <p:spPr>
          <a:xfrm>
            <a:off x="5752992" y="2675331"/>
            <a:ext cx="559961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 Vim te ludus</a:t>
            </a:r>
          </a:p>
        </p:txBody>
      </p:sp>
      <p:pic>
        <p:nvPicPr>
          <p:cNvPr id="89" name="그림 88"/>
          <p:cNvPicPr>
            <a:picLocks noChangeAspect="1"/>
          </p:cNvPicPr>
          <p:nvPr/>
        </p:nvPicPr>
        <p:blipFill rotWithShape="1">
          <a:blip r:embed="rId3"/>
          <a:stretch>
            <a:fillRect/>
          </a:stretch>
        </p:blipFill>
        <p:spPr>
          <a:xfrm>
            <a:off x="62592" y="35208"/>
            <a:ext cx="12218692" cy="6873014"/>
          </a:xfrm>
          <a:prstGeom prst="rect">
            <a:avLst/>
          </a:prstGeom>
        </p:spPr>
      </p:pic>
    </p:spTree>
    <p:extLst>
      <p:ext uri="{BB962C8B-B14F-4D97-AF65-F5344CB8AC3E}">
        <p14:creationId xmlns:p14="http://schemas.microsoft.com/office/powerpoint/2010/main" val="832418405"/>
      </p:ext>
    </p:extLst>
  </p:cSld>
  <p:clrMapOvr>
    <a:masterClrMapping/>
  </p:clrMapOvr>
</p:sld>
</file>

<file path=ppt/slides/slide4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2" name="모서리가 둥근 직사각형 41">
            <a:extLst>
              <a:ext uri="{FF2B5EF4-FFF2-40B4-BE49-F238E27FC236}">
                <a16:creationId xmlns:a16="http://schemas.microsoft.com/office/drawing/2014/main" id="{7661AAA5-CD73-8182-F42F-8CD5C85112B5}"/>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43" name="그룹 42">
            <a:extLst>
              <a:ext uri="{FF2B5EF4-FFF2-40B4-BE49-F238E27FC236}">
                <a16:creationId xmlns:a16="http://schemas.microsoft.com/office/drawing/2014/main" id="{161BF9CE-C87C-1668-9FDA-043D38C3058B}"/>
              </a:ext>
            </a:extLst>
          </p:cNvPr>
          <p:cNvGrpSpPr/>
          <p:nvPr/>
        </p:nvGrpSpPr>
        <p:grpSpPr>
          <a:xfrm>
            <a:off x="530352" y="403479"/>
            <a:ext cx="825350" cy="211073"/>
            <a:chOff x="502920" y="348234"/>
            <a:chExt cx="929640" cy="237744"/>
          </a:xfrm>
        </p:grpSpPr>
        <p:sp>
          <p:nvSpPr>
            <p:cNvPr id="84" name="타원 83">
              <a:extLst>
                <a:ext uri="{FF2B5EF4-FFF2-40B4-BE49-F238E27FC236}">
                  <a16:creationId xmlns:a16="http://schemas.microsoft.com/office/drawing/2014/main" id="{25297B3F-D26A-2C0B-69FC-58E56F214CE0}"/>
                </a:ext>
              </a:extLst>
            </p:cNvPr>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5" name="타원 84">
              <a:extLst>
                <a:ext uri="{FF2B5EF4-FFF2-40B4-BE49-F238E27FC236}">
                  <a16:creationId xmlns:a16="http://schemas.microsoft.com/office/drawing/2014/main" id="{BAD76ABE-F63B-85F9-1763-4F26AEED8704}"/>
                </a:ext>
              </a:extLst>
            </p:cNvPr>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86" name="타원 85">
              <a:extLst>
                <a:ext uri="{FF2B5EF4-FFF2-40B4-BE49-F238E27FC236}">
                  <a16:creationId xmlns:a16="http://schemas.microsoft.com/office/drawing/2014/main" id="{3C666CDA-D37E-7CC2-24E4-305398029CCB}"/>
                </a:ext>
              </a:extLst>
            </p:cNvPr>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sp>
        <p:nvSpPr>
          <p:cNvPr id="44" name="직사각형 43">
            <a:extLst>
              <a:ext uri="{FF2B5EF4-FFF2-40B4-BE49-F238E27FC236}">
                <a16:creationId xmlns:a16="http://schemas.microsoft.com/office/drawing/2014/main" id="{1B3D64E7-8A01-C9A7-67BF-6B670AB09CFA}"/>
              </a:ext>
            </a:extLst>
          </p:cNvPr>
          <p:cNvSpPr/>
          <p:nvPr/>
        </p:nvSpPr>
        <p:spPr>
          <a:xfrm>
            <a:off x="27584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5" name="직사각형 44">
            <a:extLst>
              <a:ext uri="{FF2B5EF4-FFF2-40B4-BE49-F238E27FC236}">
                <a16:creationId xmlns:a16="http://schemas.microsoft.com/office/drawing/2014/main" id="{BAEC5415-64C2-569B-F07E-FA4E5C7FCB2A}"/>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6" name="직사각형 45">
            <a:extLst>
              <a:ext uri="{FF2B5EF4-FFF2-40B4-BE49-F238E27FC236}">
                <a16:creationId xmlns:a16="http://schemas.microsoft.com/office/drawing/2014/main" id="{519015A6-916D-4036-EC08-9A9E87242116}"/>
              </a:ext>
            </a:extLst>
          </p:cNvPr>
          <p:cNvSpPr/>
          <p:nvPr/>
        </p:nvSpPr>
        <p:spPr>
          <a:xfrm>
            <a:off x="4935410" y="815720"/>
            <a:ext cx="2342703" cy="547879"/>
          </a:xfrm>
          <a:prstGeom prst="rect">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7" name="직사각형 46">
            <a:extLst>
              <a:ext uri="{FF2B5EF4-FFF2-40B4-BE49-F238E27FC236}">
                <a16:creationId xmlns:a16="http://schemas.microsoft.com/office/drawing/2014/main" id="{1D4B7948-B54E-ED7B-7EDE-A419D85126A3}"/>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8" name="직사각형 47">
            <a:extLst>
              <a:ext uri="{FF2B5EF4-FFF2-40B4-BE49-F238E27FC236}">
                <a16:creationId xmlns:a16="http://schemas.microsoft.com/office/drawing/2014/main" id="{349B5E2F-F405-57FD-04AF-3BC4386C5844}"/>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9" name="직사각형 48">
            <a:extLst>
              <a:ext uri="{FF2B5EF4-FFF2-40B4-BE49-F238E27FC236}">
                <a16:creationId xmlns:a16="http://schemas.microsoft.com/office/drawing/2014/main" id="{9CBD779C-3E52-B077-64EC-0D64A8D21D87}"/>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0" name="모서리가 둥근 직사각형 49">
            <a:extLst>
              <a:ext uri="{FF2B5EF4-FFF2-40B4-BE49-F238E27FC236}">
                <a16:creationId xmlns:a16="http://schemas.microsoft.com/office/drawing/2014/main" id="{4FEDE345-DC18-E3E1-4A9C-EC5C35F469DB}"/>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grpSp>
        <p:nvGrpSpPr>
          <p:cNvPr id="70" name="그룹 69">
            <a:extLst>
              <a:ext uri="{FF2B5EF4-FFF2-40B4-BE49-F238E27FC236}">
                <a16:creationId xmlns:a16="http://schemas.microsoft.com/office/drawing/2014/main" id="{1C5EE8F5-7469-D825-B58E-B11E28796D48}"/>
              </a:ext>
            </a:extLst>
          </p:cNvPr>
          <p:cNvGrpSpPr/>
          <p:nvPr/>
        </p:nvGrpSpPr>
        <p:grpSpPr>
          <a:xfrm>
            <a:off x="659468" y="1665350"/>
            <a:ext cx="283558" cy="277431"/>
            <a:chOff x="2709093" y="4704274"/>
            <a:chExt cx="166806" cy="163202"/>
          </a:xfrm>
        </p:grpSpPr>
        <p:sp>
          <p:nvSpPr>
            <p:cNvPr id="82" name="Freeform 209">
              <a:extLst>
                <a:ext uri="{FF2B5EF4-FFF2-40B4-BE49-F238E27FC236}">
                  <a16:creationId xmlns:a16="http://schemas.microsoft.com/office/drawing/2014/main" id="{F2AB9054-C598-EDC4-0F06-C2330C4EE3BB}"/>
                </a:ext>
              </a:extLst>
            </p:cNvPr>
            <p:cNvSpPr>
              <a:spLocks/>
            </p:cNvSpPr>
            <p:nvPr/>
          </p:nvSpPr>
          <p:spPr bwMode="auto">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83" name="Freeform 230">
              <a:extLst>
                <a:ext uri="{FF2B5EF4-FFF2-40B4-BE49-F238E27FC236}">
                  <a16:creationId xmlns:a16="http://schemas.microsoft.com/office/drawing/2014/main" id="{6A694D2A-686D-5E97-37A9-7A07918F1072}"/>
                </a:ext>
              </a:extLst>
            </p:cNvPr>
            <p:cNvSpPr>
              <a:spLocks noEditPoints="1"/>
            </p:cNvSpPr>
            <p:nvPr/>
          </p:nvSpPr>
          <p:spPr bwMode="auto">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grpSp>
      <p:sp>
        <p:nvSpPr>
          <p:cNvPr id="71" name="TextBox 70">
            <a:extLst>
              <a:ext uri="{FF2B5EF4-FFF2-40B4-BE49-F238E27FC236}">
                <a16:creationId xmlns:a16="http://schemas.microsoft.com/office/drawing/2014/main" id="{2B6390E2-5AEC-A6D9-2D25-362BD86786D4}"/>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2" name="TextBox 71">
            <a:extLst>
              <a:ext uri="{FF2B5EF4-FFF2-40B4-BE49-F238E27FC236}">
                <a16:creationId xmlns:a16="http://schemas.microsoft.com/office/drawing/2014/main" id="{27875C9E-114B-8EAE-5ED6-D7F7F2543DCA}"/>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6" name="TextBox 75">
            <a:extLst>
              <a:ext uri="{FF2B5EF4-FFF2-40B4-BE49-F238E27FC236}">
                <a16:creationId xmlns:a16="http://schemas.microsoft.com/office/drawing/2014/main" id="{C3D4DA7B-F5DA-9F0B-7382-4B867D01B1EA}"/>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9" name="TextBox 78">
            <a:extLst>
              <a:ext uri="{FF2B5EF4-FFF2-40B4-BE49-F238E27FC236}">
                <a16:creationId xmlns:a16="http://schemas.microsoft.com/office/drawing/2014/main" id="{DD67A718-BD49-B6B3-2EFE-482FCDA42DD3}"/>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0" name="TextBox 79">
            <a:extLst>
              <a:ext uri="{FF2B5EF4-FFF2-40B4-BE49-F238E27FC236}">
                <a16:creationId xmlns:a16="http://schemas.microsoft.com/office/drawing/2014/main" id="{9F2A9B2B-35F1-6692-4A85-22B28E81D95A}"/>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1" name="TextBox 80">
            <a:extLst>
              <a:ext uri="{FF2B5EF4-FFF2-40B4-BE49-F238E27FC236}">
                <a16:creationId xmlns:a16="http://schemas.microsoft.com/office/drawing/2014/main" id="{5628C30C-4B85-1DEA-C6D6-184865560E9A}"/>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1" name="Freeform 324">
            <a:extLst>
              <a:ext uri="{FF2B5EF4-FFF2-40B4-BE49-F238E27FC236}">
                <a16:creationId xmlns:a16="http://schemas.microsoft.com/office/drawing/2014/main" id="{0AD043F5-CA59-4662-015F-87A09EFC9476}"/>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2" name="Freeform 325">
            <a:extLst>
              <a:ext uri="{FF2B5EF4-FFF2-40B4-BE49-F238E27FC236}">
                <a16:creationId xmlns:a16="http://schemas.microsoft.com/office/drawing/2014/main" id="{9B45A9A8-0905-FDAE-1890-B7D73D8E2EB9}"/>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4" name="TextBox 33">
            <a:extLst>
              <a:ext uri="{FF2B5EF4-FFF2-40B4-BE49-F238E27FC236}">
                <a16:creationId xmlns:a16="http://schemas.microsoft.com/office/drawing/2014/main" id="{018170C0-AF7A-0106-EE9C-1A340BA20E1B}"/>
              </a:ext>
            </a:extLst>
          </p:cNvPr>
          <p:cNvSpPr txBox="1"/>
          <p:nvPr/>
        </p:nvSpPr>
        <p:spPr>
          <a:xfrm>
            <a:off x="4649544" y="4984329"/>
            <a:ext cx="2716436" cy="90195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FFFFFF">
                    <a:lumMod val="50000"/>
                  </a:srgbClr>
                </a:solidFill>
                <a:effectLst/>
                <a:uLnTx/>
                <a:uFillTx/>
                <a:latin typeface="Calibri"/>
                <a:ea typeface="맑은 고딕"/>
                <a:cs typeface="+mn-cs"/>
              </a:rPr>
              <a:t>Lorem ipsum dolor sit amet, elitr omnes postea vim eu, ad mei elit utamur aliquid, te graeci quaestio eum. Postea minimum quo no, et mei noster mentitum, vis alienum omittam percipitur ea. Ei sea aliquam</a:t>
            </a:r>
          </a:p>
        </p:txBody>
      </p:sp>
      <p:sp>
        <p:nvSpPr>
          <p:cNvPr id="35" name="자유형 34">
            <a:extLst>
              <a:ext uri="{FF2B5EF4-FFF2-40B4-BE49-F238E27FC236}">
                <a16:creationId xmlns:a16="http://schemas.microsoft.com/office/drawing/2014/main" id="{46CF7CF1-93DC-98E3-7FF5-D1273B935EFB}"/>
              </a:ext>
            </a:extLst>
          </p:cNvPr>
          <p:cNvSpPr/>
          <p:nvPr/>
        </p:nvSpPr>
        <p:spPr>
          <a:xfrm>
            <a:off x="4393609" y="4229100"/>
            <a:ext cx="3404783" cy="303580"/>
          </a:xfrm>
          <a:custGeom>
            <a:avLst/>
            <a:gdLst>
              <a:gd name="connsiteX0" fmla="*/ 284632 w 3743958"/>
              <a:gd name="connsiteY0" fmla="*/ 0 h 333822"/>
              <a:gd name="connsiteX1" fmla="*/ 3459326 w 3743958"/>
              <a:gd name="connsiteY1" fmla="*/ 0 h 333822"/>
              <a:gd name="connsiteX2" fmla="*/ 3743958 w 3743958"/>
              <a:gd name="connsiteY2" fmla="*/ 284632 h 333822"/>
              <a:gd name="connsiteX3" fmla="*/ 3743958 w 3743958"/>
              <a:gd name="connsiteY3" fmla="*/ 333822 h 333822"/>
              <a:gd name="connsiteX4" fmla="*/ 0 w 3743958"/>
              <a:gd name="connsiteY4" fmla="*/ 333822 h 333822"/>
              <a:gd name="connsiteX5" fmla="*/ 0 w 3743958"/>
              <a:gd name="connsiteY5" fmla="*/ 284632 h 333822"/>
              <a:gd name="connsiteX6" fmla="*/ 284632 w 3743958"/>
              <a:gd name="connsiteY6" fmla="*/ 0 h 3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958" h="333822">
                <a:moveTo>
                  <a:pt x="284632" y="0"/>
                </a:moveTo>
                <a:lnTo>
                  <a:pt x="3459326" y="0"/>
                </a:lnTo>
                <a:cubicBezTo>
                  <a:pt x="3616524" y="0"/>
                  <a:pt x="3743958" y="127434"/>
                  <a:pt x="3743958" y="284632"/>
                </a:cubicBezTo>
                <a:lnTo>
                  <a:pt x="3743958" y="333822"/>
                </a:lnTo>
                <a:lnTo>
                  <a:pt x="0" y="333822"/>
                </a:lnTo>
                <a:lnTo>
                  <a:pt x="0" y="284632"/>
                </a:lnTo>
                <a:cubicBezTo>
                  <a:pt x="0" y="127434"/>
                  <a:pt x="127434" y="0"/>
                  <a:pt x="284632"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6" name="자유형 35">
            <a:extLst>
              <a:ext uri="{FF2B5EF4-FFF2-40B4-BE49-F238E27FC236}">
                <a16:creationId xmlns:a16="http://schemas.microsoft.com/office/drawing/2014/main" id="{8A7FF903-B49E-3850-EF6E-7253D50B131D}"/>
              </a:ext>
            </a:extLst>
          </p:cNvPr>
          <p:cNvSpPr/>
          <p:nvPr/>
        </p:nvSpPr>
        <p:spPr>
          <a:xfrm>
            <a:off x="4393609" y="4532679"/>
            <a:ext cx="3404783" cy="1613231"/>
          </a:xfrm>
          <a:custGeom>
            <a:avLst/>
            <a:gdLst>
              <a:gd name="connsiteX0" fmla="*/ 0 w 3743958"/>
              <a:gd name="connsiteY0" fmla="*/ 0 h 1773936"/>
              <a:gd name="connsiteX1" fmla="*/ 3743958 w 3743958"/>
              <a:gd name="connsiteY1" fmla="*/ 0 h 1773936"/>
              <a:gd name="connsiteX2" fmla="*/ 3743958 w 3743958"/>
              <a:gd name="connsiteY2" fmla="*/ 1489304 h 1773936"/>
              <a:gd name="connsiteX3" fmla="*/ 3459326 w 3743958"/>
              <a:gd name="connsiteY3" fmla="*/ 1773936 h 1773936"/>
              <a:gd name="connsiteX4" fmla="*/ 284632 w 3743958"/>
              <a:gd name="connsiteY4" fmla="*/ 1773936 h 1773936"/>
              <a:gd name="connsiteX5" fmla="*/ 0 w 3743958"/>
              <a:gd name="connsiteY5" fmla="*/ 1489304 h 1773936"/>
              <a:gd name="connsiteX6" fmla="*/ 0 w 3743958"/>
              <a:gd name="connsiteY6" fmla="*/ 0 h 17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958" h="1773936">
                <a:moveTo>
                  <a:pt x="0" y="0"/>
                </a:moveTo>
                <a:lnTo>
                  <a:pt x="3743958" y="0"/>
                </a:lnTo>
                <a:lnTo>
                  <a:pt x="3743958" y="1489304"/>
                </a:lnTo>
                <a:cubicBezTo>
                  <a:pt x="3743958" y="1646502"/>
                  <a:pt x="3616524" y="1773936"/>
                  <a:pt x="3459326" y="1773936"/>
                </a:cubicBezTo>
                <a:lnTo>
                  <a:pt x="284632" y="1773936"/>
                </a:lnTo>
                <a:cubicBezTo>
                  <a:pt x="127434" y="1773936"/>
                  <a:pt x="0" y="1646502"/>
                  <a:pt x="0" y="148930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0" name="Freeform 324">
            <a:extLst>
              <a:ext uri="{FF2B5EF4-FFF2-40B4-BE49-F238E27FC236}">
                <a16:creationId xmlns:a16="http://schemas.microsoft.com/office/drawing/2014/main" id="{8AA8FA6B-6F54-AE05-7A1D-872161680FB8}"/>
              </a:ext>
            </a:extLst>
          </p:cNvPr>
          <p:cNvSpPr>
            <a:spLocks/>
          </p:cNvSpPr>
          <p:nvPr/>
        </p:nvSpPr>
        <p:spPr bwMode="auto">
          <a:xfrm>
            <a:off x="7496567" y="4338743"/>
            <a:ext cx="123336" cy="124499"/>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1" name="Freeform 325">
            <a:extLst>
              <a:ext uri="{FF2B5EF4-FFF2-40B4-BE49-F238E27FC236}">
                <a16:creationId xmlns:a16="http://schemas.microsoft.com/office/drawing/2014/main" id="{30F55456-8110-C77F-A775-E9FC1F2A1C3D}"/>
              </a:ext>
            </a:extLst>
          </p:cNvPr>
          <p:cNvSpPr>
            <a:spLocks/>
          </p:cNvSpPr>
          <p:nvPr/>
        </p:nvSpPr>
        <p:spPr bwMode="auto">
          <a:xfrm>
            <a:off x="7494240" y="4341070"/>
            <a:ext cx="125663" cy="125663"/>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38" name="TextBox 37">
            <a:extLst>
              <a:ext uri="{FF2B5EF4-FFF2-40B4-BE49-F238E27FC236}">
                <a16:creationId xmlns:a16="http://schemas.microsoft.com/office/drawing/2014/main" id="{05100ED1-3BFD-CA49-9440-7508DEB3A141}"/>
              </a:ext>
            </a:extLst>
          </p:cNvPr>
          <p:cNvSpPr txBox="1"/>
          <p:nvPr/>
        </p:nvSpPr>
        <p:spPr>
          <a:xfrm>
            <a:off x="4699570" y="4716850"/>
            <a:ext cx="26232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39" name="TextBox 38">
            <a:extLst>
              <a:ext uri="{FF2B5EF4-FFF2-40B4-BE49-F238E27FC236}">
                <a16:creationId xmlns:a16="http://schemas.microsoft.com/office/drawing/2014/main" id="{0572D2EC-1414-0C1D-656C-87B77AEA449D}"/>
              </a:ext>
            </a:extLst>
          </p:cNvPr>
          <p:cNvSpPr txBox="1"/>
          <p:nvPr/>
        </p:nvSpPr>
        <p:spPr>
          <a:xfrm>
            <a:off x="4699569" y="5168858"/>
            <a:ext cx="279467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Sea no epicuri tincidunt scribentur. Hinc natum</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a:t>
            </a:r>
          </a:p>
        </p:txBody>
      </p:sp>
      <p:sp>
        <p:nvSpPr>
          <p:cNvPr id="52" name="TextBox 51">
            <a:extLst>
              <a:ext uri="{FF2B5EF4-FFF2-40B4-BE49-F238E27FC236}">
                <a16:creationId xmlns:a16="http://schemas.microsoft.com/office/drawing/2014/main" id="{79E794FF-D37B-DBF8-835F-F71FFB2CB29B}"/>
              </a:ext>
            </a:extLst>
          </p:cNvPr>
          <p:cNvSpPr txBox="1"/>
          <p:nvPr/>
        </p:nvSpPr>
        <p:spPr>
          <a:xfrm>
            <a:off x="8316596" y="4984329"/>
            <a:ext cx="2716436" cy="90195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FFFFFF">
                    <a:lumMod val="50000"/>
                  </a:srgbClr>
                </a:solidFill>
                <a:effectLst/>
                <a:uLnTx/>
                <a:uFillTx/>
                <a:latin typeface="Calibri"/>
                <a:ea typeface="맑은 고딕"/>
                <a:cs typeface="+mn-cs"/>
              </a:rPr>
              <a:t>Lorem ipsum dolor sit amet, elitr omnes postea vim eu, ad mei elit utamur aliquid, te graeci quaestio eum. Postea minimum quo no, et mei noster mentitum, vis alienum omittam percipitur ea. Ei sea aliquam</a:t>
            </a:r>
          </a:p>
        </p:txBody>
      </p:sp>
      <p:sp>
        <p:nvSpPr>
          <p:cNvPr id="53" name="자유형 52">
            <a:extLst>
              <a:ext uri="{FF2B5EF4-FFF2-40B4-BE49-F238E27FC236}">
                <a16:creationId xmlns:a16="http://schemas.microsoft.com/office/drawing/2014/main" id="{79574F9D-6B9A-6450-3D56-13DBCCAEC4FB}"/>
              </a:ext>
            </a:extLst>
          </p:cNvPr>
          <p:cNvSpPr/>
          <p:nvPr/>
        </p:nvSpPr>
        <p:spPr>
          <a:xfrm>
            <a:off x="8060661" y="4229100"/>
            <a:ext cx="3404783" cy="303580"/>
          </a:xfrm>
          <a:custGeom>
            <a:avLst/>
            <a:gdLst>
              <a:gd name="connsiteX0" fmla="*/ 284632 w 3743958"/>
              <a:gd name="connsiteY0" fmla="*/ 0 h 333822"/>
              <a:gd name="connsiteX1" fmla="*/ 3459326 w 3743958"/>
              <a:gd name="connsiteY1" fmla="*/ 0 h 333822"/>
              <a:gd name="connsiteX2" fmla="*/ 3743958 w 3743958"/>
              <a:gd name="connsiteY2" fmla="*/ 284632 h 333822"/>
              <a:gd name="connsiteX3" fmla="*/ 3743958 w 3743958"/>
              <a:gd name="connsiteY3" fmla="*/ 333822 h 333822"/>
              <a:gd name="connsiteX4" fmla="*/ 0 w 3743958"/>
              <a:gd name="connsiteY4" fmla="*/ 333822 h 333822"/>
              <a:gd name="connsiteX5" fmla="*/ 0 w 3743958"/>
              <a:gd name="connsiteY5" fmla="*/ 284632 h 333822"/>
              <a:gd name="connsiteX6" fmla="*/ 284632 w 3743958"/>
              <a:gd name="connsiteY6" fmla="*/ 0 h 3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958" h="333822">
                <a:moveTo>
                  <a:pt x="284632" y="0"/>
                </a:moveTo>
                <a:lnTo>
                  <a:pt x="3459326" y="0"/>
                </a:lnTo>
                <a:cubicBezTo>
                  <a:pt x="3616524" y="0"/>
                  <a:pt x="3743958" y="127434"/>
                  <a:pt x="3743958" y="284632"/>
                </a:cubicBezTo>
                <a:lnTo>
                  <a:pt x="3743958" y="333822"/>
                </a:lnTo>
                <a:lnTo>
                  <a:pt x="0" y="333822"/>
                </a:lnTo>
                <a:lnTo>
                  <a:pt x="0" y="284632"/>
                </a:lnTo>
                <a:cubicBezTo>
                  <a:pt x="0" y="127434"/>
                  <a:pt x="127434" y="0"/>
                  <a:pt x="284632"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4" name="자유형 53">
            <a:extLst>
              <a:ext uri="{FF2B5EF4-FFF2-40B4-BE49-F238E27FC236}">
                <a16:creationId xmlns:a16="http://schemas.microsoft.com/office/drawing/2014/main" id="{BC930BD7-92CC-02F6-3372-FAA73D3CBFED}"/>
              </a:ext>
            </a:extLst>
          </p:cNvPr>
          <p:cNvSpPr/>
          <p:nvPr/>
        </p:nvSpPr>
        <p:spPr>
          <a:xfrm>
            <a:off x="8060661" y="4532679"/>
            <a:ext cx="3404783" cy="1613231"/>
          </a:xfrm>
          <a:custGeom>
            <a:avLst/>
            <a:gdLst>
              <a:gd name="connsiteX0" fmla="*/ 0 w 3743958"/>
              <a:gd name="connsiteY0" fmla="*/ 0 h 1773936"/>
              <a:gd name="connsiteX1" fmla="*/ 3743958 w 3743958"/>
              <a:gd name="connsiteY1" fmla="*/ 0 h 1773936"/>
              <a:gd name="connsiteX2" fmla="*/ 3743958 w 3743958"/>
              <a:gd name="connsiteY2" fmla="*/ 1489304 h 1773936"/>
              <a:gd name="connsiteX3" fmla="*/ 3459326 w 3743958"/>
              <a:gd name="connsiteY3" fmla="*/ 1773936 h 1773936"/>
              <a:gd name="connsiteX4" fmla="*/ 284632 w 3743958"/>
              <a:gd name="connsiteY4" fmla="*/ 1773936 h 1773936"/>
              <a:gd name="connsiteX5" fmla="*/ 0 w 3743958"/>
              <a:gd name="connsiteY5" fmla="*/ 1489304 h 1773936"/>
              <a:gd name="connsiteX6" fmla="*/ 0 w 3743958"/>
              <a:gd name="connsiteY6" fmla="*/ 0 h 17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958" h="1773936">
                <a:moveTo>
                  <a:pt x="0" y="0"/>
                </a:moveTo>
                <a:lnTo>
                  <a:pt x="3743958" y="0"/>
                </a:lnTo>
                <a:lnTo>
                  <a:pt x="3743958" y="1489304"/>
                </a:lnTo>
                <a:cubicBezTo>
                  <a:pt x="3743958" y="1646502"/>
                  <a:pt x="3616524" y="1773936"/>
                  <a:pt x="3459326" y="1773936"/>
                </a:cubicBezTo>
                <a:lnTo>
                  <a:pt x="284632" y="1773936"/>
                </a:lnTo>
                <a:cubicBezTo>
                  <a:pt x="127434" y="1773936"/>
                  <a:pt x="0" y="1646502"/>
                  <a:pt x="0" y="148930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8" name="Freeform 324">
            <a:extLst>
              <a:ext uri="{FF2B5EF4-FFF2-40B4-BE49-F238E27FC236}">
                <a16:creationId xmlns:a16="http://schemas.microsoft.com/office/drawing/2014/main" id="{87F1B4F3-5266-AF22-5575-DB962C4C4609}"/>
              </a:ext>
            </a:extLst>
          </p:cNvPr>
          <p:cNvSpPr>
            <a:spLocks/>
          </p:cNvSpPr>
          <p:nvPr/>
        </p:nvSpPr>
        <p:spPr bwMode="auto">
          <a:xfrm>
            <a:off x="11163619" y="4338743"/>
            <a:ext cx="123336" cy="124499"/>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9" name="Freeform 325">
            <a:extLst>
              <a:ext uri="{FF2B5EF4-FFF2-40B4-BE49-F238E27FC236}">
                <a16:creationId xmlns:a16="http://schemas.microsoft.com/office/drawing/2014/main" id="{DE0AABBB-FCC5-3543-B8F7-D978C7518FD2}"/>
              </a:ext>
            </a:extLst>
          </p:cNvPr>
          <p:cNvSpPr>
            <a:spLocks/>
          </p:cNvSpPr>
          <p:nvPr/>
        </p:nvSpPr>
        <p:spPr bwMode="auto">
          <a:xfrm>
            <a:off x="11161292" y="4341070"/>
            <a:ext cx="125663" cy="125663"/>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56" name="TextBox 55">
            <a:extLst>
              <a:ext uri="{FF2B5EF4-FFF2-40B4-BE49-F238E27FC236}">
                <a16:creationId xmlns:a16="http://schemas.microsoft.com/office/drawing/2014/main" id="{0481527F-4A6B-89F7-7664-E3ED2DD2498A}"/>
              </a:ext>
            </a:extLst>
          </p:cNvPr>
          <p:cNvSpPr txBox="1"/>
          <p:nvPr/>
        </p:nvSpPr>
        <p:spPr>
          <a:xfrm>
            <a:off x="8366622" y="4716850"/>
            <a:ext cx="26232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57" name="TextBox 56">
            <a:extLst>
              <a:ext uri="{FF2B5EF4-FFF2-40B4-BE49-F238E27FC236}">
                <a16:creationId xmlns:a16="http://schemas.microsoft.com/office/drawing/2014/main" id="{0DB9EC32-D729-54AB-7A2B-539F90EB7D78}"/>
              </a:ext>
            </a:extLst>
          </p:cNvPr>
          <p:cNvSpPr txBox="1"/>
          <p:nvPr/>
        </p:nvSpPr>
        <p:spPr>
          <a:xfrm>
            <a:off x="8366621" y="5168858"/>
            <a:ext cx="279467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Sea no epicuri tincidunt scribentur. Hinc natum</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a:t>
            </a:r>
          </a:p>
        </p:txBody>
      </p:sp>
      <p:sp>
        <p:nvSpPr>
          <p:cNvPr id="61" name="TextBox 60">
            <a:extLst>
              <a:ext uri="{FF2B5EF4-FFF2-40B4-BE49-F238E27FC236}">
                <a16:creationId xmlns:a16="http://schemas.microsoft.com/office/drawing/2014/main" id="{6CC6D6A5-E188-251B-E12A-725F28518DA3}"/>
              </a:ext>
            </a:extLst>
          </p:cNvPr>
          <p:cNvSpPr txBox="1"/>
          <p:nvPr/>
        </p:nvSpPr>
        <p:spPr>
          <a:xfrm>
            <a:off x="982491" y="4984329"/>
            <a:ext cx="2716436" cy="901959"/>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FFFFFF">
                    <a:lumMod val="50000"/>
                  </a:srgbClr>
                </a:solidFill>
                <a:effectLst/>
                <a:uLnTx/>
                <a:uFillTx/>
                <a:latin typeface="Calibri"/>
                <a:ea typeface="맑은 고딕"/>
                <a:cs typeface="+mn-cs"/>
              </a:rPr>
              <a:t>Lorem ipsum dolor sit amet, elitr omnes postea vim eu, ad mei elit utamur aliquid, te graeci quaestio eum. Postea minimum quo no, et mei noster mentitum, vis alienum omittam percipitur ea. Ei sea aliquam</a:t>
            </a:r>
          </a:p>
        </p:txBody>
      </p:sp>
      <p:sp>
        <p:nvSpPr>
          <p:cNvPr id="62" name="자유형 61">
            <a:extLst>
              <a:ext uri="{FF2B5EF4-FFF2-40B4-BE49-F238E27FC236}">
                <a16:creationId xmlns:a16="http://schemas.microsoft.com/office/drawing/2014/main" id="{14A21A63-BD94-A42A-A828-66E4604038EC}"/>
              </a:ext>
            </a:extLst>
          </p:cNvPr>
          <p:cNvSpPr/>
          <p:nvPr/>
        </p:nvSpPr>
        <p:spPr>
          <a:xfrm>
            <a:off x="726556" y="4229100"/>
            <a:ext cx="3404783" cy="303580"/>
          </a:xfrm>
          <a:custGeom>
            <a:avLst/>
            <a:gdLst>
              <a:gd name="connsiteX0" fmla="*/ 284632 w 3743958"/>
              <a:gd name="connsiteY0" fmla="*/ 0 h 333822"/>
              <a:gd name="connsiteX1" fmla="*/ 3459326 w 3743958"/>
              <a:gd name="connsiteY1" fmla="*/ 0 h 333822"/>
              <a:gd name="connsiteX2" fmla="*/ 3743958 w 3743958"/>
              <a:gd name="connsiteY2" fmla="*/ 284632 h 333822"/>
              <a:gd name="connsiteX3" fmla="*/ 3743958 w 3743958"/>
              <a:gd name="connsiteY3" fmla="*/ 333822 h 333822"/>
              <a:gd name="connsiteX4" fmla="*/ 0 w 3743958"/>
              <a:gd name="connsiteY4" fmla="*/ 333822 h 333822"/>
              <a:gd name="connsiteX5" fmla="*/ 0 w 3743958"/>
              <a:gd name="connsiteY5" fmla="*/ 284632 h 333822"/>
              <a:gd name="connsiteX6" fmla="*/ 284632 w 3743958"/>
              <a:gd name="connsiteY6" fmla="*/ 0 h 3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958" h="333822">
                <a:moveTo>
                  <a:pt x="284632" y="0"/>
                </a:moveTo>
                <a:lnTo>
                  <a:pt x="3459326" y="0"/>
                </a:lnTo>
                <a:cubicBezTo>
                  <a:pt x="3616524" y="0"/>
                  <a:pt x="3743958" y="127434"/>
                  <a:pt x="3743958" y="284632"/>
                </a:cubicBezTo>
                <a:lnTo>
                  <a:pt x="3743958" y="333822"/>
                </a:lnTo>
                <a:lnTo>
                  <a:pt x="0" y="333822"/>
                </a:lnTo>
                <a:lnTo>
                  <a:pt x="0" y="284632"/>
                </a:lnTo>
                <a:cubicBezTo>
                  <a:pt x="0" y="127434"/>
                  <a:pt x="127434" y="0"/>
                  <a:pt x="284632"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3" name="자유형 62">
            <a:extLst>
              <a:ext uri="{FF2B5EF4-FFF2-40B4-BE49-F238E27FC236}">
                <a16:creationId xmlns:a16="http://schemas.microsoft.com/office/drawing/2014/main" id="{ABE6E0EF-411E-87DB-D05D-CD69F87FBDC4}"/>
              </a:ext>
            </a:extLst>
          </p:cNvPr>
          <p:cNvSpPr/>
          <p:nvPr/>
        </p:nvSpPr>
        <p:spPr>
          <a:xfrm>
            <a:off x="726556" y="4532679"/>
            <a:ext cx="3404783" cy="1613231"/>
          </a:xfrm>
          <a:custGeom>
            <a:avLst/>
            <a:gdLst>
              <a:gd name="connsiteX0" fmla="*/ 0 w 3743958"/>
              <a:gd name="connsiteY0" fmla="*/ 0 h 1773936"/>
              <a:gd name="connsiteX1" fmla="*/ 3743958 w 3743958"/>
              <a:gd name="connsiteY1" fmla="*/ 0 h 1773936"/>
              <a:gd name="connsiteX2" fmla="*/ 3743958 w 3743958"/>
              <a:gd name="connsiteY2" fmla="*/ 1489304 h 1773936"/>
              <a:gd name="connsiteX3" fmla="*/ 3459326 w 3743958"/>
              <a:gd name="connsiteY3" fmla="*/ 1773936 h 1773936"/>
              <a:gd name="connsiteX4" fmla="*/ 284632 w 3743958"/>
              <a:gd name="connsiteY4" fmla="*/ 1773936 h 1773936"/>
              <a:gd name="connsiteX5" fmla="*/ 0 w 3743958"/>
              <a:gd name="connsiteY5" fmla="*/ 1489304 h 1773936"/>
              <a:gd name="connsiteX6" fmla="*/ 0 w 3743958"/>
              <a:gd name="connsiteY6" fmla="*/ 0 h 17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958" h="1773936">
                <a:moveTo>
                  <a:pt x="0" y="0"/>
                </a:moveTo>
                <a:lnTo>
                  <a:pt x="3743958" y="0"/>
                </a:lnTo>
                <a:lnTo>
                  <a:pt x="3743958" y="1489304"/>
                </a:lnTo>
                <a:cubicBezTo>
                  <a:pt x="3743958" y="1646502"/>
                  <a:pt x="3616524" y="1773936"/>
                  <a:pt x="3459326" y="1773936"/>
                </a:cubicBezTo>
                <a:lnTo>
                  <a:pt x="284632" y="1773936"/>
                </a:lnTo>
                <a:cubicBezTo>
                  <a:pt x="127434" y="1773936"/>
                  <a:pt x="0" y="1646502"/>
                  <a:pt x="0" y="1489304"/>
                </a:cubicBezTo>
                <a:lnTo>
                  <a:pt x="0" y="0"/>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7" name="Freeform 324">
            <a:extLst>
              <a:ext uri="{FF2B5EF4-FFF2-40B4-BE49-F238E27FC236}">
                <a16:creationId xmlns:a16="http://schemas.microsoft.com/office/drawing/2014/main" id="{C2B51928-69C1-EAAA-91D2-C3ED994472B3}"/>
              </a:ext>
            </a:extLst>
          </p:cNvPr>
          <p:cNvSpPr>
            <a:spLocks/>
          </p:cNvSpPr>
          <p:nvPr/>
        </p:nvSpPr>
        <p:spPr bwMode="auto">
          <a:xfrm>
            <a:off x="3829514" y="4338743"/>
            <a:ext cx="123336" cy="124499"/>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8" name="Freeform 325">
            <a:extLst>
              <a:ext uri="{FF2B5EF4-FFF2-40B4-BE49-F238E27FC236}">
                <a16:creationId xmlns:a16="http://schemas.microsoft.com/office/drawing/2014/main" id="{6E4D8697-5911-111D-5E4D-16BE0929FB99}"/>
              </a:ext>
            </a:extLst>
          </p:cNvPr>
          <p:cNvSpPr>
            <a:spLocks/>
          </p:cNvSpPr>
          <p:nvPr/>
        </p:nvSpPr>
        <p:spPr bwMode="auto">
          <a:xfrm>
            <a:off x="3827187" y="4341070"/>
            <a:ext cx="125663" cy="125663"/>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65" name="TextBox 64">
            <a:extLst>
              <a:ext uri="{FF2B5EF4-FFF2-40B4-BE49-F238E27FC236}">
                <a16:creationId xmlns:a16="http://schemas.microsoft.com/office/drawing/2014/main" id="{B4E6D09E-FA1A-8DD5-A1B1-BA1CB34B09DA}"/>
              </a:ext>
            </a:extLst>
          </p:cNvPr>
          <p:cNvSpPr txBox="1"/>
          <p:nvPr/>
        </p:nvSpPr>
        <p:spPr>
          <a:xfrm>
            <a:off x="1032517" y="4716850"/>
            <a:ext cx="26232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Insert Your Title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66" name="TextBox 65">
            <a:extLst>
              <a:ext uri="{FF2B5EF4-FFF2-40B4-BE49-F238E27FC236}">
                <a16:creationId xmlns:a16="http://schemas.microsoft.com/office/drawing/2014/main" id="{0560722C-48E7-8ABA-29A9-ABF534737672}"/>
              </a:ext>
            </a:extLst>
          </p:cNvPr>
          <p:cNvSpPr txBox="1"/>
          <p:nvPr/>
        </p:nvSpPr>
        <p:spPr>
          <a:xfrm>
            <a:off x="1032516" y="5168858"/>
            <a:ext cx="2794670" cy="760978"/>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Sea no epicuri tincidunt scribentur. Hinc natum</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at esse denique</a:t>
            </a:r>
          </a:p>
        </p:txBody>
      </p:sp>
      <p:sp>
        <p:nvSpPr>
          <p:cNvPr id="69" name="TextBox 68">
            <a:extLst>
              <a:ext uri="{FF2B5EF4-FFF2-40B4-BE49-F238E27FC236}">
                <a16:creationId xmlns:a16="http://schemas.microsoft.com/office/drawing/2014/main" id="{EB0232F4-4E7F-5C03-7A4F-FE0E1290D753}"/>
              </a:ext>
            </a:extLst>
          </p:cNvPr>
          <p:cNvSpPr txBox="1"/>
          <p:nvPr/>
        </p:nvSpPr>
        <p:spPr>
          <a:xfrm>
            <a:off x="730747" y="3098708"/>
            <a:ext cx="50890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Marketing Solution</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73" name="TextBox 72">
            <a:extLst>
              <a:ext uri="{FF2B5EF4-FFF2-40B4-BE49-F238E27FC236}">
                <a16:creationId xmlns:a16="http://schemas.microsoft.com/office/drawing/2014/main" id="{D92BC397-ED21-1BA9-0C80-0F7D6133CD27}"/>
              </a:ext>
            </a:extLst>
          </p:cNvPr>
          <p:cNvSpPr txBox="1"/>
          <p:nvPr/>
        </p:nvSpPr>
        <p:spPr>
          <a:xfrm>
            <a:off x="730748" y="2697649"/>
            <a:ext cx="3266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i="0" u="none" strike="noStrike" kern="1200" cap="none" spc="0" normalizeH="0" baseline="0" noProof="0">
                <a:ln>
                  <a:noFill/>
                </a:ln>
                <a:solidFill>
                  <a:srgbClr val="00ACB4"/>
                </a:solidFill>
                <a:effectLst/>
                <a:uLnTx/>
                <a:uFillTx/>
                <a:latin typeface="Montserrat SemiBold"/>
                <a:ea typeface="맑은 고딕"/>
                <a:cs typeface="+mn-cs"/>
              </a:rPr>
              <a:t>Insert Your Title</a:t>
            </a:r>
            <a:endParaRPr kumimoji="1" lang="ko-Kore-KR" altLang="en-US" sz="2000" b="0" i="0" u="none" strike="noStrike" kern="1200" cap="none" spc="0" normalizeH="0" baseline="0" noProof="0">
              <a:ln>
                <a:noFill/>
              </a:ln>
              <a:solidFill>
                <a:srgbClr val="00ACB4"/>
              </a:solidFill>
              <a:effectLst/>
              <a:uLnTx/>
              <a:uFillTx/>
              <a:latin typeface="Montserrat SemiBold"/>
              <a:ea typeface="맑은 고딕"/>
              <a:cs typeface="+mn-cs"/>
            </a:endParaRPr>
          </a:p>
        </p:txBody>
      </p:sp>
      <p:pic>
        <p:nvPicPr>
          <p:cNvPr id="87" name="그림 86"/>
          <p:cNvPicPr>
            <a:picLocks noChangeAspect="1"/>
          </p:cNvPicPr>
          <p:nvPr/>
        </p:nvPicPr>
        <p:blipFill rotWithShape="1">
          <a:blip r:embed="rId3"/>
          <a:stretch>
            <a:fillRect/>
          </a:stretch>
        </p:blipFill>
        <p:spPr>
          <a:xfrm>
            <a:off x="42663" y="23997"/>
            <a:ext cx="12149336" cy="6834002"/>
          </a:xfrm>
          <a:prstGeom prst="rect">
            <a:avLst/>
          </a:prstGeom>
        </p:spPr>
      </p:pic>
    </p:spTree>
    <p:extLst>
      <p:ext uri="{BB962C8B-B14F-4D97-AF65-F5344CB8AC3E}">
        <p14:creationId xmlns:p14="http://schemas.microsoft.com/office/powerpoint/2010/main" val="2114248824"/>
      </p:ext>
    </p:extLst>
  </p:cSld>
  <p:clrMapOvr>
    <a:masterClrMapping/>
  </p:clrMapOvr>
</p:sld>
</file>

<file path=ppt/slides/slide4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0" name="모서리가 둥근 직사각형 29">
            <a:extLst>
              <a:ext uri="{FF2B5EF4-FFF2-40B4-BE49-F238E27FC236}">
                <a16:creationId xmlns:a16="http://schemas.microsoft.com/office/drawing/2014/main" id="{90AAA5C6-4442-243F-817E-ECCD43E407A7}"/>
              </a:ext>
            </a:extLst>
          </p:cNvPr>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8" name="타원 47">
            <a:extLst>
              <a:ext uri="{FF2B5EF4-FFF2-40B4-BE49-F238E27FC236}">
                <a16:creationId xmlns:a16="http://schemas.microsoft.com/office/drawing/2014/main" id="{8650A790-6795-756C-3DAC-6D79F5AF3C50}"/>
              </a:ext>
            </a:extLst>
          </p:cNvPr>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9" name="타원 48">
            <a:extLst>
              <a:ext uri="{FF2B5EF4-FFF2-40B4-BE49-F238E27FC236}">
                <a16:creationId xmlns:a16="http://schemas.microsoft.com/office/drawing/2014/main" id="{DB64CF75-60F1-A0C6-2527-CA5D30DC36AC}"/>
              </a:ext>
            </a:extLst>
          </p:cNvPr>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50" name="타원 49">
            <a:extLst>
              <a:ext uri="{FF2B5EF4-FFF2-40B4-BE49-F238E27FC236}">
                <a16:creationId xmlns:a16="http://schemas.microsoft.com/office/drawing/2014/main" id="{7A90ED7B-741D-BF3C-54EE-EAA9DAB437AC}"/>
              </a:ext>
            </a:extLst>
          </p:cNvPr>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2" name="직사각형 31">
            <a:extLst>
              <a:ext uri="{FF2B5EF4-FFF2-40B4-BE49-F238E27FC236}">
                <a16:creationId xmlns:a16="http://schemas.microsoft.com/office/drawing/2014/main" id="{A35D0D34-555D-8FDE-16B7-359D2157B508}"/>
              </a:ext>
            </a:extLst>
          </p:cNvPr>
          <p:cNvSpPr/>
          <p:nvPr/>
        </p:nvSpPr>
        <p:spPr>
          <a:xfrm>
            <a:off x="275844" y="815720"/>
            <a:ext cx="2342703" cy="547879"/>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3" name="직사각형 32">
            <a:extLst>
              <a:ext uri="{FF2B5EF4-FFF2-40B4-BE49-F238E27FC236}">
                <a16:creationId xmlns:a16="http://schemas.microsoft.com/office/drawing/2014/main" id="{8187EA27-39D6-0149-8AC7-BE24495CF22E}"/>
              </a:ext>
            </a:extLst>
          </p:cNvPr>
          <p:cNvSpPr/>
          <p:nvPr/>
        </p:nvSpPr>
        <p:spPr>
          <a:xfrm>
            <a:off x="2618547"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4" name="직사각형 33">
            <a:extLst>
              <a:ext uri="{FF2B5EF4-FFF2-40B4-BE49-F238E27FC236}">
                <a16:creationId xmlns:a16="http://schemas.microsoft.com/office/drawing/2014/main" id="{3AC128C1-0188-26D2-FB80-B0BE11F7FCA9}"/>
              </a:ext>
            </a:extLst>
          </p:cNvPr>
          <p:cNvSpPr/>
          <p:nvPr/>
        </p:nvSpPr>
        <p:spPr>
          <a:xfrm>
            <a:off x="4935410"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5" name="직사각형 34">
            <a:extLst>
              <a:ext uri="{FF2B5EF4-FFF2-40B4-BE49-F238E27FC236}">
                <a16:creationId xmlns:a16="http://schemas.microsoft.com/office/drawing/2014/main" id="{26012517-72B9-2C48-5E44-031ED620D374}"/>
              </a:ext>
            </a:extLst>
          </p:cNvPr>
          <p:cNvSpPr/>
          <p:nvPr/>
        </p:nvSpPr>
        <p:spPr>
          <a:xfrm>
            <a:off x="7278114" y="815720"/>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6" name="직사각형 35">
            <a:extLst>
              <a:ext uri="{FF2B5EF4-FFF2-40B4-BE49-F238E27FC236}">
                <a16:creationId xmlns:a16="http://schemas.microsoft.com/office/drawing/2014/main" id="{AA74BB06-E45E-D980-75AB-0160C52918D6}"/>
              </a:ext>
            </a:extLst>
          </p:cNvPr>
          <p:cNvSpPr/>
          <p:nvPr/>
        </p:nvSpPr>
        <p:spPr>
          <a:xfrm>
            <a:off x="9573453" y="815719"/>
            <a:ext cx="2342703" cy="547879"/>
          </a:xfrm>
          <a:prstGeom prst="rect">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7" name="직사각형 36">
            <a:extLst>
              <a:ext uri="{FF2B5EF4-FFF2-40B4-BE49-F238E27FC236}">
                <a16:creationId xmlns:a16="http://schemas.microsoft.com/office/drawing/2014/main" id="{E834735B-7F2A-54E4-6419-23AB7D617911}"/>
              </a:ext>
            </a:extLst>
          </p:cNvPr>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8" name="모서리가 둥근 직사각형 37">
            <a:extLst>
              <a:ext uri="{FF2B5EF4-FFF2-40B4-BE49-F238E27FC236}">
                <a16:creationId xmlns:a16="http://schemas.microsoft.com/office/drawing/2014/main" id="{0B90B7C1-6D7B-D97C-3817-5FEE7EE28C02}"/>
              </a:ext>
            </a:extLst>
          </p:cNvPr>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6" name="Freeform 209">
            <a:extLst>
              <a:ext uri="{FF2B5EF4-FFF2-40B4-BE49-F238E27FC236}">
                <a16:creationId xmlns:a16="http://schemas.microsoft.com/office/drawing/2014/main" id="{D5D08C82-F109-1524-2526-525D096DBAAE}"/>
              </a:ext>
            </a:extLst>
          </p:cNvPr>
          <p:cNvSpPr>
            <a:spLocks/>
          </p:cNvSpPr>
          <p:nvPr/>
        </p:nvSpPr>
        <p:spPr bwMode="auto">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cubicBezTo>
                  <a:pt x="5" y="76"/>
                  <a:pt x="5" y="76"/>
                  <a:pt x="5" y="76"/>
                </a:cubicBezTo>
                <a:cubicBezTo>
                  <a:pt x="0" y="71"/>
                  <a:pt x="0" y="62"/>
                  <a:pt x="5" y="56"/>
                </a:cubicBezTo>
                <a:cubicBezTo>
                  <a:pt x="10" y="51"/>
                  <a:pt x="19" y="51"/>
                  <a:pt x="25" y="56"/>
                </a:cubicBezTo>
                <a:cubicBezTo>
                  <a:pt x="92" y="122"/>
                  <a:pt x="92" y="122"/>
                  <a:pt x="92" y="122"/>
                </a:cubicBezTo>
                <a:cubicBezTo>
                  <a:pt x="92" y="122"/>
                  <a:pt x="92" y="122"/>
                  <a:pt x="92" y="123"/>
                </a:cubicBezTo>
                <a:cubicBezTo>
                  <a:pt x="96" y="127"/>
                  <a:pt x="102" y="129"/>
                  <a:pt x="108" y="129"/>
                </a:cubicBezTo>
                <a:cubicBezTo>
                  <a:pt x="114" y="129"/>
                  <a:pt x="120" y="127"/>
                  <a:pt x="124" y="123"/>
                </a:cubicBezTo>
                <a:cubicBezTo>
                  <a:pt x="124" y="122"/>
                  <a:pt x="124" y="122"/>
                  <a:pt x="124" y="122"/>
                </a:cubicBezTo>
                <a:cubicBezTo>
                  <a:pt x="129" y="118"/>
                  <a:pt x="131" y="112"/>
                  <a:pt x="131" y="106"/>
                </a:cubicBezTo>
                <a:cubicBezTo>
                  <a:pt x="131" y="100"/>
                  <a:pt x="129" y="94"/>
                  <a:pt x="124" y="89"/>
                </a:cubicBezTo>
                <a:cubicBezTo>
                  <a:pt x="60" y="25"/>
                  <a:pt x="60" y="25"/>
                  <a:pt x="60" y="25"/>
                </a:cubicBezTo>
                <a:cubicBezTo>
                  <a:pt x="55" y="20"/>
                  <a:pt x="55" y="11"/>
                  <a:pt x="60" y="5"/>
                </a:cubicBezTo>
                <a:cubicBezTo>
                  <a:pt x="66" y="0"/>
                  <a:pt x="74" y="0"/>
                  <a:pt x="80" y="5"/>
                </a:cubicBezTo>
                <a:cubicBezTo>
                  <a:pt x="144" y="69"/>
                  <a:pt x="144" y="69"/>
                  <a:pt x="144" y="69"/>
                </a:cubic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7" name="Freeform 230">
            <a:extLst>
              <a:ext uri="{FF2B5EF4-FFF2-40B4-BE49-F238E27FC236}">
                <a16:creationId xmlns:a16="http://schemas.microsoft.com/office/drawing/2014/main" id="{96EC8318-3636-F066-91F2-209940D95F91}"/>
              </a:ext>
            </a:extLst>
          </p:cNvPr>
          <p:cNvSpPr>
            <a:spLocks noEditPoints="1"/>
          </p:cNvSpPr>
          <p:nvPr/>
        </p:nvSpPr>
        <p:spPr bwMode="auto">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40" name="TextBox 39">
            <a:extLst>
              <a:ext uri="{FF2B5EF4-FFF2-40B4-BE49-F238E27FC236}">
                <a16:creationId xmlns:a16="http://schemas.microsoft.com/office/drawing/2014/main" id="{3FBE3EBC-1474-1539-1E14-BF22EE1EDD9C}"/>
              </a:ext>
            </a:extLst>
          </p:cNvPr>
          <p:cNvSpPr txBox="1"/>
          <p:nvPr/>
        </p:nvSpPr>
        <p:spPr>
          <a:xfrm>
            <a:off x="1048562" y="1632852"/>
            <a:ext cx="9393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600" b="0" i="0" u="none" strike="noStrike" kern="1200" cap="none" spc="0" normalizeH="0" baseline="0" noProof="0">
                <a:ln>
                  <a:noFill/>
                </a:ln>
                <a:solidFill>
                  <a:srgbClr val="000000"/>
                </a:solidFill>
                <a:effectLst/>
                <a:uLnTx/>
                <a:uFillTx/>
                <a:latin typeface="Montserrat SemiBold"/>
                <a:ea typeface="맑은 고딕"/>
                <a:cs typeface="+mn-cs"/>
              </a:rPr>
              <a:t>Your great subtitle in this line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1" name="TextBox 40">
            <a:extLst>
              <a:ext uri="{FF2B5EF4-FFF2-40B4-BE49-F238E27FC236}">
                <a16:creationId xmlns:a16="http://schemas.microsoft.com/office/drawing/2014/main" id="{C677DC97-61F2-15B0-B960-860E810F6EF7}"/>
              </a:ext>
            </a:extLst>
          </p:cNvPr>
          <p:cNvSpPr txBox="1"/>
          <p:nvPr/>
        </p:nvSpPr>
        <p:spPr>
          <a:xfrm>
            <a:off x="271528" y="951158"/>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2" name="TextBox 41">
            <a:extLst>
              <a:ext uri="{FF2B5EF4-FFF2-40B4-BE49-F238E27FC236}">
                <a16:creationId xmlns:a16="http://schemas.microsoft.com/office/drawing/2014/main" id="{5D3C9CBB-3F25-8FFA-DF50-C470043FEF47}"/>
              </a:ext>
            </a:extLst>
          </p:cNvPr>
          <p:cNvSpPr txBox="1"/>
          <p:nvPr/>
        </p:nvSpPr>
        <p:spPr>
          <a:xfrm>
            <a:off x="2614231" y="951157"/>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3" name="TextBox 42">
            <a:extLst>
              <a:ext uri="{FF2B5EF4-FFF2-40B4-BE49-F238E27FC236}">
                <a16:creationId xmlns:a16="http://schemas.microsoft.com/office/drawing/2014/main" id="{3331B054-36F4-DCB1-A837-5968B33623F5}"/>
              </a:ext>
            </a:extLst>
          </p:cNvPr>
          <p:cNvSpPr txBox="1"/>
          <p:nvPr/>
        </p:nvSpPr>
        <p:spPr>
          <a:xfrm>
            <a:off x="4909569" y="951156"/>
            <a:ext cx="23685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4" name="TextBox 43">
            <a:extLst>
              <a:ext uri="{FF2B5EF4-FFF2-40B4-BE49-F238E27FC236}">
                <a16:creationId xmlns:a16="http://schemas.microsoft.com/office/drawing/2014/main" id="{A0D6EF09-4099-7F4E-99E1-04DD7412F780}"/>
              </a:ext>
            </a:extLst>
          </p:cNvPr>
          <p:cNvSpPr txBox="1"/>
          <p:nvPr/>
        </p:nvSpPr>
        <p:spPr>
          <a:xfrm>
            <a:off x="7235067" y="948099"/>
            <a:ext cx="23427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45" name="TextBox 44">
            <a:extLst>
              <a:ext uri="{FF2B5EF4-FFF2-40B4-BE49-F238E27FC236}">
                <a16:creationId xmlns:a16="http://schemas.microsoft.com/office/drawing/2014/main" id="{C3B8219B-6289-D3A5-55AE-4D8086144A35}"/>
              </a:ext>
            </a:extLst>
          </p:cNvPr>
          <p:cNvSpPr txBox="1"/>
          <p:nvPr/>
        </p:nvSpPr>
        <p:spPr>
          <a:xfrm>
            <a:off x="9594975" y="952414"/>
            <a:ext cx="2295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ore-KR" sz="1200" b="0" i="0" u="none" strike="noStrike" kern="1200" cap="none" spc="0" normalizeH="0" baseline="0" noProof="0">
                <a:ln>
                  <a:noFill/>
                </a:ln>
                <a:solidFill>
                  <a:srgbClr val="000000"/>
                </a:solidFill>
                <a:effectLst/>
                <a:uLnTx/>
                <a:uFillTx/>
                <a:latin typeface="Montserrat SemiBold"/>
                <a:ea typeface="맑은 고딕"/>
                <a:cs typeface="+mn-cs"/>
              </a:rPr>
              <a:t>Main Title</a:t>
            </a:r>
            <a:endParaRPr kumimoji="1" lang="ko-Kore-KR" altLang="en-US" sz="12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28" name="Freeform 324">
            <a:extLst>
              <a:ext uri="{FF2B5EF4-FFF2-40B4-BE49-F238E27FC236}">
                <a16:creationId xmlns:a16="http://schemas.microsoft.com/office/drawing/2014/main" id="{3EFCC03D-2C9C-32D9-BDF6-65846AC1088D}"/>
              </a:ext>
            </a:extLst>
          </p:cNvPr>
          <p:cNvSpPr>
            <a:spLocks/>
          </p:cNvSpPr>
          <p:nvPr/>
        </p:nvSpPr>
        <p:spPr bwMode="auto">
          <a:xfrm>
            <a:off x="11464452" y="412642"/>
            <a:ext cx="190990" cy="192793"/>
          </a:xfrm>
          <a:custGeom>
            <a:avLst/>
            <a:gdLst>
              <a:gd name="T0" fmla="*/ 92 w 106"/>
              <a:gd name="T1" fmla="*/ 107 h 107"/>
              <a:gd name="T2" fmla="*/ 0 w 106"/>
              <a:gd name="T3" fmla="*/ 14 h 107"/>
              <a:gd name="T4" fmla="*/ 14 w 106"/>
              <a:gd name="T5" fmla="*/ 0 h 107"/>
              <a:gd name="T6" fmla="*/ 106 w 106"/>
              <a:gd name="T7" fmla="*/ 93 h 107"/>
              <a:gd name="T8" fmla="*/ 92 w 106"/>
              <a:gd name="T9" fmla="*/ 107 h 107"/>
            </a:gdLst>
            <a:ahLst/>
            <a:cxnLst>
              <a:cxn ang="0">
                <a:pos x="T0" y="T1"/>
              </a:cxn>
              <a:cxn ang="0">
                <a:pos x="T2" y="T3"/>
              </a:cxn>
              <a:cxn ang="0">
                <a:pos x="T4" y="T5"/>
              </a:cxn>
              <a:cxn ang="0">
                <a:pos x="T6" y="T7"/>
              </a:cxn>
              <a:cxn ang="0">
                <a:pos x="T8" y="T9"/>
              </a:cxn>
            </a:cxnLst>
            <a:rect l="0" t="0" r="r" b="b"/>
            <a:pathLst>
              <a:path w="106" h="107">
                <a:moveTo>
                  <a:pt x="92" y="107"/>
                </a:moveTo>
                <a:lnTo>
                  <a:pt x="0" y="14"/>
                </a:lnTo>
                <a:lnTo>
                  <a:pt x="14" y="0"/>
                </a:lnTo>
                <a:lnTo>
                  <a:pt x="106" y="93"/>
                </a:lnTo>
                <a:lnTo>
                  <a:pt x="92" y="1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9" name="Freeform 325">
            <a:extLst>
              <a:ext uri="{FF2B5EF4-FFF2-40B4-BE49-F238E27FC236}">
                <a16:creationId xmlns:a16="http://schemas.microsoft.com/office/drawing/2014/main" id="{820531CA-3D27-CC09-D708-36F8CAFEE1E8}"/>
              </a:ext>
            </a:extLst>
          </p:cNvPr>
          <p:cNvSpPr>
            <a:spLocks/>
          </p:cNvSpPr>
          <p:nvPr/>
        </p:nvSpPr>
        <p:spPr bwMode="auto">
          <a:xfrm>
            <a:off x="11460848" y="416246"/>
            <a:ext cx="194594" cy="194594"/>
          </a:xfrm>
          <a:custGeom>
            <a:avLst/>
            <a:gdLst>
              <a:gd name="T0" fmla="*/ 14 w 108"/>
              <a:gd name="T1" fmla="*/ 108 h 108"/>
              <a:gd name="T2" fmla="*/ 0 w 108"/>
              <a:gd name="T3" fmla="*/ 94 h 108"/>
              <a:gd name="T4" fmla="*/ 94 w 108"/>
              <a:gd name="T5" fmla="*/ 0 h 108"/>
              <a:gd name="T6" fmla="*/ 108 w 108"/>
              <a:gd name="T7" fmla="*/ 14 h 108"/>
              <a:gd name="T8" fmla="*/ 14 w 108"/>
              <a:gd name="T9" fmla="*/ 108 h 108"/>
            </a:gdLst>
            <a:ahLst/>
            <a:cxnLst>
              <a:cxn ang="0">
                <a:pos x="T0" y="T1"/>
              </a:cxn>
              <a:cxn ang="0">
                <a:pos x="T2" y="T3"/>
              </a:cxn>
              <a:cxn ang="0">
                <a:pos x="T4" y="T5"/>
              </a:cxn>
              <a:cxn ang="0">
                <a:pos x="T6" y="T7"/>
              </a:cxn>
              <a:cxn ang="0">
                <a:pos x="T8" y="T9"/>
              </a:cxn>
            </a:cxnLst>
            <a:rect l="0" t="0" r="r" b="b"/>
            <a:pathLst>
              <a:path w="108" h="108">
                <a:moveTo>
                  <a:pt x="14" y="108"/>
                </a:moveTo>
                <a:lnTo>
                  <a:pt x="0" y="94"/>
                </a:lnTo>
                <a:lnTo>
                  <a:pt x="94" y="0"/>
                </a:lnTo>
                <a:lnTo>
                  <a:pt x="108" y="14"/>
                </a:lnTo>
                <a:lnTo>
                  <a:pt x="14" y="10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a:ea typeface="맑은 고딕"/>
              <a:cs typeface="+mn-cs"/>
            </a:endParaRPr>
          </a:p>
        </p:txBody>
      </p:sp>
      <p:sp>
        <p:nvSpPr>
          <p:cNvPr id="25" name="TextBox 24">
            <a:extLst>
              <a:ext uri="{FF2B5EF4-FFF2-40B4-BE49-F238E27FC236}">
                <a16:creationId xmlns:a16="http://schemas.microsoft.com/office/drawing/2014/main" id="{2CA13B75-7611-1894-B44A-E63CB7E83071}"/>
              </a:ext>
            </a:extLst>
          </p:cNvPr>
          <p:cNvSpPr txBox="1"/>
          <p:nvPr/>
        </p:nvSpPr>
        <p:spPr>
          <a:xfrm>
            <a:off x="1144629" y="2714306"/>
            <a:ext cx="4065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600" b="0" i="0" u="none" strike="noStrike" kern="1200" cap="none" spc="0" normalizeH="0" baseline="0" noProof="0">
                <a:ln>
                  <a:noFill/>
                </a:ln>
                <a:solidFill>
                  <a:srgbClr val="000000"/>
                </a:solidFill>
                <a:effectLst/>
                <a:uLnTx/>
                <a:uFillTx/>
                <a:latin typeface="Montserrat SemiBold"/>
                <a:ea typeface="맑은 고딕"/>
                <a:cs typeface="+mn-cs"/>
              </a:rPr>
              <a:t>Process</a:t>
            </a:r>
            <a:endParaRPr kumimoji="1" lang="ko-Kore-KR" altLang="en-US" sz="3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97" name="TextBox 96">
            <a:extLst>
              <a:ext uri="{FF2B5EF4-FFF2-40B4-BE49-F238E27FC236}">
                <a16:creationId xmlns:a16="http://schemas.microsoft.com/office/drawing/2014/main" id="{145CCC20-20B5-1560-2901-40F48B2F0244}"/>
              </a:ext>
            </a:extLst>
          </p:cNvPr>
          <p:cNvSpPr txBox="1"/>
          <p:nvPr/>
        </p:nvSpPr>
        <p:spPr>
          <a:xfrm>
            <a:off x="3569677" y="2772465"/>
            <a:ext cx="7710854" cy="53014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a:t>
            </a:r>
            <a:r>
              <a:rPr kumimoji="0" lang="en-US" altLang="ko-KR" sz="1000" b="0" i="0" u="none" strike="noStrike" kern="1200" cap="none" spc="0" normalizeH="0" baseline="0" noProof="0">
                <a:ln>
                  <a:noFill/>
                </a:ln>
                <a:solidFill>
                  <a:srgbClr val="000000"/>
                </a:solidFill>
                <a:effectLst/>
                <a:uLnTx/>
                <a:uFillTx/>
                <a:latin typeface="Calibri"/>
                <a:ea typeface="맑은 고딕"/>
                <a:cs typeface="+mn-cs"/>
              </a:rPr>
              <a:t>. </a:t>
            </a:r>
            <a:endPar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endParaRPr>
          </a:p>
        </p:txBody>
      </p:sp>
      <p:sp>
        <p:nvSpPr>
          <p:cNvPr id="2" name="화살표: 갈매기형 수장 1">
            <a:extLst>
              <a:ext uri="{FF2B5EF4-FFF2-40B4-BE49-F238E27FC236}">
                <a16:creationId xmlns:a16="http://schemas.microsoft.com/office/drawing/2014/main" id="{16F3C822-EE9A-BD16-DD42-29DFBB2411F2}"/>
              </a:ext>
            </a:extLst>
          </p:cNvPr>
          <p:cNvSpPr/>
          <p:nvPr/>
        </p:nvSpPr>
        <p:spPr>
          <a:xfrm>
            <a:off x="1099038" y="3684710"/>
            <a:ext cx="3282038" cy="646331"/>
          </a:xfrm>
          <a:prstGeom prst="chevron">
            <a:avLst>
              <a:gd name="adj" fmla="val 37757"/>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3" name="화살표: 갈매기형 수장 2">
            <a:extLst>
              <a:ext uri="{FF2B5EF4-FFF2-40B4-BE49-F238E27FC236}">
                <a16:creationId xmlns:a16="http://schemas.microsoft.com/office/drawing/2014/main" id="{17B579EE-D3F8-7D3F-EA9F-48393FC1A237}"/>
              </a:ext>
            </a:extLst>
          </p:cNvPr>
          <p:cNvSpPr/>
          <p:nvPr/>
        </p:nvSpPr>
        <p:spPr>
          <a:xfrm>
            <a:off x="4454981" y="3684710"/>
            <a:ext cx="3282038" cy="646331"/>
          </a:xfrm>
          <a:prstGeom prst="chevron">
            <a:avLst>
              <a:gd name="adj" fmla="val 37757"/>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4" name="화살표: 갈매기형 수장 3">
            <a:extLst>
              <a:ext uri="{FF2B5EF4-FFF2-40B4-BE49-F238E27FC236}">
                <a16:creationId xmlns:a16="http://schemas.microsoft.com/office/drawing/2014/main" id="{86074291-747B-7226-F511-659BDA77D26D}"/>
              </a:ext>
            </a:extLst>
          </p:cNvPr>
          <p:cNvSpPr/>
          <p:nvPr/>
        </p:nvSpPr>
        <p:spPr>
          <a:xfrm>
            <a:off x="7810924" y="3684710"/>
            <a:ext cx="3282038" cy="646331"/>
          </a:xfrm>
          <a:prstGeom prst="chevron">
            <a:avLst>
              <a:gd name="adj" fmla="val 37757"/>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7" name="TextBox 6">
            <a:extLst>
              <a:ext uri="{FF2B5EF4-FFF2-40B4-BE49-F238E27FC236}">
                <a16:creationId xmlns:a16="http://schemas.microsoft.com/office/drawing/2014/main" id="{33AFE47C-E0A6-C9DB-C8B2-DBC4EDF2BB43}"/>
              </a:ext>
            </a:extLst>
          </p:cNvPr>
          <p:cNvSpPr txBox="1"/>
          <p:nvPr/>
        </p:nvSpPr>
        <p:spPr>
          <a:xfrm>
            <a:off x="1661481" y="3838598"/>
            <a:ext cx="2157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600" b="0" i="0" u="none" strike="noStrike" kern="1200" cap="none" spc="0" normalizeH="0" baseline="0" noProof="0">
                <a:ln>
                  <a:noFill/>
                </a:ln>
                <a:solidFill>
                  <a:srgbClr val="000000"/>
                </a:solidFill>
                <a:effectLst/>
                <a:uLnTx/>
                <a:uFillTx/>
                <a:latin typeface="Montserrat SemiBold"/>
                <a:ea typeface="맑은 고딕"/>
                <a:cs typeface="+mn-cs"/>
              </a:rPr>
              <a:t>Text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8" name="TextBox 7">
            <a:extLst>
              <a:ext uri="{FF2B5EF4-FFF2-40B4-BE49-F238E27FC236}">
                <a16:creationId xmlns:a16="http://schemas.microsoft.com/office/drawing/2014/main" id="{C3B7F312-8B88-22C2-1D03-C7C64A8B2C1C}"/>
              </a:ext>
            </a:extLst>
          </p:cNvPr>
          <p:cNvSpPr txBox="1"/>
          <p:nvPr/>
        </p:nvSpPr>
        <p:spPr>
          <a:xfrm>
            <a:off x="5017424" y="3838598"/>
            <a:ext cx="2157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600" b="0" i="0" u="none" strike="noStrike" kern="1200" cap="none" spc="0" normalizeH="0" baseline="0" noProof="0">
                <a:ln>
                  <a:noFill/>
                </a:ln>
                <a:solidFill>
                  <a:srgbClr val="000000"/>
                </a:solidFill>
                <a:effectLst/>
                <a:uLnTx/>
                <a:uFillTx/>
                <a:latin typeface="Montserrat SemiBold"/>
                <a:ea typeface="맑은 고딕"/>
                <a:cs typeface="+mn-cs"/>
              </a:rPr>
              <a:t>Text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sp>
        <p:nvSpPr>
          <p:cNvPr id="9" name="TextBox 8">
            <a:extLst>
              <a:ext uri="{FF2B5EF4-FFF2-40B4-BE49-F238E27FC236}">
                <a16:creationId xmlns:a16="http://schemas.microsoft.com/office/drawing/2014/main" id="{72A52F8A-64BA-2AE2-62AC-1CD1CD5E0463}"/>
              </a:ext>
            </a:extLst>
          </p:cNvPr>
          <p:cNvSpPr txBox="1"/>
          <p:nvPr/>
        </p:nvSpPr>
        <p:spPr>
          <a:xfrm>
            <a:off x="8373367" y="3838598"/>
            <a:ext cx="2157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ko-KR" sz="1600" b="0" i="0" u="none" strike="noStrike" kern="1200" cap="none" spc="0" normalizeH="0" baseline="0" noProof="0">
                <a:ln>
                  <a:noFill/>
                </a:ln>
                <a:solidFill>
                  <a:srgbClr val="000000"/>
                </a:solidFill>
                <a:effectLst/>
                <a:uLnTx/>
                <a:uFillTx/>
                <a:latin typeface="Montserrat SemiBold"/>
                <a:ea typeface="맑은 고딕"/>
                <a:cs typeface="+mn-cs"/>
              </a:rPr>
              <a:t>Text Here</a:t>
            </a:r>
            <a:endParaRPr kumimoji="1" lang="ko-Kore-KR" altLang="en-US" sz="1600" b="0" i="0" u="none" strike="noStrike" kern="1200" cap="none" spc="0" normalizeH="0" baseline="0" noProof="0">
              <a:ln>
                <a:noFill/>
              </a:ln>
              <a:solidFill>
                <a:srgbClr val="000000"/>
              </a:solidFill>
              <a:effectLst/>
              <a:uLnTx/>
              <a:uFillTx/>
              <a:latin typeface="Montserrat SemiBold"/>
              <a:ea typeface="맑은 고딕"/>
              <a:cs typeface="+mn-cs"/>
            </a:endParaRPr>
          </a:p>
        </p:txBody>
      </p:sp>
      <p:cxnSp>
        <p:nvCxnSpPr>
          <p:cNvPr id="10" name="직선 연결선[R] 186">
            <a:extLst>
              <a:ext uri="{FF2B5EF4-FFF2-40B4-BE49-F238E27FC236}">
                <a16:creationId xmlns:a16="http://schemas.microsoft.com/office/drawing/2014/main" id="{A6EB3767-7F89-3C57-65E7-00F5B8F566FF}"/>
              </a:ext>
            </a:extLst>
          </p:cNvPr>
          <p:cNvCxnSpPr>
            <a:cxnSpLocks/>
          </p:cNvCxnSpPr>
          <p:nvPr/>
        </p:nvCxnSpPr>
        <p:spPr>
          <a:xfrm>
            <a:off x="4318853" y="4670354"/>
            <a:ext cx="0" cy="160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직선 연결선[R] 186">
            <a:extLst>
              <a:ext uri="{FF2B5EF4-FFF2-40B4-BE49-F238E27FC236}">
                <a16:creationId xmlns:a16="http://schemas.microsoft.com/office/drawing/2014/main" id="{17D60A23-4688-553E-A6E5-586560478901}"/>
              </a:ext>
            </a:extLst>
          </p:cNvPr>
          <p:cNvCxnSpPr>
            <a:cxnSpLocks/>
          </p:cNvCxnSpPr>
          <p:nvPr/>
        </p:nvCxnSpPr>
        <p:spPr>
          <a:xfrm>
            <a:off x="7773972" y="4670354"/>
            <a:ext cx="0" cy="160979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D0179A-2B75-2E0D-BC7B-FAFB0FCBF268}"/>
              </a:ext>
            </a:extLst>
          </p:cNvPr>
          <p:cNvSpPr txBox="1"/>
          <p:nvPr/>
        </p:nvSpPr>
        <p:spPr>
          <a:xfrm>
            <a:off x="1099038" y="4653265"/>
            <a:ext cx="2981142" cy="145347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a:t>
            </a:r>
            <a:r>
              <a:rPr kumimoji="0" lang="en-US" altLang="ko-KR" sz="1000" b="0" i="0" u="none" strike="noStrike" kern="1200" cap="none" spc="0" normalizeH="0" baseline="0" noProof="0">
                <a:ln>
                  <a:noFill/>
                </a:ln>
                <a:solidFill>
                  <a:srgbClr val="000000"/>
                </a:solidFill>
                <a:effectLst/>
                <a:uLnTx/>
                <a:uFillTx/>
                <a:latin typeface="Calibri"/>
                <a:ea typeface="맑은 고딕"/>
                <a:cs typeface="+mn-cs"/>
              </a:rPr>
              <a:t>. </a:t>
            </a:r>
            <a:endPar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endParaRPr>
          </a:p>
        </p:txBody>
      </p:sp>
      <p:sp>
        <p:nvSpPr>
          <p:cNvPr id="14" name="TextBox 13">
            <a:extLst>
              <a:ext uri="{FF2B5EF4-FFF2-40B4-BE49-F238E27FC236}">
                <a16:creationId xmlns:a16="http://schemas.microsoft.com/office/drawing/2014/main" id="{90787B6B-F29D-DAAC-9A29-D9595EE60066}"/>
              </a:ext>
            </a:extLst>
          </p:cNvPr>
          <p:cNvSpPr txBox="1"/>
          <p:nvPr/>
        </p:nvSpPr>
        <p:spPr>
          <a:xfrm>
            <a:off x="4605429" y="4653265"/>
            <a:ext cx="2981142" cy="145347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a:t>
            </a:r>
            <a:r>
              <a:rPr kumimoji="0" lang="en-US" altLang="ko-KR" sz="1000" b="0" i="0" u="none" strike="noStrike" kern="1200" cap="none" spc="0" normalizeH="0" baseline="0" noProof="0">
                <a:ln>
                  <a:noFill/>
                </a:ln>
                <a:solidFill>
                  <a:srgbClr val="000000"/>
                </a:solidFill>
                <a:effectLst/>
                <a:uLnTx/>
                <a:uFillTx/>
                <a:latin typeface="Calibri"/>
                <a:ea typeface="맑은 고딕"/>
                <a:cs typeface="+mn-cs"/>
              </a:rPr>
              <a:t>. </a:t>
            </a:r>
            <a:endPar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endParaRPr>
          </a:p>
        </p:txBody>
      </p:sp>
      <p:sp>
        <p:nvSpPr>
          <p:cNvPr id="15" name="TextBox 14">
            <a:extLst>
              <a:ext uri="{FF2B5EF4-FFF2-40B4-BE49-F238E27FC236}">
                <a16:creationId xmlns:a16="http://schemas.microsoft.com/office/drawing/2014/main" id="{4D65071C-60FD-E47C-430B-034ED0325383}"/>
              </a:ext>
            </a:extLst>
          </p:cNvPr>
          <p:cNvSpPr txBox="1"/>
          <p:nvPr/>
        </p:nvSpPr>
        <p:spPr>
          <a:xfrm>
            <a:off x="8060547" y="4653265"/>
            <a:ext cx="2981142" cy="1453475"/>
          </a:xfrm>
          <a:prstGeom prst="rect">
            <a:avLst/>
          </a:prstGeom>
          <a:noFill/>
        </p:spPr>
        <p:txBody>
          <a:bodyPr wrap="square" rtlCol="0">
            <a:spAutoFit/>
          </a:bodyPr>
          <a:lstStyle>
            <a:defPPr>
              <a:defRPr lang="ko-Kore-KR"/>
            </a:defPPr>
            <a:lvl1pPr algn="ctr">
              <a:defRPr sz="3200">
                <a:solidFill>
                  <a:schemeClr val="bg1"/>
                </a:solidFill>
                <a:latin typeface="Montserrat Black" pitchFamily="2"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rPr>
              <a:t>Lorem ipsum dolor sit amet, saperet inermis principes an his, tation iuvaret efficiantur vis ut. Ea utamur facilis abhorreant pro, cu sit feugiat convenire moderatius. Debet numquam delectus usu in, amet stet facilis at mea. Ei usu ornatus habemus, doming postulant vis ex. Vis in amet aeque</a:t>
            </a:r>
            <a:r>
              <a:rPr kumimoji="0" lang="en-US" altLang="ko-KR" sz="1000" b="0" i="0" u="none" strike="noStrike" kern="1200" cap="none" spc="0" normalizeH="0" baseline="0" noProof="0">
                <a:ln>
                  <a:noFill/>
                </a:ln>
                <a:solidFill>
                  <a:srgbClr val="000000"/>
                </a:solidFill>
                <a:effectLst/>
                <a:uLnTx/>
                <a:uFillTx/>
                <a:latin typeface="Calibri"/>
                <a:ea typeface="맑은 고딕"/>
                <a:cs typeface="+mn-cs"/>
              </a:rPr>
              <a:t>. </a:t>
            </a:r>
            <a:endParaRPr kumimoji="0" lang="en-US" altLang="ko-KR" sz="1000" b="0" i="0" u="none" strike="noStrike" kern="1200" cap="none" spc="0" normalizeH="0" baseline="0" noProof="0" dirty="0">
              <a:ln>
                <a:noFill/>
              </a:ln>
              <a:solidFill>
                <a:srgbClr val="000000"/>
              </a:solidFill>
              <a:effectLst/>
              <a:uLnTx/>
              <a:uFillTx/>
              <a:latin typeface="Calibri"/>
              <a:ea typeface="맑은 고딕"/>
              <a:cs typeface="+mn-cs"/>
            </a:endParaRPr>
          </a:p>
        </p:txBody>
      </p:sp>
      <p:pic>
        <p:nvPicPr>
          <p:cNvPr id="98" name="그림 97"/>
          <p:cNvPicPr>
            <a:picLocks noChangeAspect="1"/>
          </p:cNvPicPr>
          <p:nvPr/>
        </p:nvPicPr>
        <p:blipFill rotWithShape="1">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3190199365"/>
      </p:ext>
    </p:extLst>
  </p:cSld>
  <p:clrMapOvr>
    <a:masterClrMapping/>
  </p:clrMapOvr>
</p:sld>
</file>

<file path=ppt/slides/slide4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r>
              <a:rPr kumimoji="1" lang="ko-KR" altLang="en-US" sz="1800" b="0" i="0" u="none" strike="noStrike" kern="1200" cap="none" spc="0" normalizeH="0" baseline="0">
                <a:solidFill>
                  <a:srgbClr val="FFFFFF"/>
                </a:solidFill>
                <a:effectLst/>
                <a:uLnTx/>
                <a:uFillTx/>
                <a:latin typeface="Calibri"/>
                <a:ea typeface="맑은 고딕"/>
                <a:cs typeface="+mn-cs"/>
              </a:rPr>
              <a:t>바</a:t>
            </a: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의료요양돌봄 통합지원</a:t>
            </a:r>
            <a:r>
              <a:rPr lang="ko-KR" altLang="en-US" b="0" i="0" u="none" strike="noStrike" baseline="0">
                <a:solidFill>
                  <a:srgbClr val="000000"/>
                </a:solidFill>
                <a:latin typeface="맑은 고딕"/>
                <a:cs typeface="함초롬바탕"/>
              </a:rPr>
              <a:t> 사례분석</a:t>
            </a:r>
            <a:r>
              <a:rPr lang="en-US" altLang="ko-KR" b="0" i="0" u="none" strike="noStrike" baseline="0">
                <a:solidFill>
                  <a:srgbClr val="000000"/>
                </a:solidFill>
                <a:latin typeface="맑은 고딕"/>
                <a:cs typeface="함초롬바탕"/>
              </a:rPr>
              <a:t>(2025</a:t>
            </a:r>
            <a:r>
              <a:rPr lang="ko-KR" altLang="en-US" b="0" i="0" u="none" strike="noStrike" baseline="0">
                <a:solidFill>
                  <a:srgbClr val="000000"/>
                </a:solidFill>
                <a:latin typeface="맑은 고딕"/>
                <a:cs typeface="함초롬바탕"/>
              </a:rPr>
              <a:t> 우수사례집 참고</a:t>
            </a:r>
            <a:r>
              <a:rPr lang="en-US" altLang="ko-KR" b="0" i="0" u="none" strike="noStrike" baseline="0">
                <a:solidFill>
                  <a:srgbClr val="000000"/>
                </a:solidFill>
                <a:latin typeface="맑은 고딕"/>
                <a:cs typeface="함초롬바탕"/>
              </a:rPr>
              <a:t>)</a:t>
            </a:r>
            <a:endParaRPr lang="en-US" altLang="ko-KR" b="0" i="0" u="none" strike="noStrike" baseline="0">
              <a:solidFill>
                <a:srgbClr val="000000"/>
              </a:solidFill>
              <a:latin typeface="맑은 고딕"/>
              <a:cs typeface="함초롬바탕"/>
            </a:endParaRPr>
          </a:p>
        </p:txBody>
      </p:sp>
      <p:sp>
        <p:nvSpPr>
          <p:cNvPr id="50" name="가로 글상자 49"/>
          <p:cNvSpPr txBox="1"/>
          <p:nvPr/>
        </p:nvSpPr>
        <p:spPr>
          <a:xfrm>
            <a:off x="820140" y="1152895"/>
            <a:ext cx="10922824" cy="4474475"/>
          </a:xfrm>
          <a:prstGeom prst="rect">
            <a:avLst/>
          </a:prstGeom>
        </p:spPr>
        <p:txBody>
          <a:bodyPr wrap="square">
            <a:spAutoFit/>
          </a:bodyPr>
          <a:lstStyle/>
          <a:p>
            <a:pPr lvl="0" algn="just">
              <a:lnSpc>
                <a:spcPct val="160000"/>
              </a:lnSpc>
              <a:spcBef>
                <a:spcPts val="0"/>
              </a:spcBef>
              <a:spcAft>
                <a:spcPts val="0"/>
              </a:spcAft>
              <a:defRPr/>
            </a:pPr>
            <a:r>
              <a:rPr lang="en-US" altLang="ko-KR">
                <a:latin typeface="맑은 고딕"/>
              </a:rPr>
              <a:t>-</a:t>
            </a:r>
            <a:r>
              <a:rPr lang="ko-KR" altLang="en-US">
                <a:latin typeface="맑은 고딕"/>
              </a:rPr>
              <a:t>발굴 경로</a:t>
            </a:r>
          </a:p>
          <a:p>
            <a:pPr lvl="0" algn="just">
              <a:lnSpc>
                <a:spcPct val="160000"/>
              </a:lnSpc>
              <a:spcBef>
                <a:spcPts val="0"/>
              </a:spcBef>
              <a:spcAft>
                <a:spcPts val="0"/>
              </a:spcAft>
              <a:defRPr/>
            </a:pPr>
            <a:endParaRPr lang="ko-KR" altLang="en-US">
              <a:latin typeface="맑은 고딕"/>
            </a:endParaRPr>
          </a:p>
          <a:p>
            <a:pPr lvl="0" algn="just">
              <a:lnSpc>
                <a:spcPct val="160000"/>
              </a:lnSpc>
              <a:spcBef>
                <a:spcPts val="0"/>
              </a:spcBef>
              <a:spcAft>
                <a:spcPts val="0"/>
              </a:spcAft>
              <a:defRPr/>
            </a:pPr>
            <a:r>
              <a:rPr lang="en-US" altLang="ko-KR">
                <a:latin typeface="맑은 고딕"/>
              </a:rPr>
              <a:t>2024년 9월, 생활지원사가 다급히 행정복지센터에 방문하여 도움을 요청했다. 대상자는 노인맞춤 </a:t>
            </a:r>
          </a:p>
          <a:p>
            <a:pPr lvl="0" algn="just">
              <a:lnSpc>
                <a:spcPct val="160000"/>
              </a:lnSpc>
              <a:spcBef>
                <a:spcPts val="0"/>
              </a:spcBef>
              <a:spcAft>
                <a:spcPts val="0"/>
              </a:spcAft>
              <a:defRPr/>
            </a:pPr>
            <a:r>
              <a:rPr lang="en-US" altLang="ko-KR">
                <a:latin typeface="맑은 고딕"/>
              </a:rPr>
              <a:t>돌봄서비스 일반군으로 안부확인, 말벗서비스 등을 지원받고 있었다. 방안에는 쓰레기가 가득하고 썩은 </a:t>
            </a:r>
          </a:p>
          <a:p>
            <a:pPr lvl="0" algn="just">
              <a:lnSpc>
                <a:spcPct val="160000"/>
              </a:lnSpc>
              <a:spcBef>
                <a:spcPts val="0"/>
              </a:spcBef>
              <a:spcAft>
                <a:spcPts val="0"/>
              </a:spcAft>
              <a:defRPr/>
            </a:pPr>
            <a:r>
              <a:rPr lang="en-US" altLang="ko-KR">
                <a:latin typeface="맑은 고딕"/>
              </a:rPr>
              <a:t>음식물 때문에 벌레가 들끓는데도 치우려고 하면 손도 못 대게 해 골치가 아프다는 것이었다.</a:t>
            </a:r>
          </a:p>
          <a:p>
            <a:pPr lvl="0" algn="just">
              <a:lnSpc>
                <a:spcPct val="160000"/>
              </a:lnSpc>
              <a:spcBef>
                <a:spcPts val="0"/>
              </a:spcBef>
              <a:spcAft>
                <a:spcPts val="0"/>
              </a:spcAft>
              <a:defRPr/>
            </a:pPr>
            <a:r>
              <a:rPr lang="en-US" altLang="ko-KR">
                <a:latin typeface="맑은 고딕"/>
              </a:rPr>
              <a:t>이에 비래동 맞춤형 복지팀에서 대상자를 설득해 청소 봉사를 연계하면서 처음으로 대상자와 마주하게 </a:t>
            </a:r>
          </a:p>
          <a:p>
            <a:pPr lvl="0" algn="just">
              <a:lnSpc>
                <a:spcPct val="160000"/>
              </a:lnSpc>
              <a:spcBef>
                <a:spcPts val="0"/>
              </a:spcBef>
              <a:spcAft>
                <a:spcPts val="0"/>
              </a:spcAft>
              <a:defRPr/>
            </a:pPr>
            <a:r>
              <a:rPr lang="en-US" altLang="ko-KR">
                <a:latin typeface="맑은 고딕"/>
              </a:rPr>
              <a:t>되었다. 그렇게 알게된 대상자는 단순 청소 봉사 연계가 아닌 통합돌봄으로 긴급하게 지원이 필요한 대상</a:t>
            </a:r>
          </a:p>
          <a:p>
            <a:pPr lvl="0" algn="just">
              <a:lnSpc>
                <a:spcPct val="160000"/>
              </a:lnSpc>
              <a:spcBef>
                <a:spcPts val="0"/>
              </a:spcBef>
              <a:spcAft>
                <a:spcPts val="0"/>
              </a:spcAft>
              <a:defRPr/>
            </a:pPr>
            <a:r>
              <a:rPr lang="en-US" altLang="ko-KR">
                <a:latin typeface="맑은 고딕"/>
              </a:rPr>
              <a:t>이었다</a:t>
            </a:r>
          </a:p>
          <a:p>
            <a:pPr lvl="0" algn="just">
              <a:lnSpc>
                <a:spcPct val="160000"/>
              </a:lnSpc>
              <a:spcBef>
                <a:spcPts val="0"/>
              </a:spcBef>
              <a:spcAft>
                <a:spcPts val="0"/>
              </a:spcAft>
              <a:defRPr/>
            </a:pPr>
            <a:endParaRPr lang="en-US" altLang="ko-KR">
              <a:latin typeface="맑은 고딕"/>
            </a:endParaRPr>
          </a:p>
          <a:p>
            <a:pPr lvl="0" algn="just">
              <a:lnSpc>
                <a:spcPct val="160000"/>
              </a:lnSpc>
              <a:spcBef>
                <a:spcPts val="0"/>
              </a:spcBef>
              <a:spcAft>
                <a:spcPts val="0"/>
              </a:spcAft>
              <a:defRPr/>
            </a:pPr>
            <a:r>
              <a:rPr lang="en-US" altLang="ko-KR">
                <a:latin typeface="맑은 고딕"/>
              </a:rPr>
              <a:t>-</a:t>
            </a:r>
            <a:r>
              <a:rPr lang="ko-KR" altLang="en-US">
                <a:latin typeface="맑은 고딕"/>
              </a:rPr>
              <a:t>사례선정 이유</a:t>
            </a:r>
            <a:r>
              <a:rPr lang="en-US" altLang="ko-KR">
                <a:latin typeface="맑은 고딕"/>
              </a:rPr>
              <a:t>:돌봄체계가 부재한 치매 노인에 유기적인 민관협력을 통한 통합돌봄서비스 제공 사례</a:t>
            </a:r>
          </a:p>
        </p:txBody>
      </p:sp>
    </p:spTree>
    <p:extLst>
      <p:ext uri="{BB962C8B-B14F-4D97-AF65-F5344CB8AC3E}">
        <p14:creationId xmlns:p14="http://schemas.microsoft.com/office/powerpoint/2010/main" val="346704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의료요양돌봄 통합지원</a:t>
            </a:r>
            <a:r>
              <a:rPr lang="ko-KR" altLang="en-US" b="0" i="0" u="none" strike="noStrike" baseline="0">
                <a:solidFill>
                  <a:srgbClr val="000000"/>
                </a:solidFill>
                <a:latin typeface="맑은 고딕"/>
                <a:cs typeface="함초롬바탕"/>
              </a:rPr>
              <a:t> 사례분석</a:t>
            </a:r>
          </a:p>
        </p:txBody>
      </p:sp>
      <p:sp>
        <p:nvSpPr>
          <p:cNvPr id="50" name="가로 글상자 49"/>
          <p:cNvSpPr txBox="1"/>
          <p:nvPr/>
        </p:nvSpPr>
        <p:spPr>
          <a:xfrm>
            <a:off x="820140" y="1152896"/>
            <a:ext cx="10922824" cy="959749"/>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대상자 탐색 및 정보</a:t>
            </a:r>
          </a:p>
          <a:p>
            <a:pPr lvl="0" algn="just">
              <a:lnSpc>
                <a:spcPct val="160000"/>
              </a:lnSpc>
              <a:spcBef>
                <a:spcPts val="0"/>
              </a:spcBef>
              <a:spcAft>
                <a:spcPts val="0"/>
              </a:spcAft>
              <a:defRPr/>
            </a:pPr>
            <a:endParaRPr lang="ko-KR" altLang="en-US">
              <a:latin typeface="맑은 고딕"/>
            </a:endParaRPr>
          </a:p>
        </p:txBody>
      </p:sp>
      <p:graphicFrame>
        <p:nvGraphicFramePr>
          <p:cNvPr id="51" name="표 50"/>
          <p:cNvGraphicFramePr>
            <a:graphicFrameLocks noGrp="1"/>
          </p:cNvGraphicFramePr>
          <p:nvPr/>
        </p:nvGraphicFramePr>
        <p:xfrm>
          <a:off x="1254905" y="2279874"/>
          <a:ext cx="9564673" cy="3078479"/>
        </p:xfrm>
        <a:graphic>
          <a:graphicData uri="http://schemas.openxmlformats.org/drawingml/2006/table">
            <a:tbl>
              <a:tblPr firstRow="1" bandRow="1"/>
              <a:tblGrid>
                <a:gridCol w="1594112">
                  <a:extLst>
                    <a:ext uri="{9D8B030D-6E8A-4147-A177-3AD203B41FA5}">
                      <a16:colId xmlns:a16="http://schemas.microsoft.com/office/drawing/2014/main" val="20000"/>
                    </a:ext>
                  </a:extLst>
                </a:gridCol>
                <a:gridCol w="4782337">
                  <a:extLst>
                    <a:ext uri="{9D8B030D-6E8A-4147-A177-3AD203B41FA5}">
                      <a16:colId xmlns:a16="http://schemas.microsoft.com/office/drawing/2014/main" val="20001"/>
                    </a:ext>
                  </a:extLst>
                </a:gridCol>
                <a:gridCol w="1594112">
                  <a:extLst>
                    <a:ext uri="{9D8B030D-6E8A-4147-A177-3AD203B41FA5}">
                      <a16:colId xmlns:a16="http://schemas.microsoft.com/office/drawing/2014/main" val="20002"/>
                    </a:ext>
                  </a:extLst>
                </a:gridCol>
                <a:gridCol w="1594112">
                  <a:extLst>
                    <a:ext uri="{9D8B030D-6E8A-4147-A177-3AD203B41FA5}">
                      <a16:colId xmlns:a16="http://schemas.microsoft.com/office/drawing/2014/main" val="20003"/>
                    </a:ext>
                  </a:extLst>
                </a:gridCol>
              </a:tblGrid>
              <a:tr h="632759">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성명</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이</a:t>
                      </a:r>
                      <a:r>
                        <a:rPr lang="EN-US" sz="1500" b="0" i="0" u="none" strike="noStrike" baseline="0">
                          <a:solidFill>
                            <a:srgbClr val="000000"/>
                          </a:solidFill>
                          <a:latin typeface="함초롬바탕"/>
                          <a:ea typeface="함초롬바탕"/>
                        </a:rPr>
                        <a:t>OO</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성별</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나이</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남</a:t>
                      </a:r>
                      <a:r>
                        <a:rPr lang="EN-US" sz="1500" b="0" i="0" u="none" strike="noStrike" baseline="0">
                          <a:solidFill>
                            <a:srgbClr val="000000"/>
                          </a:solidFill>
                          <a:latin typeface="함초롬바탕"/>
                          <a:ea typeface="함초롬바탕"/>
                        </a:rPr>
                        <a:t>,70</a:t>
                      </a:r>
                      <a:r>
                        <a:rPr sz="1500" b="0" i="0" u="none" strike="noStrike" baseline="0">
                          <a:solidFill>
                            <a:srgbClr val="000000"/>
                          </a:solidFill>
                          <a:latin typeface="함초롬바탕"/>
                          <a:ea typeface="함초롬바탕"/>
                          <a:cs typeface="함초롬바탕"/>
                        </a:rPr>
                        <a:t>세</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extLst>
                  <a:ext uri="{0D108BD9-81ED-4DB2-BD59-A6C34878D82A}">
                    <a16:rowId xmlns:a16="http://schemas.microsoft.com/office/drawing/2014/main" val="10000"/>
                  </a:ext>
                </a:extLst>
              </a:tr>
              <a:tr h="2445720">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기본사항</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gridSpan="3">
                  <a:txBody>
                    <a:bodyPr/>
                    <a:lstStyle/>
                    <a:p>
                      <a:pPr lvl="0" algn="just">
                        <a:lnSpc>
                          <a:spcPct val="160000"/>
                        </a:lnSpc>
                        <a:spcBef>
                          <a:spcPts val="0"/>
                        </a:spcBef>
                        <a:spcAft>
                          <a:spcPts val="0"/>
                        </a:spcAft>
                        <a:defRPr/>
                      </a:pP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가족사항</a:t>
                      </a:r>
                      <a:r>
                        <a:rPr lang="EN-US" sz="1500" b="0" i="0" u="none" strike="noStrike" baseline="0">
                          <a:solidFill>
                            <a:srgbClr val="000000"/>
                          </a:solidFill>
                          <a:latin typeface="함초롬바탕"/>
                          <a:ea typeface="함초롬바탕"/>
                        </a:rPr>
                        <a:t>:1</a:t>
                      </a:r>
                      <a:r>
                        <a:rPr sz="1500" b="0" i="0" u="none" strike="noStrike" baseline="0">
                          <a:solidFill>
                            <a:srgbClr val="000000"/>
                          </a:solidFill>
                          <a:latin typeface="함초롬바탕"/>
                          <a:ea typeface="함초롬바탕"/>
                          <a:cs typeface="함초롬바탕"/>
                        </a:rPr>
                        <a:t>인가구</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부모사망</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미혼</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부양의무자 부재</a:t>
                      </a:r>
                    </a:p>
                    <a:p>
                      <a:pPr lvl="0" algn="just">
                        <a:lnSpc>
                          <a:spcPct val="160000"/>
                        </a:lnSpc>
                        <a:spcBef>
                          <a:spcPts val="0"/>
                        </a:spcBef>
                        <a:spcAft>
                          <a:spcPts val="0"/>
                        </a:spcAft>
                        <a:defRPr/>
                      </a:pP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보장구분</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맞춤형수급</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생계</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의료</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주거</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및 장애수당</a:t>
                      </a:r>
                    </a:p>
                    <a:p>
                      <a:pPr lvl="0" algn="just">
                        <a:lnSpc>
                          <a:spcPct val="160000"/>
                        </a:lnSpc>
                        <a:spcBef>
                          <a:spcPts val="0"/>
                        </a:spcBef>
                        <a:spcAft>
                          <a:spcPts val="0"/>
                        </a:spcAft>
                        <a:defRPr/>
                      </a:pP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장애유형</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지체</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하지관절</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심하지 않은 장애</a:t>
                      </a:r>
                    </a:p>
                    <a:p>
                      <a:pPr lvl="0" algn="just">
                        <a:lnSpc>
                          <a:spcPct val="160000"/>
                        </a:lnSpc>
                        <a:spcBef>
                          <a:spcPts val="0"/>
                        </a:spcBef>
                        <a:spcAft>
                          <a:spcPts val="0"/>
                        </a:spcAft>
                        <a:defRPr/>
                      </a:pP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주거유형</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민간보증부월세</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보증금 </a:t>
                      </a:r>
                      <a:r>
                        <a:rPr lang="EN-US" sz="1500" b="0" i="0" u="none" strike="noStrike" baseline="0">
                          <a:solidFill>
                            <a:srgbClr val="000000"/>
                          </a:solidFill>
                          <a:latin typeface="함초롬바탕"/>
                          <a:ea typeface="함초롬바탕"/>
                        </a:rPr>
                        <a:t>30</a:t>
                      </a:r>
                      <a:r>
                        <a:rPr sz="1500" b="0" i="0" u="none" strike="noStrike" baseline="0">
                          <a:solidFill>
                            <a:srgbClr val="000000"/>
                          </a:solidFill>
                          <a:latin typeface="함초롬바탕"/>
                          <a:ea typeface="함초롬바탕"/>
                          <a:cs typeface="함초롬바탕"/>
                        </a:rPr>
                        <a:t>만원</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월 </a:t>
                      </a:r>
                      <a:r>
                        <a:rPr lang="EN-US" sz="1500" b="0" i="0" u="none" strike="noStrike" baseline="0">
                          <a:solidFill>
                            <a:srgbClr val="000000"/>
                          </a:solidFill>
                          <a:latin typeface="함초롬바탕"/>
                          <a:ea typeface="함초롬바탕"/>
                        </a:rPr>
                        <a:t>18</a:t>
                      </a:r>
                      <a:r>
                        <a:rPr sz="1500" b="0" i="0" u="none" strike="noStrike" baseline="0">
                          <a:solidFill>
                            <a:srgbClr val="000000"/>
                          </a:solidFill>
                          <a:latin typeface="함초롬바탕"/>
                          <a:ea typeface="함초롬바탕"/>
                          <a:cs typeface="함초롬바탕"/>
                        </a:rPr>
                        <a:t>만원</a:t>
                      </a:r>
                    </a:p>
                    <a:p>
                      <a:pPr lvl="0" algn="just">
                        <a:lnSpc>
                          <a:spcPct val="160000"/>
                        </a:lnSpc>
                        <a:spcBef>
                          <a:spcPts val="0"/>
                        </a:spcBef>
                        <a:spcAft>
                          <a:spcPts val="0"/>
                        </a:spcAft>
                        <a:defRPr/>
                      </a:pP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건강사항</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치매</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간암</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고혈압</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고지혈증</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당뇨</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무기력증 등</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hMerge="1">
                  <a:txBody>
                    <a:bodyPr/>
                    <a:lstStyle/>
                    <a:p>
                      <a:pPr lvl="0">
                        <a:defRPr/>
                      </a:pPr>
                      <a:endParaRPr lang="ko-KR" altLang="en-US"/>
                    </a:p>
                  </a:txBody>
                  <a:tcP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5151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클라이언트의 주변체계</a:t>
            </a:r>
          </a:p>
        </p:txBody>
      </p:sp>
      <p:graphicFrame>
        <p:nvGraphicFramePr>
          <p:cNvPr id="52" name="표 51"/>
          <p:cNvGraphicFramePr>
            <a:graphicFrameLocks noGrp="1"/>
          </p:cNvGraphicFramePr>
          <p:nvPr/>
        </p:nvGraphicFramePr>
        <p:xfrm>
          <a:off x="624029" y="1329319"/>
          <a:ext cx="10820243" cy="4618922"/>
        </p:xfrm>
        <a:graphic>
          <a:graphicData uri="http://schemas.openxmlformats.org/drawingml/2006/table">
            <a:tbl>
              <a:tblPr firstRow="1" bandRow="1"/>
              <a:tblGrid>
                <a:gridCol w="2949826">
                  <a:extLst>
                    <a:ext uri="{9D8B030D-6E8A-4147-A177-3AD203B41FA5}">
                      <a16:colId xmlns:a16="http://schemas.microsoft.com/office/drawing/2014/main" val="20000"/>
                    </a:ext>
                  </a:extLst>
                </a:gridCol>
                <a:gridCol w="3168800">
                  <a:extLst>
                    <a:ext uri="{9D8B030D-6E8A-4147-A177-3AD203B41FA5}">
                      <a16:colId xmlns:a16="http://schemas.microsoft.com/office/drawing/2014/main" val="20001"/>
                    </a:ext>
                  </a:extLst>
                </a:gridCol>
                <a:gridCol w="4701617">
                  <a:extLst>
                    <a:ext uri="{9D8B030D-6E8A-4147-A177-3AD203B41FA5}">
                      <a16:colId xmlns:a16="http://schemas.microsoft.com/office/drawing/2014/main" val="20002"/>
                    </a:ext>
                  </a:extLst>
                </a:gridCol>
              </a:tblGrid>
              <a:tr h="378336">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구분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주변체계 내용</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역할 및 특징</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extLst>
                  <a:ext uri="{0D108BD9-81ED-4DB2-BD59-A6C34878D82A}">
                    <a16:rowId xmlns:a16="http://schemas.microsoft.com/office/drawing/2014/main" val="10000"/>
                  </a:ext>
                </a:extLst>
              </a:tr>
              <a:tr h="1186021">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비공식적 지지체계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가족</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친척</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친구 부재</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부모 사망 이후 가족관계가 단절되었으며 미혼 상태로 부양의무자도 없어 정서적</a:t>
                      </a:r>
                      <a:r>
                        <a:rPr lang="EN-US" sz="1500" b="0" i="0" u="none" strike="noStrike" baseline="0">
                          <a:solidFill>
                            <a:srgbClr val="000000"/>
                          </a:solidFill>
                          <a:latin typeface="함초롬바탕"/>
                          <a:ea typeface="함초롬바탕"/>
                        </a:rPr>
                        <a:t>·</a:t>
                      </a:r>
                      <a:r>
                        <a:rPr sz="1500" b="0" i="0" u="none" strike="noStrike" baseline="0">
                          <a:solidFill>
                            <a:srgbClr val="000000"/>
                          </a:solidFill>
                          <a:latin typeface="함초롬바탕"/>
                          <a:ea typeface="함초롬바탕"/>
                          <a:cs typeface="함초롬바탕"/>
                        </a:rPr>
                        <a:t>사회적 지지체계가 거의 없는 상태였음</a:t>
                      </a:r>
                      <a:r>
                        <a:rPr lang="EN-US" sz="15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1"/>
                  </a:ext>
                </a:extLst>
              </a:tr>
              <a:tr h="1186021">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사회적 관계</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지역사회 인간관계 부족</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대상자는 장기간 독거생활을 하며 사회적 고립 상태를 경험하였고 대인관계 및 정서적 교류가 매우 부족하였음</a:t>
                      </a:r>
                      <a:r>
                        <a:rPr lang="EN-US" sz="15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2"/>
                  </a:ext>
                </a:extLst>
              </a:tr>
              <a:tr h="920335">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공식적 지지체계 형성</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행정복지센터 중심의 협력체계 구축</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초기에는 단절된 상태였으나 사례관리 개입 이후 다양한 기관들이 협력하며 통합돌봄체계를 형성함</a:t>
                      </a:r>
                      <a:r>
                        <a:rPr lang="EN-US" sz="15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3"/>
                  </a:ext>
                </a:extLst>
              </a:tr>
              <a:tr h="920335">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비래동 행정복지센터</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solidFill>
                      <a:schemeClr val="accent1"/>
                    </a:solidFill>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사례 총괄 및 서비스 조정</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tc>
                  <a:txBody>
                    <a:bodyPr/>
                    <a:lstStyle/>
                    <a:p>
                      <a:pPr lvl="0" algn="just">
                        <a:lnSpc>
                          <a:spcPct val="160000"/>
                        </a:lnSpc>
                        <a:spcBef>
                          <a:spcPts val="0"/>
                        </a:spcBef>
                        <a:spcAft>
                          <a:spcPts val="0"/>
                        </a:spcAft>
                        <a:defRPr/>
                      </a:pPr>
                      <a:r>
                        <a:rPr sz="1500" b="0" i="0" u="none" strike="noStrike" baseline="0">
                          <a:solidFill>
                            <a:srgbClr val="000000"/>
                          </a:solidFill>
                          <a:latin typeface="함초롬바탕"/>
                          <a:ea typeface="함초롬바탕"/>
                          <a:cs typeface="함초롬바탕"/>
                        </a:rPr>
                        <a:t>사례관리의 중심기관 역할을 수행하며 통합사례회의 개최</a:t>
                      </a:r>
                      <a:r>
                        <a:rPr lang="EN-US" sz="1500" b="0" i="0" u="none" strike="noStrike" baseline="0">
                          <a:solidFill>
                            <a:srgbClr val="000000"/>
                          </a:solidFill>
                          <a:latin typeface="함초롬바탕"/>
                          <a:ea typeface="함초롬바탕"/>
                        </a:rPr>
                        <a:t>, </a:t>
                      </a:r>
                      <a:r>
                        <a:rPr sz="1500" b="0" i="0" u="none" strike="noStrike" baseline="0">
                          <a:solidFill>
                            <a:srgbClr val="000000"/>
                          </a:solidFill>
                          <a:latin typeface="함초롬바탕"/>
                          <a:ea typeface="함초롬바탕"/>
                          <a:cs typeface="함초롬바탕"/>
                        </a:rPr>
                        <a:t>자원연계 및 서비스 조정을 담당함</a:t>
                      </a:r>
                      <a:r>
                        <a:rPr lang="EN-US" sz="1500" b="0" i="0" u="none" strike="noStrike" baseline="0">
                          <a:solidFill>
                            <a:srgbClr val="000000"/>
                          </a:solidFill>
                          <a:latin typeface="함초롬바탕"/>
                          <a:ea typeface="함초롬바탕"/>
                        </a:rPr>
                        <a:t>.</a:t>
                      </a:r>
                    </a:p>
                  </a:txBody>
                  <a:tcPr anchor="ctr">
                    <a:lnL w="4191">
                      <a:solidFill>
                        <a:srgbClr val="000000">
                          <a:alpha val="100000"/>
                        </a:srgbClr>
                      </a:solidFill>
                      <a:prstDash val="solid"/>
                    </a:lnL>
                    <a:lnR w="4191">
                      <a:solidFill>
                        <a:srgbClr val="000000">
                          <a:alpha val="100000"/>
                        </a:srgbClr>
                      </a:solidFill>
                      <a:prstDash val="solid"/>
                    </a:lnR>
                    <a:lnT w="4191">
                      <a:solidFill>
                        <a:srgbClr val="000000">
                          <a:alpha val="100000"/>
                        </a:srgbClr>
                      </a:solidFill>
                      <a:prstDash val="solid"/>
                    </a:lnT>
                    <a:lnB w="4191">
                      <a:solidFill>
                        <a:srgbClr val="000000">
                          <a:alpha val="100000"/>
                        </a:srgbClr>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7097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클라이언트의 주변체계</a:t>
            </a:r>
          </a:p>
        </p:txBody>
      </p:sp>
      <p:pic>
        <p:nvPicPr>
          <p:cNvPr id="54" name="그림 53"/>
          <p:cNvPicPr>
            <a:picLocks noChangeAspect="1"/>
          </p:cNvPicPr>
          <p:nvPr/>
        </p:nvPicPr>
        <p:blipFill rotWithShape="1">
          <a:blip r:embed="rId2"/>
          <a:stretch>
            <a:fillRect/>
          </a:stretch>
        </p:blipFill>
        <p:spPr>
          <a:xfrm>
            <a:off x="2355168" y="878278"/>
            <a:ext cx="7481664" cy="5392139"/>
          </a:xfrm>
          <a:prstGeom prst="rect">
            <a:avLst/>
          </a:prstGeom>
        </p:spPr>
      </p:pic>
    </p:spTree>
    <p:extLst>
      <p:ext uri="{BB962C8B-B14F-4D97-AF65-F5344CB8AC3E}">
        <p14:creationId xmlns:p14="http://schemas.microsoft.com/office/powerpoint/2010/main" val="107453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66504" y="2377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5" name="타원 24"/>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6" name="타원 25"/>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7" name="타원 26"/>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4" name="직사각형 13"/>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5" name="모서리가 둥근 직사각형 14"/>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3" name="Freeform 209"/>
          <p:cNvSpPr/>
          <p:nvPr/>
        </p:nvSpPr>
        <p:spPr>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4" name="Freeform 230"/>
          <p:cNvSpPr>
            <a:spLocks noEditPoints="1"/>
          </p:cNvSpPr>
          <p:nvPr/>
        </p:nvSpPr>
        <p:spPr>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 name="TextBox 16"/>
          <p:cNvSpPr txBox="1"/>
          <p:nvPr/>
        </p:nvSpPr>
        <p:spPr>
          <a:xfrm>
            <a:off x="966709" y="1657950"/>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통합사례관리의 운영 체계</a:t>
            </a:r>
            <a:endParaRPr kumimoji="1" lang="ko-Kore-KR" altLang="en-US" sz="1600" b="0" i="0" u="none" strike="noStrike" kern="1200" cap="none" spc="0" normalizeH="0" baseline="0">
              <a:solidFill>
                <a:srgbClr val="000000"/>
              </a:solidFill>
              <a:effectLst/>
              <a:uLnTx/>
              <a:uFillTx/>
              <a:latin typeface="Montserrat SemiBold"/>
              <a:ea typeface="맑은 고딕"/>
              <a:cs typeface="+mn-cs"/>
            </a:endParaRPr>
          </a:p>
        </p:txBody>
      </p:sp>
      <p:sp>
        <p:nvSpPr>
          <p:cNvPr id="47" name="Freeform 41"/>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8" name="Freeform 42"/>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noFill/>
          <a:ln w="26988" cap="rnd">
            <a:solidFill>
              <a:srgbClr val="000000"/>
            </a:solidFill>
            <a:prstDash val="solid"/>
            <a:round/>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9" name="Freeform 43"/>
          <p:cNvSpPr/>
          <p:nvPr/>
        </p:nvSpPr>
        <p:spPr>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1" name="Freeform 45"/>
          <p:cNvSpPr/>
          <p:nvPr/>
        </p:nvSpPr>
        <p:spPr>
          <a:xfrm>
            <a:off x="1660282" y="5153921"/>
            <a:ext cx="209550" cy="492125"/>
          </a:xfrm>
          <a:custGeom>
            <a:avLst/>
            <a:gdLst>
              <a:gd name="T0" fmla="*/ 49 w 132"/>
              <a:gd name="T1" fmla="*/ 0 h 310"/>
              <a:gd name="T2" fmla="*/ 45 w 132"/>
              <a:gd name="T3" fmla="*/ 8 h 310"/>
              <a:gd name="T4" fmla="*/ 44 w 132"/>
              <a:gd name="T5" fmla="*/ 9 h 310"/>
              <a:gd name="T6" fmla="*/ 0 w 132"/>
              <a:gd name="T7" fmla="*/ 88 h 310"/>
              <a:gd name="T8" fmla="*/ 45 w 132"/>
              <a:gd name="T9" fmla="*/ 124 h 310"/>
              <a:gd name="T10" fmla="*/ 50 w 132"/>
              <a:gd name="T11" fmla="*/ 128 h 310"/>
              <a:gd name="T12" fmla="*/ 45 w 132"/>
              <a:gd name="T13" fmla="*/ 134 h 310"/>
              <a:gd name="T14" fmla="*/ 6 w 132"/>
              <a:gd name="T15" fmla="*/ 180 h 310"/>
              <a:gd name="T16" fmla="*/ 75 w 132"/>
              <a:gd name="T17" fmla="*/ 310 h 310"/>
              <a:gd name="T18" fmla="*/ 132 w 132"/>
              <a:gd name="T19" fmla="*/ 310 h 310"/>
              <a:gd name="T20" fmla="*/ 49 w 132"/>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10">
                <a:moveTo>
                  <a:pt x="49" y="0"/>
                </a:moveTo>
                <a:lnTo>
                  <a:pt x="45" y="8"/>
                </a:lnTo>
                <a:lnTo>
                  <a:pt x="44" y="9"/>
                </a:lnTo>
                <a:lnTo>
                  <a:pt x="0" y="88"/>
                </a:lnTo>
                <a:lnTo>
                  <a:pt x="45" y="124"/>
                </a:lnTo>
                <a:lnTo>
                  <a:pt x="50" y="128"/>
                </a:lnTo>
                <a:lnTo>
                  <a:pt x="45" y="134"/>
                </a:lnTo>
                <a:lnTo>
                  <a:pt x="6" y="180"/>
                </a:lnTo>
                <a:lnTo>
                  <a:pt x="75" y="310"/>
                </a:lnTo>
                <a:lnTo>
                  <a:pt x="132" y="310"/>
                </a:lnTo>
                <a:lnTo>
                  <a:pt x="49"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3" name="Freeform 47"/>
          <p:cNvSpPr/>
          <p:nvPr/>
        </p:nvSpPr>
        <p:spPr>
          <a:xfrm>
            <a:off x="1958732" y="5153921"/>
            <a:ext cx="206375" cy="492125"/>
          </a:xfrm>
          <a:custGeom>
            <a:avLst/>
            <a:gdLst>
              <a:gd name="T0" fmla="*/ 80 w 130"/>
              <a:gd name="T1" fmla="*/ 0 h 310"/>
              <a:gd name="T2" fmla="*/ 85 w 130"/>
              <a:gd name="T3" fmla="*/ 8 h 310"/>
              <a:gd name="T4" fmla="*/ 85 w 130"/>
              <a:gd name="T5" fmla="*/ 9 h 310"/>
              <a:gd name="T6" fmla="*/ 130 w 130"/>
              <a:gd name="T7" fmla="*/ 88 h 310"/>
              <a:gd name="T8" fmla="*/ 85 w 130"/>
              <a:gd name="T9" fmla="*/ 124 h 310"/>
              <a:gd name="T10" fmla="*/ 80 w 130"/>
              <a:gd name="T11" fmla="*/ 128 h 310"/>
              <a:gd name="T12" fmla="*/ 85 w 130"/>
              <a:gd name="T13" fmla="*/ 134 h 310"/>
              <a:gd name="T14" fmla="*/ 123 w 130"/>
              <a:gd name="T15" fmla="*/ 180 h 310"/>
              <a:gd name="T16" fmla="*/ 55 w 130"/>
              <a:gd name="T17" fmla="*/ 310 h 310"/>
              <a:gd name="T18" fmla="*/ 0 w 130"/>
              <a:gd name="T19" fmla="*/ 310 h 310"/>
              <a:gd name="T20" fmla="*/ 80 w 130"/>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10">
                <a:moveTo>
                  <a:pt x="80" y="0"/>
                </a:moveTo>
                <a:lnTo>
                  <a:pt x="85" y="8"/>
                </a:lnTo>
                <a:lnTo>
                  <a:pt x="85" y="9"/>
                </a:lnTo>
                <a:lnTo>
                  <a:pt x="130" y="88"/>
                </a:lnTo>
                <a:lnTo>
                  <a:pt x="85" y="124"/>
                </a:lnTo>
                <a:lnTo>
                  <a:pt x="80" y="128"/>
                </a:lnTo>
                <a:lnTo>
                  <a:pt x="85" y="134"/>
                </a:lnTo>
                <a:lnTo>
                  <a:pt x="123" y="180"/>
                </a:lnTo>
                <a:lnTo>
                  <a:pt x="55" y="310"/>
                </a:lnTo>
                <a:lnTo>
                  <a:pt x="0" y="310"/>
                </a:lnTo>
                <a:lnTo>
                  <a:pt x="80"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5" name="Freeform 49"/>
          <p:cNvSpPr/>
          <p:nvPr/>
        </p:nvSpPr>
        <p:spPr>
          <a:xfrm>
            <a:off x="1730132" y="5123759"/>
            <a:ext cx="363538" cy="522288"/>
          </a:xfrm>
          <a:custGeom>
            <a:avLst/>
            <a:gdLst>
              <a:gd name="T0" fmla="*/ 5 w 229"/>
              <a:gd name="T1" fmla="*/ 19 h 329"/>
              <a:gd name="T2" fmla="*/ 88 w 229"/>
              <a:gd name="T3" fmla="*/ 329 h 329"/>
              <a:gd name="T4" fmla="*/ 144 w 229"/>
              <a:gd name="T5" fmla="*/ 329 h 329"/>
              <a:gd name="T6" fmla="*/ 224 w 229"/>
              <a:gd name="T7" fmla="*/ 18 h 329"/>
              <a:gd name="T8" fmla="*/ 229 w 229"/>
              <a:gd name="T9" fmla="*/ 26 h 329"/>
              <a:gd name="T10" fmla="*/ 229 w 229"/>
              <a:gd name="T11" fmla="*/ 27 h 329"/>
              <a:gd name="T12" fmla="*/ 229 w 229"/>
              <a:gd name="T13" fmla="*/ 23 h 329"/>
              <a:gd name="T14" fmla="*/ 206 w 229"/>
              <a:gd name="T15" fmla="*/ 0 h 329"/>
              <a:gd name="T16" fmla="*/ 115 w 229"/>
              <a:gd name="T17" fmla="*/ 63 h 329"/>
              <a:gd name="T18" fmla="*/ 24 w 229"/>
              <a:gd name="T19" fmla="*/ 1 h 329"/>
              <a:gd name="T20" fmla="*/ 0 w 229"/>
              <a:gd name="T21" fmla="*/ 24 h 329"/>
              <a:gd name="T22" fmla="*/ 0 w 229"/>
              <a:gd name="T23" fmla="*/ 28 h 329"/>
              <a:gd name="T24" fmla="*/ 1 w 229"/>
              <a:gd name="T25" fmla="*/ 27 h 329"/>
              <a:gd name="T26" fmla="*/ 5 w 229"/>
              <a:gd name="T27" fmla="*/ 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29">
                <a:moveTo>
                  <a:pt x="5" y="19"/>
                </a:moveTo>
                <a:lnTo>
                  <a:pt x="88" y="329"/>
                </a:lnTo>
                <a:lnTo>
                  <a:pt x="144" y="329"/>
                </a:lnTo>
                <a:lnTo>
                  <a:pt x="224" y="18"/>
                </a:lnTo>
                <a:lnTo>
                  <a:pt x="229" y="26"/>
                </a:lnTo>
                <a:lnTo>
                  <a:pt x="229" y="27"/>
                </a:lnTo>
                <a:lnTo>
                  <a:pt x="229" y="23"/>
                </a:lnTo>
                <a:lnTo>
                  <a:pt x="206" y="0"/>
                </a:lnTo>
                <a:lnTo>
                  <a:pt x="115" y="63"/>
                </a:lnTo>
                <a:lnTo>
                  <a:pt x="24" y="1"/>
                </a:lnTo>
                <a:lnTo>
                  <a:pt x="0" y="24"/>
                </a:lnTo>
                <a:lnTo>
                  <a:pt x="0" y="28"/>
                </a:lnTo>
                <a:lnTo>
                  <a:pt x="1" y="27"/>
                </a:lnTo>
                <a:lnTo>
                  <a:pt x="5" y="19"/>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1" name="Freeform 55"/>
          <p:cNvSpPr/>
          <p:nvPr/>
        </p:nvSpPr>
        <p:spPr>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3" name="Freeform 57"/>
          <p:cNvSpPr/>
          <p:nvPr/>
        </p:nvSpPr>
        <p:spPr>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7" name="Freeform 71"/>
          <p:cNvSpPr/>
          <p:nvPr/>
        </p:nvSpPr>
        <p:spPr>
          <a:xfrm>
            <a:off x="1890469" y="5299971"/>
            <a:ext cx="44450" cy="0"/>
          </a:xfrm>
          <a:custGeom>
            <a:avLst/>
            <a:gdLst>
              <a:gd name="T0" fmla="*/ 28 w 28"/>
              <a:gd name="T1" fmla="*/ 28 w 28"/>
              <a:gd name="T2" fmla="*/ 14 w 28"/>
              <a:gd name="T3" fmla="*/ 0 w 28"/>
              <a:gd name="T4" fmla="*/ 0 w 28"/>
              <a:gd name="T5" fmla="*/ 14 w 28"/>
              <a:gd name="T6" fmla="*/ 28 w 28"/>
            </a:gdLst>
            <a:ahLst/>
            <a:cxnLst>
              <a:cxn ang="0">
                <a:pos x="T0" y="0"/>
              </a:cxn>
              <a:cxn ang="0">
                <a:pos x="T1" y="0"/>
              </a:cxn>
              <a:cxn ang="0">
                <a:pos x="T2" y="0"/>
              </a:cxn>
              <a:cxn ang="0">
                <a:pos x="T3" y="0"/>
              </a:cxn>
              <a:cxn ang="0">
                <a:pos x="T4" y="0"/>
              </a:cxn>
              <a:cxn ang="0">
                <a:pos x="T5" y="0"/>
              </a:cxn>
              <a:cxn ang="0">
                <a:pos x="T6" y="0"/>
              </a:cxn>
            </a:cxnLst>
            <a:rect l="0" t="0" r="r" b="b"/>
            <a:pathLst>
              <a:path w="28">
                <a:moveTo>
                  <a:pt x="28" y="0"/>
                </a:moveTo>
                <a:lnTo>
                  <a:pt x="28" y="0"/>
                </a:lnTo>
                <a:lnTo>
                  <a:pt x="14" y="0"/>
                </a:lnTo>
                <a:lnTo>
                  <a:pt x="0" y="0"/>
                </a:lnTo>
                <a:lnTo>
                  <a:pt x="0" y="0"/>
                </a:lnTo>
                <a:lnTo>
                  <a:pt x="14" y="0"/>
                </a:lnTo>
                <a:lnTo>
                  <a:pt x="28" y="0"/>
                </a:lnTo>
                <a:close/>
              </a:path>
            </a:pathLst>
          </a:custGeom>
          <a:solidFill>
            <a:srgbClr val="000000"/>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9" name="Freeform 73"/>
          <p:cNvSpPr/>
          <p:nvPr/>
        </p:nvSpPr>
        <p:spPr>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1" name="Freeform 75"/>
          <p:cNvSpPr/>
          <p:nvPr/>
        </p:nvSpPr>
        <p:spPr>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48" name="Freeform 8"/>
          <p:cNvSpPr/>
          <p:nvPr/>
        </p:nvSpPr>
        <p:spPr>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2" name="Freeform 12"/>
          <p:cNvSpPr/>
          <p:nvPr/>
        </p:nvSpPr>
        <p:spPr>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4" name="Freeform 14"/>
          <p:cNvSpPr/>
          <p:nvPr/>
        </p:nvSpPr>
        <p:spPr>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62" name="Freeform 22"/>
          <p:cNvSpPr/>
          <p:nvPr/>
        </p:nvSpPr>
        <p:spPr>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3" name="Freeform 33"/>
          <p:cNvSpPr/>
          <p:nvPr/>
        </p:nvSpPr>
        <p:spPr>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5" name="Freeform 35"/>
          <p:cNvSpPr/>
          <p:nvPr/>
        </p:nvSpPr>
        <p:spPr>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 name="사각형: 둥근 모서리 1"/>
          <p:cNvSpPr/>
          <p:nvPr/>
        </p:nvSpPr>
        <p:spPr>
          <a:xfrm>
            <a:off x="6093840" y="2747774"/>
            <a:ext cx="5367008" cy="3365369"/>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anchor="ctr"/>
          <a:lstStyle/>
          <a:p>
            <a:pPr lvl="0" algn="ctr">
              <a:defRPr/>
            </a:pPr>
            <a:endParaRPr lang="ko-KR" altLang="en-US"/>
          </a:p>
        </p:txBody>
      </p:sp>
      <p:sp>
        <p:nvSpPr>
          <p:cNvPr id="4" name="TextBox 3"/>
          <p:cNvSpPr txBox="1"/>
          <p:nvPr/>
        </p:nvSpPr>
        <p:spPr>
          <a:xfrm>
            <a:off x="6165277" y="3282683"/>
            <a:ext cx="5367008" cy="2542363"/>
          </a:xfrm>
          <a:prstGeom prst="rect">
            <a:avLst/>
          </a:prstGeom>
          <a:noFill/>
        </p:spPr>
        <p:txBody>
          <a:bodyPr wrap="square">
            <a:spAutoFit/>
          </a:bodyPr>
          <a:lstStyle/>
          <a:p>
            <a:pPr lvl="0">
              <a:lnSpc>
                <a:spcPct val="150000"/>
              </a:lnSpc>
              <a:defRPr/>
            </a:pPr>
            <a:r>
              <a:rPr lang="ko-KR" altLang="en-US" b="1"/>
              <a:t>통합사례관리는 희망복지지원단을 중심으로</a:t>
            </a:r>
          </a:p>
          <a:p>
            <a:pPr lvl="0">
              <a:lnSpc>
                <a:spcPct val="150000"/>
              </a:lnSpc>
              <a:defRPr/>
            </a:pPr>
            <a:r>
              <a:rPr lang="ko-KR" altLang="en-US" b="1"/>
              <a:t>읍</a:t>
            </a:r>
            <a:r>
              <a:rPr lang="en-US" altLang="ko-KR" b="1"/>
              <a:t>.</a:t>
            </a:r>
            <a:r>
              <a:rPr lang="ko-KR" altLang="en-US" b="1"/>
              <a:t>면</a:t>
            </a:r>
            <a:r>
              <a:rPr lang="en-US" altLang="ko-KR" b="1"/>
              <a:t>.</a:t>
            </a:r>
            <a:r>
              <a:rPr lang="ko-KR" altLang="en-US" b="1"/>
              <a:t>동에서 이루어지고 있으며</a:t>
            </a:r>
            <a:r>
              <a:rPr lang="en-US" altLang="ko-KR" b="1"/>
              <a:t>, </a:t>
            </a:r>
            <a:r>
              <a:rPr lang="ko-KR" altLang="en-US" b="1"/>
              <a:t>특히 탈빈곤과</a:t>
            </a:r>
          </a:p>
          <a:p>
            <a:pPr lvl="0">
              <a:lnSpc>
                <a:spcPct val="150000"/>
              </a:lnSpc>
              <a:defRPr/>
            </a:pPr>
            <a:r>
              <a:rPr lang="ko-KR" altLang="en-US" b="1"/>
              <a:t>빈곤 예방이 강조되면서 자활 관련 사업팀과 </a:t>
            </a:r>
          </a:p>
          <a:p>
            <a:pPr lvl="0">
              <a:lnSpc>
                <a:spcPct val="150000"/>
              </a:lnSpc>
              <a:defRPr/>
            </a:pPr>
            <a:r>
              <a:rPr lang="ko-KR" altLang="en-US" b="1"/>
              <a:t>고용 센터 등과의 협력이 중요한 과제로 등장하였고</a:t>
            </a:r>
            <a:r>
              <a:rPr lang="en-US" altLang="ko-KR" b="1"/>
              <a:t>,</a:t>
            </a:r>
          </a:p>
          <a:p>
            <a:pPr lvl="0">
              <a:lnSpc>
                <a:spcPct val="150000"/>
              </a:lnSpc>
              <a:defRPr/>
            </a:pPr>
            <a:r>
              <a:rPr lang="ko-KR" altLang="en-US" b="1"/>
              <a:t>지역보장협의체의 역할이 강조되고 있다</a:t>
            </a:r>
            <a:r>
              <a:rPr lang="en-US" altLang="ko-KR" b="1"/>
              <a:t>.</a:t>
            </a:r>
            <a:r>
              <a:rPr lang="ko-KR" altLang="en-US" b="1"/>
              <a:t> </a:t>
            </a:r>
          </a:p>
          <a:p>
            <a:pPr lvl="0">
              <a:lnSpc>
                <a:spcPct val="150000"/>
              </a:lnSpc>
              <a:defRPr/>
            </a:pPr>
            <a:endParaRPr lang="ko-KR" altLang="en-US" b="1"/>
          </a:p>
        </p:txBody>
      </p:sp>
      <p:pic>
        <p:nvPicPr>
          <p:cNvPr id="28" name="그림 27"/>
          <p:cNvPicPr>
            <a:picLocks noChangeAspect="1"/>
          </p:cNvPicPr>
          <p:nvPr/>
        </p:nvPicPr>
        <p:blipFill rotWithShape="1">
          <a:blip r:embed="rId2"/>
          <a:stretch>
            <a:fillRect/>
          </a:stretch>
        </p:blipFill>
        <p:spPr>
          <a:xfrm>
            <a:off x="580223" y="2376102"/>
            <a:ext cx="5298151" cy="4057142"/>
          </a:xfrm>
          <a:prstGeom prst="rect">
            <a:avLst/>
          </a:prstGeom>
        </p:spPr>
      </p:pic>
      <p:sp>
        <p:nvSpPr>
          <p:cNvPr id="30" name="TextBox 29"/>
          <p:cNvSpPr txBox="1"/>
          <p:nvPr/>
        </p:nvSpPr>
        <p:spPr>
          <a:xfrm>
            <a:off x="636663" y="6331071"/>
            <a:ext cx="6094428" cy="246221"/>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000" b="0" i="0" u="none" strike="noStrike" kern="1200" cap="none" spc="0" normalizeH="0" baseline="0">
                <a:solidFill>
                  <a:srgbClr val="000000"/>
                </a:solidFill>
                <a:effectLst/>
                <a:uLnTx/>
                <a:uFillTx/>
                <a:latin typeface="Montserrat SemiBold"/>
                <a:ea typeface="맑은 고딕"/>
                <a:cs typeface="+mn-cs"/>
              </a:rPr>
              <a:t>출처</a:t>
            </a:r>
            <a:r>
              <a:rPr kumimoji="1" lang="en-US" altLang="ko-KR" sz="1000" b="0" i="0" u="none" strike="noStrike" kern="1200" cap="none" spc="0" normalizeH="0" baseline="0">
                <a:solidFill>
                  <a:srgbClr val="000000"/>
                </a:solidFill>
                <a:effectLst/>
                <a:uLnTx/>
                <a:uFillTx/>
                <a:latin typeface="Montserrat SemiBold"/>
                <a:ea typeface="맑은 고딕"/>
                <a:cs typeface="+mn-cs"/>
              </a:rPr>
              <a:t>: 2019</a:t>
            </a:r>
            <a:r>
              <a:rPr kumimoji="1" lang="ko-KR" altLang="en-US" sz="1000" b="0" i="0" u="none" strike="noStrike" kern="1200" cap="none" spc="0" normalizeH="0" baseline="0">
                <a:solidFill>
                  <a:srgbClr val="000000"/>
                </a:solidFill>
                <a:effectLst/>
                <a:uLnTx/>
                <a:uFillTx/>
                <a:latin typeface="Montserrat SemiBold"/>
                <a:ea typeface="맑은 고딕"/>
                <a:cs typeface="+mn-cs"/>
              </a:rPr>
              <a:t>년 희망복지지원단 업무 안내</a:t>
            </a:r>
            <a:endParaRPr kumimoji="1" lang="ko-Kore-KR" altLang="en-US" sz="1000" b="0" i="0" u="none" strike="noStrike" kern="1200" cap="none" spc="0" normalizeH="0" baseline="0">
              <a:solidFill>
                <a:srgbClr val="000000"/>
              </a:solidFill>
              <a:effectLst/>
              <a:uLnTx/>
              <a:uFillTx/>
              <a:latin typeface="Montserrat SemiBold"/>
              <a:ea typeface="맑은 고딕"/>
              <a:cs typeface="+mn-cs"/>
            </a:endParaRPr>
          </a:p>
        </p:txBody>
      </p:sp>
      <p:sp>
        <p:nvSpPr>
          <p:cNvPr id="176" name="가로 글상자 175"/>
          <p:cNvSpPr txBox="1"/>
          <p:nvPr/>
        </p:nvSpPr>
        <p:spPr>
          <a:xfrm>
            <a:off x="1463386" y="342652"/>
            <a:ext cx="3599708" cy="331718"/>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sz="1600"/>
          </a:p>
        </p:txBody>
      </p:sp>
    </p:spTree>
    <p:extLst>
      <p:ext uri="{BB962C8B-B14F-4D97-AF65-F5344CB8AC3E}">
        <p14:creationId xmlns:p14="http://schemas.microsoft.com/office/powerpoint/2010/main" val="2393638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욕구사정</a:t>
            </a:r>
          </a:p>
        </p:txBody>
      </p:sp>
      <p:sp>
        <p:nvSpPr>
          <p:cNvPr id="53" name="가로 글상자 52"/>
          <p:cNvSpPr txBox="1"/>
          <p:nvPr/>
        </p:nvSpPr>
        <p:spPr>
          <a:xfrm>
            <a:off x="659328" y="979713"/>
            <a:ext cx="11003231" cy="6305007"/>
          </a:xfrm>
          <a:prstGeom prst="rect">
            <a:avLst/>
          </a:prstGeom>
        </p:spPr>
        <p:txBody>
          <a:bodyPr wrap="square">
            <a:spAutoFit/>
          </a:bodyPr>
          <a:lstStyle/>
          <a:p>
            <a:pPr lvl="0" algn="just">
              <a:lnSpc>
                <a:spcPct val="160000"/>
              </a:lnSpc>
              <a:spcBef>
                <a:spcPts val="0"/>
              </a:spcBef>
              <a:spcAft>
                <a:spcPts val="0"/>
              </a:spcAft>
              <a:defRPr/>
            </a:pPr>
            <a:r>
              <a:rPr lang="EN-US" sz="1400" b="0" i="0" u="none" strike="noStrike" baseline="0">
                <a:solidFill>
                  <a:srgbClr val="000000"/>
                </a:solidFill>
                <a:latin typeface="맑은 고딕"/>
              </a:rPr>
              <a:t>1) </a:t>
            </a:r>
            <a:r>
              <a:rPr sz="1400" b="0" i="0" u="none" strike="noStrike" baseline="0">
                <a:solidFill>
                  <a:srgbClr val="000000"/>
                </a:solidFill>
                <a:latin typeface="맑은 고딕"/>
                <a:cs typeface="함초롬바탕"/>
              </a:rPr>
              <a:t>신체적 욕구</a:t>
            </a:r>
          </a:p>
          <a:p>
            <a:pPr lvl="0" algn="just">
              <a:lnSpc>
                <a:spcPct val="160000"/>
              </a:lnSpc>
              <a:spcBef>
                <a:spcPts val="0"/>
              </a:spcBef>
              <a:spcAft>
                <a:spcPts val="0"/>
              </a:spcAft>
              <a:defRPr/>
            </a:pPr>
            <a:r>
              <a:rPr sz="1400" b="0" i="0" u="none" strike="noStrike" baseline="0">
                <a:solidFill>
                  <a:srgbClr val="000000"/>
                </a:solidFill>
                <a:latin typeface="맑은 고딕"/>
                <a:cs typeface="함초롬바탕"/>
              </a:rPr>
              <a:t>대상자는 치매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간암</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고혈압</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고지혈증</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당뇨</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무기력증 등을 가지고 있었으며 약물복용 관리가 제대로 이루어지지 않았다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음주와 흡연도 지속되고 있어 건강 악화 위험이 높았다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또한 인지저하가 심각하여 일상생활 수행능력이 크게 감소한 상태</a:t>
            </a:r>
            <a:endParaRPr lang="EN-US" sz="1400" b="0" i="0" u="none" strike="noStrike" baseline="0">
              <a:solidFill>
                <a:srgbClr val="000000"/>
              </a:solidFill>
              <a:latin typeface="맑은 고딕"/>
            </a:endParaRPr>
          </a:p>
          <a:p>
            <a:pPr lvl="0" algn="just">
              <a:lnSpc>
                <a:spcPct val="160000"/>
              </a:lnSpc>
              <a:spcBef>
                <a:spcPts val="0"/>
              </a:spcBef>
              <a:spcAft>
                <a:spcPts val="0"/>
              </a:spcAft>
              <a:defRPr/>
            </a:pPr>
            <a:r>
              <a:rPr lang="EN-US" sz="1400" b="0" i="0" u="none" strike="noStrike" baseline="0">
                <a:solidFill>
                  <a:srgbClr val="000000"/>
                </a:solidFill>
                <a:latin typeface="맑은 고딕"/>
              </a:rPr>
              <a:t>2) </a:t>
            </a:r>
            <a:r>
              <a:rPr sz="1400" b="0" i="0" u="none" strike="noStrike" baseline="0">
                <a:solidFill>
                  <a:srgbClr val="000000"/>
                </a:solidFill>
                <a:latin typeface="맑은 고딕"/>
                <a:cs typeface="함초롬바탕"/>
              </a:rPr>
              <a:t>경제적 욕구</a:t>
            </a:r>
          </a:p>
          <a:p>
            <a:pPr lvl="0" algn="just">
              <a:lnSpc>
                <a:spcPct val="160000"/>
              </a:lnSpc>
              <a:spcBef>
                <a:spcPts val="0"/>
              </a:spcBef>
              <a:spcAft>
                <a:spcPts val="0"/>
              </a:spcAft>
              <a:defRPr/>
            </a:pPr>
            <a:r>
              <a:rPr sz="1400" b="0" i="0" u="none" strike="noStrike" baseline="0">
                <a:solidFill>
                  <a:srgbClr val="000000"/>
                </a:solidFill>
                <a:latin typeface="맑은 고딕"/>
                <a:cs typeface="함초롬바탕"/>
              </a:rPr>
              <a:t>기초생활수급자였으나 임대료 체납</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병원비</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식비 부족</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휴대폰 요금 체납 등 경제문제가 심각하였다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경제적 압박은 심리적 불안과 생활 불안정으로 이어지고 있었다</a:t>
            </a:r>
            <a:r>
              <a:rPr lang="EN-US" sz="1400" b="0" i="0" u="none" strike="noStrike" baseline="0">
                <a:solidFill>
                  <a:srgbClr val="000000"/>
                </a:solidFill>
                <a:latin typeface="맑은 고딕"/>
              </a:rPr>
              <a:t>.</a:t>
            </a:r>
          </a:p>
          <a:p>
            <a:pPr lvl="0" algn="just">
              <a:lnSpc>
                <a:spcPct val="160000"/>
              </a:lnSpc>
              <a:spcBef>
                <a:spcPts val="0"/>
              </a:spcBef>
              <a:spcAft>
                <a:spcPts val="0"/>
              </a:spcAft>
              <a:defRPr/>
            </a:pPr>
            <a:r>
              <a:rPr lang="EN-US" sz="1400" b="0" i="0" u="none" strike="noStrike" baseline="0">
                <a:solidFill>
                  <a:srgbClr val="000000"/>
                </a:solidFill>
                <a:latin typeface="맑은 고딕"/>
              </a:rPr>
              <a:t>3) </a:t>
            </a:r>
            <a:r>
              <a:rPr sz="1400" b="0" i="0" u="none" strike="noStrike" baseline="0">
                <a:solidFill>
                  <a:srgbClr val="000000"/>
                </a:solidFill>
                <a:latin typeface="맑은 고딕"/>
                <a:cs typeface="함초롬바탕"/>
              </a:rPr>
              <a:t>주거 욕구</a:t>
            </a:r>
          </a:p>
          <a:p>
            <a:pPr lvl="0" algn="just">
              <a:lnSpc>
                <a:spcPct val="160000"/>
              </a:lnSpc>
              <a:spcBef>
                <a:spcPts val="0"/>
              </a:spcBef>
              <a:spcAft>
                <a:spcPts val="0"/>
              </a:spcAft>
              <a:defRPr/>
            </a:pPr>
            <a:r>
              <a:rPr sz="1400" b="0" i="0" u="none" strike="noStrike" baseline="0">
                <a:solidFill>
                  <a:srgbClr val="000000"/>
                </a:solidFill>
                <a:latin typeface="맑은 고딕"/>
                <a:cs typeface="함초롬바탕"/>
              </a:rPr>
              <a:t>집 안에 쓰레기가 장기간 적치되어 있었고 악취와 해충이 발생하여 비위생적인 환경이었다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이는 건강과 안전에 직접적 위협이 되는 상황이었다</a:t>
            </a:r>
            <a:r>
              <a:rPr lang="EN-US" sz="1400" b="0" i="0" u="none" strike="noStrike" baseline="0">
                <a:solidFill>
                  <a:srgbClr val="000000"/>
                </a:solidFill>
                <a:latin typeface="맑은 고딕"/>
              </a:rPr>
              <a:t>.</a:t>
            </a:r>
          </a:p>
          <a:p>
            <a:pPr lvl="0" algn="just">
              <a:lnSpc>
                <a:spcPct val="160000"/>
              </a:lnSpc>
              <a:spcBef>
                <a:spcPts val="0"/>
              </a:spcBef>
              <a:spcAft>
                <a:spcPts val="0"/>
              </a:spcAft>
              <a:defRPr/>
            </a:pPr>
            <a:r>
              <a:rPr lang="EN-US" sz="1400" b="0" i="0" u="none" strike="noStrike" baseline="0">
                <a:solidFill>
                  <a:srgbClr val="000000"/>
                </a:solidFill>
                <a:latin typeface="맑은 고딕"/>
              </a:rPr>
              <a:t>4) </a:t>
            </a:r>
            <a:r>
              <a:rPr sz="1400" b="0" i="0" u="none" strike="noStrike" baseline="0">
                <a:solidFill>
                  <a:srgbClr val="000000"/>
                </a:solidFill>
                <a:latin typeface="맑은 고딕"/>
                <a:cs typeface="함초롬바탕"/>
              </a:rPr>
              <a:t>정서적 욕구</a:t>
            </a:r>
          </a:p>
          <a:p>
            <a:pPr lvl="0" algn="just">
              <a:lnSpc>
                <a:spcPct val="160000"/>
              </a:lnSpc>
              <a:spcBef>
                <a:spcPts val="0"/>
              </a:spcBef>
              <a:spcAft>
                <a:spcPts val="0"/>
              </a:spcAft>
              <a:defRPr/>
            </a:pPr>
            <a:r>
              <a:rPr sz="1400" b="0" i="0" u="none" strike="noStrike" baseline="0">
                <a:solidFill>
                  <a:srgbClr val="000000"/>
                </a:solidFill>
                <a:latin typeface="맑은 고딕"/>
                <a:cs typeface="함초롬바탕"/>
              </a:rPr>
              <a:t>대상자는 오랜 고립 생활로 인해 무기력증과 우울감을 보이고 있었으며 정서적 관계망이 거의 없었다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타인과의 관계 형성에도 방어적인 태도를 보였다</a:t>
            </a:r>
            <a:r>
              <a:rPr lang="EN-US" sz="1400" b="0" i="0" u="none" strike="noStrike" baseline="0">
                <a:solidFill>
                  <a:srgbClr val="000000"/>
                </a:solidFill>
                <a:latin typeface="맑은 고딕"/>
              </a:rPr>
              <a:t>.</a:t>
            </a:r>
          </a:p>
          <a:p>
            <a:pPr lvl="0" algn="just">
              <a:lnSpc>
                <a:spcPct val="160000"/>
              </a:lnSpc>
              <a:spcBef>
                <a:spcPts val="0"/>
              </a:spcBef>
              <a:spcAft>
                <a:spcPts val="0"/>
              </a:spcAft>
              <a:defRPr/>
            </a:pPr>
            <a:r>
              <a:rPr lang="EN-US" sz="1400" b="0" i="0" u="none" strike="noStrike" baseline="0">
                <a:solidFill>
                  <a:srgbClr val="000000"/>
                </a:solidFill>
                <a:latin typeface="맑은 고딕"/>
              </a:rPr>
              <a:t>5) </a:t>
            </a:r>
            <a:r>
              <a:rPr sz="1400" b="0" i="0" u="none" strike="noStrike" baseline="0">
                <a:solidFill>
                  <a:srgbClr val="000000"/>
                </a:solidFill>
                <a:latin typeface="맑은 고딕"/>
                <a:cs typeface="함초롬바탕"/>
              </a:rPr>
              <a:t>안전 욕구</a:t>
            </a:r>
          </a:p>
          <a:p>
            <a:pPr lvl="0" algn="just">
              <a:lnSpc>
                <a:spcPct val="160000"/>
              </a:lnSpc>
              <a:spcBef>
                <a:spcPts val="0"/>
              </a:spcBef>
              <a:spcAft>
                <a:spcPts val="0"/>
              </a:spcAft>
              <a:defRPr/>
            </a:pPr>
            <a:r>
              <a:rPr sz="1400" b="0" i="0" u="none" strike="noStrike" baseline="0">
                <a:solidFill>
                  <a:srgbClr val="000000"/>
                </a:solidFill>
                <a:latin typeface="맑은 고딕"/>
                <a:cs typeface="함초롬바탕"/>
              </a:rPr>
              <a:t>치매 증상으로 인해 대상자가 집을 나가 실종되는 위험이 존재하였다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실제로 연락이 두절되어 경찰과 소방이 출동하는 상황도 발생하였다</a:t>
            </a:r>
            <a:r>
              <a:rPr lang="EN-US" sz="1400" b="0" i="0" u="none" strike="noStrike" baseline="0">
                <a:solidFill>
                  <a:srgbClr val="000000"/>
                </a:solidFill>
                <a:latin typeface="맑은 고딕"/>
              </a:rPr>
              <a:t>. </a:t>
            </a:r>
            <a:r>
              <a:rPr sz="1400" b="0" i="0" u="none" strike="noStrike" baseline="0">
                <a:solidFill>
                  <a:srgbClr val="000000"/>
                </a:solidFill>
                <a:latin typeface="맑은 고딕"/>
                <a:cs typeface="함초롬바탕"/>
              </a:rPr>
              <a:t>따라서 지속적인 안전 모니터링 체계가 절실하였다</a:t>
            </a:r>
            <a:r>
              <a:rPr lang="EN-US" sz="1400" b="0" i="0" u="none" strike="noStrike" baseline="0">
                <a:solidFill>
                  <a:srgbClr val="000000"/>
                </a:solidFill>
                <a:latin typeface="맑은 고딕"/>
              </a:rPr>
              <a:t>.</a:t>
            </a:r>
          </a:p>
          <a:p>
            <a:pPr lvl="0" algn="just">
              <a:lnSpc>
                <a:spcPct val="160000"/>
              </a:lnSpc>
              <a:spcBef>
                <a:spcPts val="0"/>
              </a:spcBef>
              <a:spcAft>
                <a:spcPts val="0"/>
              </a:spcAft>
              <a:defRPr/>
            </a:pPr>
            <a:r>
              <a:rPr sz="1400" b="0" i="0" u="none" strike="noStrike" baseline="0">
                <a:solidFill>
                  <a:srgbClr val="000000"/>
                </a:solidFill>
                <a:latin typeface="맑은 고딕"/>
                <a:cs typeface="함초롬바탕"/>
              </a:rPr>
              <a:t>이러한 사정을 통해 사례관리자는 대상자가 단일 욕구가 아니라 복합적 욕구를 가진 고위험 사례라고 판단하였다</a:t>
            </a:r>
            <a:r>
              <a:rPr lang="EN-US" sz="1400" b="0" i="0" u="none" strike="noStrike" baseline="0">
                <a:solidFill>
                  <a:srgbClr val="000000"/>
                </a:solidFill>
                <a:latin typeface="맑은 고딕"/>
              </a:rPr>
              <a:t>.</a:t>
            </a:r>
            <a:endParaRPr lang="EN-US" sz="1400" b="0" i="0" u="none" strike="noStrike" baseline="0">
              <a:solidFill>
                <a:srgbClr val="000000"/>
              </a:solidFill>
              <a:latin typeface="함초롬바탕"/>
              <a:ea typeface="함초롬바탕"/>
            </a:endParaRPr>
          </a:p>
          <a:p>
            <a:pPr lvl="0" algn="just">
              <a:lnSpc>
                <a:spcPct val="160000"/>
              </a:lnSpc>
              <a:spcBef>
                <a:spcPts val="0"/>
              </a:spcBef>
              <a:spcAft>
                <a:spcPts val="0"/>
              </a:spcAft>
              <a:defRPr/>
            </a:pPr>
            <a:endParaRPr lang="EN-US" sz="1400" b="0" i="0" u="none" strike="noStrike" baseline="0">
              <a:solidFill>
                <a:srgbClr val="000000"/>
              </a:solidFill>
              <a:latin typeface="함초롬바탕"/>
              <a:ea typeface="함초롬바탕"/>
            </a:endParaRPr>
          </a:p>
          <a:p>
            <a:pPr lvl="0" algn="just">
              <a:lnSpc>
                <a:spcPct val="160000"/>
              </a:lnSpc>
              <a:spcBef>
                <a:spcPts val="0"/>
              </a:spcBef>
              <a:spcAft>
                <a:spcPts val="0"/>
              </a:spcAft>
              <a:defRPr/>
            </a:pPr>
            <a:endParaRPr lang="ko-KR" altLang="en-US" sz="1700"/>
          </a:p>
        </p:txBody>
      </p:sp>
    </p:spTree>
    <p:extLst>
      <p:ext uri="{BB962C8B-B14F-4D97-AF65-F5344CB8AC3E}">
        <p14:creationId xmlns:p14="http://schemas.microsoft.com/office/powerpoint/2010/main" val="274465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962224"/>
          </a:xfrm>
          <a:prstGeom prst="rect">
            <a:avLst/>
          </a:prstGeom>
        </p:spPr>
        <p:txBody>
          <a:bodyPr wrap="square">
            <a:spAutoFit/>
          </a:bodyPr>
          <a:lstStyle/>
          <a:p>
            <a:pPr lvl="0" algn="just">
              <a:lnSpc>
                <a:spcPct val="160000"/>
              </a:lnSpc>
              <a:spcBef>
                <a:spcPts val="0"/>
              </a:spcBef>
              <a:spcAft>
                <a:spcPts val="0"/>
              </a:spcAft>
              <a:defRPr/>
            </a:pPr>
            <a:r>
              <a:rPr b="0" i="0" u="none" strike="noStrike" baseline="0">
                <a:solidFill>
                  <a:srgbClr val="000000"/>
                </a:solidFill>
                <a:latin typeface="맑은 고딕"/>
                <a:cs typeface="함초롬바탕"/>
              </a:rPr>
              <a:t>개입 계획 및 실행</a:t>
            </a:r>
          </a:p>
          <a:p>
            <a:pPr lvl="0" algn="just">
              <a:lnSpc>
                <a:spcPct val="160000"/>
              </a:lnSpc>
              <a:spcBef>
                <a:spcPts val="0"/>
              </a:spcBef>
              <a:spcAft>
                <a:spcPts val="0"/>
              </a:spcAft>
              <a:defRPr/>
            </a:pPr>
            <a:endParaRPr lang="ko-KR" altLang="en-US" b="0" i="0" u="none" strike="noStrike" baseline="0">
              <a:solidFill>
                <a:srgbClr val="000000"/>
              </a:solidFill>
              <a:latin typeface="맑은 고딕"/>
              <a:cs typeface="함초롬바탕"/>
            </a:endParaRPr>
          </a:p>
        </p:txBody>
      </p:sp>
      <p:pic>
        <p:nvPicPr>
          <p:cNvPr id="54" name="그림 53"/>
          <p:cNvPicPr/>
          <p:nvPr/>
        </p:nvPicPr>
        <p:blipFill rotWithShape="1">
          <a:blip r:embed="rId2">
            <a:lum/>
          </a:blip>
          <a:srcRect/>
          <a:stretch>
            <a:fillRect/>
          </a:stretch>
        </p:blipFill>
        <p:spPr>
          <a:xfrm>
            <a:off x="476250" y="729838"/>
            <a:ext cx="10445947" cy="5904517"/>
          </a:xfrm>
          <a:prstGeom prst="rect">
            <a:avLst/>
          </a:prstGeom>
        </p:spPr>
      </p:pic>
    </p:spTree>
    <p:extLst>
      <p:ext uri="{BB962C8B-B14F-4D97-AF65-F5344CB8AC3E}">
        <p14:creationId xmlns:p14="http://schemas.microsoft.com/office/powerpoint/2010/main" val="1139173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민</a:t>
            </a:r>
            <a:r>
              <a:rPr lang="en-US" altLang="ko-KR" b="0" i="0" u="none" strike="noStrike" baseline="0">
                <a:solidFill>
                  <a:srgbClr val="000000"/>
                </a:solidFill>
                <a:latin typeface="맑은 고딕"/>
                <a:cs typeface="함초롬바탕"/>
              </a:rPr>
              <a:t>-</a:t>
            </a:r>
            <a:r>
              <a:rPr lang="ko-KR" altLang="en-US" b="0" i="0" u="none" strike="noStrike" baseline="0">
                <a:solidFill>
                  <a:srgbClr val="000000"/>
                </a:solidFill>
                <a:latin typeface="맑은 고딕"/>
                <a:cs typeface="함초롬바탕"/>
              </a:rPr>
              <a:t>관 협력과정 및 역할</a:t>
            </a:r>
          </a:p>
        </p:txBody>
      </p:sp>
      <p:pic>
        <p:nvPicPr>
          <p:cNvPr id="55" name="그림 54"/>
          <p:cNvPicPr/>
          <p:nvPr/>
        </p:nvPicPr>
        <p:blipFill rotWithShape="1">
          <a:blip r:embed="rId2"/>
          <a:stretch>
            <a:fillRect/>
          </a:stretch>
        </p:blipFill>
        <p:spPr>
          <a:xfrm>
            <a:off x="872093" y="748393"/>
            <a:ext cx="9723550" cy="5821482"/>
          </a:xfrm>
          <a:prstGeom prst="rect">
            <a:avLst/>
          </a:prstGeom>
          <a:noFill/>
          <a:ln>
            <a:noFill/>
          </a:ln>
          <a:effectLst/>
        </p:spPr>
      </p:pic>
    </p:spTree>
    <p:extLst>
      <p:ext uri="{BB962C8B-B14F-4D97-AF65-F5344CB8AC3E}">
        <p14:creationId xmlns:p14="http://schemas.microsoft.com/office/powerpoint/2010/main" val="1198564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714180" y="1823830"/>
            <a:ext cx="3555822" cy="3788498"/>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r>
              <a:rPr kumimoji="1" lang="ko-KR" altLang="en-US" sz="1800" b="0" i="0" u="none" strike="noStrike" kern="1200" cap="none" spc="0" normalizeH="0" baseline="0">
                <a:solidFill>
                  <a:schemeClr val="dk1"/>
                </a:solidFill>
                <a:effectLst/>
                <a:uLnTx/>
                <a:uFillTx/>
                <a:latin typeface="맑은 고딕"/>
              </a:rPr>
              <a:t>강점관점모델</a:t>
            </a:r>
          </a:p>
        </p:txBody>
      </p:sp>
      <p:sp>
        <p:nvSpPr>
          <p:cNvPr id="38" name="자유형 37"/>
          <p:cNvSpPr/>
          <p:nvPr/>
        </p:nvSpPr>
        <p:spPr>
          <a:xfrm>
            <a:off x="3883262" y="1817150"/>
            <a:ext cx="7278624" cy="3807053"/>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3" name="TextBox 42"/>
          <p:cNvSpPr txBox="1"/>
          <p:nvPr/>
        </p:nvSpPr>
        <p:spPr>
          <a:xfrm>
            <a:off x="3881520" y="1798171"/>
            <a:ext cx="7108927" cy="4105424"/>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sz="1100" b="0" i="0" u="none" strike="noStrike" baseline="0">
                <a:solidFill>
                  <a:srgbClr val="000000"/>
                </a:solidFill>
                <a:latin typeface="맑은 고딕"/>
                <a:cs typeface="함초롬바탕"/>
              </a:rPr>
              <a:t>강점관점모형은 대상자의 문제나 결함보다 대상자가 가지고 있는 잠재력</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자원</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회복 가능성에 초점을 두는 모델이다</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사례에서도 대상자는 치매</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인지저하</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경제적 어려움</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사회적 고립 등의 복합적 위기상황에 있었지만</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사례관리자는 대상자의 잔존 기능과 지역사회 자원을 활용하여 삶의 변화를 이끌어냈다</a:t>
            </a:r>
            <a:r>
              <a:rPr lang="EN-US" sz="1100" b="0" i="0" u="none" strike="noStrike" baseline="0">
                <a:solidFill>
                  <a:srgbClr val="000000"/>
                </a:solidFill>
                <a:latin typeface="맑은 고딕"/>
              </a:rPr>
              <a:t>.</a:t>
            </a:r>
          </a:p>
          <a:p>
            <a:pPr lvl="0" algn="just">
              <a:lnSpc>
                <a:spcPct val="160000"/>
              </a:lnSpc>
              <a:spcBef>
                <a:spcPts val="0"/>
              </a:spcBef>
              <a:spcAft>
                <a:spcPts val="0"/>
              </a:spcAft>
              <a:defRPr/>
            </a:pPr>
            <a:r>
              <a:rPr sz="1100" b="0" i="0" u="none" strike="noStrike" baseline="0">
                <a:solidFill>
                  <a:srgbClr val="000000"/>
                </a:solidFill>
                <a:latin typeface="맑은 고딕"/>
                <a:cs typeface="함초롬바탕"/>
              </a:rPr>
              <a:t>우선 돌봄 영역에서는 일시재가 서비스와 영양급식 지원을 통해 대상자가 스스로 생활을 유지할 수 있도록 지원하였다</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이는 단순히 </a:t>
            </a:r>
            <a:r>
              <a:rPr lang="EN-US" sz="1100" b="0" i="0" u="none" strike="noStrike" baseline="0">
                <a:solidFill>
                  <a:srgbClr val="000000"/>
                </a:solidFill>
                <a:latin typeface="맑은 고딕"/>
              </a:rPr>
              <a:t>“</a:t>
            </a:r>
            <a:r>
              <a:rPr sz="1100" b="0" i="0" u="none" strike="noStrike" baseline="0">
                <a:solidFill>
                  <a:srgbClr val="000000"/>
                </a:solidFill>
                <a:latin typeface="맑은 고딕"/>
                <a:cs typeface="함초롬바탕"/>
              </a:rPr>
              <a:t>도움이 필요한 노인</a:t>
            </a:r>
            <a:r>
              <a:rPr lang="EN-US" sz="1100" b="0" i="0" u="none" strike="noStrike" baseline="0">
                <a:solidFill>
                  <a:srgbClr val="000000"/>
                </a:solidFill>
                <a:latin typeface="맑은 고딕"/>
              </a:rPr>
              <a:t>”</a:t>
            </a:r>
            <a:r>
              <a:rPr sz="1100" b="0" i="0" u="none" strike="noStrike" baseline="0">
                <a:solidFill>
                  <a:srgbClr val="000000"/>
                </a:solidFill>
                <a:latin typeface="맑은 고딕"/>
                <a:cs typeface="함초롬바탕"/>
              </a:rPr>
              <a:t>으로 본 것이 아니라</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적절한 지원이 제공되면 지역사회 안에서 생활할 수 있는 역량이 있다고 본 것이다</a:t>
            </a:r>
            <a:r>
              <a:rPr lang="EN-US" sz="1100" b="0" i="0" u="none" strike="noStrike" baseline="0">
                <a:solidFill>
                  <a:srgbClr val="000000"/>
                </a:solidFill>
                <a:latin typeface="맑은 고딕"/>
              </a:rPr>
              <a:t>.</a:t>
            </a:r>
          </a:p>
          <a:p>
            <a:pPr lvl="0" algn="just">
              <a:lnSpc>
                <a:spcPct val="160000"/>
              </a:lnSpc>
              <a:spcBef>
                <a:spcPts val="0"/>
              </a:spcBef>
              <a:spcAft>
                <a:spcPts val="0"/>
              </a:spcAft>
              <a:defRPr/>
            </a:pPr>
            <a:r>
              <a:rPr sz="1100" b="0" i="0" u="none" strike="noStrike" baseline="0">
                <a:solidFill>
                  <a:srgbClr val="000000"/>
                </a:solidFill>
                <a:latin typeface="맑은 고딕"/>
                <a:cs typeface="함초롬바탕"/>
              </a:rPr>
              <a:t>경제 영역에서는 임대료 체납과 생활비 문제를 해결하기 위해 대전가톨릭노인복지센터</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사례관리비</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후원금품 등을 연계하였다</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이는 대상자 개인의 문제만이 아니라 지역사회 자원을 활용할 수 있는 가능성을 발견한 개입이다</a:t>
            </a:r>
            <a:r>
              <a:rPr lang="EN-US" sz="1100" b="0" i="0" u="none" strike="noStrike" baseline="0">
                <a:solidFill>
                  <a:srgbClr val="000000"/>
                </a:solidFill>
                <a:latin typeface="맑은 고딕"/>
              </a:rPr>
              <a:t>.</a:t>
            </a:r>
          </a:p>
          <a:p>
            <a:pPr lvl="0" algn="just">
              <a:lnSpc>
                <a:spcPct val="160000"/>
              </a:lnSpc>
              <a:spcBef>
                <a:spcPts val="0"/>
              </a:spcBef>
              <a:spcAft>
                <a:spcPts val="0"/>
              </a:spcAft>
              <a:defRPr/>
            </a:pPr>
            <a:r>
              <a:rPr sz="1100" b="0" i="0" u="none" strike="noStrike" baseline="0">
                <a:solidFill>
                  <a:srgbClr val="000000"/>
                </a:solidFill>
                <a:latin typeface="맑은 고딕"/>
                <a:cs typeface="함초롬바탕"/>
              </a:rPr>
              <a:t>정서적 건강 영역에서는 사례관리 담당자</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생활지원사</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요양보호사 등의 지속적인 관계 형성을 통해 정서적 지지체계를 구축하였다</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또한 </a:t>
            </a:r>
            <a:r>
              <a:rPr lang="EN-US" sz="1100" b="0" i="0" u="none" strike="noStrike" baseline="0">
                <a:solidFill>
                  <a:srgbClr val="000000"/>
                </a:solidFill>
                <a:latin typeface="맑은 고딕"/>
              </a:rPr>
              <a:t>AI</a:t>
            </a:r>
            <a:r>
              <a:rPr sz="1100" b="0" i="0" u="none" strike="noStrike" baseline="0">
                <a:solidFill>
                  <a:srgbClr val="000000"/>
                </a:solidFill>
                <a:latin typeface="맑은 고딕"/>
                <a:cs typeface="함초롬바탕"/>
              </a:rPr>
              <a:t>공동돌봄로봇 지원을 통해 심리 상태와 인지기능을 지속적으로 모니터링하였다</a:t>
            </a:r>
            <a:r>
              <a:rPr lang="EN-US" sz="1100" b="0" i="0" u="none" strike="noStrike" baseline="0">
                <a:solidFill>
                  <a:srgbClr val="000000"/>
                </a:solidFill>
                <a:latin typeface="맑은 고딕"/>
              </a:rPr>
              <a:t>. </a:t>
            </a:r>
            <a:r>
              <a:rPr sz="1100" b="0" i="0" u="none" strike="noStrike" baseline="0">
                <a:solidFill>
                  <a:srgbClr val="000000"/>
                </a:solidFill>
                <a:latin typeface="맑은 고딕"/>
                <a:cs typeface="함초롬바탕"/>
              </a:rPr>
              <a:t>이는 대상자의 회복 가능성과 관계 형성 능력을 긍정적으로 바라본 강점관점의 특징이다</a:t>
            </a:r>
            <a:r>
              <a:rPr lang="EN-US" sz="1100" b="0" i="0" u="none" strike="noStrike" baseline="0">
                <a:solidFill>
                  <a:srgbClr val="000000"/>
                </a:solidFill>
                <a:latin typeface="맑은 고딕"/>
              </a:rPr>
              <a:t>.</a:t>
            </a:r>
          </a:p>
          <a:p>
            <a:pPr lvl="0" algn="just">
              <a:lnSpc>
                <a:spcPct val="160000"/>
              </a:lnSpc>
              <a:spcBef>
                <a:spcPts val="0"/>
              </a:spcBef>
              <a:spcAft>
                <a:spcPts val="0"/>
              </a:spcAft>
              <a:defRPr/>
            </a:pPr>
            <a:r>
              <a:rPr sz="1100" b="0" i="0" u="none" strike="noStrike" baseline="0">
                <a:solidFill>
                  <a:srgbClr val="000000"/>
                </a:solidFill>
                <a:latin typeface="맑은 고딕"/>
                <a:cs typeface="함초롬바탕"/>
              </a:rPr>
              <a:t>결과적으로 강점관점모형은 대상자의 약점보다 </a:t>
            </a:r>
            <a:r>
              <a:rPr lang="EN-US" sz="1100" b="0" i="0" u="none" strike="noStrike" baseline="0">
                <a:solidFill>
                  <a:srgbClr val="000000"/>
                </a:solidFill>
                <a:latin typeface="맑은 고딕"/>
              </a:rPr>
              <a:t>“</a:t>
            </a:r>
            <a:r>
              <a:rPr sz="1100" b="0" i="0" u="none" strike="noStrike" baseline="0">
                <a:solidFill>
                  <a:srgbClr val="000000"/>
                </a:solidFill>
                <a:latin typeface="맑은 고딕"/>
                <a:cs typeface="함초롬바탕"/>
              </a:rPr>
              <a:t>현재 활용 가능한 자원과 가능성</a:t>
            </a:r>
            <a:r>
              <a:rPr lang="EN-US" sz="1100" b="0" i="0" u="none" strike="noStrike" baseline="0">
                <a:solidFill>
                  <a:srgbClr val="000000"/>
                </a:solidFill>
                <a:latin typeface="맑은 고딕"/>
              </a:rPr>
              <a:t>”</a:t>
            </a:r>
            <a:r>
              <a:rPr sz="1100" b="0" i="0" u="none" strike="noStrike" baseline="0">
                <a:solidFill>
                  <a:srgbClr val="000000"/>
                </a:solidFill>
                <a:latin typeface="맑은 고딕"/>
                <a:cs typeface="함초롬바탕"/>
              </a:rPr>
              <a:t>에 집중하여 대상자가 지역사회 안에서 보다 안정적이고 존엄한 삶을 유지할 수 있도록 개입한 모델이라고 볼 수 있다</a:t>
            </a:r>
            <a:r>
              <a:rPr lang="EN-US" sz="1100" b="0" i="0" u="none" strike="noStrike" baseline="0">
                <a:solidFill>
                  <a:srgbClr val="000000"/>
                </a:solidFill>
                <a:latin typeface="맑은 고딕"/>
              </a:rPr>
              <a:t>.</a:t>
            </a:r>
          </a:p>
          <a:p>
            <a:pPr lvl="0" algn="just">
              <a:lnSpc>
                <a:spcPct val="160000"/>
              </a:lnSpc>
              <a:spcBef>
                <a:spcPts val="0"/>
              </a:spcBef>
              <a:spcAft>
                <a:spcPts val="0"/>
              </a:spcAft>
              <a:defRPr/>
            </a:pPr>
            <a:endParaRPr kumimoji="0" lang="en-US" altLang="ko-KR" sz="1100" i="0" u="none" strike="noStrike" kern="1200" cap="none" spc="0" normalizeH="0" baseline="0">
              <a:solidFill>
                <a:srgbClr val="000000"/>
              </a:solidFill>
              <a:effectLst/>
              <a:uLnTx/>
              <a:uFillTx/>
              <a:latin typeface="맑은 고딕"/>
            </a:endParaRPr>
          </a:p>
        </p:txBody>
      </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이론 기반 개입 모델</a:t>
            </a:r>
          </a:p>
        </p:txBody>
      </p:sp>
    </p:spTree>
    <p:extLst>
      <p:ext uri="{BB962C8B-B14F-4D97-AF65-F5344CB8AC3E}">
        <p14:creationId xmlns:p14="http://schemas.microsoft.com/office/powerpoint/2010/main" val="1936991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758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714180" y="1823830"/>
            <a:ext cx="3555822" cy="3788498"/>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r>
              <a:rPr kumimoji="1" lang="ko-KR" altLang="en-US" sz="1800" b="0" i="0" u="none" strike="noStrike" kern="1200" cap="none" spc="0" normalizeH="0" baseline="0">
                <a:solidFill>
                  <a:schemeClr val="dk1"/>
                </a:solidFill>
                <a:effectLst/>
                <a:uLnTx/>
                <a:uFillTx/>
                <a:latin typeface="Calibri"/>
                <a:ea typeface="맑은 고딕"/>
                <a:cs typeface="+mn-cs"/>
              </a:rPr>
              <a:t>문제해결모델</a:t>
            </a:r>
          </a:p>
        </p:txBody>
      </p:sp>
      <p:sp>
        <p:nvSpPr>
          <p:cNvPr id="38" name="자유형 37"/>
          <p:cNvSpPr/>
          <p:nvPr/>
        </p:nvSpPr>
        <p:spPr>
          <a:xfrm>
            <a:off x="3883262" y="1817150"/>
            <a:ext cx="7278624" cy="3807053"/>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3" name="TextBox 42"/>
          <p:cNvSpPr txBox="1"/>
          <p:nvPr/>
        </p:nvSpPr>
        <p:spPr>
          <a:xfrm>
            <a:off x="3881520" y="1798169"/>
            <a:ext cx="7108927" cy="3743475"/>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문제해결모델은 대상자가 경험하는 구체적인 문제를 확인하고</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우선순위를 정한 뒤 체계적으로 해결방안을 적용하는 모델이다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 사례는 영역별 문제를 분석하고 각각에 맞는 서비스를 연결했다는 점에서 문제해결모델의 특징이 잘 나타난다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첫째</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사례관리자는 대상자의 문제를 돌봄</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경제</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주거</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정서적 건강</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신체적 건강</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안전 영역으로 세분화하였다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이는 문제를 구체적으로 사정하고 체계적으로 접근한 과정이다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둘째</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각 문제에 맞는 개입방법을 적용하였다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돌봄 문제 → 일시재가 서비스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영양급식 지원</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경제 문제 → 임대료 체납 해결</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사례관리비 지원</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주거 문제 → 주거편의 서비스와 청소 지원</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건강 문제 → 병원 입원</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금주</a:t>
            </a:r>
            <a:r>
              <a:rPr lang="EN-US" sz="1000" b="0" i="0" u="none" strike="noStrike" baseline="0">
                <a:solidFill>
                  <a:srgbClr val="000000"/>
                </a:solidFill>
                <a:latin typeface="맑은 고딕"/>
              </a:rPr>
              <a:t>·</a:t>
            </a:r>
            <a:r>
              <a:rPr sz="1000" b="0" i="0" u="none" strike="noStrike" baseline="0">
                <a:solidFill>
                  <a:srgbClr val="000000"/>
                </a:solidFill>
                <a:latin typeface="맑은 고딕"/>
                <a:cs typeface="함초롬바탕"/>
              </a:rPr>
              <a:t>금연 지도</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안전 문제 → 응급안전안심서비스와 연락체계 구축</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셋째</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개입 이후 변화된 성과를 평가하였다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예를 들어 주거환경은 쓰레기와 악취가 제거되어 위생적 환경으로 개선되었고</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경제 영역에서는 임대료 체납과 휴대폰 요금 문제가 해결되었다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또한 안전 영역에서는 응급안전안심서비스를 통해 지속적인 모니터링 체계가 구축되었다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문제해결모델은 대상자의 복합적인 문제를 단계적으로 분석하고</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실질적 서비스를 연계하여 구체적 해결을 이루었다</a:t>
            </a:r>
            <a:r>
              <a:rPr lang="en-US" altLang="ko-KR" sz="1000" b="0" i="0" u="none" strike="noStrike" baseline="0">
                <a:solidFill>
                  <a:srgbClr val="000000"/>
                </a:solidFill>
                <a:latin typeface="맑은 고딕"/>
              </a:rPr>
              <a:t>.</a:t>
            </a:r>
          </a:p>
          <a:p>
            <a:pPr lvl="0" algn="just">
              <a:lnSpc>
                <a:spcPct val="160000"/>
              </a:lnSpc>
              <a:spcBef>
                <a:spcPts val="0"/>
              </a:spcBef>
              <a:spcAft>
                <a:spcPts val="0"/>
              </a:spcAft>
              <a:defRPr/>
            </a:pPr>
            <a:endParaRPr kumimoji="0" lang="en-US" altLang="ko-KR" sz="1000" i="0" u="none" strike="noStrike" kern="1200" cap="none" spc="0" normalizeH="0" baseline="0">
              <a:solidFill>
                <a:srgbClr val="000000"/>
              </a:solidFill>
              <a:effectLst/>
              <a:uLnTx/>
              <a:uFillTx/>
              <a:latin typeface="맑은 고딕"/>
            </a:endParaRPr>
          </a:p>
        </p:txBody>
      </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이론 기반 개입 모델</a:t>
            </a:r>
          </a:p>
        </p:txBody>
      </p:sp>
    </p:spTree>
    <p:extLst>
      <p:ext uri="{BB962C8B-B14F-4D97-AF65-F5344CB8AC3E}">
        <p14:creationId xmlns:p14="http://schemas.microsoft.com/office/powerpoint/2010/main" val="2992812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36" name="자유형 35"/>
          <p:cNvSpPr/>
          <p:nvPr/>
        </p:nvSpPr>
        <p:spPr>
          <a:xfrm>
            <a:off x="714180" y="1823830"/>
            <a:ext cx="3555822" cy="3788498"/>
          </a:xfrm>
          <a:custGeom>
            <a:avLst/>
            <a:gdLst>
              <a:gd name="connsiteX0" fmla="*/ 412676 w 3555822"/>
              <a:gd name="connsiteY0" fmla="*/ 0 h 2477264"/>
              <a:gd name="connsiteX1" fmla="*/ 3555822 w 3555822"/>
              <a:gd name="connsiteY1" fmla="*/ 0 h 2477264"/>
              <a:gd name="connsiteX2" fmla="*/ 3555822 w 3555822"/>
              <a:gd name="connsiteY2" fmla="*/ 2477263 h 2477264"/>
              <a:gd name="connsiteX3" fmla="*/ 3160526 w 3555822"/>
              <a:gd name="connsiteY3" fmla="*/ 2477263 h 2477264"/>
              <a:gd name="connsiteX4" fmla="*/ 3160521 w 3555822"/>
              <a:gd name="connsiteY4" fmla="*/ 2477264 h 2477264"/>
              <a:gd name="connsiteX5" fmla="*/ 148413 w 3555822"/>
              <a:gd name="connsiteY5" fmla="*/ 2477264 h 2477264"/>
              <a:gd name="connsiteX6" fmla="*/ 0 w 3555822"/>
              <a:gd name="connsiteY6" fmla="*/ 2328851 h 2477264"/>
              <a:gd name="connsiteX7" fmla="*/ 0 w 3555822"/>
              <a:gd name="connsiteY7" fmla="*/ 148414 h 2477264"/>
              <a:gd name="connsiteX8" fmla="*/ 148413 w 3555822"/>
              <a:gd name="connsiteY8" fmla="*/ 1 h 2477264"/>
              <a:gd name="connsiteX9" fmla="*/ 412676 w 3555822"/>
              <a:gd name="connsiteY9" fmla="*/ 1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5822" h="2477264">
                <a:moveTo>
                  <a:pt x="412676" y="0"/>
                </a:moveTo>
                <a:lnTo>
                  <a:pt x="3555822" y="0"/>
                </a:lnTo>
                <a:lnTo>
                  <a:pt x="3555822" y="2477263"/>
                </a:lnTo>
                <a:lnTo>
                  <a:pt x="3160526" y="2477263"/>
                </a:lnTo>
                <a:lnTo>
                  <a:pt x="3160521" y="2477264"/>
                </a:lnTo>
                <a:lnTo>
                  <a:pt x="148413" y="2477264"/>
                </a:lnTo>
                <a:cubicBezTo>
                  <a:pt x="66447" y="2477264"/>
                  <a:pt x="0" y="2410817"/>
                  <a:pt x="0" y="2328851"/>
                </a:cubicBezTo>
                <a:lnTo>
                  <a:pt x="0" y="148414"/>
                </a:lnTo>
                <a:cubicBezTo>
                  <a:pt x="0" y="66448"/>
                  <a:pt x="66447" y="1"/>
                  <a:pt x="148413" y="1"/>
                </a:cubicBezTo>
                <a:lnTo>
                  <a:pt x="412676" y="1"/>
                </a:ln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r>
              <a:rPr kumimoji="1" lang="ko-KR" altLang="en-US" sz="1800" b="0" i="0" u="none" strike="noStrike" kern="1200" cap="none" spc="0" normalizeH="0" baseline="0">
                <a:solidFill>
                  <a:schemeClr val="dk1"/>
                </a:solidFill>
                <a:effectLst/>
                <a:uLnTx/>
                <a:uFillTx/>
                <a:latin typeface="Calibri"/>
                <a:ea typeface="맑은 고딕"/>
                <a:cs typeface="+mn-cs"/>
              </a:rPr>
              <a:t>생태학적모델</a:t>
            </a:r>
          </a:p>
        </p:txBody>
      </p:sp>
      <p:sp>
        <p:nvSpPr>
          <p:cNvPr id="38" name="자유형 37"/>
          <p:cNvSpPr/>
          <p:nvPr/>
        </p:nvSpPr>
        <p:spPr>
          <a:xfrm>
            <a:off x="3883262" y="1817150"/>
            <a:ext cx="7278624" cy="3807053"/>
          </a:xfrm>
          <a:custGeom>
            <a:avLst/>
            <a:gdLst>
              <a:gd name="connsiteX0" fmla="*/ 0 w 7278624"/>
              <a:gd name="connsiteY0" fmla="*/ 0 h 2477264"/>
              <a:gd name="connsiteX1" fmla="*/ 6940296 w 7278624"/>
              <a:gd name="connsiteY1" fmla="*/ 0 h 2477264"/>
              <a:gd name="connsiteX2" fmla="*/ 6940296 w 7278624"/>
              <a:gd name="connsiteY2" fmla="*/ 1 h 2477264"/>
              <a:gd name="connsiteX3" fmla="*/ 7130211 w 7278624"/>
              <a:gd name="connsiteY3" fmla="*/ 1 h 2477264"/>
              <a:gd name="connsiteX4" fmla="*/ 7278624 w 7278624"/>
              <a:gd name="connsiteY4" fmla="*/ 148414 h 2477264"/>
              <a:gd name="connsiteX5" fmla="*/ 7278624 w 7278624"/>
              <a:gd name="connsiteY5" fmla="*/ 2328851 h 2477264"/>
              <a:gd name="connsiteX6" fmla="*/ 7130211 w 7278624"/>
              <a:gd name="connsiteY6" fmla="*/ 2477264 h 2477264"/>
              <a:gd name="connsiteX7" fmla="*/ 486741 w 7278624"/>
              <a:gd name="connsiteY7" fmla="*/ 2477264 h 2477264"/>
              <a:gd name="connsiteX8" fmla="*/ 486736 w 7278624"/>
              <a:gd name="connsiteY8" fmla="*/ 2477263 h 2477264"/>
              <a:gd name="connsiteX9" fmla="*/ 0 w 7278624"/>
              <a:gd name="connsiteY9" fmla="*/ 2477263 h 24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624" h="2477264">
                <a:moveTo>
                  <a:pt x="0" y="0"/>
                </a:moveTo>
                <a:lnTo>
                  <a:pt x="6940296" y="0"/>
                </a:lnTo>
                <a:lnTo>
                  <a:pt x="6940296" y="1"/>
                </a:lnTo>
                <a:lnTo>
                  <a:pt x="7130211" y="1"/>
                </a:lnTo>
                <a:cubicBezTo>
                  <a:pt x="7212177" y="1"/>
                  <a:pt x="7278624" y="66448"/>
                  <a:pt x="7278624" y="148414"/>
                </a:cubicBezTo>
                <a:lnTo>
                  <a:pt x="7278624" y="2328851"/>
                </a:lnTo>
                <a:cubicBezTo>
                  <a:pt x="7278624" y="2410817"/>
                  <a:pt x="7212177" y="2477264"/>
                  <a:pt x="7130211" y="2477264"/>
                </a:cubicBezTo>
                <a:lnTo>
                  <a:pt x="486741" y="2477264"/>
                </a:lnTo>
                <a:lnTo>
                  <a:pt x="486736" y="2477263"/>
                </a:lnTo>
                <a:lnTo>
                  <a:pt x="0" y="2477263"/>
                </a:ln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43" name="TextBox 42"/>
          <p:cNvSpPr txBox="1"/>
          <p:nvPr/>
        </p:nvSpPr>
        <p:spPr>
          <a:xfrm>
            <a:off x="3881520" y="1798170"/>
            <a:ext cx="7108927" cy="3743475"/>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생태학적모델은 인간의 문제를 개인 내부의 문제로만 보지 않고</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개인과 환경의 상호작용 속에서 이해하는 모델이다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 사례에서도 대상자의 위기는 개인의 질병만이 아니라 경제적 환경</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사회적 관계망 부족</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지역사회 자원 부재 등 환경적 요인과 밀접하게 연결되어 있었다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우선 경제적 어려움은 단순한 개인의 능력 부족이 아니라 병원비</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생활비</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임대료 체납 등 환경적 요인과 관련되어 있었다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이에 복지기관과 후원자원을 연결하여 환경 자체를 변화시키는 개입이 이루어졌다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주거 영역에서는 쓰레기 적치와 비위생적 환경이 대상자의 건강과 안전에 영향을 미치고 있었다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따라서 청소 서비스와 주거편의 서비스를 제공하여 생활환경 자체를 개선하였다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정서적 건강 영역에서는 가족 및 지지체계의 부재가 중요한 문제였다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사례관리자는 생활지원사</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요양보호사</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사례관리 담당자</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지역사회 관계망 등을 연결하여 사회적 지지체계를 형성하였다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이는 인간과 환경의 관계를 회복시키는 생태학적 접근이다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안전 영역에서도 응급안전안심서비스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이웃</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야쿠르트 매니저 등의 지역사회 네트워크를 활용하여 대상자의 안전체계를 구축하였다</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이는 개인 혼자 문제를 해결하는 것이 아니라 지역사회 전체가 함께 보호망 역할을 수행한 사례이다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r>
              <a:rPr sz="1000" b="0" i="0" u="none" strike="noStrike" baseline="0">
                <a:solidFill>
                  <a:srgbClr val="000000"/>
                </a:solidFill>
                <a:latin typeface="맑은 고딕"/>
                <a:cs typeface="함초롬바탕"/>
              </a:rPr>
              <a:t>따라서 생태학적모델은 대상자의 문제를 개인 내부의 결함이 아니라 환경과의 상호작용 속에서 이해하고</a:t>
            </a:r>
            <a:r>
              <a:rPr lang="EN-US" sz="1000" b="0" i="0" u="none" strike="noStrike" baseline="0">
                <a:solidFill>
                  <a:srgbClr val="000000"/>
                </a:solidFill>
                <a:latin typeface="맑은 고딕"/>
              </a:rPr>
              <a:t>, </a:t>
            </a:r>
            <a:r>
              <a:rPr sz="1000" b="0" i="0" u="none" strike="noStrike" baseline="0">
                <a:solidFill>
                  <a:srgbClr val="000000"/>
                </a:solidFill>
                <a:latin typeface="맑은 고딕"/>
                <a:cs typeface="함초롬바탕"/>
              </a:rPr>
              <a:t>지역사회 자원과 사회적 관계망을 활용하여 삶의 균형을 회복하도록 지원한 모델이라고 할 수 있다</a:t>
            </a:r>
            <a:r>
              <a:rPr lang="EN-US" sz="1000" b="0" i="0" u="none" strike="noStrike" baseline="0">
                <a:solidFill>
                  <a:srgbClr val="000000"/>
                </a:solidFill>
                <a:latin typeface="맑은 고딕"/>
              </a:rPr>
              <a:t>.</a:t>
            </a:r>
          </a:p>
          <a:p>
            <a:pPr lvl="0" algn="just">
              <a:lnSpc>
                <a:spcPct val="160000"/>
              </a:lnSpc>
              <a:spcBef>
                <a:spcPts val="0"/>
              </a:spcBef>
              <a:spcAft>
                <a:spcPts val="0"/>
              </a:spcAft>
              <a:defRPr/>
            </a:pPr>
            <a:endParaRPr kumimoji="0" lang="en-US" altLang="ko-KR" sz="1000" i="0" u="none" strike="noStrike" kern="1200" cap="none" spc="0" normalizeH="0" baseline="0">
              <a:solidFill>
                <a:srgbClr val="000000"/>
              </a:solidFill>
              <a:effectLst/>
              <a:uLnTx/>
              <a:uFillTx/>
              <a:latin typeface="맑은 고딕"/>
            </a:endParaRPr>
          </a:p>
        </p:txBody>
      </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이론 기반 개입 모델</a:t>
            </a:r>
          </a:p>
        </p:txBody>
      </p:sp>
    </p:spTree>
    <p:extLst>
      <p:ext uri="{BB962C8B-B14F-4D97-AF65-F5344CB8AC3E}">
        <p14:creationId xmlns:p14="http://schemas.microsoft.com/office/powerpoint/2010/main" val="1410557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실행 및 개입</a:t>
            </a:r>
          </a:p>
        </p:txBody>
      </p:sp>
      <p:sp>
        <p:nvSpPr>
          <p:cNvPr id="53" name="가로 글상자 52"/>
          <p:cNvSpPr txBox="1"/>
          <p:nvPr/>
        </p:nvSpPr>
        <p:spPr>
          <a:xfrm>
            <a:off x="659328" y="979712"/>
            <a:ext cx="11003231" cy="6571708"/>
          </a:xfrm>
          <a:prstGeom prst="rect">
            <a:avLst/>
          </a:prstGeom>
        </p:spPr>
        <p:txBody>
          <a:bodyPr wrap="square">
            <a:spAutoFit/>
          </a:bodyPr>
          <a:lstStyle/>
          <a:p>
            <a:pPr lvl="0" algn="just">
              <a:lnSpc>
                <a:spcPct val="160000"/>
              </a:lnSpc>
              <a:spcBef>
                <a:spcPts val="0"/>
              </a:spcBef>
              <a:spcAft>
                <a:spcPts val="0"/>
              </a:spcAft>
              <a:defRPr/>
            </a:pPr>
            <a:r>
              <a:rPr lang="EN-US" sz="1300" b="0" i="0" u="none" strike="noStrike" baseline="0">
                <a:solidFill>
                  <a:srgbClr val="000000"/>
                </a:solidFill>
                <a:latin typeface="맑은 고딕"/>
              </a:rPr>
              <a:t>1) </a:t>
            </a:r>
            <a:r>
              <a:rPr sz="1300" b="0" i="0" u="none" strike="noStrike" baseline="0">
                <a:solidFill>
                  <a:srgbClr val="000000"/>
                </a:solidFill>
                <a:latin typeface="맑은 고딕"/>
                <a:cs typeface="함초롬바탕"/>
              </a:rPr>
              <a:t>돌봄 및 생활지원</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노인의료통합돌봄 일시재가서비스를 연계하여 식사</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청소</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일상생활 지원을 제공하였다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요양보호사가 주 </a:t>
            </a:r>
            <a:r>
              <a:rPr lang="EN-US" sz="1300" b="0" i="0" u="none" strike="noStrike" baseline="0">
                <a:solidFill>
                  <a:srgbClr val="000000"/>
                </a:solidFill>
                <a:latin typeface="맑은 고딕"/>
              </a:rPr>
              <a:t>5</a:t>
            </a:r>
            <a:r>
              <a:rPr sz="1300" b="0" i="0" u="none" strike="noStrike" baseline="0">
                <a:solidFill>
                  <a:srgbClr val="000000"/>
                </a:solidFill>
                <a:latin typeface="맑은 고딕"/>
                <a:cs typeface="함초롬바탕"/>
              </a:rPr>
              <a:t>회 방문하여 돌봄서비스를 수행하였다</a:t>
            </a:r>
            <a:r>
              <a:rPr lang="EN-US" sz="1300" b="0" i="0" u="none" strike="noStrike" baseline="0">
                <a:solidFill>
                  <a:srgbClr val="000000"/>
                </a:solidFill>
                <a:latin typeface="맑은 고딕"/>
              </a:rPr>
              <a:t>.</a:t>
            </a:r>
          </a:p>
          <a:p>
            <a:pPr lvl="0" algn="just">
              <a:lnSpc>
                <a:spcPct val="160000"/>
              </a:lnSpc>
              <a:spcBef>
                <a:spcPts val="0"/>
              </a:spcBef>
              <a:spcAft>
                <a:spcPts val="0"/>
              </a:spcAft>
              <a:defRPr/>
            </a:pPr>
            <a:r>
              <a:rPr lang="EN-US" sz="1300" b="0" i="0" u="none" strike="noStrike" baseline="0">
                <a:solidFill>
                  <a:srgbClr val="000000"/>
                </a:solidFill>
                <a:latin typeface="맑은 고딕"/>
              </a:rPr>
              <a:t>2) </a:t>
            </a:r>
            <a:r>
              <a:rPr sz="1300" b="0" i="0" u="none" strike="noStrike" baseline="0">
                <a:solidFill>
                  <a:srgbClr val="000000"/>
                </a:solidFill>
                <a:latin typeface="맑은 고딕"/>
                <a:cs typeface="함초롬바탕"/>
              </a:rPr>
              <a:t>주거환경 개선</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주거편의서비스를 통해 집 안 쓰레기 정리</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청소</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방역 등을 진행하였다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이후에도 지속적인 청소 서비스를 제공하여 위생 상태를 유지하도록 하였다</a:t>
            </a:r>
            <a:r>
              <a:rPr lang="EN-US" sz="1300" b="0" i="0" u="none" strike="noStrike" baseline="0">
                <a:solidFill>
                  <a:srgbClr val="000000"/>
                </a:solidFill>
                <a:latin typeface="맑은 고딕"/>
              </a:rPr>
              <a:t>.</a:t>
            </a:r>
          </a:p>
          <a:p>
            <a:pPr lvl="0" algn="just">
              <a:lnSpc>
                <a:spcPct val="160000"/>
              </a:lnSpc>
              <a:spcBef>
                <a:spcPts val="0"/>
              </a:spcBef>
              <a:spcAft>
                <a:spcPts val="0"/>
              </a:spcAft>
              <a:defRPr/>
            </a:pPr>
            <a:r>
              <a:rPr lang="EN-US" sz="1300" b="0" i="0" u="none" strike="noStrike" baseline="0">
                <a:solidFill>
                  <a:srgbClr val="000000"/>
                </a:solidFill>
                <a:latin typeface="맑은 고딕"/>
              </a:rPr>
              <a:t>3) </a:t>
            </a:r>
            <a:r>
              <a:rPr sz="1300" b="0" i="0" u="none" strike="noStrike" baseline="0">
                <a:solidFill>
                  <a:srgbClr val="000000"/>
                </a:solidFill>
                <a:latin typeface="맑은 고딕"/>
                <a:cs typeface="함초롬바탕"/>
              </a:rPr>
              <a:t>경제지원</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사례사업비</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후원금품</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공동모금회 지원 등을 통해 병원비</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식비</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체납 문제를 해결하도록 지원하였다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또한 임대료 체납 해결을 위해 기관이 적극 개입하였다</a:t>
            </a:r>
            <a:r>
              <a:rPr lang="EN-US" sz="1300" b="0" i="0" u="none" strike="noStrike" baseline="0">
                <a:solidFill>
                  <a:srgbClr val="000000"/>
                </a:solidFill>
                <a:latin typeface="맑은 고딕"/>
              </a:rPr>
              <a:t>.</a:t>
            </a:r>
          </a:p>
          <a:p>
            <a:pPr lvl="0" algn="just">
              <a:lnSpc>
                <a:spcPct val="160000"/>
              </a:lnSpc>
              <a:spcBef>
                <a:spcPts val="0"/>
              </a:spcBef>
              <a:spcAft>
                <a:spcPts val="0"/>
              </a:spcAft>
              <a:defRPr/>
            </a:pPr>
            <a:r>
              <a:rPr lang="EN-US" sz="1300" b="0" i="0" u="none" strike="noStrike" baseline="0">
                <a:solidFill>
                  <a:srgbClr val="000000"/>
                </a:solidFill>
                <a:latin typeface="맑은 고딕"/>
              </a:rPr>
              <a:t>4) </a:t>
            </a:r>
            <a:r>
              <a:rPr sz="1300" b="0" i="0" u="none" strike="noStrike" baseline="0">
                <a:solidFill>
                  <a:srgbClr val="000000"/>
                </a:solidFill>
                <a:latin typeface="맑은 고딕"/>
                <a:cs typeface="함초롬바탕"/>
              </a:rPr>
              <a:t>건강관리</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치매안심센터 연계를 통해 치매 검사를 진행하였고 병원 진료 및 </a:t>
            </a:r>
            <a:r>
              <a:rPr lang="EN-US" sz="1300" b="0" i="0" u="none" strike="noStrike" baseline="0">
                <a:solidFill>
                  <a:srgbClr val="000000"/>
                </a:solidFill>
                <a:latin typeface="맑은 고딕"/>
              </a:rPr>
              <a:t>CT </a:t>
            </a:r>
            <a:r>
              <a:rPr sz="1300" b="0" i="0" u="none" strike="noStrike" baseline="0">
                <a:solidFill>
                  <a:srgbClr val="000000"/>
                </a:solidFill>
                <a:latin typeface="맑은 고딕"/>
                <a:cs typeface="함초롬바탕"/>
              </a:rPr>
              <a:t>검사를 지원하였다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이후 장기요양등급 신청과 방문요양서비스 연계를 추진하였다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대상자는 병원 입원을 통해 금주와 금연을 병행하며 건강 회복을 시도하였다</a:t>
            </a:r>
            <a:r>
              <a:rPr lang="EN-US" sz="1300" b="0" i="0" u="none" strike="noStrike" baseline="0">
                <a:solidFill>
                  <a:srgbClr val="000000"/>
                </a:solidFill>
                <a:latin typeface="맑은 고딕"/>
              </a:rPr>
              <a:t>.</a:t>
            </a:r>
          </a:p>
          <a:p>
            <a:pPr lvl="0" algn="just">
              <a:lnSpc>
                <a:spcPct val="160000"/>
              </a:lnSpc>
              <a:spcBef>
                <a:spcPts val="0"/>
              </a:spcBef>
              <a:spcAft>
                <a:spcPts val="0"/>
              </a:spcAft>
              <a:defRPr/>
            </a:pPr>
            <a:r>
              <a:rPr lang="EN-US" sz="1300" b="0" i="0" u="none" strike="noStrike" baseline="0">
                <a:solidFill>
                  <a:srgbClr val="000000"/>
                </a:solidFill>
                <a:latin typeface="맑은 고딕"/>
              </a:rPr>
              <a:t>5) </a:t>
            </a:r>
            <a:r>
              <a:rPr sz="1300" b="0" i="0" u="none" strike="noStrike" baseline="0">
                <a:solidFill>
                  <a:srgbClr val="000000"/>
                </a:solidFill>
                <a:latin typeface="맑은 고딕"/>
                <a:cs typeface="함초롬바탕"/>
              </a:rPr>
              <a:t>정서지원</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생활지원사와 사례관리 담당자가 지속적으로 안부 확인 및 상담을 진행하였다</a:t>
            </a:r>
            <a:r>
              <a:rPr lang="EN-US" sz="1300" b="0" i="0" u="none" strike="noStrike" baseline="0">
                <a:solidFill>
                  <a:srgbClr val="000000"/>
                </a:solidFill>
                <a:latin typeface="맑은 고딕"/>
              </a:rPr>
              <a:t>. AI</a:t>
            </a:r>
            <a:r>
              <a:rPr sz="1300" b="0" i="0" u="none" strike="noStrike" baseline="0">
                <a:solidFill>
                  <a:srgbClr val="000000"/>
                </a:solidFill>
                <a:latin typeface="맑은 고딕"/>
                <a:cs typeface="함초롬바탕"/>
              </a:rPr>
              <a:t>공동돌봄로봇 사업을 연계하여 정서적 지지와 위기상황 모니터링을 강화하였다</a:t>
            </a:r>
            <a:r>
              <a:rPr lang="EN-US" sz="1300" b="0" i="0" u="none" strike="noStrike" baseline="0">
                <a:solidFill>
                  <a:srgbClr val="000000"/>
                </a:solidFill>
                <a:latin typeface="맑은 고딕"/>
              </a:rPr>
              <a:t>.</a:t>
            </a:r>
          </a:p>
          <a:p>
            <a:pPr lvl="0" algn="just">
              <a:lnSpc>
                <a:spcPct val="160000"/>
              </a:lnSpc>
              <a:spcBef>
                <a:spcPts val="0"/>
              </a:spcBef>
              <a:spcAft>
                <a:spcPts val="0"/>
              </a:spcAft>
              <a:defRPr/>
            </a:pPr>
            <a:r>
              <a:rPr lang="EN-US" sz="1300" b="0" i="0" u="none" strike="noStrike" baseline="0">
                <a:solidFill>
                  <a:srgbClr val="000000"/>
                </a:solidFill>
                <a:latin typeface="맑은 고딕"/>
              </a:rPr>
              <a:t>6) </a:t>
            </a:r>
            <a:r>
              <a:rPr sz="1300" b="0" i="0" u="none" strike="noStrike" baseline="0">
                <a:solidFill>
                  <a:srgbClr val="000000"/>
                </a:solidFill>
                <a:latin typeface="맑은 고딕"/>
                <a:cs typeface="함초롬바탕"/>
              </a:rPr>
              <a:t>안전체계 구축</a:t>
            </a:r>
          </a:p>
          <a:p>
            <a:pPr lvl="0" algn="just">
              <a:lnSpc>
                <a:spcPct val="160000"/>
              </a:lnSpc>
              <a:spcBef>
                <a:spcPts val="0"/>
              </a:spcBef>
              <a:spcAft>
                <a:spcPts val="0"/>
              </a:spcAft>
              <a:defRPr/>
            </a:pPr>
            <a:r>
              <a:rPr sz="1300" b="0" i="0" u="none" strike="noStrike" baseline="0">
                <a:solidFill>
                  <a:srgbClr val="000000"/>
                </a:solidFill>
                <a:latin typeface="맑은 고딕"/>
                <a:cs typeface="함초롬바탕"/>
              </a:rPr>
              <a:t>응급안전안심서비스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이웃 연락망</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야쿠르트 매니저 등을 활용하여 대상자의 안전 확인체계를 구축하였다</a:t>
            </a:r>
            <a:r>
              <a:rPr lang="EN-US" sz="1300" b="0" i="0" u="none" strike="noStrike" baseline="0">
                <a:solidFill>
                  <a:srgbClr val="000000"/>
                </a:solidFill>
                <a:latin typeface="맑은 고딕"/>
              </a:rPr>
              <a:t>. </a:t>
            </a:r>
            <a:r>
              <a:rPr sz="1300" b="0" i="0" u="none" strike="noStrike" baseline="0">
                <a:solidFill>
                  <a:srgbClr val="000000"/>
                </a:solidFill>
                <a:latin typeface="맑은 고딕"/>
                <a:cs typeface="함초롬바탕"/>
              </a:rPr>
              <a:t>치매 증상으로 인한 실종 위험에 대응하기 위해 지역사회 네트워크가 함께 모니터링을 수행하였다</a:t>
            </a:r>
            <a:r>
              <a:rPr lang="EN-US" sz="1300" b="0" i="0" u="none" strike="noStrike" baseline="0">
                <a:solidFill>
                  <a:srgbClr val="000000"/>
                </a:solidFill>
                <a:latin typeface="맑은 고딕"/>
              </a:rPr>
              <a:t>.</a:t>
            </a:r>
          </a:p>
          <a:p>
            <a:pPr lvl="0" algn="just">
              <a:lnSpc>
                <a:spcPct val="160000"/>
              </a:lnSpc>
              <a:spcBef>
                <a:spcPts val="0"/>
              </a:spcBef>
              <a:spcAft>
                <a:spcPts val="0"/>
              </a:spcAft>
              <a:defRPr/>
            </a:pPr>
            <a:endParaRPr lang="EN-US" sz="1400" b="0" i="0" u="none" strike="noStrike" baseline="0">
              <a:solidFill>
                <a:srgbClr val="000000"/>
              </a:solidFill>
              <a:latin typeface="함초롬바탕"/>
              <a:ea typeface="함초롬바탕"/>
            </a:endParaRPr>
          </a:p>
          <a:p>
            <a:pPr lvl="0" algn="just">
              <a:lnSpc>
                <a:spcPct val="160000"/>
              </a:lnSpc>
              <a:spcBef>
                <a:spcPts val="0"/>
              </a:spcBef>
              <a:spcAft>
                <a:spcPts val="0"/>
              </a:spcAft>
              <a:defRPr/>
            </a:pPr>
            <a:endParaRPr lang="EN-US" sz="1400" b="0" i="0" u="none" strike="noStrike" baseline="0">
              <a:solidFill>
                <a:srgbClr val="000000"/>
              </a:solidFill>
              <a:latin typeface="함초롬바탕"/>
              <a:ea typeface="함초롬바탕"/>
            </a:endParaRPr>
          </a:p>
          <a:p>
            <a:pPr lvl="0" algn="just">
              <a:lnSpc>
                <a:spcPct val="160000"/>
              </a:lnSpc>
              <a:spcBef>
                <a:spcPts val="0"/>
              </a:spcBef>
              <a:spcAft>
                <a:spcPts val="0"/>
              </a:spcAft>
              <a:defRPr/>
            </a:pPr>
            <a:endParaRPr lang="ko-KR" altLang="en-US" sz="1700"/>
          </a:p>
        </p:txBody>
      </p:sp>
    </p:spTree>
    <p:extLst>
      <p:ext uri="{BB962C8B-B14F-4D97-AF65-F5344CB8AC3E}">
        <p14:creationId xmlns:p14="http://schemas.microsoft.com/office/powerpoint/2010/main" val="352496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평가 및 종결</a:t>
            </a:r>
          </a:p>
        </p:txBody>
      </p:sp>
      <p:pic>
        <p:nvPicPr>
          <p:cNvPr id="54" name="그림 53"/>
          <p:cNvPicPr/>
          <p:nvPr/>
        </p:nvPicPr>
        <p:blipFill rotWithShape="1">
          <a:blip r:embed="rId2"/>
          <a:stretch>
            <a:fillRect/>
          </a:stretch>
        </p:blipFill>
        <p:spPr>
          <a:xfrm>
            <a:off x="426770" y="890648"/>
            <a:ext cx="10835314" cy="5654990"/>
          </a:xfrm>
          <a:prstGeom prst="rect">
            <a:avLst/>
          </a:prstGeom>
          <a:noFill/>
          <a:ln>
            <a:noFill/>
          </a:ln>
          <a:effectLst/>
        </p:spPr>
      </p:pic>
    </p:spTree>
    <p:extLst>
      <p:ext uri="{BB962C8B-B14F-4D97-AF65-F5344CB8AC3E}">
        <p14:creationId xmlns:p14="http://schemas.microsoft.com/office/powerpoint/2010/main" val="3960417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11" name="그룹 10"/>
          <p:cNvGrpSpPr/>
          <p:nvPr/>
        </p:nvGrpSpPr>
        <p:grpSpPr>
          <a:xfrm>
            <a:off x="530352" y="403479"/>
            <a:ext cx="825350" cy="211073"/>
            <a:chOff x="502920" y="348234"/>
            <a:chExt cx="929640" cy="237744"/>
          </a:xfrm>
        </p:grpSpPr>
        <p:sp>
          <p:nvSpPr>
            <p:cNvPr id="8" name="타원 7"/>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9" name="타원 8"/>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0" name="타원 9"/>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가로 글상자 48"/>
          <p:cNvSpPr txBox="1"/>
          <p:nvPr/>
        </p:nvSpPr>
        <p:spPr>
          <a:xfrm>
            <a:off x="1481941" y="293171"/>
            <a:ext cx="9809516" cy="524074"/>
          </a:xfrm>
          <a:prstGeom prst="rect">
            <a:avLst/>
          </a:prstGeom>
        </p:spPr>
        <p:txBody>
          <a:bodyPr wrap="square">
            <a:spAutoFit/>
          </a:bodyPr>
          <a:lstStyle/>
          <a:p>
            <a:pPr lvl="0" algn="just">
              <a:lnSpc>
                <a:spcPct val="160000"/>
              </a:lnSpc>
              <a:spcBef>
                <a:spcPts val="0"/>
              </a:spcBef>
              <a:spcAft>
                <a:spcPts val="0"/>
              </a:spcAft>
              <a:defRPr/>
            </a:pPr>
            <a:r>
              <a:rPr lang="ko-KR" altLang="en-US" b="0" i="0" u="none" strike="noStrike" baseline="0">
                <a:solidFill>
                  <a:srgbClr val="000000"/>
                </a:solidFill>
                <a:latin typeface="맑은 고딕"/>
                <a:cs typeface="함초롬바탕"/>
              </a:rPr>
              <a:t>평가 및 종결</a:t>
            </a:r>
          </a:p>
        </p:txBody>
      </p:sp>
      <p:pic>
        <p:nvPicPr>
          <p:cNvPr id="55" name="그림 54"/>
          <p:cNvPicPr/>
          <p:nvPr/>
        </p:nvPicPr>
        <p:blipFill rotWithShape="1">
          <a:blip r:embed="rId2">
            <a:lum/>
          </a:blip>
          <a:srcRect/>
          <a:stretch>
            <a:fillRect/>
          </a:stretch>
        </p:blipFill>
        <p:spPr>
          <a:xfrm>
            <a:off x="748393" y="1113312"/>
            <a:ext cx="10320312" cy="5441882"/>
          </a:xfrm>
          <a:prstGeom prst="rect">
            <a:avLst/>
          </a:prstGeom>
        </p:spPr>
      </p:pic>
    </p:spTree>
    <p:extLst>
      <p:ext uri="{BB962C8B-B14F-4D97-AF65-F5344CB8AC3E}">
        <p14:creationId xmlns:p14="http://schemas.microsoft.com/office/powerpoint/2010/main" val="2664849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stretch>
            <a:fillRect/>
          </a:stretch>
        </p:blipFill>
        <p:spPr>
          <a:xfrm>
            <a:off x="0" y="0"/>
            <a:ext cx="12192000" cy="110066"/>
          </a:xfrm>
          <a:prstGeom prst="rect">
            <a:avLst/>
          </a:prstGeom>
        </p:spPr>
      </p:pic>
      <p:pic>
        <p:nvPicPr>
          <p:cNvPr id="5" name="Picture 5"/>
          <p:cNvPicPr>
            <a:picLocks noChangeAspect="1"/>
          </p:cNvPicPr>
          <p:nvPr/>
        </p:nvPicPr>
        <p:blipFill rotWithShape="1">
          <a:blip r:embed="rId3"/>
          <a:stretch>
            <a:fillRect/>
          </a:stretch>
        </p:blipFill>
        <p:spPr>
          <a:xfrm>
            <a:off x="2980266" y="567266"/>
            <a:ext cx="5715000" cy="2387600"/>
          </a:xfrm>
          <a:prstGeom prst="rect">
            <a:avLst/>
          </a:prstGeom>
        </p:spPr>
      </p:pic>
      <p:pic>
        <p:nvPicPr>
          <p:cNvPr id="6" name="Picture 6"/>
          <p:cNvPicPr>
            <a:picLocks noChangeAspect="1"/>
          </p:cNvPicPr>
          <p:nvPr/>
        </p:nvPicPr>
        <p:blipFill rotWithShape="1">
          <a:blip r:embed="rId4"/>
          <a:stretch>
            <a:fillRect/>
          </a:stretch>
        </p:blipFill>
        <p:spPr>
          <a:xfrm>
            <a:off x="939800" y="2302933"/>
            <a:ext cx="10320867" cy="2853266"/>
          </a:xfrm>
          <a:prstGeom prst="rect">
            <a:avLst/>
          </a:prstGeom>
        </p:spPr>
      </p:pic>
      <p:sp>
        <p:nvSpPr>
          <p:cNvPr id="8" name="가로 글상자 7"/>
          <p:cNvSpPr txBox="1"/>
          <p:nvPr/>
        </p:nvSpPr>
        <p:spPr>
          <a:xfrm>
            <a:off x="1092282" y="3010037"/>
            <a:ext cx="9883736" cy="1253279"/>
          </a:xfrm>
          <a:prstGeom prst="rect">
            <a:avLst/>
          </a:prstGeom>
        </p:spPr>
        <p:txBody>
          <a:bodyPr wrap="square">
            <a:spAutoFit/>
          </a:bodyPr>
          <a:lstStyle/>
          <a:p>
            <a:pPr lvl="0" algn="ctr">
              <a:defRPr/>
            </a:pPr>
            <a:r>
              <a:rPr lang="ko-KR" altLang="en-US" sz="3800" b="1">
                <a:solidFill>
                  <a:schemeClr val="tx1"/>
                </a:solidFill>
              </a:rPr>
              <a:t>“의료급여 사례관리 영역에 사회복지사를 </a:t>
            </a:r>
          </a:p>
          <a:p>
            <a:pPr lvl="0" algn="ctr">
              <a:defRPr/>
            </a:pPr>
            <a:r>
              <a:rPr lang="ko-KR" altLang="en-US" sz="3800" b="1">
                <a:solidFill>
                  <a:schemeClr val="tx1"/>
                </a:solidFill>
              </a:rPr>
              <a:t>다시 포함해야 하는가?”</a:t>
            </a:r>
          </a:p>
        </p:txBody>
      </p:sp>
    </p:spTree>
    <p:extLst>
      <p:ext uri="{BB962C8B-B14F-4D97-AF65-F5344CB8AC3E}">
        <p14:creationId xmlns:p14="http://schemas.microsoft.com/office/powerpoint/2010/main" val="315416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66504" y="2377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5" name="타원 24"/>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6" name="타원 25"/>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7" name="타원 26"/>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4" name="직사각형 13"/>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5" name="모서리가 둥근 직사각형 14"/>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3" name="Freeform 209"/>
          <p:cNvSpPr/>
          <p:nvPr/>
        </p:nvSpPr>
        <p:spPr>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4" name="Freeform 230"/>
          <p:cNvSpPr>
            <a:spLocks noEditPoints="1"/>
          </p:cNvSpPr>
          <p:nvPr/>
        </p:nvSpPr>
        <p:spPr>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 name="TextBox 16"/>
          <p:cNvSpPr txBox="1"/>
          <p:nvPr/>
        </p:nvSpPr>
        <p:spPr>
          <a:xfrm>
            <a:off x="966709" y="1657950"/>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통합사례관리의 운영 체계</a:t>
            </a:r>
            <a:endParaRPr kumimoji="1" lang="ko-Kore-KR" altLang="en-US" sz="1600" b="0" i="0" u="none" strike="noStrike" kern="1200" cap="none" spc="0" normalizeH="0" baseline="0">
              <a:solidFill>
                <a:srgbClr val="000000"/>
              </a:solidFill>
              <a:effectLst/>
              <a:uLnTx/>
              <a:uFillTx/>
              <a:latin typeface="Montserrat SemiBold"/>
              <a:ea typeface="맑은 고딕"/>
              <a:cs typeface="+mn-cs"/>
            </a:endParaRPr>
          </a:p>
        </p:txBody>
      </p:sp>
      <p:sp>
        <p:nvSpPr>
          <p:cNvPr id="47" name="Freeform 41"/>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8" name="Freeform 42"/>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noFill/>
          <a:ln w="26988" cap="rnd">
            <a:solidFill>
              <a:srgbClr val="000000"/>
            </a:solidFill>
            <a:prstDash val="solid"/>
            <a:round/>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9" name="Freeform 43"/>
          <p:cNvSpPr/>
          <p:nvPr/>
        </p:nvSpPr>
        <p:spPr>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1" name="Freeform 45"/>
          <p:cNvSpPr/>
          <p:nvPr/>
        </p:nvSpPr>
        <p:spPr>
          <a:xfrm>
            <a:off x="1660282" y="5153921"/>
            <a:ext cx="209550" cy="492125"/>
          </a:xfrm>
          <a:custGeom>
            <a:avLst/>
            <a:gdLst>
              <a:gd name="T0" fmla="*/ 49 w 132"/>
              <a:gd name="T1" fmla="*/ 0 h 310"/>
              <a:gd name="T2" fmla="*/ 45 w 132"/>
              <a:gd name="T3" fmla="*/ 8 h 310"/>
              <a:gd name="T4" fmla="*/ 44 w 132"/>
              <a:gd name="T5" fmla="*/ 9 h 310"/>
              <a:gd name="T6" fmla="*/ 0 w 132"/>
              <a:gd name="T7" fmla="*/ 88 h 310"/>
              <a:gd name="T8" fmla="*/ 45 w 132"/>
              <a:gd name="T9" fmla="*/ 124 h 310"/>
              <a:gd name="T10" fmla="*/ 50 w 132"/>
              <a:gd name="T11" fmla="*/ 128 h 310"/>
              <a:gd name="T12" fmla="*/ 45 w 132"/>
              <a:gd name="T13" fmla="*/ 134 h 310"/>
              <a:gd name="T14" fmla="*/ 6 w 132"/>
              <a:gd name="T15" fmla="*/ 180 h 310"/>
              <a:gd name="T16" fmla="*/ 75 w 132"/>
              <a:gd name="T17" fmla="*/ 310 h 310"/>
              <a:gd name="T18" fmla="*/ 132 w 132"/>
              <a:gd name="T19" fmla="*/ 310 h 310"/>
              <a:gd name="T20" fmla="*/ 49 w 132"/>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10">
                <a:moveTo>
                  <a:pt x="49" y="0"/>
                </a:moveTo>
                <a:lnTo>
                  <a:pt x="45" y="8"/>
                </a:lnTo>
                <a:lnTo>
                  <a:pt x="44" y="9"/>
                </a:lnTo>
                <a:lnTo>
                  <a:pt x="0" y="88"/>
                </a:lnTo>
                <a:lnTo>
                  <a:pt x="45" y="124"/>
                </a:lnTo>
                <a:lnTo>
                  <a:pt x="50" y="128"/>
                </a:lnTo>
                <a:lnTo>
                  <a:pt x="45" y="134"/>
                </a:lnTo>
                <a:lnTo>
                  <a:pt x="6" y="180"/>
                </a:lnTo>
                <a:lnTo>
                  <a:pt x="75" y="310"/>
                </a:lnTo>
                <a:lnTo>
                  <a:pt x="132" y="310"/>
                </a:lnTo>
                <a:lnTo>
                  <a:pt x="49"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3" name="Freeform 47"/>
          <p:cNvSpPr/>
          <p:nvPr/>
        </p:nvSpPr>
        <p:spPr>
          <a:xfrm>
            <a:off x="1958732" y="5153921"/>
            <a:ext cx="206375" cy="492125"/>
          </a:xfrm>
          <a:custGeom>
            <a:avLst/>
            <a:gdLst>
              <a:gd name="T0" fmla="*/ 80 w 130"/>
              <a:gd name="T1" fmla="*/ 0 h 310"/>
              <a:gd name="T2" fmla="*/ 85 w 130"/>
              <a:gd name="T3" fmla="*/ 8 h 310"/>
              <a:gd name="T4" fmla="*/ 85 w 130"/>
              <a:gd name="T5" fmla="*/ 9 h 310"/>
              <a:gd name="T6" fmla="*/ 130 w 130"/>
              <a:gd name="T7" fmla="*/ 88 h 310"/>
              <a:gd name="T8" fmla="*/ 85 w 130"/>
              <a:gd name="T9" fmla="*/ 124 h 310"/>
              <a:gd name="T10" fmla="*/ 80 w 130"/>
              <a:gd name="T11" fmla="*/ 128 h 310"/>
              <a:gd name="T12" fmla="*/ 85 w 130"/>
              <a:gd name="T13" fmla="*/ 134 h 310"/>
              <a:gd name="T14" fmla="*/ 123 w 130"/>
              <a:gd name="T15" fmla="*/ 180 h 310"/>
              <a:gd name="T16" fmla="*/ 55 w 130"/>
              <a:gd name="T17" fmla="*/ 310 h 310"/>
              <a:gd name="T18" fmla="*/ 0 w 130"/>
              <a:gd name="T19" fmla="*/ 310 h 310"/>
              <a:gd name="T20" fmla="*/ 80 w 130"/>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10">
                <a:moveTo>
                  <a:pt x="80" y="0"/>
                </a:moveTo>
                <a:lnTo>
                  <a:pt x="85" y="8"/>
                </a:lnTo>
                <a:lnTo>
                  <a:pt x="85" y="9"/>
                </a:lnTo>
                <a:lnTo>
                  <a:pt x="130" y="88"/>
                </a:lnTo>
                <a:lnTo>
                  <a:pt x="85" y="124"/>
                </a:lnTo>
                <a:lnTo>
                  <a:pt x="80" y="128"/>
                </a:lnTo>
                <a:lnTo>
                  <a:pt x="85" y="134"/>
                </a:lnTo>
                <a:lnTo>
                  <a:pt x="123" y="180"/>
                </a:lnTo>
                <a:lnTo>
                  <a:pt x="55" y="310"/>
                </a:lnTo>
                <a:lnTo>
                  <a:pt x="0" y="310"/>
                </a:lnTo>
                <a:lnTo>
                  <a:pt x="80"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5" name="Freeform 49"/>
          <p:cNvSpPr/>
          <p:nvPr/>
        </p:nvSpPr>
        <p:spPr>
          <a:xfrm>
            <a:off x="1730132" y="5123759"/>
            <a:ext cx="363538" cy="522288"/>
          </a:xfrm>
          <a:custGeom>
            <a:avLst/>
            <a:gdLst>
              <a:gd name="T0" fmla="*/ 5 w 229"/>
              <a:gd name="T1" fmla="*/ 19 h 329"/>
              <a:gd name="T2" fmla="*/ 88 w 229"/>
              <a:gd name="T3" fmla="*/ 329 h 329"/>
              <a:gd name="T4" fmla="*/ 144 w 229"/>
              <a:gd name="T5" fmla="*/ 329 h 329"/>
              <a:gd name="T6" fmla="*/ 224 w 229"/>
              <a:gd name="T7" fmla="*/ 18 h 329"/>
              <a:gd name="T8" fmla="*/ 229 w 229"/>
              <a:gd name="T9" fmla="*/ 26 h 329"/>
              <a:gd name="T10" fmla="*/ 229 w 229"/>
              <a:gd name="T11" fmla="*/ 27 h 329"/>
              <a:gd name="T12" fmla="*/ 229 w 229"/>
              <a:gd name="T13" fmla="*/ 23 h 329"/>
              <a:gd name="T14" fmla="*/ 206 w 229"/>
              <a:gd name="T15" fmla="*/ 0 h 329"/>
              <a:gd name="T16" fmla="*/ 115 w 229"/>
              <a:gd name="T17" fmla="*/ 63 h 329"/>
              <a:gd name="T18" fmla="*/ 24 w 229"/>
              <a:gd name="T19" fmla="*/ 1 h 329"/>
              <a:gd name="T20" fmla="*/ 0 w 229"/>
              <a:gd name="T21" fmla="*/ 24 h 329"/>
              <a:gd name="T22" fmla="*/ 0 w 229"/>
              <a:gd name="T23" fmla="*/ 28 h 329"/>
              <a:gd name="T24" fmla="*/ 1 w 229"/>
              <a:gd name="T25" fmla="*/ 27 h 329"/>
              <a:gd name="T26" fmla="*/ 5 w 229"/>
              <a:gd name="T27" fmla="*/ 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29">
                <a:moveTo>
                  <a:pt x="5" y="19"/>
                </a:moveTo>
                <a:lnTo>
                  <a:pt x="88" y="329"/>
                </a:lnTo>
                <a:lnTo>
                  <a:pt x="144" y="329"/>
                </a:lnTo>
                <a:lnTo>
                  <a:pt x="224" y="18"/>
                </a:lnTo>
                <a:lnTo>
                  <a:pt x="229" y="26"/>
                </a:lnTo>
                <a:lnTo>
                  <a:pt x="229" y="27"/>
                </a:lnTo>
                <a:lnTo>
                  <a:pt x="229" y="23"/>
                </a:lnTo>
                <a:lnTo>
                  <a:pt x="206" y="0"/>
                </a:lnTo>
                <a:lnTo>
                  <a:pt x="115" y="63"/>
                </a:lnTo>
                <a:lnTo>
                  <a:pt x="24" y="1"/>
                </a:lnTo>
                <a:lnTo>
                  <a:pt x="0" y="24"/>
                </a:lnTo>
                <a:lnTo>
                  <a:pt x="0" y="28"/>
                </a:lnTo>
                <a:lnTo>
                  <a:pt x="1" y="27"/>
                </a:lnTo>
                <a:lnTo>
                  <a:pt x="5" y="19"/>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1" name="Freeform 55"/>
          <p:cNvSpPr/>
          <p:nvPr/>
        </p:nvSpPr>
        <p:spPr>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3" name="Freeform 57"/>
          <p:cNvSpPr/>
          <p:nvPr/>
        </p:nvSpPr>
        <p:spPr>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7" name="Freeform 71"/>
          <p:cNvSpPr/>
          <p:nvPr/>
        </p:nvSpPr>
        <p:spPr>
          <a:xfrm>
            <a:off x="1890469" y="5299971"/>
            <a:ext cx="44450" cy="0"/>
          </a:xfrm>
          <a:custGeom>
            <a:avLst/>
            <a:gdLst>
              <a:gd name="T0" fmla="*/ 28 w 28"/>
              <a:gd name="T1" fmla="*/ 28 w 28"/>
              <a:gd name="T2" fmla="*/ 14 w 28"/>
              <a:gd name="T3" fmla="*/ 0 w 28"/>
              <a:gd name="T4" fmla="*/ 0 w 28"/>
              <a:gd name="T5" fmla="*/ 14 w 28"/>
              <a:gd name="T6" fmla="*/ 28 w 28"/>
            </a:gdLst>
            <a:ahLst/>
            <a:cxnLst>
              <a:cxn ang="0">
                <a:pos x="T0" y="0"/>
              </a:cxn>
              <a:cxn ang="0">
                <a:pos x="T1" y="0"/>
              </a:cxn>
              <a:cxn ang="0">
                <a:pos x="T2" y="0"/>
              </a:cxn>
              <a:cxn ang="0">
                <a:pos x="T3" y="0"/>
              </a:cxn>
              <a:cxn ang="0">
                <a:pos x="T4" y="0"/>
              </a:cxn>
              <a:cxn ang="0">
                <a:pos x="T5" y="0"/>
              </a:cxn>
              <a:cxn ang="0">
                <a:pos x="T6" y="0"/>
              </a:cxn>
            </a:cxnLst>
            <a:rect l="0" t="0" r="r" b="b"/>
            <a:pathLst>
              <a:path w="28">
                <a:moveTo>
                  <a:pt x="28" y="0"/>
                </a:moveTo>
                <a:lnTo>
                  <a:pt x="28" y="0"/>
                </a:lnTo>
                <a:lnTo>
                  <a:pt x="14" y="0"/>
                </a:lnTo>
                <a:lnTo>
                  <a:pt x="0" y="0"/>
                </a:lnTo>
                <a:lnTo>
                  <a:pt x="0" y="0"/>
                </a:lnTo>
                <a:lnTo>
                  <a:pt x="14" y="0"/>
                </a:lnTo>
                <a:lnTo>
                  <a:pt x="28" y="0"/>
                </a:lnTo>
                <a:close/>
              </a:path>
            </a:pathLst>
          </a:custGeom>
          <a:solidFill>
            <a:srgbClr val="000000"/>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9" name="Freeform 73"/>
          <p:cNvSpPr/>
          <p:nvPr/>
        </p:nvSpPr>
        <p:spPr>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1" name="Freeform 75"/>
          <p:cNvSpPr/>
          <p:nvPr/>
        </p:nvSpPr>
        <p:spPr>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48" name="Freeform 8"/>
          <p:cNvSpPr/>
          <p:nvPr/>
        </p:nvSpPr>
        <p:spPr>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2" name="Freeform 12"/>
          <p:cNvSpPr/>
          <p:nvPr/>
        </p:nvSpPr>
        <p:spPr>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4" name="Freeform 14"/>
          <p:cNvSpPr/>
          <p:nvPr/>
        </p:nvSpPr>
        <p:spPr>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62" name="Freeform 22"/>
          <p:cNvSpPr/>
          <p:nvPr/>
        </p:nvSpPr>
        <p:spPr>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3" name="Freeform 33"/>
          <p:cNvSpPr/>
          <p:nvPr/>
        </p:nvSpPr>
        <p:spPr>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5" name="Freeform 35"/>
          <p:cNvSpPr/>
          <p:nvPr/>
        </p:nvSpPr>
        <p:spPr>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graphicFrame>
        <p:nvGraphicFramePr>
          <p:cNvPr id="8" name="표 7"/>
          <p:cNvGraphicFramePr>
            <a:graphicFrameLocks noGrp="1"/>
          </p:cNvGraphicFramePr>
          <p:nvPr/>
        </p:nvGraphicFramePr>
        <p:xfrm>
          <a:off x="576883" y="2376102"/>
          <a:ext cx="11019554" cy="4125718"/>
        </p:xfrm>
        <a:graphic>
          <a:graphicData uri="http://schemas.openxmlformats.org/drawingml/2006/table">
            <a:tbl>
              <a:tblPr firstRow="1" bandRow="1">
                <a:tableStyleId>{BC89EF96-8CEA-46FF-86C4-4CE0E7609802}</a:tableStyleId>
              </a:tblPr>
              <a:tblGrid>
                <a:gridCol w="2999597">
                  <a:extLst>
                    <a:ext uri="{9D8B030D-6E8A-4147-A177-3AD203B41FA5}">
                      <a16:colId xmlns:a16="http://schemas.microsoft.com/office/drawing/2014/main" val="20000"/>
                    </a:ext>
                  </a:extLst>
                </a:gridCol>
                <a:gridCol w="8019957">
                  <a:extLst>
                    <a:ext uri="{9D8B030D-6E8A-4147-A177-3AD203B41FA5}">
                      <a16:colId xmlns:a16="http://schemas.microsoft.com/office/drawing/2014/main" val="20001"/>
                    </a:ext>
                  </a:extLst>
                </a:gridCol>
              </a:tblGrid>
              <a:tr h="282863">
                <a:tc>
                  <a:txBody>
                    <a:bodyPr/>
                    <a:lstStyle/>
                    <a:p>
                      <a:pPr lvl="0" algn="ctr" latinLnBrk="1">
                        <a:defRPr/>
                      </a:pPr>
                      <a:r>
                        <a:rPr lang="ko-KR" altLang="en-US" sz="1400" b="1">
                          <a:solidFill>
                            <a:schemeClr val="accent5">
                              <a:lumMod val="75000"/>
                            </a:schemeClr>
                          </a:solidFill>
                        </a:rPr>
                        <a:t>희망복지지원단</a:t>
                      </a:r>
                    </a:p>
                  </a:txBody>
                  <a:tcPr/>
                </a:tc>
                <a:tc>
                  <a:txBody>
                    <a:bodyPr/>
                    <a:lstStyle/>
                    <a:p>
                      <a:pPr lvl="0" algn="ctr" latinLnBrk="1">
                        <a:defRPr/>
                      </a:pPr>
                      <a:r>
                        <a:rPr lang="ko-KR" altLang="en-US" sz="1400" b="0">
                          <a:solidFill>
                            <a:schemeClr val="accent5">
                              <a:lumMod val="75000"/>
                            </a:schemeClr>
                          </a:solidFill>
                        </a:rPr>
                        <a:t>통합사례관리 총괄 수행</a:t>
                      </a:r>
                      <a:r>
                        <a:rPr lang="en-US" altLang="ko-KR" sz="1400" b="0">
                          <a:solidFill>
                            <a:schemeClr val="accent5">
                              <a:lumMod val="75000"/>
                            </a:schemeClr>
                          </a:solidFill>
                        </a:rPr>
                        <a:t>.</a:t>
                      </a:r>
                      <a:r>
                        <a:rPr lang="ko-KR" altLang="en-US" sz="1400" b="0">
                          <a:solidFill>
                            <a:schemeClr val="accent5">
                              <a:lumMod val="75000"/>
                            </a:schemeClr>
                          </a:solidFill>
                        </a:rPr>
                        <a:t>관리</a:t>
                      </a:r>
                      <a:r>
                        <a:rPr lang="en-US" altLang="ko-KR" sz="1400" b="0">
                          <a:solidFill>
                            <a:schemeClr val="accent5">
                              <a:lumMod val="75000"/>
                            </a:schemeClr>
                          </a:solidFill>
                        </a:rPr>
                        <a:t>, </a:t>
                      </a:r>
                      <a:r>
                        <a:rPr lang="ko-KR" altLang="en-US" sz="1400" b="0">
                          <a:solidFill>
                            <a:schemeClr val="accent5">
                              <a:lumMod val="75000"/>
                            </a:schemeClr>
                          </a:solidFill>
                        </a:rPr>
                        <a:t>조정자 역할</a:t>
                      </a:r>
                    </a:p>
                  </a:txBody>
                  <a:tcPr/>
                </a:tc>
                <a:extLst>
                  <a:ext uri="{0D108BD9-81ED-4DB2-BD59-A6C34878D82A}">
                    <a16:rowId xmlns:a16="http://schemas.microsoft.com/office/drawing/2014/main" val="10000"/>
                  </a:ext>
                </a:extLst>
              </a:tr>
              <a:tr h="342804">
                <a:tc>
                  <a:txBody>
                    <a:bodyPr/>
                    <a:lstStyle/>
                    <a:p>
                      <a:pPr lvl="0" algn="ctr" latinLnBrk="1">
                        <a:defRPr/>
                      </a:pPr>
                      <a:r>
                        <a:rPr lang="ko-KR" altLang="en-US" sz="1400" b="1">
                          <a:solidFill>
                            <a:schemeClr val="accent5">
                              <a:lumMod val="75000"/>
                            </a:schemeClr>
                          </a:solidFill>
                        </a:rPr>
                        <a:t>읍</a:t>
                      </a:r>
                      <a:r>
                        <a:rPr lang="en-US" altLang="ko-KR" sz="1400" b="1">
                          <a:solidFill>
                            <a:schemeClr val="accent5">
                              <a:lumMod val="75000"/>
                            </a:schemeClr>
                          </a:solidFill>
                        </a:rPr>
                        <a:t>.</a:t>
                      </a:r>
                      <a:r>
                        <a:rPr lang="ko-KR" altLang="en-US" sz="1400" b="1">
                          <a:solidFill>
                            <a:schemeClr val="accent5">
                              <a:lumMod val="75000"/>
                            </a:schemeClr>
                          </a:solidFill>
                        </a:rPr>
                        <a:t>면</a:t>
                      </a:r>
                      <a:r>
                        <a:rPr lang="en-US" altLang="ko-KR" sz="1400" b="1">
                          <a:solidFill>
                            <a:schemeClr val="accent5">
                              <a:lumMod val="75000"/>
                            </a:schemeClr>
                          </a:solidFill>
                        </a:rPr>
                        <a:t>.</a:t>
                      </a:r>
                      <a:r>
                        <a:rPr lang="ko-KR" altLang="en-US" sz="1400" b="1">
                          <a:solidFill>
                            <a:schemeClr val="accent5">
                              <a:lumMod val="75000"/>
                            </a:schemeClr>
                          </a:solidFill>
                        </a:rPr>
                        <a:t>동</a:t>
                      </a:r>
                    </a:p>
                  </a:txBody>
                  <a:tcPr/>
                </a:tc>
                <a:tc>
                  <a:txBody>
                    <a:bodyPr/>
                    <a:lstStyle/>
                    <a:p>
                      <a:pPr lvl="0" algn="ctr" latinLnBrk="1">
                        <a:defRPr/>
                      </a:pPr>
                      <a:r>
                        <a:rPr lang="ko-KR" altLang="en-US" sz="1400" b="0">
                          <a:solidFill>
                            <a:schemeClr val="accent5">
                              <a:lumMod val="75000"/>
                            </a:schemeClr>
                          </a:solidFill>
                        </a:rPr>
                        <a:t>통합사례관리 대상 발굴</a:t>
                      </a:r>
                      <a:r>
                        <a:rPr lang="en-US" altLang="ko-KR" sz="1400" b="0">
                          <a:solidFill>
                            <a:schemeClr val="accent5">
                              <a:lumMod val="75000"/>
                            </a:schemeClr>
                          </a:solidFill>
                        </a:rPr>
                        <a:t>, </a:t>
                      </a:r>
                      <a:r>
                        <a:rPr lang="ko-KR" altLang="en-US" sz="1400" b="0">
                          <a:solidFill>
                            <a:schemeClr val="accent5">
                              <a:lumMod val="75000"/>
                            </a:schemeClr>
                          </a:solidFill>
                        </a:rPr>
                        <a:t>초기상담</a:t>
                      </a:r>
                      <a:r>
                        <a:rPr lang="en-US" altLang="ko-KR" sz="1400" b="0">
                          <a:solidFill>
                            <a:schemeClr val="accent5">
                              <a:lumMod val="75000"/>
                            </a:schemeClr>
                          </a:solidFill>
                        </a:rPr>
                        <a:t>, </a:t>
                      </a:r>
                      <a:r>
                        <a:rPr lang="ko-KR" altLang="en-US" sz="1400" b="0">
                          <a:solidFill>
                            <a:schemeClr val="accent5">
                              <a:lumMod val="75000"/>
                            </a:schemeClr>
                          </a:solidFill>
                        </a:rPr>
                        <a:t>서비스 연계</a:t>
                      </a:r>
                      <a:r>
                        <a:rPr lang="en-US" altLang="ko-KR" sz="1400" b="0">
                          <a:solidFill>
                            <a:schemeClr val="accent5">
                              <a:lumMod val="75000"/>
                            </a:schemeClr>
                          </a:solidFill>
                        </a:rPr>
                        <a:t>, </a:t>
                      </a:r>
                      <a:r>
                        <a:rPr lang="ko-KR" altLang="en-US" sz="1400" b="0">
                          <a:solidFill>
                            <a:schemeClr val="accent5">
                              <a:lumMod val="75000"/>
                            </a:schemeClr>
                          </a:solidFill>
                        </a:rPr>
                        <a:t>종결 가구 사후관리 등을 수행</a:t>
                      </a:r>
                    </a:p>
                  </a:txBody>
                  <a:tcPr/>
                </a:tc>
                <a:extLst>
                  <a:ext uri="{0D108BD9-81ED-4DB2-BD59-A6C34878D82A}">
                    <a16:rowId xmlns:a16="http://schemas.microsoft.com/office/drawing/2014/main" val="10001"/>
                  </a:ext>
                </a:extLst>
              </a:tr>
              <a:tr h="497302">
                <a:tc>
                  <a:txBody>
                    <a:bodyPr/>
                    <a:lstStyle/>
                    <a:p>
                      <a:pPr lvl="0" algn="ctr" latinLnBrk="1">
                        <a:defRPr/>
                      </a:pPr>
                      <a:r>
                        <a:rPr lang="ko-KR" altLang="en-US" sz="1400" b="1">
                          <a:solidFill>
                            <a:schemeClr val="accent5">
                              <a:lumMod val="75000"/>
                            </a:schemeClr>
                          </a:solidFill>
                        </a:rPr>
                        <a:t>민간복지관</a:t>
                      </a:r>
                    </a:p>
                  </a:txBody>
                  <a:tcPr/>
                </a:tc>
                <a:tc>
                  <a:txBody>
                    <a:bodyPr/>
                    <a:lstStyle/>
                    <a:p>
                      <a:pPr lvl="0" algn="ctr" latinLnBrk="1">
                        <a:defRPr/>
                      </a:pPr>
                      <a:r>
                        <a:rPr lang="ko-KR" altLang="en-US" sz="1400" b="0">
                          <a:solidFill>
                            <a:schemeClr val="accent5">
                              <a:lumMod val="75000"/>
                            </a:schemeClr>
                          </a:solidFill>
                        </a:rPr>
                        <a:t>민간 사례관리 전문기관과 통합사례관리 협력체계 구축</a:t>
                      </a:r>
                      <a:r>
                        <a:rPr lang="en-US" altLang="ko-KR" sz="1400" b="0">
                          <a:solidFill>
                            <a:schemeClr val="accent5">
                              <a:lumMod val="75000"/>
                            </a:schemeClr>
                          </a:solidFill>
                        </a:rPr>
                        <a:t>, </a:t>
                      </a:r>
                      <a:r>
                        <a:rPr lang="ko-KR" altLang="en-US" sz="1400" b="0">
                          <a:solidFill>
                            <a:schemeClr val="accent5">
                              <a:lumMod val="75000"/>
                            </a:schemeClr>
                          </a:solidFill>
                        </a:rPr>
                        <a:t>대상 가구 발굴</a:t>
                      </a:r>
                      <a:r>
                        <a:rPr lang="en-US" altLang="ko-KR" sz="1400" b="0">
                          <a:solidFill>
                            <a:schemeClr val="accent5">
                              <a:lumMod val="75000"/>
                            </a:schemeClr>
                          </a:solidFill>
                        </a:rPr>
                        <a:t>. </a:t>
                      </a:r>
                      <a:r>
                        <a:rPr lang="ko-KR" altLang="en-US" sz="1400" b="0">
                          <a:solidFill>
                            <a:schemeClr val="accent5">
                              <a:lumMod val="75000"/>
                            </a:schemeClr>
                          </a:solidFill>
                        </a:rPr>
                        <a:t>의뢰 및 서비스 제공</a:t>
                      </a:r>
                    </a:p>
                  </a:txBody>
                  <a:tcPr/>
                </a:tc>
                <a:extLst>
                  <a:ext uri="{0D108BD9-81ED-4DB2-BD59-A6C34878D82A}">
                    <a16:rowId xmlns:a16="http://schemas.microsoft.com/office/drawing/2014/main" val="10002"/>
                  </a:ext>
                </a:extLst>
              </a:tr>
              <a:tr h="342804">
                <a:tc>
                  <a:txBody>
                    <a:bodyPr/>
                    <a:lstStyle/>
                    <a:p>
                      <a:pPr lvl="0" algn="ctr" latinLnBrk="1">
                        <a:defRPr/>
                      </a:pPr>
                      <a:r>
                        <a:rPr lang="ko-KR" altLang="en-US" sz="1400" b="1">
                          <a:solidFill>
                            <a:schemeClr val="accent5">
                              <a:lumMod val="75000"/>
                            </a:schemeClr>
                          </a:solidFill>
                        </a:rPr>
                        <a:t>통합조사관리팀</a:t>
                      </a:r>
                    </a:p>
                  </a:txBody>
                  <a:tcPr/>
                </a:tc>
                <a:tc>
                  <a:txBody>
                    <a:bodyPr/>
                    <a:lstStyle/>
                    <a:p>
                      <a:pPr lvl="0" algn="ctr" latinLnBrk="1">
                        <a:defRPr/>
                      </a:pPr>
                      <a:r>
                        <a:rPr lang="ko-KR" altLang="en-US" sz="1400" b="0">
                          <a:solidFill>
                            <a:schemeClr val="accent5">
                              <a:lumMod val="75000"/>
                            </a:schemeClr>
                          </a:solidFill>
                        </a:rPr>
                        <a:t>자산조사 수행과정에서 인지한 정보를 토대로 통합사례관리사업 필요 가구를 의뢰</a:t>
                      </a:r>
                    </a:p>
                  </a:txBody>
                  <a:tcPr/>
                </a:tc>
                <a:extLst>
                  <a:ext uri="{0D108BD9-81ED-4DB2-BD59-A6C34878D82A}">
                    <a16:rowId xmlns:a16="http://schemas.microsoft.com/office/drawing/2014/main" val="10003"/>
                  </a:ext>
                </a:extLst>
              </a:tr>
              <a:tr h="342804">
                <a:tc>
                  <a:txBody>
                    <a:bodyPr/>
                    <a:lstStyle/>
                    <a:p>
                      <a:pPr lvl="0" algn="ctr" latinLnBrk="1">
                        <a:defRPr/>
                      </a:pPr>
                      <a:r>
                        <a:rPr lang="ko-KR" altLang="en-US" sz="1400" b="1">
                          <a:solidFill>
                            <a:schemeClr val="accent5">
                              <a:lumMod val="75000"/>
                            </a:schemeClr>
                          </a:solidFill>
                        </a:rPr>
                        <a:t>지역사회보장협의체</a:t>
                      </a:r>
                    </a:p>
                  </a:txBody>
                  <a:tcPr/>
                </a:tc>
                <a:tc>
                  <a:txBody>
                    <a:bodyPr/>
                    <a:lstStyle/>
                    <a:p>
                      <a:pPr lvl="0" algn="ctr" latinLnBrk="1">
                        <a:defRPr/>
                      </a:pPr>
                      <a:r>
                        <a:rPr lang="ko-KR" altLang="en-US" sz="1400" b="0">
                          <a:solidFill>
                            <a:schemeClr val="accent5">
                              <a:lumMod val="75000"/>
                            </a:schemeClr>
                          </a:solidFill>
                        </a:rPr>
                        <a:t>공공</a:t>
                      </a:r>
                      <a:r>
                        <a:rPr lang="en-US" altLang="ko-KR" sz="1400" b="0">
                          <a:solidFill>
                            <a:schemeClr val="accent5">
                              <a:lumMod val="75000"/>
                            </a:schemeClr>
                          </a:solidFill>
                        </a:rPr>
                        <a:t>.</a:t>
                      </a:r>
                      <a:r>
                        <a:rPr lang="ko-KR" altLang="en-US" sz="1400" b="0">
                          <a:solidFill>
                            <a:schemeClr val="accent5">
                              <a:lumMod val="75000"/>
                            </a:schemeClr>
                          </a:solidFill>
                        </a:rPr>
                        <a:t>민간 간 사례관리 사업에 대한 정보 공유</a:t>
                      </a:r>
                      <a:r>
                        <a:rPr lang="en-US" altLang="ko-KR" sz="1400" b="0">
                          <a:solidFill>
                            <a:schemeClr val="accent5">
                              <a:lumMod val="75000"/>
                            </a:schemeClr>
                          </a:solidFill>
                        </a:rPr>
                        <a:t>, </a:t>
                      </a:r>
                      <a:r>
                        <a:rPr lang="ko-KR" altLang="en-US" sz="1400" b="0">
                          <a:solidFill>
                            <a:schemeClr val="accent5">
                              <a:lumMod val="75000"/>
                            </a:schemeClr>
                          </a:solidFill>
                        </a:rPr>
                        <a:t>역량강화를 위한 지원 활동 수행</a:t>
                      </a:r>
                    </a:p>
                  </a:txBody>
                  <a:tcPr/>
                </a:tc>
                <a:extLst>
                  <a:ext uri="{0D108BD9-81ED-4DB2-BD59-A6C34878D82A}">
                    <a16:rowId xmlns:a16="http://schemas.microsoft.com/office/drawing/2014/main" val="10004"/>
                  </a:ext>
                </a:extLst>
              </a:tr>
              <a:tr h="916080">
                <a:tc>
                  <a:txBody>
                    <a:bodyPr/>
                    <a:lstStyle/>
                    <a:p>
                      <a:pPr lvl="0" algn="ctr" latinLnBrk="1">
                        <a:defRPr/>
                      </a:pPr>
                      <a:r>
                        <a:rPr lang="ko-KR" altLang="en-US" sz="1400" b="1">
                          <a:solidFill>
                            <a:schemeClr val="accent5">
                              <a:lumMod val="75000"/>
                            </a:schemeClr>
                          </a:solidFill>
                        </a:rPr>
                        <a:t>교육청</a:t>
                      </a:r>
                      <a:r>
                        <a:rPr lang="en-US" altLang="ko-KR" sz="1400" b="1">
                          <a:solidFill>
                            <a:schemeClr val="accent5">
                              <a:lumMod val="75000"/>
                            </a:schemeClr>
                          </a:solidFill>
                        </a:rPr>
                        <a:t>(</a:t>
                      </a:r>
                      <a:r>
                        <a:rPr lang="ko-KR" altLang="en-US" sz="1400" b="1">
                          <a:solidFill>
                            <a:schemeClr val="accent5">
                              <a:lumMod val="75000"/>
                            </a:schemeClr>
                          </a:solidFill>
                        </a:rPr>
                        <a:t>학교</a:t>
                      </a:r>
                      <a:r>
                        <a:rPr lang="en-US" altLang="ko-KR" sz="1400" b="1">
                          <a:solidFill>
                            <a:schemeClr val="accent5">
                              <a:lumMod val="75000"/>
                            </a:schemeClr>
                          </a:solidFill>
                        </a:rPr>
                        <a:t>), </a:t>
                      </a:r>
                      <a:r>
                        <a:rPr lang="ko-KR" altLang="en-US" sz="1400" b="1">
                          <a:solidFill>
                            <a:schemeClr val="accent5">
                              <a:lumMod val="75000"/>
                            </a:schemeClr>
                          </a:solidFill>
                        </a:rPr>
                        <a:t>고용센터</a:t>
                      </a:r>
                      <a:r>
                        <a:rPr lang="en-US" altLang="ko-KR" sz="1400" b="1">
                          <a:solidFill>
                            <a:schemeClr val="accent5">
                              <a:lumMod val="75000"/>
                            </a:schemeClr>
                          </a:solidFill>
                        </a:rPr>
                        <a:t>, </a:t>
                      </a:r>
                      <a:r>
                        <a:rPr lang="ko-KR" altLang="en-US" sz="1400" b="1">
                          <a:solidFill>
                            <a:schemeClr val="accent5">
                              <a:lumMod val="75000"/>
                            </a:schemeClr>
                          </a:solidFill>
                        </a:rPr>
                        <a:t>노인보호전문기관</a:t>
                      </a:r>
                      <a:r>
                        <a:rPr lang="en-US" altLang="ko-KR" sz="1400" b="1">
                          <a:solidFill>
                            <a:schemeClr val="accent5">
                              <a:lumMod val="75000"/>
                            </a:schemeClr>
                          </a:solidFill>
                        </a:rPr>
                        <a:t>, </a:t>
                      </a:r>
                      <a:r>
                        <a:rPr lang="ko-KR" altLang="en-US" sz="1400" b="1">
                          <a:solidFill>
                            <a:schemeClr val="accent5">
                              <a:lumMod val="75000"/>
                            </a:schemeClr>
                          </a:solidFill>
                        </a:rPr>
                        <a:t>아동보호 전문기관</a:t>
                      </a:r>
                      <a:r>
                        <a:rPr lang="en-US" altLang="ko-KR" sz="1400" b="1">
                          <a:solidFill>
                            <a:schemeClr val="accent5">
                              <a:lumMod val="75000"/>
                            </a:schemeClr>
                          </a:solidFill>
                        </a:rPr>
                        <a:t>, </a:t>
                      </a:r>
                      <a:r>
                        <a:rPr lang="ko-KR" altLang="en-US" sz="1400" b="1">
                          <a:solidFill>
                            <a:schemeClr val="accent5">
                              <a:lumMod val="75000"/>
                            </a:schemeClr>
                          </a:solidFill>
                        </a:rPr>
                        <a:t>노인돌봄서비스 수행기관</a:t>
                      </a:r>
                    </a:p>
                  </a:txBody>
                  <a:tcPr/>
                </a:tc>
                <a:tc>
                  <a:txBody>
                    <a:bodyPr/>
                    <a:lstStyle/>
                    <a:p>
                      <a:pPr lvl="0" algn="ctr" latinLnBrk="1">
                        <a:defRPr/>
                      </a:pPr>
                      <a:r>
                        <a:rPr lang="ko-KR" altLang="en-US" sz="1400" b="0">
                          <a:solidFill>
                            <a:schemeClr val="accent5">
                              <a:lumMod val="75000"/>
                            </a:schemeClr>
                          </a:solidFill>
                        </a:rPr>
                        <a:t>각 분야의 통합사례관리와 연계 및 협력</a:t>
                      </a:r>
                    </a:p>
                  </a:txBody>
                  <a:tcPr/>
                </a:tc>
                <a:extLst>
                  <a:ext uri="{0D108BD9-81ED-4DB2-BD59-A6C34878D82A}">
                    <a16:rowId xmlns:a16="http://schemas.microsoft.com/office/drawing/2014/main" val="10005"/>
                  </a:ext>
                </a:extLst>
              </a:tr>
              <a:tr h="342804">
                <a:tc>
                  <a:txBody>
                    <a:bodyPr/>
                    <a:lstStyle/>
                    <a:p>
                      <a:pPr lvl="0" algn="ctr" latinLnBrk="1">
                        <a:defRPr/>
                      </a:pPr>
                      <a:r>
                        <a:rPr lang="ko-KR" altLang="en-US" sz="1400" b="1">
                          <a:solidFill>
                            <a:schemeClr val="accent5">
                              <a:lumMod val="75000"/>
                            </a:schemeClr>
                          </a:solidFill>
                        </a:rPr>
                        <a:t>자활 관련 사업팀</a:t>
                      </a:r>
                    </a:p>
                  </a:txBody>
                  <a:tcPr/>
                </a:tc>
                <a:tc>
                  <a:txBody>
                    <a:bodyPr/>
                    <a:lstStyle/>
                    <a:p>
                      <a:pPr lvl="0" algn="ctr" latinLnBrk="1">
                        <a:defRPr/>
                      </a:pPr>
                      <a:r>
                        <a:rPr lang="ko-KR" altLang="en-US" sz="1400" b="0">
                          <a:solidFill>
                            <a:schemeClr val="accent5">
                              <a:lumMod val="75000"/>
                            </a:schemeClr>
                          </a:solidFill>
                        </a:rPr>
                        <a:t>자활 대상가구에 대해서는 사례회의 공동 운영 및 점검 등 유기적 연계</a:t>
                      </a:r>
                      <a:r>
                        <a:rPr lang="en-US" altLang="ko-KR" sz="1400" b="0">
                          <a:solidFill>
                            <a:schemeClr val="accent5">
                              <a:lumMod val="75000"/>
                            </a:schemeClr>
                          </a:solidFill>
                        </a:rPr>
                        <a:t>.</a:t>
                      </a:r>
                      <a:r>
                        <a:rPr lang="ko-KR" altLang="en-US" sz="1400" b="0">
                          <a:solidFill>
                            <a:schemeClr val="accent5">
                              <a:lumMod val="75000"/>
                            </a:schemeClr>
                          </a:solidFill>
                        </a:rPr>
                        <a:t>협력체계 지원</a:t>
                      </a:r>
                    </a:p>
                  </a:txBody>
                  <a:tcPr/>
                </a:tc>
                <a:extLst>
                  <a:ext uri="{0D108BD9-81ED-4DB2-BD59-A6C34878D82A}">
                    <a16:rowId xmlns:a16="http://schemas.microsoft.com/office/drawing/2014/main" val="10006"/>
                  </a:ext>
                </a:extLst>
              </a:tr>
              <a:tr h="480867">
                <a:tc>
                  <a:txBody>
                    <a:bodyPr/>
                    <a:lstStyle/>
                    <a:p>
                      <a:pPr lvl="0" algn="ctr" latinLnBrk="1">
                        <a:defRPr/>
                      </a:pPr>
                      <a:r>
                        <a:rPr lang="ko-KR" altLang="en-US" sz="1400" b="1">
                          <a:solidFill>
                            <a:schemeClr val="accent5">
                              <a:lumMod val="75000"/>
                            </a:schemeClr>
                          </a:solidFill>
                        </a:rPr>
                        <a:t>보건소</a:t>
                      </a:r>
                    </a:p>
                  </a:txBody>
                  <a:tcPr/>
                </a:tc>
                <a:tc>
                  <a:txBody>
                    <a:bodyPr/>
                    <a:lstStyle/>
                    <a:p>
                      <a:pPr lvl="0" algn="ctr" latinLnBrk="1">
                        <a:defRPr/>
                      </a:pPr>
                      <a:r>
                        <a:rPr lang="ko-KR" altLang="en-US" sz="1400" b="0">
                          <a:solidFill>
                            <a:schemeClr val="accent5">
                              <a:lumMod val="75000"/>
                            </a:schemeClr>
                          </a:solidFill>
                        </a:rPr>
                        <a:t>희망복지지원단 사례회의에 방문 건강관리사 또는 간호직 공무원</a:t>
                      </a:r>
                      <a:r>
                        <a:rPr lang="en-US" altLang="ko-KR" sz="1400" b="0">
                          <a:solidFill>
                            <a:schemeClr val="accent5">
                              <a:lumMod val="75000"/>
                            </a:schemeClr>
                          </a:solidFill>
                        </a:rPr>
                        <a:t>, </a:t>
                      </a:r>
                      <a:r>
                        <a:rPr lang="ko-KR" altLang="en-US" sz="1400" b="0">
                          <a:solidFill>
                            <a:schemeClr val="accent5">
                              <a:lumMod val="75000"/>
                            </a:schemeClr>
                          </a:solidFill>
                        </a:rPr>
                        <a:t>중독</a:t>
                      </a:r>
                      <a:r>
                        <a:rPr lang="en-US" altLang="ko-KR" sz="1400" b="0">
                          <a:solidFill>
                            <a:schemeClr val="accent5">
                              <a:lumMod val="75000"/>
                            </a:schemeClr>
                          </a:solidFill>
                        </a:rPr>
                        <a:t>.</a:t>
                      </a:r>
                      <a:r>
                        <a:rPr lang="ko-KR" altLang="en-US" sz="1400" b="0">
                          <a:solidFill>
                            <a:schemeClr val="accent5">
                              <a:lumMod val="75000"/>
                            </a:schemeClr>
                          </a:solidFill>
                        </a:rPr>
                        <a:t>자살 예방센터 근무자의 참여를 통해 통합사례관리 사업의 보건 연계 부문을 지원</a:t>
                      </a:r>
                    </a:p>
                  </a:txBody>
                  <a:tcPr/>
                </a:tc>
                <a:extLst>
                  <a:ext uri="{0D108BD9-81ED-4DB2-BD59-A6C34878D82A}">
                    <a16:rowId xmlns:a16="http://schemas.microsoft.com/office/drawing/2014/main" val="10007"/>
                  </a:ext>
                </a:extLst>
              </a:tr>
              <a:tr h="480867">
                <a:tc>
                  <a:txBody>
                    <a:bodyPr/>
                    <a:lstStyle/>
                    <a:p>
                      <a:pPr lvl="0" algn="ctr" latinLnBrk="1">
                        <a:defRPr/>
                      </a:pPr>
                      <a:r>
                        <a:rPr lang="ko-KR" altLang="en-US" sz="1400" b="1">
                          <a:solidFill>
                            <a:schemeClr val="accent5">
                              <a:lumMod val="75000"/>
                            </a:schemeClr>
                          </a:solidFill>
                        </a:rPr>
                        <a:t>시</a:t>
                      </a:r>
                      <a:r>
                        <a:rPr lang="en-US" altLang="ko-KR" sz="1400" b="1">
                          <a:solidFill>
                            <a:schemeClr val="accent5">
                              <a:lumMod val="75000"/>
                            </a:schemeClr>
                          </a:solidFill>
                        </a:rPr>
                        <a:t>.</a:t>
                      </a:r>
                      <a:r>
                        <a:rPr lang="ko-KR" altLang="en-US" sz="1400" b="1">
                          <a:solidFill>
                            <a:schemeClr val="accent5">
                              <a:lumMod val="75000"/>
                            </a:schemeClr>
                          </a:solidFill>
                        </a:rPr>
                        <a:t>군</a:t>
                      </a:r>
                      <a:r>
                        <a:rPr lang="en-US" altLang="ko-KR" sz="1400" b="1">
                          <a:solidFill>
                            <a:schemeClr val="accent5">
                              <a:lumMod val="75000"/>
                            </a:schemeClr>
                          </a:solidFill>
                        </a:rPr>
                        <a:t>.</a:t>
                      </a:r>
                      <a:r>
                        <a:rPr lang="ko-KR" altLang="en-US" sz="1400" b="1">
                          <a:solidFill>
                            <a:schemeClr val="accent5">
                              <a:lumMod val="75000"/>
                            </a:schemeClr>
                          </a:solidFill>
                        </a:rPr>
                        <a:t>구 사업팀</a:t>
                      </a:r>
                    </a:p>
                  </a:txBody>
                  <a:tcPr/>
                </a:tc>
                <a:tc>
                  <a:txBody>
                    <a:bodyPr/>
                    <a:lstStyle/>
                    <a:p>
                      <a:pPr lvl="0" algn="ctr" latinLnBrk="1">
                        <a:defRPr/>
                      </a:pPr>
                      <a:r>
                        <a:rPr lang="ko-KR" altLang="en-US" sz="1400" b="0">
                          <a:solidFill>
                            <a:schemeClr val="accent5">
                              <a:lumMod val="75000"/>
                            </a:schemeClr>
                          </a:solidFill>
                        </a:rPr>
                        <a:t>드림스타트</a:t>
                      </a:r>
                      <a:r>
                        <a:rPr lang="en-US" altLang="ko-KR" sz="1400" b="0">
                          <a:solidFill>
                            <a:schemeClr val="accent5">
                              <a:lumMod val="75000"/>
                            </a:schemeClr>
                          </a:solidFill>
                        </a:rPr>
                        <a:t>, </a:t>
                      </a:r>
                      <a:r>
                        <a:rPr lang="ko-KR" altLang="en-US" sz="1400" b="0">
                          <a:solidFill>
                            <a:schemeClr val="accent5">
                              <a:lumMod val="75000"/>
                            </a:schemeClr>
                          </a:solidFill>
                        </a:rPr>
                        <a:t>취약한 부모 역량강화사업 등 지역사회에서 수행되고 있는 사례관리사업 을 통해 관리 대상 가구 발굴 </a:t>
                      </a:r>
                    </a:p>
                  </a:txBody>
                  <a:tcPr/>
                </a:tc>
                <a:extLst>
                  <a:ext uri="{0D108BD9-81ED-4DB2-BD59-A6C34878D82A}">
                    <a16:rowId xmlns:a16="http://schemas.microsoft.com/office/drawing/2014/main" val="10008"/>
                  </a:ext>
                </a:extLst>
              </a:tr>
            </a:tbl>
          </a:graphicData>
        </a:graphic>
      </p:graphicFrame>
      <p:sp>
        <p:nvSpPr>
          <p:cNvPr id="176" name="가로 글상자 175"/>
          <p:cNvSpPr txBox="1"/>
          <p:nvPr/>
        </p:nvSpPr>
        <p:spPr>
          <a:xfrm>
            <a:off x="1432461" y="348837"/>
            <a:ext cx="3092533" cy="363633"/>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a:p>
        </p:txBody>
      </p:sp>
    </p:spTree>
    <p:extLst>
      <p:ext uri="{BB962C8B-B14F-4D97-AF65-F5344CB8AC3E}">
        <p14:creationId xmlns:p14="http://schemas.microsoft.com/office/powerpoint/2010/main" val="1364841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tretch>
            <a:fillRect/>
          </a:stretch>
        </p:blipFill>
        <p:spPr>
          <a:xfrm rot="16200000">
            <a:off x="5672667" y="-609600"/>
            <a:ext cx="6747933" cy="8255000"/>
          </a:xfrm>
          <a:prstGeom prst="rect">
            <a:avLst/>
          </a:prstGeom>
        </p:spPr>
      </p:pic>
      <p:pic>
        <p:nvPicPr>
          <p:cNvPr id="6" name="Picture 6"/>
          <p:cNvPicPr>
            <a:picLocks noChangeAspect="1"/>
          </p:cNvPicPr>
          <p:nvPr/>
        </p:nvPicPr>
        <p:blipFill rotWithShape="1">
          <a:blip r:embed="rId3"/>
          <a:stretch>
            <a:fillRect/>
          </a:stretch>
        </p:blipFill>
        <p:spPr>
          <a:xfrm>
            <a:off x="0" y="0"/>
            <a:ext cx="12192000" cy="110066"/>
          </a:xfrm>
          <a:prstGeom prst="rect">
            <a:avLst/>
          </a:prstGeom>
        </p:spPr>
      </p:pic>
      <p:pic>
        <p:nvPicPr>
          <p:cNvPr id="7" name="Picture 7"/>
          <p:cNvPicPr>
            <a:picLocks noChangeAspect="1"/>
          </p:cNvPicPr>
          <p:nvPr/>
        </p:nvPicPr>
        <p:blipFill rotWithShape="1">
          <a:blip r:embed="rId4"/>
          <a:stretch>
            <a:fillRect/>
          </a:stretch>
        </p:blipFill>
        <p:spPr>
          <a:xfrm>
            <a:off x="939800" y="1591733"/>
            <a:ext cx="4351867" cy="4207933"/>
          </a:xfrm>
          <a:prstGeom prst="rect">
            <a:avLst/>
          </a:prstGeom>
        </p:spPr>
      </p:pic>
      <p:pic>
        <p:nvPicPr>
          <p:cNvPr id="9" name="Picture 9"/>
          <p:cNvPicPr>
            <a:picLocks noChangeAspect="1"/>
          </p:cNvPicPr>
          <p:nvPr/>
        </p:nvPicPr>
        <p:blipFill rotWithShape="1">
          <a:blip r:embed="rId5"/>
          <a:stretch>
            <a:fillRect/>
          </a:stretch>
        </p:blipFill>
        <p:spPr>
          <a:xfrm rot="18900000">
            <a:off x="2743200" y="1210733"/>
            <a:ext cx="745066" cy="745066"/>
          </a:xfrm>
          <a:prstGeom prst="rect">
            <a:avLst/>
          </a:prstGeom>
          <a:solidFill>
            <a:schemeClr val="accent1"/>
          </a:solidFill>
        </p:spPr>
      </p:pic>
      <p:pic>
        <p:nvPicPr>
          <p:cNvPr id="10" name="Picture 10"/>
          <p:cNvPicPr>
            <a:picLocks noChangeAspect="1"/>
          </p:cNvPicPr>
          <p:nvPr/>
        </p:nvPicPr>
        <p:blipFill rotWithShape="1">
          <a:blip r:embed="rId6"/>
          <a:stretch>
            <a:fillRect/>
          </a:stretch>
        </p:blipFill>
        <p:spPr>
          <a:xfrm>
            <a:off x="1888066" y="1329266"/>
            <a:ext cx="2099733" cy="575733"/>
          </a:xfrm>
          <a:prstGeom prst="rect">
            <a:avLst/>
          </a:prstGeom>
        </p:spPr>
      </p:pic>
      <p:pic>
        <p:nvPicPr>
          <p:cNvPr id="11" name="Picture 11"/>
          <p:cNvPicPr>
            <a:picLocks noChangeAspect="1"/>
          </p:cNvPicPr>
          <p:nvPr/>
        </p:nvPicPr>
        <p:blipFill rotWithShape="1">
          <a:blip r:embed="rId4"/>
          <a:stretch>
            <a:fillRect/>
          </a:stretch>
        </p:blipFill>
        <p:spPr>
          <a:xfrm>
            <a:off x="6815667" y="1608666"/>
            <a:ext cx="4351867" cy="4207933"/>
          </a:xfrm>
          <a:prstGeom prst="rect">
            <a:avLst/>
          </a:prstGeom>
        </p:spPr>
      </p:pic>
      <p:pic>
        <p:nvPicPr>
          <p:cNvPr id="13" name="Picture 13"/>
          <p:cNvPicPr>
            <a:picLocks noChangeAspect="1"/>
          </p:cNvPicPr>
          <p:nvPr/>
        </p:nvPicPr>
        <p:blipFill rotWithShape="1">
          <a:blip r:embed="rId7"/>
          <a:stretch>
            <a:fillRect/>
          </a:stretch>
        </p:blipFill>
        <p:spPr>
          <a:xfrm rot="18900000">
            <a:off x="8551334" y="1210733"/>
            <a:ext cx="804333" cy="804333"/>
          </a:xfrm>
          <a:prstGeom prst="rect">
            <a:avLst/>
          </a:prstGeom>
          <a:solidFill>
            <a:schemeClr val="dk1"/>
          </a:solidFill>
        </p:spPr>
      </p:pic>
      <p:pic>
        <p:nvPicPr>
          <p:cNvPr id="14" name="Picture 14"/>
          <p:cNvPicPr>
            <a:picLocks noChangeAspect="1"/>
          </p:cNvPicPr>
          <p:nvPr/>
        </p:nvPicPr>
        <p:blipFill rotWithShape="1">
          <a:blip r:embed="rId8"/>
          <a:stretch>
            <a:fillRect/>
          </a:stretch>
        </p:blipFill>
        <p:spPr>
          <a:xfrm>
            <a:off x="7687733" y="1354666"/>
            <a:ext cx="2150533" cy="575733"/>
          </a:xfrm>
          <a:prstGeom prst="rect">
            <a:avLst/>
          </a:prstGeom>
        </p:spPr>
      </p:pic>
      <p:sp>
        <p:nvSpPr>
          <p:cNvPr id="15" name="가로 글상자 14"/>
          <p:cNvSpPr txBox="1"/>
          <p:nvPr/>
        </p:nvSpPr>
        <p:spPr>
          <a:xfrm>
            <a:off x="1117598" y="2108197"/>
            <a:ext cx="4013201" cy="3195322"/>
          </a:xfrm>
          <a:prstGeom prst="rect">
            <a:avLst/>
          </a:prstGeom>
        </p:spPr>
        <p:txBody>
          <a:bodyPr wrap="square">
            <a:spAutoFit/>
          </a:bodyPr>
          <a:lstStyle/>
          <a:p>
            <a:pPr lvl="0">
              <a:defRPr/>
            </a:pPr>
            <a:r>
              <a:rPr lang="en-US" altLang="ko-KR" sz="1200"/>
              <a:t>-</a:t>
            </a:r>
            <a:r>
              <a:rPr lang="ko-KR" altLang="en-US" sz="1200"/>
              <a:t>의료급여 대상자는 단순 의료문제만 가진 사람이 아니다.</a:t>
            </a:r>
          </a:p>
          <a:p>
            <a:pPr lvl="0">
              <a:defRPr/>
            </a:pPr>
            <a:r>
              <a:rPr lang="ko-KR" altLang="en-US" sz="1200"/>
              <a:t>대부분 빈곤, 주거불안, 고립, 우울, 가족해체 등 복합적 사회문제를 동시에 경험한다. 따라서 의료적 접근만으로는 한계가 있으며 사회복지적 개입이 반드시 필요하다.</a:t>
            </a:r>
          </a:p>
          <a:p>
            <a:pPr lvl="0">
              <a:defRPr/>
            </a:pPr>
            <a:r>
              <a:rPr lang="en-US" altLang="ko-KR" sz="1200"/>
              <a:t>-</a:t>
            </a:r>
            <a:r>
              <a:rPr lang="ko-KR" altLang="en-US" sz="1200"/>
              <a:t>사회복지사는 자원연계와 사례관리 전문성을 가지고 있다.</a:t>
            </a:r>
          </a:p>
          <a:p>
            <a:pPr lvl="0">
              <a:defRPr/>
            </a:pPr>
            <a:r>
              <a:rPr lang="ko-KR" altLang="en-US" sz="1200"/>
              <a:t>지역사회 자원 발굴, 민관협력, 상담, 위기개입, 사례회의 운영 등은 사회복지사의 핵심 전문영역이다. 의료급여 사례관리에서도 이러한 역량이 효과적으로 활용될 수 있다.</a:t>
            </a:r>
          </a:p>
          <a:p>
            <a:pPr lvl="0">
              <a:defRPr/>
            </a:pPr>
            <a:r>
              <a:rPr lang="en-US" altLang="ko-KR" sz="1200"/>
              <a:t>-</a:t>
            </a:r>
            <a:r>
              <a:rPr lang="ko-KR" altLang="en-US" sz="1200"/>
              <a:t>합돌봄 체계와 부합한다.</a:t>
            </a:r>
          </a:p>
          <a:p>
            <a:pPr lvl="0">
              <a:defRPr/>
            </a:pPr>
            <a:r>
              <a:rPr lang="ko-KR" altLang="en-US" sz="1200"/>
              <a:t>최근 복지정책은 의료·복지·돌봄 통합지원 방향으로 가고 있다. 따라서 의료와 사회복지를 분리하기보다 협업체계를 강화해야 한다.</a:t>
            </a:r>
          </a:p>
          <a:p>
            <a:pPr lvl="0">
              <a:defRPr/>
            </a:pPr>
            <a:r>
              <a:rPr lang="en-US" altLang="ko-KR" sz="1200"/>
              <a:t>-</a:t>
            </a:r>
            <a:r>
              <a:rPr lang="ko-KR" altLang="en-US" sz="1200"/>
              <a:t>대상자의 삶의 질 향상에 더 효과적이다.</a:t>
            </a:r>
          </a:p>
          <a:p>
            <a:pPr lvl="0">
              <a:defRPr/>
            </a:pPr>
            <a:r>
              <a:rPr lang="ko-KR" altLang="en-US" sz="1200"/>
              <a:t>간호사는 건강관리 중심 접근에 강점이 있고, 사회복지사는 심리·사회적 지지와 자립지원에 강점이 있다. 두 전문직이 함께 개입할 때 대상자의 삶의 질 향상 가능성이 높다.</a:t>
            </a:r>
          </a:p>
        </p:txBody>
      </p:sp>
      <p:sp>
        <p:nvSpPr>
          <p:cNvPr id="16" name="가로 글상자 15"/>
          <p:cNvSpPr txBox="1"/>
          <p:nvPr/>
        </p:nvSpPr>
        <p:spPr>
          <a:xfrm>
            <a:off x="6959600" y="2108198"/>
            <a:ext cx="4114800" cy="3195322"/>
          </a:xfrm>
          <a:prstGeom prst="rect">
            <a:avLst/>
          </a:prstGeom>
        </p:spPr>
        <p:txBody>
          <a:bodyPr wrap="square">
            <a:spAutoFit/>
          </a:bodyPr>
          <a:lstStyle/>
          <a:p>
            <a:pPr lvl="0">
              <a:defRPr/>
            </a:pPr>
            <a:r>
              <a:rPr lang="en-US" altLang="ko-KR" sz="1200"/>
              <a:t>-</a:t>
            </a:r>
            <a:r>
              <a:rPr lang="ko-KR" altLang="en-US" sz="1200"/>
              <a:t>의료급여 사례관리는 의료전문성이 우선된다.</a:t>
            </a:r>
          </a:p>
          <a:p>
            <a:pPr lvl="0">
              <a:defRPr/>
            </a:pPr>
            <a:r>
              <a:rPr lang="ko-KR" altLang="en-US" sz="1200"/>
              <a:t>약물 오남용, 의료쇼핑, 장기입원 관리 등은 전문적인 의료지식이 요구된다. 따라서 의료인 중심 운영이 효율적이라는 주장이다.</a:t>
            </a:r>
          </a:p>
          <a:p>
            <a:pPr lvl="0">
              <a:defRPr/>
            </a:pPr>
            <a:r>
              <a:rPr lang="ko-KR" altLang="en-US" sz="1200"/>
              <a:t>의료급여 재정 안정화 목적이 강하다.</a:t>
            </a:r>
          </a:p>
          <a:p>
            <a:pPr lvl="0">
              <a:defRPr/>
            </a:pPr>
            <a:r>
              <a:rPr lang="en-US" altLang="ko-KR" sz="1200"/>
              <a:t>-</a:t>
            </a:r>
            <a:r>
              <a:rPr lang="ko-KR" altLang="en-US" sz="1200"/>
              <a:t>의료급여 사례관리는 단순 복지지원보다 의료비 절감과 적정 의료이용 관리 목적이 크다. 이 때문에 간호사 중심 운영이 정책 취지에 맞는다는 의견이 있다.</a:t>
            </a:r>
          </a:p>
          <a:p>
            <a:pPr lvl="0">
              <a:defRPr/>
            </a:pPr>
            <a:r>
              <a:rPr lang="en-US" altLang="ko-KR" sz="1200"/>
              <a:t>-</a:t>
            </a:r>
            <a:r>
              <a:rPr lang="ko-KR" altLang="en-US" sz="1200"/>
              <a:t>역할 중복 문제가 발생할 수 있다.</a:t>
            </a:r>
          </a:p>
          <a:p>
            <a:pPr lvl="0">
              <a:defRPr/>
            </a:pPr>
            <a:r>
              <a:rPr lang="ko-KR" altLang="en-US" sz="1200"/>
              <a:t>이미 통합사례관리, 희망복지지원단, 행정복지센터 등에서 사회복지사가 활동하고 있기 때문에 의료급여 영역까지 확대할 경우 업무 중복과 책임 혼란이 생길 수 있다는 주장이다.</a:t>
            </a:r>
          </a:p>
          <a:p>
            <a:pPr lvl="0">
              <a:defRPr/>
            </a:pPr>
            <a:r>
              <a:rPr lang="en-US" altLang="ko-KR" sz="1200"/>
              <a:t>-</a:t>
            </a:r>
            <a:r>
              <a:rPr lang="ko-KR" altLang="en-US" sz="1200"/>
              <a:t>행정비용 증가 가능성이 있다.</a:t>
            </a:r>
          </a:p>
          <a:p>
            <a:pPr lvl="0">
              <a:defRPr/>
            </a:pPr>
            <a:r>
              <a:rPr lang="ko-KR" altLang="en-US" sz="1200"/>
              <a:t>사회복지사를 추가 채용하거나 협업체계를 구축하면 인건비와 운영비가 증가할 수 있으며, 업무 조정 과정도 복잡해질 수 있다.</a:t>
            </a:r>
          </a:p>
        </p:txBody>
      </p:sp>
    </p:spTree>
    <p:extLst>
      <p:ext uri="{BB962C8B-B14F-4D97-AF65-F5344CB8AC3E}">
        <p14:creationId xmlns:p14="http://schemas.microsoft.com/office/powerpoint/2010/main" val="951584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stretch>
            <a:fillRect/>
          </a:stretch>
        </p:blipFill>
        <p:spPr>
          <a:xfrm>
            <a:off x="0" y="0"/>
            <a:ext cx="12192000" cy="110066"/>
          </a:xfrm>
          <a:prstGeom prst="rect">
            <a:avLst/>
          </a:prstGeom>
        </p:spPr>
      </p:pic>
      <p:pic>
        <p:nvPicPr>
          <p:cNvPr id="6" name="Picture 6"/>
          <p:cNvPicPr>
            <a:picLocks noChangeAspect="1"/>
          </p:cNvPicPr>
          <p:nvPr/>
        </p:nvPicPr>
        <p:blipFill rotWithShape="1">
          <a:blip r:embed="rId3"/>
          <a:stretch>
            <a:fillRect/>
          </a:stretch>
        </p:blipFill>
        <p:spPr>
          <a:xfrm>
            <a:off x="939800" y="2302933"/>
            <a:ext cx="10320867" cy="2853266"/>
          </a:xfrm>
          <a:prstGeom prst="rect">
            <a:avLst/>
          </a:prstGeom>
        </p:spPr>
      </p:pic>
      <p:sp>
        <p:nvSpPr>
          <p:cNvPr id="8" name="가로 글상자 7"/>
          <p:cNvSpPr txBox="1"/>
          <p:nvPr/>
        </p:nvSpPr>
        <p:spPr>
          <a:xfrm>
            <a:off x="1048986" y="2583267"/>
            <a:ext cx="9883736" cy="2377353"/>
          </a:xfrm>
          <a:prstGeom prst="rect">
            <a:avLst/>
          </a:prstGeom>
        </p:spPr>
        <p:txBody>
          <a:bodyPr wrap="square">
            <a:spAutoFit/>
          </a:bodyPr>
          <a:lstStyle/>
          <a:p>
            <a:pPr lvl="0">
              <a:defRPr/>
            </a:pPr>
            <a:r>
              <a:rPr lang="ko-KR" altLang="en-US" sz="2500">
                <a:solidFill>
                  <a:schemeClr val="tx1"/>
                </a:solidFill>
              </a:rPr>
              <a:t>이 사례는 단순 의료지원만으로 해결할 수 없는 복합욕구 사례라는 점에서 통합사례관리의 중요성을 보여준다. 특히 치매 노인의 건강문제, 경제문제, 주거문제, 정서문제, 안전문제가 동시에 나타났기 때문에 의료적 접근과 사회복지적 접근이 함께 이루어져야 했다. 따라서 의료급여 사례관리 역시 의료 중심 단독체계보다는 간호사와 사회복지사의 협업모델로 발전할 필요성이 있다</a:t>
            </a:r>
            <a:r>
              <a:rPr lang="en-US" altLang="ko-KR" sz="2500">
                <a:solidFill>
                  <a:schemeClr val="tx1"/>
                </a:solidFill>
              </a:rPr>
              <a:t>.</a:t>
            </a:r>
          </a:p>
        </p:txBody>
      </p:sp>
      <p:sp>
        <p:nvSpPr>
          <p:cNvPr id="9" name="가로 글상자 8"/>
          <p:cNvSpPr txBox="1"/>
          <p:nvPr/>
        </p:nvSpPr>
        <p:spPr>
          <a:xfrm>
            <a:off x="3801341" y="602425"/>
            <a:ext cx="4366655" cy="757744"/>
          </a:xfrm>
          <a:prstGeom prst="rect">
            <a:avLst/>
          </a:prstGeom>
        </p:spPr>
        <p:txBody>
          <a:bodyPr wrap="square">
            <a:spAutoFit/>
          </a:bodyPr>
          <a:lstStyle/>
          <a:p>
            <a:pPr lvl="0" algn="ctr">
              <a:defRPr/>
            </a:pPr>
            <a:r>
              <a:rPr lang="ko-KR" altLang="en-US" sz="4400" b="1"/>
              <a:t>결론</a:t>
            </a:r>
          </a:p>
        </p:txBody>
      </p:sp>
    </p:spTree>
    <p:extLst>
      <p:ext uri="{BB962C8B-B14F-4D97-AF65-F5344CB8AC3E}">
        <p14:creationId xmlns:p14="http://schemas.microsoft.com/office/powerpoint/2010/main" val="507934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그룹 48"/>
          <p:cNvGrpSpPr/>
          <p:nvPr/>
        </p:nvGrpSpPr>
        <p:grpSpPr>
          <a:xfrm>
            <a:off x="1081256" y="849013"/>
            <a:ext cx="10216029" cy="5350075"/>
            <a:chOff x="1081256" y="849013"/>
            <a:chExt cx="10216029" cy="5350075"/>
          </a:xfrm>
        </p:grpSpPr>
        <p:sp>
          <p:nvSpPr>
            <p:cNvPr id="4" name="모서리가 둥근 직사각형 3"/>
            <p:cNvSpPr/>
            <p:nvPr/>
          </p:nvSpPr>
          <p:spPr>
            <a:xfrm>
              <a:off x="1265936" y="1039113"/>
              <a:ext cx="10031349" cy="5159975"/>
            </a:xfrm>
            <a:prstGeom prst="roundRect">
              <a:avLst>
                <a:gd name="adj" fmla="val 3773"/>
              </a:avLst>
            </a:prstGeom>
            <a:solidFill>
              <a:schemeClr val="bg1">
                <a:lumMod val="7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5" name="모서리가 둥근 직사각형 4"/>
            <p:cNvSpPr/>
            <p:nvPr/>
          </p:nvSpPr>
          <p:spPr>
            <a:xfrm>
              <a:off x="1081256" y="849013"/>
              <a:ext cx="10031349" cy="5159975"/>
            </a:xfrm>
            <a:prstGeom prst="roundRect">
              <a:avLst>
                <a:gd name="adj" fmla="val 3773"/>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2" name="제목 1">
            <a:extLst>
              <a:ext uri="{FF2B5EF4-FFF2-40B4-BE49-F238E27FC236}">
                <a16:creationId xmlns:a16="http://schemas.microsoft.com/office/drawing/2014/main" id="{5FF84027-4CCA-7EC5-D532-6F390319147D}"/>
              </a:ext>
            </a:extLst>
          </p:cNvPr>
          <p:cNvSpPr>
            <a:spLocks noGrp="1"/>
          </p:cNvSpPr>
          <p:nvPr>
            <p:ph type="ctrTitle"/>
          </p:nvPr>
        </p:nvSpPr>
        <p:spPr/>
        <p:txBody>
          <a:bodyPr/>
          <a:lstStyle/>
          <a:p>
            <a:r>
              <a:rPr kumimoji="1" lang="en-US" altLang="ko-Kore-KR">
                <a:latin typeface="+mj-lt"/>
              </a:rPr>
              <a:t>Thank you!</a:t>
            </a:r>
            <a:endParaRPr kumimoji="1" lang="ko-Kore-KR" altLang="en-US">
              <a:latin typeface="+mj-lt"/>
            </a:endParaRPr>
          </a:p>
        </p:txBody>
      </p:sp>
    </p:spTree>
    <p:extLst>
      <p:ext uri="{BB962C8B-B14F-4D97-AF65-F5344CB8AC3E}">
        <p14:creationId xmlns:p14="http://schemas.microsoft.com/office/powerpoint/2010/main" val="320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78002" y="2377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5" name="타원 24"/>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6" name="타원 25"/>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7" name="타원 26"/>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4" name="직사각형 13"/>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5" name="모서리가 둥근 직사각형 14"/>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3" name="Freeform 209"/>
          <p:cNvSpPr/>
          <p:nvPr/>
        </p:nvSpPr>
        <p:spPr>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4" name="Freeform 230"/>
          <p:cNvSpPr>
            <a:spLocks noEditPoints="1"/>
          </p:cNvSpPr>
          <p:nvPr/>
        </p:nvSpPr>
        <p:spPr>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 name="TextBox 16"/>
          <p:cNvSpPr txBox="1"/>
          <p:nvPr/>
        </p:nvSpPr>
        <p:spPr>
          <a:xfrm>
            <a:off x="966709" y="1657950"/>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i="0" u="none" strike="noStrike" kern="1200" cap="none" spc="0" normalizeH="0" baseline="0">
                <a:solidFill>
                  <a:srgbClr val="000000"/>
                </a:solidFill>
                <a:effectLst/>
                <a:uLnTx/>
                <a:uFillTx/>
                <a:latin typeface="Montserrat SemiBold"/>
                <a:ea typeface="맑은 고딕"/>
                <a:cs typeface="+mn-cs"/>
              </a:rPr>
              <a:t>통합사례관리의 과정</a:t>
            </a:r>
            <a:endParaRPr kumimoji="1" lang="ko-Kore-KR" altLang="en-US" sz="1600" i="0" u="none" strike="noStrike" kern="1200" cap="none" spc="0" normalizeH="0" baseline="0">
              <a:solidFill>
                <a:srgbClr val="000000"/>
              </a:solidFill>
              <a:effectLst/>
              <a:uLnTx/>
              <a:uFillTx/>
              <a:latin typeface="Montserrat SemiBold"/>
              <a:ea typeface="맑은 고딕"/>
              <a:cs typeface="+mn-cs"/>
            </a:endParaRPr>
          </a:p>
        </p:txBody>
      </p:sp>
      <p:sp>
        <p:nvSpPr>
          <p:cNvPr id="19" name="TextBox 18"/>
          <p:cNvSpPr txBox="1"/>
          <p:nvPr/>
        </p:nvSpPr>
        <p:spPr>
          <a:xfrm>
            <a:off x="2614231" y="951157"/>
            <a:ext cx="234270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20" name="TextBox 19"/>
          <p:cNvSpPr txBox="1"/>
          <p:nvPr/>
        </p:nvSpPr>
        <p:spPr>
          <a:xfrm>
            <a:off x="4909569" y="951156"/>
            <a:ext cx="236854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21" name="TextBox 20"/>
          <p:cNvSpPr txBox="1"/>
          <p:nvPr/>
        </p:nvSpPr>
        <p:spPr>
          <a:xfrm>
            <a:off x="7235067" y="948099"/>
            <a:ext cx="234270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47" name="Freeform 41"/>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8" name="Freeform 42"/>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noFill/>
          <a:ln w="26988" cap="rnd">
            <a:solidFill>
              <a:srgbClr val="000000"/>
            </a:solidFill>
            <a:prstDash val="solid"/>
            <a:round/>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9" name="Freeform 43"/>
          <p:cNvSpPr/>
          <p:nvPr/>
        </p:nvSpPr>
        <p:spPr>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1" name="Freeform 45"/>
          <p:cNvSpPr/>
          <p:nvPr/>
        </p:nvSpPr>
        <p:spPr>
          <a:xfrm>
            <a:off x="1660282" y="5153921"/>
            <a:ext cx="209550" cy="492125"/>
          </a:xfrm>
          <a:custGeom>
            <a:avLst/>
            <a:gdLst>
              <a:gd name="T0" fmla="*/ 49 w 132"/>
              <a:gd name="T1" fmla="*/ 0 h 310"/>
              <a:gd name="T2" fmla="*/ 45 w 132"/>
              <a:gd name="T3" fmla="*/ 8 h 310"/>
              <a:gd name="T4" fmla="*/ 44 w 132"/>
              <a:gd name="T5" fmla="*/ 9 h 310"/>
              <a:gd name="T6" fmla="*/ 0 w 132"/>
              <a:gd name="T7" fmla="*/ 88 h 310"/>
              <a:gd name="T8" fmla="*/ 45 w 132"/>
              <a:gd name="T9" fmla="*/ 124 h 310"/>
              <a:gd name="T10" fmla="*/ 50 w 132"/>
              <a:gd name="T11" fmla="*/ 128 h 310"/>
              <a:gd name="T12" fmla="*/ 45 w 132"/>
              <a:gd name="T13" fmla="*/ 134 h 310"/>
              <a:gd name="T14" fmla="*/ 6 w 132"/>
              <a:gd name="T15" fmla="*/ 180 h 310"/>
              <a:gd name="T16" fmla="*/ 75 w 132"/>
              <a:gd name="T17" fmla="*/ 310 h 310"/>
              <a:gd name="T18" fmla="*/ 132 w 132"/>
              <a:gd name="T19" fmla="*/ 310 h 310"/>
              <a:gd name="T20" fmla="*/ 49 w 132"/>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10">
                <a:moveTo>
                  <a:pt x="49" y="0"/>
                </a:moveTo>
                <a:lnTo>
                  <a:pt x="45" y="8"/>
                </a:lnTo>
                <a:lnTo>
                  <a:pt x="44" y="9"/>
                </a:lnTo>
                <a:lnTo>
                  <a:pt x="0" y="88"/>
                </a:lnTo>
                <a:lnTo>
                  <a:pt x="45" y="124"/>
                </a:lnTo>
                <a:lnTo>
                  <a:pt x="50" y="128"/>
                </a:lnTo>
                <a:lnTo>
                  <a:pt x="45" y="134"/>
                </a:lnTo>
                <a:lnTo>
                  <a:pt x="6" y="180"/>
                </a:lnTo>
                <a:lnTo>
                  <a:pt x="75" y="310"/>
                </a:lnTo>
                <a:lnTo>
                  <a:pt x="132" y="310"/>
                </a:lnTo>
                <a:lnTo>
                  <a:pt x="49"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3" name="Freeform 47"/>
          <p:cNvSpPr/>
          <p:nvPr/>
        </p:nvSpPr>
        <p:spPr>
          <a:xfrm>
            <a:off x="1958732" y="5153921"/>
            <a:ext cx="206375" cy="492125"/>
          </a:xfrm>
          <a:custGeom>
            <a:avLst/>
            <a:gdLst>
              <a:gd name="T0" fmla="*/ 80 w 130"/>
              <a:gd name="T1" fmla="*/ 0 h 310"/>
              <a:gd name="T2" fmla="*/ 85 w 130"/>
              <a:gd name="T3" fmla="*/ 8 h 310"/>
              <a:gd name="T4" fmla="*/ 85 w 130"/>
              <a:gd name="T5" fmla="*/ 9 h 310"/>
              <a:gd name="T6" fmla="*/ 130 w 130"/>
              <a:gd name="T7" fmla="*/ 88 h 310"/>
              <a:gd name="T8" fmla="*/ 85 w 130"/>
              <a:gd name="T9" fmla="*/ 124 h 310"/>
              <a:gd name="T10" fmla="*/ 80 w 130"/>
              <a:gd name="T11" fmla="*/ 128 h 310"/>
              <a:gd name="T12" fmla="*/ 85 w 130"/>
              <a:gd name="T13" fmla="*/ 134 h 310"/>
              <a:gd name="T14" fmla="*/ 123 w 130"/>
              <a:gd name="T15" fmla="*/ 180 h 310"/>
              <a:gd name="T16" fmla="*/ 55 w 130"/>
              <a:gd name="T17" fmla="*/ 310 h 310"/>
              <a:gd name="T18" fmla="*/ 0 w 130"/>
              <a:gd name="T19" fmla="*/ 310 h 310"/>
              <a:gd name="T20" fmla="*/ 80 w 130"/>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10">
                <a:moveTo>
                  <a:pt x="80" y="0"/>
                </a:moveTo>
                <a:lnTo>
                  <a:pt x="85" y="8"/>
                </a:lnTo>
                <a:lnTo>
                  <a:pt x="85" y="9"/>
                </a:lnTo>
                <a:lnTo>
                  <a:pt x="130" y="88"/>
                </a:lnTo>
                <a:lnTo>
                  <a:pt x="85" y="124"/>
                </a:lnTo>
                <a:lnTo>
                  <a:pt x="80" y="128"/>
                </a:lnTo>
                <a:lnTo>
                  <a:pt x="85" y="134"/>
                </a:lnTo>
                <a:lnTo>
                  <a:pt x="123" y="180"/>
                </a:lnTo>
                <a:lnTo>
                  <a:pt x="55" y="310"/>
                </a:lnTo>
                <a:lnTo>
                  <a:pt x="0" y="310"/>
                </a:lnTo>
                <a:lnTo>
                  <a:pt x="80"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5" name="Freeform 49"/>
          <p:cNvSpPr/>
          <p:nvPr/>
        </p:nvSpPr>
        <p:spPr>
          <a:xfrm>
            <a:off x="1730132" y="5123759"/>
            <a:ext cx="363538" cy="522288"/>
          </a:xfrm>
          <a:custGeom>
            <a:avLst/>
            <a:gdLst>
              <a:gd name="T0" fmla="*/ 5 w 229"/>
              <a:gd name="T1" fmla="*/ 19 h 329"/>
              <a:gd name="T2" fmla="*/ 88 w 229"/>
              <a:gd name="T3" fmla="*/ 329 h 329"/>
              <a:gd name="T4" fmla="*/ 144 w 229"/>
              <a:gd name="T5" fmla="*/ 329 h 329"/>
              <a:gd name="T6" fmla="*/ 224 w 229"/>
              <a:gd name="T7" fmla="*/ 18 h 329"/>
              <a:gd name="T8" fmla="*/ 229 w 229"/>
              <a:gd name="T9" fmla="*/ 26 h 329"/>
              <a:gd name="T10" fmla="*/ 229 w 229"/>
              <a:gd name="T11" fmla="*/ 27 h 329"/>
              <a:gd name="T12" fmla="*/ 229 w 229"/>
              <a:gd name="T13" fmla="*/ 23 h 329"/>
              <a:gd name="T14" fmla="*/ 206 w 229"/>
              <a:gd name="T15" fmla="*/ 0 h 329"/>
              <a:gd name="T16" fmla="*/ 115 w 229"/>
              <a:gd name="T17" fmla="*/ 63 h 329"/>
              <a:gd name="T18" fmla="*/ 24 w 229"/>
              <a:gd name="T19" fmla="*/ 1 h 329"/>
              <a:gd name="T20" fmla="*/ 0 w 229"/>
              <a:gd name="T21" fmla="*/ 24 h 329"/>
              <a:gd name="T22" fmla="*/ 0 w 229"/>
              <a:gd name="T23" fmla="*/ 28 h 329"/>
              <a:gd name="T24" fmla="*/ 1 w 229"/>
              <a:gd name="T25" fmla="*/ 27 h 329"/>
              <a:gd name="T26" fmla="*/ 5 w 229"/>
              <a:gd name="T27" fmla="*/ 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29">
                <a:moveTo>
                  <a:pt x="5" y="19"/>
                </a:moveTo>
                <a:lnTo>
                  <a:pt x="88" y="329"/>
                </a:lnTo>
                <a:lnTo>
                  <a:pt x="144" y="329"/>
                </a:lnTo>
                <a:lnTo>
                  <a:pt x="224" y="18"/>
                </a:lnTo>
                <a:lnTo>
                  <a:pt x="229" y="26"/>
                </a:lnTo>
                <a:lnTo>
                  <a:pt x="229" y="27"/>
                </a:lnTo>
                <a:lnTo>
                  <a:pt x="229" y="23"/>
                </a:lnTo>
                <a:lnTo>
                  <a:pt x="206" y="0"/>
                </a:lnTo>
                <a:lnTo>
                  <a:pt x="115" y="63"/>
                </a:lnTo>
                <a:lnTo>
                  <a:pt x="24" y="1"/>
                </a:lnTo>
                <a:lnTo>
                  <a:pt x="0" y="24"/>
                </a:lnTo>
                <a:lnTo>
                  <a:pt x="0" y="28"/>
                </a:lnTo>
                <a:lnTo>
                  <a:pt x="1" y="27"/>
                </a:lnTo>
                <a:lnTo>
                  <a:pt x="5" y="19"/>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1" name="Freeform 55"/>
          <p:cNvSpPr/>
          <p:nvPr/>
        </p:nvSpPr>
        <p:spPr>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3" name="Freeform 57"/>
          <p:cNvSpPr/>
          <p:nvPr/>
        </p:nvSpPr>
        <p:spPr>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7" name="Freeform 71"/>
          <p:cNvSpPr/>
          <p:nvPr/>
        </p:nvSpPr>
        <p:spPr>
          <a:xfrm>
            <a:off x="1890469" y="5299971"/>
            <a:ext cx="44450" cy="0"/>
          </a:xfrm>
          <a:custGeom>
            <a:avLst/>
            <a:gdLst>
              <a:gd name="T0" fmla="*/ 28 w 28"/>
              <a:gd name="T1" fmla="*/ 28 w 28"/>
              <a:gd name="T2" fmla="*/ 14 w 28"/>
              <a:gd name="T3" fmla="*/ 0 w 28"/>
              <a:gd name="T4" fmla="*/ 0 w 28"/>
              <a:gd name="T5" fmla="*/ 14 w 28"/>
              <a:gd name="T6" fmla="*/ 28 w 28"/>
            </a:gdLst>
            <a:ahLst/>
            <a:cxnLst>
              <a:cxn ang="0">
                <a:pos x="T0" y="0"/>
              </a:cxn>
              <a:cxn ang="0">
                <a:pos x="T1" y="0"/>
              </a:cxn>
              <a:cxn ang="0">
                <a:pos x="T2" y="0"/>
              </a:cxn>
              <a:cxn ang="0">
                <a:pos x="T3" y="0"/>
              </a:cxn>
              <a:cxn ang="0">
                <a:pos x="T4" y="0"/>
              </a:cxn>
              <a:cxn ang="0">
                <a:pos x="T5" y="0"/>
              </a:cxn>
              <a:cxn ang="0">
                <a:pos x="T6" y="0"/>
              </a:cxn>
            </a:cxnLst>
            <a:rect l="0" t="0" r="r" b="b"/>
            <a:pathLst>
              <a:path w="28">
                <a:moveTo>
                  <a:pt x="28" y="0"/>
                </a:moveTo>
                <a:lnTo>
                  <a:pt x="28" y="0"/>
                </a:lnTo>
                <a:lnTo>
                  <a:pt x="14" y="0"/>
                </a:lnTo>
                <a:lnTo>
                  <a:pt x="0" y="0"/>
                </a:lnTo>
                <a:lnTo>
                  <a:pt x="0" y="0"/>
                </a:lnTo>
                <a:lnTo>
                  <a:pt x="14" y="0"/>
                </a:lnTo>
                <a:lnTo>
                  <a:pt x="28" y="0"/>
                </a:lnTo>
                <a:close/>
              </a:path>
            </a:pathLst>
          </a:custGeom>
          <a:solidFill>
            <a:srgbClr val="000000"/>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9" name="Freeform 73"/>
          <p:cNvSpPr/>
          <p:nvPr/>
        </p:nvSpPr>
        <p:spPr>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1" name="Freeform 75"/>
          <p:cNvSpPr/>
          <p:nvPr/>
        </p:nvSpPr>
        <p:spPr>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48" name="Freeform 8"/>
          <p:cNvSpPr/>
          <p:nvPr/>
        </p:nvSpPr>
        <p:spPr>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2" name="Freeform 12"/>
          <p:cNvSpPr/>
          <p:nvPr/>
        </p:nvSpPr>
        <p:spPr>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4" name="Freeform 14"/>
          <p:cNvSpPr/>
          <p:nvPr/>
        </p:nvSpPr>
        <p:spPr>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62" name="Freeform 22"/>
          <p:cNvSpPr/>
          <p:nvPr/>
        </p:nvSpPr>
        <p:spPr>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3" name="Freeform 33"/>
          <p:cNvSpPr/>
          <p:nvPr/>
        </p:nvSpPr>
        <p:spPr>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5" name="Freeform 35"/>
          <p:cNvSpPr/>
          <p:nvPr/>
        </p:nvSpPr>
        <p:spPr>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 name="사각형: 둥근 모서리 1"/>
          <p:cNvSpPr/>
          <p:nvPr/>
        </p:nvSpPr>
        <p:spPr>
          <a:xfrm>
            <a:off x="525464" y="2380268"/>
            <a:ext cx="11129978" cy="3365369"/>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anchor="ctr"/>
          <a:lstStyle/>
          <a:p>
            <a:pPr lvl="0" algn="ctr">
              <a:defRPr/>
            </a:pPr>
            <a:endParaRPr lang="ko-KR" altLang="en-US"/>
          </a:p>
        </p:txBody>
      </p:sp>
      <p:sp>
        <p:nvSpPr>
          <p:cNvPr id="4" name="TextBox 3"/>
          <p:cNvSpPr txBox="1"/>
          <p:nvPr/>
        </p:nvSpPr>
        <p:spPr>
          <a:xfrm>
            <a:off x="799039" y="2679258"/>
            <a:ext cx="10577483" cy="1674754"/>
          </a:xfrm>
          <a:prstGeom prst="rect">
            <a:avLst/>
          </a:prstGeom>
          <a:noFill/>
        </p:spPr>
        <p:txBody>
          <a:bodyPr wrap="square">
            <a:spAutoFit/>
          </a:bodyPr>
          <a:lstStyle/>
          <a:p>
            <a:pPr marL="285750" lvl="0" indent="-285750">
              <a:lnSpc>
                <a:spcPct val="150000"/>
              </a:lnSpc>
              <a:buFont typeface="Arial"/>
              <a:buChar char="•"/>
              <a:defRPr/>
            </a:pPr>
            <a:r>
              <a:rPr lang="ko-KR" altLang="en-US" sz="1400" b="1"/>
              <a:t>대상자 접수일로부터 </a:t>
            </a:r>
            <a:r>
              <a:rPr lang="en-US" altLang="ko-KR" sz="1400" b="1"/>
              <a:t>30</a:t>
            </a:r>
            <a:r>
              <a:rPr lang="ko-KR" altLang="en-US" sz="1400" b="1"/>
              <a:t>일 이내 서비스제공계획 수립</a:t>
            </a:r>
          </a:p>
          <a:p>
            <a:pPr marL="285750" lvl="0" indent="-285750">
              <a:lnSpc>
                <a:spcPct val="150000"/>
              </a:lnSpc>
              <a:buFont typeface="Arial"/>
              <a:buChar char="•"/>
              <a:defRPr/>
            </a:pPr>
            <a:r>
              <a:rPr lang="ko-KR" altLang="en-US" sz="1400" b="1"/>
              <a:t>초기 상담 시 위기도 조사표를 체크리스트로 활용하여 위기개입 초동대응</a:t>
            </a:r>
          </a:p>
          <a:p>
            <a:pPr marL="285750" lvl="0" indent="-285750">
              <a:lnSpc>
                <a:spcPct val="150000"/>
              </a:lnSpc>
              <a:buFont typeface="Arial"/>
              <a:buChar char="•"/>
              <a:defRPr/>
            </a:pPr>
            <a:r>
              <a:rPr lang="ko-KR" altLang="en-US" sz="1400" b="1"/>
              <a:t>읍</a:t>
            </a:r>
            <a:r>
              <a:rPr lang="en-US" altLang="ko-KR" sz="1400" b="1"/>
              <a:t>.</a:t>
            </a:r>
            <a:r>
              <a:rPr lang="ko-KR" altLang="en-US" sz="1400" b="1"/>
              <a:t>면</a:t>
            </a:r>
            <a:r>
              <a:rPr lang="en-US" altLang="ko-KR" sz="1400" b="1"/>
              <a:t>.</a:t>
            </a:r>
            <a:r>
              <a:rPr lang="ko-KR" altLang="en-US" sz="1400" b="1"/>
              <a:t>동에서 요청된 가구에 대해서는 욕구 및 위기도 조사 실시 후 사례회의를 거쳐 사례관리 가구와 서비스 연계 가구로 구분하여 적용</a:t>
            </a:r>
          </a:p>
          <a:p>
            <a:pPr marL="285750" lvl="0" indent="-285750">
              <a:lnSpc>
                <a:spcPct val="150000"/>
              </a:lnSpc>
              <a:buFont typeface="Arial"/>
              <a:buChar char="•"/>
              <a:defRPr/>
            </a:pPr>
            <a:endParaRPr lang="en-US" altLang="ko-KR" sz="1400" b="1"/>
          </a:p>
        </p:txBody>
      </p:sp>
      <p:sp>
        <p:nvSpPr>
          <p:cNvPr id="30" name="TextBox 29"/>
          <p:cNvSpPr txBox="1"/>
          <p:nvPr/>
        </p:nvSpPr>
        <p:spPr>
          <a:xfrm>
            <a:off x="516926" y="6239819"/>
            <a:ext cx="6094428" cy="246221"/>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000" b="0" i="0" u="none" strike="noStrike" kern="1200" cap="none" spc="0" normalizeH="0" baseline="0">
                <a:solidFill>
                  <a:srgbClr val="000000"/>
                </a:solidFill>
                <a:effectLst/>
                <a:uLnTx/>
                <a:uFillTx/>
                <a:latin typeface="Montserrat SemiBold"/>
                <a:ea typeface="맑은 고딕"/>
                <a:cs typeface="+mn-cs"/>
              </a:rPr>
              <a:t>출처</a:t>
            </a:r>
            <a:r>
              <a:rPr kumimoji="1" lang="en-US" altLang="ko-KR" sz="1000" b="0" i="0" u="none" strike="noStrike" kern="1200" cap="none" spc="0" normalizeH="0" baseline="0">
                <a:solidFill>
                  <a:srgbClr val="000000"/>
                </a:solidFill>
                <a:effectLst/>
                <a:uLnTx/>
                <a:uFillTx/>
                <a:latin typeface="Montserrat SemiBold"/>
                <a:ea typeface="맑은 고딕"/>
                <a:cs typeface="+mn-cs"/>
              </a:rPr>
              <a:t>: 2019</a:t>
            </a:r>
            <a:r>
              <a:rPr kumimoji="1" lang="ko-KR" altLang="en-US" sz="1000" b="0" i="0" u="none" strike="noStrike" kern="1200" cap="none" spc="0" normalizeH="0" baseline="0">
                <a:solidFill>
                  <a:srgbClr val="000000"/>
                </a:solidFill>
                <a:effectLst/>
                <a:uLnTx/>
                <a:uFillTx/>
                <a:latin typeface="Montserrat SemiBold"/>
                <a:ea typeface="맑은 고딕"/>
                <a:cs typeface="+mn-cs"/>
              </a:rPr>
              <a:t>년 희망복지지원단 업무 안내</a:t>
            </a:r>
            <a:endParaRPr kumimoji="1" lang="ko-Kore-KR" altLang="en-US" sz="1000" b="0" i="0" u="none" strike="noStrike" kern="1200" cap="none" spc="0" normalizeH="0" baseline="0">
              <a:solidFill>
                <a:srgbClr val="000000"/>
              </a:solidFill>
              <a:effectLst/>
              <a:uLnTx/>
              <a:uFillTx/>
              <a:latin typeface="Montserrat SemiBold"/>
              <a:ea typeface="맑은 고딕"/>
              <a:cs typeface="+mn-cs"/>
            </a:endParaRPr>
          </a:p>
        </p:txBody>
      </p:sp>
      <p:pic>
        <p:nvPicPr>
          <p:cNvPr id="8" name="그림 7"/>
          <p:cNvPicPr>
            <a:picLocks noChangeAspect="1"/>
          </p:cNvPicPr>
          <p:nvPr/>
        </p:nvPicPr>
        <p:blipFill rotWithShape="1">
          <a:blip r:embed="rId2"/>
          <a:stretch>
            <a:fillRect/>
          </a:stretch>
        </p:blipFill>
        <p:spPr>
          <a:xfrm>
            <a:off x="429398" y="4082411"/>
            <a:ext cx="11311759" cy="2159154"/>
          </a:xfrm>
          <a:prstGeom prst="rect">
            <a:avLst/>
          </a:prstGeom>
        </p:spPr>
      </p:pic>
      <p:sp>
        <p:nvSpPr>
          <p:cNvPr id="16" name="TextBox 15"/>
          <p:cNvSpPr txBox="1"/>
          <p:nvPr/>
        </p:nvSpPr>
        <p:spPr>
          <a:xfrm>
            <a:off x="429398" y="2466735"/>
            <a:ext cx="234270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r>
              <a:rPr kumimoji="1" lang="ko-KR" altLang="en-US" sz="1200">
                <a:solidFill>
                  <a:srgbClr val="000000"/>
                </a:solidFill>
                <a:latin typeface="Montserrat SemiBold"/>
                <a:ea typeface="맑은 고딕"/>
              </a:rPr>
              <a:t>유의사항</a:t>
            </a: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176" name="가로 글상자 175"/>
          <p:cNvSpPr txBox="1"/>
          <p:nvPr/>
        </p:nvSpPr>
        <p:spPr>
          <a:xfrm>
            <a:off x="1512867" y="299357"/>
            <a:ext cx="4051217" cy="365488"/>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a:p>
        </p:txBody>
      </p:sp>
    </p:spTree>
    <p:extLst>
      <p:ext uri="{BB962C8B-B14F-4D97-AF65-F5344CB8AC3E}">
        <p14:creationId xmlns:p14="http://schemas.microsoft.com/office/powerpoint/2010/main" val="75380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78002" y="237744"/>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5" name="타원 24"/>
          <p:cNvSpPr/>
          <p:nvPr/>
        </p:nvSpPr>
        <p:spPr>
          <a:xfrm>
            <a:off x="530352" y="403479"/>
            <a:ext cx="211073" cy="211073"/>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6" name="타원 25"/>
          <p:cNvSpPr/>
          <p:nvPr/>
        </p:nvSpPr>
        <p:spPr>
          <a:xfrm>
            <a:off x="837490" y="403479"/>
            <a:ext cx="211073" cy="211073"/>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7" name="타원 26"/>
          <p:cNvSpPr/>
          <p:nvPr/>
        </p:nvSpPr>
        <p:spPr>
          <a:xfrm>
            <a:off x="1144629" y="403479"/>
            <a:ext cx="211073" cy="211073"/>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4" name="직사각형 13"/>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15" name="모서리가 둥근 직사각형 14"/>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23" name="Freeform 209"/>
          <p:cNvSpPr/>
          <p:nvPr/>
        </p:nvSpPr>
        <p:spPr>
          <a:xfrm>
            <a:off x="848507" y="1850013"/>
            <a:ext cx="94519" cy="92768"/>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24" name="Freeform 230"/>
          <p:cNvSpPr>
            <a:spLocks noEditPoints="1"/>
          </p:cNvSpPr>
          <p:nvPr/>
        </p:nvSpPr>
        <p:spPr>
          <a:xfrm>
            <a:off x="659468" y="1665350"/>
            <a:ext cx="235423" cy="236298"/>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 name="TextBox 16"/>
          <p:cNvSpPr txBox="1"/>
          <p:nvPr/>
        </p:nvSpPr>
        <p:spPr>
          <a:xfrm>
            <a:off x="966709" y="1657950"/>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i="0" u="none" strike="noStrike" kern="1200" cap="none" spc="0" normalizeH="0" baseline="0">
                <a:solidFill>
                  <a:srgbClr val="000000"/>
                </a:solidFill>
                <a:effectLst/>
                <a:uLnTx/>
                <a:uFillTx/>
                <a:latin typeface="Montserrat SemiBold"/>
                <a:ea typeface="맑은 고딕"/>
                <a:cs typeface="+mn-cs"/>
              </a:rPr>
              <a:t>통합사례관리의 과정</a:t>
            </a:r>
            <a:endParaRPr kumimoji="1" lang="ko-Kore-KR" altLang="en-US" sz="1600" i="0" u="none" strike="noStrike" kern="1200" cap="none" spc="0" normalizeH="0" baseline="0">
              <a:solidFill>
                <a:srgbClr val="000000"/>
              </a:solidFill>
              <a:effectLst/>
              <a:uLnTx/>
              <a:uFillTx/>
              <a:latin typeface="Montserrat SemiBold"/>
              <a:ea typeface="맑은 고딕"/>
              <a:cs typeface="+mn-cs"/>
            </a:endParaRPr>
          </a:p>
        </p:txBody>
      </p:sp>
      <p:sp>
        <p:nvSpPr>
          <p:cNvPr id="20" name="TextBox 19"/>
          <p:cNvSpPr txBox="1"/>
          <p:nvPr/>
        </p:nvSpPr>
        <p:spPr>
          <a:xfrm>
            <a:off x="4909569" y="951156"/>
            <a:ext cx="236854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21" name="TextBox 20"/>
          <p:cNvSpPr txBox="1"/>
          <p:nvPr/>
        </p:nvSpPr>
        <p:spPr>
          <a:xfrm>
            <a:off x="7235067" y="948099"/>
            <a:ext cx="2342703" cy="276999"/>
          </a:xfrm>
          <a:prstGeom prst="rect">
            <a:avLst/>
          </a:prstGeom>
          <a:noFill/>
        </p:spPr>
        <p:txBody>
          <a:bodyPr wrap="square">
            <a:spAutoFit/>
          </a:bodyP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200" b="0" i="0" u="none" strike="noStrike" kern="1200" cap="none" spc="0" normalizeH="0" baseline="0">
              <a:solidFill>
                <a:srgbClr val="000000"/>
              </a:solidFill>
              <a:effectLst/>
              <a:uLnTx/>
              <a:uFillTx/>
              <a:latin typeface="Montserrat SemiBold"/>
              <a:ea typeface="맑은 고딕"/>
              <a:cs typeface="+mn-cs"/>
            </a:endParaRPr>
          </a:p>
        </p:txBody>
      </p:sp>
      <p:sp>
        <p:nvSpPr>
          <p:cNvPr id="47" name="Freeform 41"/>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8" name="Freeform 42"/>
          <p:cNvSpPr/>
          <p:nvPr/>
        </p:nvSpPr>
        <p:spPr>
          <a:xfrm>
            <a:off x="1912694" y="5179321"/>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noFill/>
          <a:ln w="26988" cap="rnd">
            <a:solidFill>
              <a:srgbClr val="000000"/>
            </a:solidFill>
            <a:prstDash val="solid"/>
            <a:round/>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49" name="Freeform 43"/>
          <p:cNvSpPr/>
          <p:nvPr/>
        </p:nvSpPr>
        <p:spPr>
          <a:xfrm>
            <a:off x="1331669" y="5153921"/>
            <a:ext cx="538163" cy="492125"/>
          </a:xfrm>
          <a:custGeom>
            <a:avLst/>
            <a:gdLst>
              <a:gd name="T0" fmla="*/ 1647 w 2179"/>
              <a:gd name="T1" fmla="*/ 0 h 1996"/>
              <a:gd name="T2" fmla="*/ 1647 w 2179"/>
              <a:gd name="T3" fmla="*/ 0 h 1996"/>
              <a:gd name="T4" fmla="*/ 1645 w 2179"/>
              <a:gd name="T5" fmla="*/ 3 h 1996"/>
              <a:gd name="T6" fmla="*/ 1644 w 2179"/>
              <a:gd name="T7" fmla="*/ 0 h 1996"/>
              <a:gd name="T8" fmla="*/ 1612 w 2179"/>
              <a:gd name="T9" fmla="*/ 30 h 1996"/>
              <a:gd name="T10" fmla="*/ 792 w 2179"/>
              <a:gd name="T11" fmla="*/ 368 h 1996"/>
              <a:gd name="T12" fmla="*/ 168 w 2179"/>
              <a:gd name="T13" fmla="*/ 1119 h 1996"/>
              <a:gd name="T14" fmla="*/ 0 w 2179"/>
              <a:gd name="T15" fmla="*/ 1996 h 1996"/>
              <a:gd name="T16" fmla="*/ 2179 w 2179"/>
              <a:gd name="T17" fmla="*/ 1996 h 1996"/>
              <a:gd name="T18" fmla="*/ 1645 w 2179"/>
              <a:gd name="T19" fmla="*/ 4 h 1996"/>
              <a:gd name="T20" fmla="*/ 1647 w 2179"/>
              <a:gd name="T21"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9" h="1996">
                <a:moveTo>
                  <a:pt x="1647" y="0"/>
                </a:moveTo>
                <a:lnTo>
                  <a:pt x="1647" y="0"/>
                </a:lnTo>
                <a:cubicBezTo>
                  <a:pt x="1647" y="1"/>
                  <a:pt x="1646" y="2"/>
                  <a:pt x="1645" y="3"/>
                </a:cubicBezTo>
                <a:lnTo>
                  <a:pt x="1644" y="0"/>
                </a:lnTo>
                <a:lnTo>
                  <a:pt x="1612" y="30"/>
                </a:lnTo>
                <a:cubicBezTo>
                  <a:pt x="1454" y="139"/>
                  <a:pt x="792" y="368"/>
                  <a:pt x="792" y="368"/>
                </a:cubicBezTo>
                <a:cubicBezTo>
                  <a:pt x="317" y="481"/>
                  <a:pt x="246" y="845"/>
                  <a:pt x="168" y="1119"/>
                </a:cubicBezTo>
                <a:cubicBezTo>
                  <a:pt x="168" y="1119"/>
                  <a:pt x="79" y="1602"/>
                  <a:pt x="0" y="1996"/>
                </a:cubicBezTo>
                <a:lnTo>
                  <a:pt x="2179" y="1996"/>
                </a:lnTo>
                <a:lnTo>
                  <a:pt x="1645" y="4"/>
                </a:lnTo>
                <a:lnTo>
                  <a:pt x="1647" y="0"/>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1" name="Freeform 45"/>
          <p:cNvSpPr/>
          <p:nvPr/>
        </p:nvSpPr>
        <p:spPr>
          <a:xfrm>
            <a:off x="1660282" y="5153921"/>
            <a:ext cx="209550" cy="492125"/>
          </a:xfrm>
          <a:custGeom>
            <a:avLst/>
            <a:gdLst>
              <a:gd name="T0" fmla="*/ 49 w 132"/>
              <a:gd name="T1" fmla="*/ 0 h 310"/>
              <a:gd name="T2" fmla="*/ 45 w 132"/>
              <a:gd name="T3" fmla="*/ 8 h 310"/>
              <a:gd name="T4" fmla="*/ 44 w 132"/>
              <a:gd name="T5" fmla="*/ 9 h 310"/>
              <a:gd name="T6" fmla="*/ 0 w 132"/>
              <a:gd name="T7" fmla="*/ 88 h 310"/>
              <a:gd name="T8" fmla="*/ 45 w 132"/>
              <a:gd name="T9" fmla="*/ 124 h 310"/>
              <a:gd name="T10" fmla="*/ 50 w 132"/>
              <a:gd name="T11" fmla="*/ 128 h 310"/>
              <a:gd name="T12" fmla="*/ 45 w 132"/>
              <a:gd name="T13" fmla="*/ 134 h 310"/>
              <a:gd name="T14" fmla="*/ 6 w 132"/>
              <a:gd name="T15" fmla="*/ 180 h 310"/>
              <a:gd name="T16" fmla="*/ 75 w 132"/>
              <a:gd name="T17" fmla="*/ 310 h 310"/>
              <a:gd name="T18" fmla="*/ 132 w 132"/>
              <a:gd name="T19" fmla="*/ 310 h 310"/>
              <a:gd name="T20" fmla="*/ 49 w 132"/>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10">
                <a:moveTo>
                  <a:pt x="49" y="0"/>
                </a:moveTo>
                <a:lnTo>
                  <a:pt x="45" y="8"/>
                </a:lnTo>
                <a:lnTo>
                  <a:pt x="44" y="9"/>
                </a:lnTo>
                <a:lnTo>
                  <a:pt x="0" y="88"/>
                </a:lnTo>
                <a:lnTo>
                  <a:pt x="45" y="124"/>
                </a:lnTo>
                <a:lnTo>
                  <a:pt x="50" y="128"/>
                </a:lnTo>
                <a:lnTo>
                  <a:pt x="45" y="134"/>
                </a:lnTo>
                <a:lnTo>
                  <a:pt x="6" y="180"/>
                </a:lnTo>
                <a:lnTo>
                  <a:pt x="75" y="310"/>
                </a:lnTo>
                <a:lnTo>
                  <a:pt x="132" y="310"/>
                </a:lnTo>
                <a:lnTo>
                  <a:pt x="49"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3" name="Freeform 47"/>
          <p:cNvSpPr/>
          <p:nvPr/>
        </p:nvSpPr>
        <p:spPr>
          <a:xfrm>
            <a:off x="1958732" y="5153921"/>
            <a:ext cx="206375" cy="492125"/>
          </a:xfrm>
          <a:custGeom>
            <a:avLst/>
            <a:gdLst>
              <a:gd name="T0" fmla="*/ 80 w 130"/>
              <a:gd name="T1" fmla="*/ 0 h 310"/>
              <a:gd name="T2" fmla="*/ 85 w 130"/>
              <a:gd name="T3" fmla="*/ 8 h 310"/>
              <a:gd name="T4" fmla="*/ 85 w 130"/>
              <a:gd name="T5" fmla="*/ 9 h 310"/>
              <a:gd name="T6" fmla="*/ 130 w 130"/>
              <a:gd name="T7" fmla="*/ 88 h 310"/>
              <a:gd name="T8" fmla="*/ 85 w 130"/>
              <a:gd name="T9" fmla="*/ 124 h 310"/>
              <a:gd name="T10" fmla="*/ 80 w 130"/>
              <a:gd name="T11" fmla="*/ 128 h 310"/>
              <a:gd name="T12" fmla="*/ 85 w 130"/>
              <a:gd name="T13" fmla="*/ 134 h 310"/>
              <a:gd name="T14" fmla="*/ 123 w 130"/>
              <a:gd name="T15" fmla="*/ 180 h 310"/>
              <a:gd name="T16" fmla="*/ 55 w 130"/>
              <a:gd name="T17" fmla="*/ 310 h 310"/>
              <a:gd name="T18" fmla="*/ 0 w 130"/>
              <a:gd name="T19" fmla="*/ 310 h 310"/>
              <a:gd name="T20" fmla="*/ 80 w 130"/>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10">
                <a:moveTo>
                  <a:pt x="80" y="0"/>
                </a:moveTo>
                <a:lnTo>
                  <a:pt x="85" y="8"/>
                </a:lnTo>
                <a:lnTo>
                  <a:pt x="85" y="9"/>
                </a:lnTo>
                <a:lnTo>
                  <a:pt x="130" y="88"/>
                </a:lnTo>
                <a:lnTo>
                  <a:pt x="85" y="124"/>
                </a:lnTo>
                <a:lnTo>
                  <a:pt x="80" y="128"/>
                </a:lnTo>
                <a:lnTo>
                  <a:pt x="85" y="134"/>
                </a:lnTo>
                <a:lnTo>
                  <a:pt x="123" y="180"/>
                </a:lnTo>
                <a:lnTo>
                  <a:pt x="55" y="310"/>
                </a:lnTo>
                <a:lnTo>
                  <a:pt x="0" y="310"/>
                </a:lnTo>
                <a:lnTo>
                  <a:pt x="80" y="0"/>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55" name="Freeform 49"/>
          <p:cNvSpPr/>
          <p:nvPr/>
        </p:nvSpPr>
        <p:spPr>
          <a:xfrm>
            <a:off x="1730132" y="5123759"/>
            <a:ext cx="363538" cy="522288"/>
          </a:xfrm>
          <a:custGeom>
            <a:avLst/>
            <a:gdLst>
              <a:gd name="T0" fmla="*/ 5 w 229"/>
              <a:gd name="T1" fmla="*/ 19 h 329"/>
              <a:gd name="T2" fmla="*/ 88 w 229"/>
              <a:gd name="T3" fmla="*/ 329 h 329"/>
              <a:gd name="T4" fmla="*/ 144 w 229"/>
              <a:gd name="T5" fmla="*/ 329 h 329"/>
              <a:gd name="T6" fmla="*/ 224 w 229"/>
              <a:gd name="T7" fmla="*/ 18 h 329"/>
              <a:gd name="T8" fmla="*/ 229 w 229"/>
              <a:gd name="T9" fmla="*/ 26 h 329"/>
              <a:gd name="T10" fmla="*/ 229 w 229"/>
              <a:gd name="T11" fmla="*/ 27 h 329"/>
              <a:gd name="T12" fmla="*/ 229 w 229"/>
              <a:gd name="T13" fmla="*/ 23 h 329"/>
              <a:gd name="T14" fmla="*/ 206 w 229"/>
              <a:gd name="T15" fmla="*/ 0 h 329"/>
              <a:gd name="T16" fmla="*/ 115 w 229"/>
              <a:gd name="T17" fmla="*/ 63 h 329"/>
              <a:gd name="T18" fmla="*/ 24 w 229"/>
              <a:gd name="T19" fmla="*/ 1 h 329"/>
              <a:gd name="T20" fmla="*/ 0 w 229"/>
              <a:gd name="T21" fmla="*/ 24 h 329"/>
              <a:gd name="T22" fmla="*/ 0 w 229"/>
              <a:gd name="T23" fmla="*/ 28 h 329"/>
              <a:gd name="T24" fmla="*/ 1 w 229"/>
              <a:gd name="T25" fmla="*/ 27 h 329"/>
              <a:gd name="T26" fmla="*/ 5 w 229"/>
              <a:gd name="T27" fmla="*/ 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29">
                <a:moveTo>
                  <a:pt x="5" y="19"/>
                </a:moveTo>
                <a:lnTo>
                  <a:pt x="88" y="329"/>
                </a:lnTo>
                <a:lnTo>
                  <a:pt x="144" y="329"/>
                </a:lnTo>
                <a:lnTo>
                  <a:pt x="224" y="18"/>
                </a:lnTo>
                <a:lnTo>
                  <a:pt x="229" y="26"/>
                </a:lnTo>
                <a:lnTo>
                  <a:pt x="229" y="27"/>
                </a:lnTo>
                <a:lnTo>
                  <a:pt x="229" y="23"/>
                </a:lnTo>
                <a:lnTo>
                  <a:pt x="206" y="0"/>
                </a:lnTo>
                <a:lnTo>
                  <a:pt x="115" y="63"/>
                </a:lnTo>
                <a:lnTo>
                  <a:pt x="24" y="1"/>
                </a:lnTo>
                <a:lnTo>
                  <a:pt x="0" y="24"/>
                </a:lnTo>
                <a:lnTo>
                  <a:pt x="0" y="28"/>
                </a:lnTo>
                <a:lnTo>
                  <a:pt x="1" y="27"/>
                </a:lnTo>
                <a:lnTo>
                  <a:pt x="5" y="19"/>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1" name="Freeform 55"/>
          <p:cNvSpPr/>
          <p:nvPr/>
        </p:nvSpPr>
        <p:spPr>
          <a:xfrm>
            <a:off x="2112719" y="4715771"/>
            <a:ext cx="92075" cy="192088"/>
          </a:xfrm>
          <a:custGeom>
            <a:avLst/>
            <a:gdLst>
              <a:gd name="T0" fmla="*/ 120 w 372"/>
              <a:gd name="T1" fmla="*/ 47 h 775"/>
              <a:gd name="T2" fmla="*/ 14 w 372"/>
              <a:gd name="T3" fmla="*/ 305 h 775"/>
              <a:gd name="T4" fmla="*/ 0 w 372"/>
              <a:gd name="T5" fmla="*/ 612 h 775"/>
              <a:gd name="T6" fmla="*/ 184 w 372"/>
              <a:gd name="T7" fmla="*/ 637 h 775"/>
              <a:gd name="T8" fmla="*/ 307 w 372"/>
              <a:gd name="T9" fmla="*/ 96 h 775"/>
              <a:gd name="T10" fmla="*/ 120 w 372"/>
              <a:gd name="T11" fmla="*/ 47 h 775"/>
            </a:gdLst>
            <a:ahLst/>
            <a:cxnLst>
              <a:cxn ang="0">
                <a:pos x="T0" y="T1"/>
              </a:cxn>
              <a:cxn ang="0">
                <a:pos x="T2" y="T3"/>
              </a:cxn>
              <a:cxn ang="0">
                <a:pos x="T4" y="T5"/>
              </a:cxn>
              <a:cxn ang="0">
                <a:pos x="T6" y="T7"/>
              </a:cxn>
              <a:cxn ang="0">
                <a:pos x="T8" y="T9"/>
              </a:cxn>
              <a:cxn ang="0">
                <a:pos x="T10" y="T11"/>
              </a:cxn>
            </a:cxnLst>
            <a:rect l="0" t="0" r="r" b="b"/>
            <a:pathLst>
              <a:path w="372" h="775">
                <a:moveTo>
                  <a:pt x="120" y="47"/>
                </a:moveTo>
                <a:cubicBezTo>
                  <a:pt x="26" y="118"/>
                  <a:pt x="14" y="305"/>
                  <a:pt x="14" y="305"/>
                </a:cubicBezTo>
                <a:lnTo>
                  <a:pt x="0" y="612"/>
                </a:lnTo>
                <a:cubicBezTo>
                  <a:pt x="74" y="775"/>
                  <a:pt x="184" y="637"/>
                  <a:pt x="184" y="637"/>
                </a:cubicBezTo>
                <a:cubicBezTo>
                  <a:pt x="372" y="337"/>
                  <a:pt x="353" y="177"/>
                  <a:pt x="307" y="96"/>
                </a:cubicBezTo>
                <a:cubicBezTo>
                  <a:pt x="265" y="24"/>
                  <a:pt x="183" y="0"/>
                  <a:pt x="120" y="47"/>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63" name="Freeform 57"/>
          <p:cNvSpPr/>
          <p:nvPr/>
        </p:nvSpPr>
        <p:spPr>
          <a:xfrm>
            <a:off x="1617419" y="4718946"/>
            <a:ext cx="93663" cy="190500"/>
          </a:xfrm>
          <a:custGeom>
            <a:avLst/>
            <a:gdLst>
              <a:gd name="T0" fmla="*/ 249 w 375"/>
              <a:gd name="T1" fmla="*/ 46 h 774"/>
              <a:gd name="T2" fmla="*/ 358 w 375"/>
              <a:gd name="T3" fmla="*/ 303 h 774"/>
              <a:gd name="T4" fmla="*/ 375 w 375"/>
              <a:gd name="T5" fmla="*/ 610 h 774"/>
              <a:gd name="T6" fmla="*/ 190 w 375"/>
              <a:gd name="T7" fmla="*/ 637 h 774"/>
              <a:gd name="T8" fmla="*/ 64 w 375"/>
              <a:gd name="T9" fmla="*/ 97 h 774"/>
              <a:gd name="T10" fmla="*/ 249 w 375"/>
              <a:gd name="T11" fmla="*/ 46 h 774"/>
            </a:gdLst>
            <a:ahLst/>
            <a:cxnLst>
              <a:cxn ang="0">
                <a:pos x="T0" y="T1"/>
              </a:cxn>
              <a:cxn ang="0">
                <a:pos x="T2" y="T3"/>
              </a:cxn>
              <a:cxn ang="0">
                <a:pos x="T4" y="T5"/>
              </a:cxn>
              <a:cxn ang="0">
                <a:pos x="T6" y="T7"/>
              </a:cxn>
              <a:cxn ang="0">
                <a:pos x="T8" y="T9"/>
              </a:cxn>
              <a:cxn ang="0">
                <a:pos x="T10" y="T11"/>
              </a:cxn>
            </a:cxnLst>
            <a:rect l="0" t="0" r="r" b="b"/>
            <a:pathLst>
              <a:path w="375" h="774">
                <a:moveTo>
                  <a:pt x="249" y="46"/>
                </a:moveTo>
                <a:cubicBezTo>
                  <a:pt x="344" y="117"/>
                  <a:pt x="358" y="303"/>
                  <a:pt x="358" y="303"/>
                </a:cubicBezTo>
                <a:lnTo>
                  <a:pt x="375" y="610"/>
                </a:lnTo>
                <a:cubicBezTo>
                  <a:pt x="302" y="774"/>
                  <a:pt x="190" y="637"/>
                  <a:pt x="190" y="637"/>
                </a:cubicBezTo>
                <a:cubicBezTo>
                  <a:pt x="0" y="339"/>
                  <a:pt x="18" y="178"/>
                  <a:pt x="64" y="97"/>
                </a:cubicBezTo>
                <a:cubicBezTo>
                  <a:pt x="104" y="24"/>
                  <a:pt x="187" y="0"/>
                  <a:pt x="249" y="46"/>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7" name="Freeform 71"/>
          <p:cNvSpPr/>
          <p:nvPr/>
        </p:nvSpPr>
        <p:spPr>
          <a:xfrm>
            <a:off x="1890469" y="5299971"/>
            <a:ext cx="44450" cy="0"/>
          </a:xfrm>
          <a:custGeom>
            <a:avLst/>
            <a:gdLst>
              <a:gd name="T0" fmla="*/ 28 w 28"/>
              <a:gd name="T1" fmla="*/ 28 w 28"/>
              <a:gd name="T2" fmla="*/ 14 w 28"/>
              <a:gd name="T3" fmla="*/ 0 w 28"/>
              <a:gd name="T4" fmla="*/ 0 w 28"/>
              <a:gd name="T5" fmla="*/ 14 w 28"/>
              <a:gd name="T6" fmla="*/ 28 w 28"/>
            </a:gdLst>
            <a:ahLst/>
            <a:cxnLst>
              <a:cxn ang="0">
                <a:pos x="T0" y="0"/>
              </a:cxn>
              <a:cxn ang="0">
                <a:pos x="T1" y="0"/>
              </a:cxn>
              <a:cxn ang="0">
                <a:pos x="T2" y="0"/>
              </a:cxn>
              <a:cxn ang="0">
                <a:pos x="T3" y="0"/>
              </a:cxn>
              <a:cxn ang="0">
                <a:pos x="T4" y="0"/>
              </a:cxn>
              <a:cxn ang="0">
                <a:pos x="T5" y="0"/>
              </a:cxn>
              <a:cxn ang="0">
                <a:pos x="T6" y="0"/>
              </a:cxn>
            </a:cxnLst>
            <a:rect l="0" t="0" r="r" b="b"/>
            <a:pathLst>
              <a:path w="28">
                <a:moveTo>
                  <a:pt x="28" y="0"/>
                </a:moveTo>
                <a:lnTo>
                  <a:pt x="28" y="0"/>
                </a:lnTo>
                <a:lnTo>
                  <a:pt x="14" y="0"/>
                </a:lnTo>
                <a:lnTo>
                  <a:pt x="0" y="0"/>
                </a:lnTo>
                <a:lnTo>
                  <a:pt x="0" y="0"/>
                </a:lnTo>
                <a:lnTo>
                  <a:pt x="14" y="0"/>
                </a:lnTo>
                <a:lnTo>
                  <a:pt x="28" y="0"/>
                </a:lnTo>
                <a:close/>
              </a:path>
            </a:pathLst>
          </a:custGeom>
          <a:solidFill>
            <a:srgbClr val="000000"/>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79" name="Freeform 73"/>
          <p:cNvSpPr/>
          <p:nvPr/>
        </p:nvSpPr>
        <p:spPr>
          <a:xfrm>
            <a:off x="1717432" y="5068196"/>
            <a:ext cx="195263" cy="227013"/>
          </a:xfrm>
          <a:custGeom>
            <a:avLst/>
            <a:gdLst>
              <a:gd name="T0" fmla="*/ 788 w 788"/>
              <a:gd name="T1" fmla="*/ 452 h 918"/>
              <a:gd name="T2" fmla="*/ 424 w 788"/>
              <a:gd name="T3" fmla="*/ 918 h 918"/>
              <a:gd name="T4" fmla="*/ 0 w 788"/>
              <a:gd name="T5" fmla="*/ 304 h 918"/>
              <a:gd name="T6" fmla="*/ 131 w 788"/>
              <a:gd name="T7" fmla="*/ 0 h 918"/>
              <a:gd name="T8" fmla="*/ 788 w 788"/>
              <a:gd name="T9" fmla="*/ 452 h 918"/>
            </a:gdLst>
            <a:ahLst/>
            <a:cxnLst>
              <a:cxn ang="0">
                <a:pos x="T0" y="T1"/>
              </a:cxn>
              <a:cxn ang="0">
                <a:pos x="T2" y="T3"/>
              </a:cxn>
              <a:cxn ang="0">
                <a:pos x="T4" y="T5"/>
              </a:cxn>
              <a:cxn ang="0">
                <a:pos x="T6" y="T7"/>
              </a:cxn>
              <a:cxn ang="0">
                <a:pos x="T8" y="T9"/>
              </a:cxn>
            </a:cxnLst>
            <a:rect l="0" t="0" r="r" b="b"/>
            <a:pathLst>
              <a:path w="788" h="918">
                <a:moveTo>
                  <a:pt x="788" y="452"/>
                </a:moveTo>
                <a:cubicBezTo>
                  <a:pt x="563" y="555"/>
                  <a:pt x="424" y="918"/>
                  <a:pt x="424" y="918"/>
                </a:cubicBezTo>
                <a:lnTo>
                  <a:pt x="0" y="304"/>
                </a:lnTo>
                <a:lnTo>
                  <a:pt x="131" y="0"/>
                </a:lnTo>
                <a:lnTo>
                  <a:pt x="788" y="452"/>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1" name="Freeform 75"/>
          <p:cNvSpPr/>
          <p:nvPr/>
        </p:nvSpPr>
        <p:spPr>
          <a:xfrm>
            <a:off x="1912694" y="5066609"/>
            <a:ext cx="193675" cy="227013"/>
          </a:xfrm>
          <a:custGeom>
            <a:avLst/>
            <a:gdLst>
              <a:gd name="T0" fmla="*/ 0 w 786"/>
              <a:gd name="T1" fmla="*/ 457 h 920"/>
              <a:gd name="T2" fmla="*/ 367 w 786"/>
              <a:gd name="T3" fmla="*/ 920 h 920"/>
              <a:gd name="T4" fmla="*/ 786 w 786"/>
              <a:gd name="T5" fmla="*/ 303 h 920"/>
              <a:gd name="T6" fmla="*/ 653 w 786"/>
              <a:gd name="T7" fmla="*/ 0 h 920"/>
              <a:gd name="T8" fmla="*/ 0 w 786"/>
              <a:gd name="T9" fmla="*/ 457 h 920"/>
            </a:gdLst>
            <a:ahLst/>
            <a:cxnLst>
              <a:cxn ang="0">
                <a:pos x="T0" y="T1"/>
              </a:cxn>
              <a:cxn ang="0">
                <a:pos x="T2" y="T3"/>
              </a:cxn>
              <a:cxn ang="0">
                <a:pos x="T4" y="T5"/>
              </a:cxn>
              <a:cxn ang="0">
                <a:pos x="T6" y="T7"/>
              </a:cxn>
              <a:cxn ang="0">
                <a:pos x="T8" y="T9"/>
              </a:cxn>
            </a:cxnLst>
            <a:rect l="0" t="0" r="r" b="b"/>
            <a:pathLst>
              <a:path w="786" h="920">
                <a:moveTo>
                  <a:pt x="0" y="457"/>
                </a:moveTo>
                <a:cubicBezTo>
                  <a:pt x="225" y="558"/>
                  <a:pt x="367" y="920"/>
                  <a:pt x="367" y="920"/>
                </a:cubicBezTo>
                <a:lnTo>
                  <a:pt x="786" y="303"/>
                </a:lnTo>
                <a:lnTo>
                  <a:pt x="653" y="0"/>
                </a:lnTo>
                <a:lnTo>
                  <a:pt x="0" y="457"/>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48" name="Freeform 8"/>
          <p:cNvSpPr/>
          <p:nvPr/>
        </p:nvSpPr>
        <p:spPr>
          <a:xfrm>
            <a:off x="7010753" y="4955281"/>
            <a:ext cx="290790" cy="474725"/>
          </a:xfrm>
          <a:custGeom>
            <a:avLst/>
            <a:gdLst>
              <a:gd name="T0" fmla="*/ 534 w 1069"/>
              <a:gd name="T1" fmla="*/ 1743 h 1743"/>
              <a:gd name="T2" fmla="*/ 67 w 1069"/>
              <a:gd name="T3" fmla="*/ 1699 h 1743"/>
              <a:gd name="T4" fmla="*/ 0 w 1069"/>
              <a:gd name="T5" fmla="*/ 1615 h 1743"/>
              <a:gd name="T6" fmla="*/ 118 w 1069"/>
              <a:gd name="T7" fmla="*/ 499 h 1743"/>
              <a:gd name="T8" fmla="*/ 119 w 1069"/>
              <a:gd name="T9" fmla="*/ 498 h 1743"/>
              <a:gd name="T10" fmla="*/ 137 w 1069"/>
              <a:gd name="T11" fmla="*/ 171 h 1743"/>
              <a:gd name="T12" fmla="*/ 127 w 1069"/>
              <a:gd name="T13" fmla="*/ 17 h 1743"/>
              <a:gd name="T14" fmla="*/ 534 w 1069"/>
              <a:gd name="T15" fmla="*/ 0 h 1743"/>
              <a:gd name="T16" fmla="*/ 942 w 1069"/>
              <a:gd name="T17" fmla="*/ 17 h 1743"/>
              <a:gd name="T18" fmla="*/ 931 w 1069"/>
              <a:gd name="T19" fmla="*/ 171 h 1743"/>
              <a:gd name="T20" fmla="*/ 950 w 1069"/>
              <a:gd name="T21" fmla="*/ 498 h 1743"/>
              <a:gd name="T22" fmla="*/ 950 w 1069"/>
              <a:gd name="T23" fmla="*/ 499 h 1743"/>
              <a:gd name="T24" fmla="*/ 1069 w 1069"/>
              <a:gd name="T25" fmla="*/ 1615 h 1743"/>
              <a:gd name="T26" fmla="*/ 1001 w 1069"/>
              <a:gd name="T27" fmla="*/ 1699 h 1743"/>
              <a:gd name="T28" fmla="*/ 534 w 1069"/>
              <a:gd name="T29" fmla="*/ 174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1743">
                <a:moveTo>
                  <a:pt x="534" y="1743"/>
                </a:moveTo>
                <a:cubicBezTo>
                  <a:pt x="289" y="1726"/>
                  <a:pt x="64" y="1708"/>
                  <a:pt x="67" y="1699"/>
                </a:cubicBezTo>
                <a:cubicBezTo>
                  <a:pt x="68" y="1697"/>
                  <a:pt x="0" y="1615"/>
                  <a:pt x="0" y="1615"/>
                </a:cubicBezTo>
                <a:lnTo>
                  <a:pt x="118" y="499"/>
                </a:lnTo>
                <a:cubicBezTo>
                  <a:pt x="118" y="499"/>
                  <a:pt x="118" y="498"/>
                  <a:pt x="119" y="498"/>
                </a:cubicBezTo>
                <a:cubicBezTo>
                  <a:pt x="139" y="390"/>
                  <a:pt x="144" y="280"/>
                  <a:pt x="137" y="171"/>
                </a:cubicBezTo>
                <a:lnTo>
                  <a:pt x="127" y="17"/>
                </a:lnTo>
                <a:lnTo>
                  <a:pt x="534" y="0"/>
                </a:lnTo>
                <a:lnTo>
                  <a:pt x="942" y="17"/>
                </a:lnTo>
                <a:lnTo>
                  <a:pt x="931" y="171"/>
                </a:lnTo>
                <a:cubicBezTo>
                  <a:pt x="924" y="280"/>
                  <a:pt x="929" y="390"/>
                  <a:pt x="950" y="498"/>
                </a:cubicBezTo>
                <a:cubicBezTo>
                  <a:pt x="950" y="498"/>
                  <a:pt x="950" y="499"/>
                  <a:pt x="950" y="499"/>
                </a:cubicBezTo>
                <a:lnTo>
                  <a:pt x="1069" y="1615"/>
                </a:lnTo>
                <a:cubicBezTo>
                  <a:pt x="1069" y="1615"/>
                  <a:pt x="1001" y="1697"/>
                  <a:pt x="1001" y="1699"/>
                </a:cubicBezTo>
                <a:cubicBezTo>
                  <a:pt x="1005" y="1708"/>
                  <a:pt x="779" y="1726"/>
                  <a:pt x="534" y="1743"/>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2" name="Freeform 12"/>
          <p:cNvSpPr/>
          <p:nvPr/>
        </p:nvSpPr>
        <p:spPr>
          <a:xfrm>
            <a:off x="6842585" y="4682008"/>
            <a:ext cx="98098" cy="204955"/>
          </a:xfrm>
          <a:custGeom>
            <a:avLst/>
            <a:gdLst>
              <a:gd name="T0" fmla="*/ 243 w 362"/>
              <a:gd name="T1" fmla="*/ 45 h 752"/>
              <a:gd name="T2" fmla="*/ 347 w 362"/>
              <a:gd name="T3" fmla="*/ 295 h 752"/>
              <a:gd name="T4" fmla="*/ 362 w 362"/>
              <a:gd name="T5" fmla="*/ 593 h 752"/>
              <a:gd name="T6" fmla="*/ 183 w 362"/>
              <a:gd name="T7" fmla="*/ 618 h 752"/>
              <a:gd name="T8" fmla="*/ 62 w 362"/>
              <a:gd name="T9" fmla="*/ 94 h 752"/>
              <a:gd name="T10" fmla="*/ 243 w 362"/>
              <a:gd name="T11" fmla="*/ 45 h 752"/>
            </a:gdLst>
            <a:ahLst/>
            <a:cxnLst>
              <a:cxn ang="0">
                <a:pos x="T0" y="T1"/>
              </a:cxn>
              <a:cxn ang="0">
                <a:pos x="T2" y="T3"/>
              </a:cxn>
              <a:cxn ang="0">
                <a:pos x="T4" y="T5"/>
              </a:cxn>
              <a:cxn ang="0">
                <a:pos x="T6" y="T7"/>
              </a:cxn>
              <a:cxn ang="0">
                <a:pos x="T8" y="T9"/>
              </a:cxn>
              <a:cxn ang="0">
                <a:pos x="T10" y="T11"/>
              </a:cxn>
            </a:cxnLst>
            <a:rect l="0" t="0" r="r" b="b"/>
            <a:pathLst>
              <a:path w="362" h="752">
                <a:moveTo>
                  <a:pt x="243" y="45"/>
                </a:moveTo>
                <a:cubicBezTo>
                  <a:pt x="334" y="114"/>
                  <a:pt x="347" y="295"/>
                  <a:pt x="347" y="295"/>
                </a:cubicBezTo>
                <a:lnTo>
                  <a:pt x="362" y="593"/>
                </a:lnTo>
                <a:cubicBezTo>
                  <a:pt x="291" y="752"/>
                  <a:pt x="183" y="618"/>
                  <a:pt x="183" y="618"/>
                </a:cubicBezTo>
                <a:cubicBezTo>
                  <a:pt x="0" y="328"/>
                  <a:pt x="17" y="173"/>
                  <a:pt x="62" y="94"/>
                </a:cubicBezTo>
                <a:cubicBezTo>
                  <a:pt x="102" y="24"/>
                  <a:pt x="182" y="0"/>
                  <a:pt x="243"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54" name="Freeform 14"/>
          <p:cNvSpPr/>
          <p:nvPr/>
        </p:nvSpPr>
        <p:spPr>
          <a:xfrm>
            <a:off x="7371614" y="4682008"/>
            <a:ext cx="98098" cy="204955"/>
          </a:xfrm>
          <a:custGeom>
            <a:avLst/>
            <a:gdLst>
              <a:gd name="T0" fmla="*/ 120 w 363"/>
              <a:gd name="T1" fmla="*/ 45 h 752"/>
              <a:gd name="T2" fmla="*/ 16 w 363"/>
              <a:gd name="T3" fmla="*/ 295 h 752"/>
              <a:gd name="T4" fmla="*/ 0 w 363"/>
              <a:gd name="T5" fmla="*/ 593 h 752"/>
              <a:gd name="T6" fmla="*/ 180 w 363"/>
              <a:gd name="T7" fmla="*/ 618 h 752"/>
              <a:gd name="T8" fmla="*/ 300 w 363"/>
              <a:gd name="T9" fmla="*/ 94 h 752"/>
              <a:gd name="T10" fmla="*/ 120 w 363"/>
              <a:gd name="T11" fmla="*/ 45 h 752"/>
            </a:gdLst>
            <a:ahLst/>
            <a:cxnLst>
              <a:cxn ang="0">
                <a:pos x="T0" y="T1"/>
              </a:cxn>
              <a:cxn ang="0">
                <a:pos x="T2" y="T3"/>
              </a:cxn>
              <a:cxn ang="0">
                <a:pos x="T4" y="T5"/>
              </a:cxn>
              <a:cxn ang="0">
                <a:pos x="T6" y="T7"/>
              </a:cxn>
              <a:cxn ang="0">
                <a:pos x="T8" y="T9"/>
              </a:cxn>
              <a:cxn ang="0">
                <a:pos x="T10" y="T11"/>
              </a:cxn>
            </a:cxnLst>
            <a:rect l="0" t="0" r="r" b="b"/>
            <a:pathLst>
              <a:path w="363" h="752">
                <a:moveTo>
                  <a:pt x="120" y="45"/>
                </a:moveTo>
                <a:cubicBezTo>
                  <a:pt x="28" y="114"/>
                  <a:pt x="16" y="295"/>
                  <a:pt x="16" y="295"/>
                </a:cubicBezTo>
                <a:lnTo>
                  <a:pt x="0" y="593"/>
                </a:lnTo>
                <a:cubicBezTo>
                  <a:pt x="72" y="752"/>
                  <a:pt x="180" y="618"/>
                  <a:pt x="180" y="618"/>
                </a:cubicBezTo>
                <a:cubicBezTo>
                  <a:pt x="363" y="328"/>
                  <a:pt x="345" y="173"/>
                  <a:pt x="300" y="94"/>
                </a:cubicBezTo>
                <a:cubicBezTo>
                  <a:pt x="260" y="24"/>
                  <a:pt x="180" y="0"/>
                  <a:pt x="120" y="45"/>
                </a:cubicBez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62" name="Freeform 22"/>
          <p:cNvSpPr/>
          <p:nvPr/>
        </p:nvSpPr>
        <p:spPr>
          <a:xfrm>
            <a:off x="6611354" y="5083159"/>
            <a:ext cx="1094844" cy="593844"/>
          </a:xfrm>
          <a:custGeom>
            <a:avLst/>
            <a:gdLst>
              <a:gd name="T0" fmla="*/ 2236 w 4022"/>
              <a:gd name="T1" fmla="*/ 2185 h 2185"/>
              <a:gd name="T2" fmla="*/ 4022 w 4022"/>
              <a:gd name="T3" fmla="*/ 2185 h 2185"/>
              <a:gd name="T4" fmla="*/ 3998 w 4022"/>
              <a:gd name="T5" fmla="*/ 1330 h 2185"/>
              <a:gd name="T6" fmla="*/ 3426 w 4022"/>
              <a:gd name="T7" fmla="*/ 601 h 2185"/>
              <a:gd name="T8" fmla="*/ 2696 w 4022"/>
              <a:gd name="T9" fmla="*/ 247 h 2185"/>
              <a:gd name="T10" fmla="*/ 2618 w 4022"/>
              <a:gd name="T11" fmla="*/ 0 h 2185"/>
              <a:gd name="T12" fmla="*/ 2175 w 4022"/>
              <a:gd name="T13" fmla="*/ 300 h 2185"/>
              <a:gd name="T14" fmla="*/ 2174 w 4022"/>
              <a:gd name="T15" fmla="*/ 700 h 2185"/>
              <a:gd name="T16" fmla="*/ 2011 w 4022"/>
              <a:gd name="T17" fmla="*/ 1201 h 2185"/>
              <a:gd name="T18" fmla="*/ 1848 w 4022"/>
              <a:gd name="T19" fmla="*/ 700 h 2185"/>
              <a:gd name="T20" fmla="*/ 1847 w 4022"/>
              <a:gd name="T21" fmla="*/ 300 h 2185"/>
              <a:gd name="T22" fmla="*/ 1404 w 4022"/>
              <a:gd name="T23" fmla="*/ 0 h 2185"/>
              <a:gd name="T24" fmla="*/ 1326 w 4022"/>
              <a:gd name="T25" fmla="*/ 247 h 2185"/>
              <a:gd name="T26" fmla="*/ 596 w 4022"/>
              <a:gd name="T27" fmla="*/ 601 h 2185"/>
              <a:gd name="T28" fmla="*/ 24 w 4022"/>
              <a:gd name="T29" fmla="*/ 1330 h 2185"/>
              <a:gd name="T30" fmla="*/ 0 w 4022"/>
              <a:gd name="T31" fmla="*/ 2185 h 2185"/>
              <a:gd name="T32" fmla="*/ 2015 w 4022"/>
              <a:gd name="T33" fmla="*/ 2185 h 2185"/>
              <a:gd name="T34" fmla="*/ 2236 w 4022"/>
              <a:gd name="T35" fmla="*/ 218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2" h="2185">
                <a:moveTo>
                  <a:pt x="2236" y="2185"/>
                </a:moveTo>
                <a:lnTo>
                  <a:pt x="4022" y="2185"/>
                </a:lnTo>
                <a:cubicBezTo>
                  <a:pt x="4004" y="1700"/>
                  <a:pt x="3998" y="1330"/>
                  <a:pt x="3998" y="1330"/>
                </a:cubicBezTo>
                <a:cubicBezTo>
                  <a:pt x="3965" y="1062"/>
                  <a:pt x="3888" y="710"/>
                  <a:pt x="3426" y="601"/>
                </a:cubicBezTo>
                <a:cubicBezTo>
                  <a:pt x="3426" y="601"/>
                  <a:pt x="2733" y="331"/>
                  <a:pt x="2696" y="247"/>
                </a:cubicBezTo>
                <a:lnTo>
                  <a:pt x="2618" y="0"/>
                </a:lnTo>
                <a:lnTo>
                  <a:pt x="2175" y="300"/>
                </a:lnTo>
                <a:lnTo>
                  <a:pt x="2174" y="700"/>
                </a:lnTo>
                <a:lnTo>
                  <a:pt x="2011" y="1201"/>
                </a:lnTo>
                <a:lnTo>
                  <a:pt x="1848" y="700"/>
                </a:lnTo>
                <a:lnTo>
                  <a:pt x="1847" y="300"/>
                </a:lnTo>
                <a:lnTo>
                  <a:pt x="1404" y="0"/>
                </a:lnTo>
                <a:lnTo>
                  <a:pt x="1326" y="247"/>
                </a:lnTo>
                <a:cubicBezTo>
                  <a:pt x="1289" y="331"/>
                  <a:pt x="596" y="601"/>
                  <a:pt x="596" y="601"/>
                </a:cubicBezTo>
                <a:cubicBezTo>
                  <a:pt x="134" y="710"/>
                  <a:pt x="58" y="1062"/>
                  <a:pt x="24" y="1330"/>
                </a:cubicBezTo>
                <a:cubicBezTo>
                  <a:pt x="24" y="1330"/>
                  <a:pt x="18" y="1700"/>
                  <a:pt x="0" y="2185"/>
                </a:cubicBezTo>
                <a:lnTo>
                  <a:pt x="2015" y="2185"/>
                </a:lnTo>
                <a:lnTo>
                  <a:pt x="2236" y="2185"/>
                </a:lnTo>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3" name="Freeform 33"/>
          <p:cNvSpPr/>
          <p:nvPr/>
        </p:nvSpPr>
        <p:spPr>
          <a:xfrm>
            <a:off x="7203446" y="5058635"/>
            <a:ext cx="117368" cy="206706"/>
          </a:xfrm>
          <a:custGeom>
            <a:avLst/>
            <a:gdLst>
              <a:gd name="T0" fmla="*/ 0 w 431"/>
              <a:gd name="T1" fmla="*/ 391 h 761"/>
              <a:gd name="T2" fmla="*/ 314 w 431"/>
              <a:gd name="T3" fmla="*/ 761 h 761"/>
              <a:gd name="T4" fmla="*/ 431 w 431"/>
              <a:gd name="T5" fmla="*/ 295 h 761"/>
              <a:gd name="T6" fmla="*/ 302 w 431"/>
              <a:gd name="T7" fmla="*/ 0 h 761"/>
              <a:gd name="T8" fmla="*/ 0 w 431"/>
              <a:gd name="T9" fmla="*/ 391 h 761"/>
            </a:gdLst>
            <a:ahLst/>
            <a:cxnLst>
              <a:cxn ang="0">
                <a:pos x="T0" y="T1"/>
              </a:cxn>
              <a:cxn ang="0">
                <a:pos x="T2" y="T3"/>
              </a:cxn>
              <a:cxn ang="0">
                <a:pos x="T4" y="T5"/>
              </a:cxn>
              <a:cxn ang="0">
                <a:pos x="T6" y="T7"/>
              </a:cxn>
              <a:cxn ang="0">
                <a:pos x="T8" y="T9"/>
              </a:cxn>
            </a:cxnLst>
            <a:rect l="0" t="0" r="r" b="b"/>
            <a:pathLst>
              <a:path w="431" h="761">
                <a:moveTo>
                  <a:pt x="0" y="391"/>
                </a:moveTo>
                <a:cubicBezTo>
                  <a:pt x="219" y="491"/>
                  <a:pt x="314" y="761"/>
                  <a:pt x="314" y="761"/>
                </a:cubicBezTo>
                <a:lnTo>
                  <a:pt x="431" y="295"/>
                </a:lnTo>
                <a:lnTo>
                  <a:pt x="302" y="0"/>
                </a:lnTo>
                <a:lnTo>
                  <a:pt x="0"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175" name="Freeform 35"/>
          <p:cNvSpPr/>
          <p:nvPr/>
        </p:nvSpPr>
        <p:spPr>
          <a:xfrm>
            <a:off x="6991485" y="5058635"/>
            <a:ext cx="117368" cy="206706"/>
          </a:xfrm>
          <a:custGeom>
            <a:avLst/>
            <a:gdLst>
              <a:gd name="T0" fmla="*/ 431 w 431"/>
              <a:gd name="T1" fmla="*/ 391 h 761"/>
              <a:gd name="T2" fmla="*/ 117 w 431"/>
              <a:gd name="T3" fmla="*/ 761 h 761"/>
              <a:gd name="T4" fmla="*/ 0 w 431"/>
              <a:gd name="T5" fmla="*/ 295 h 761"/>
              <a:gd name="T6" fmla="*/ 129 w 431"/>
              <a:gd name="T7" fmla="*/ 0 h 761"/>
              <a:gd name="T8" fmla="*/ 431 w 431"/>
              <a:gd name="T9" fmla="*/ 391 h 761"/>
            </a:gdLst>
            <a:ahLst/>
            <a:cxnLst>
              <a:cxn ang="0">
                <a:pos x="T0" y="T1"/>
              </a:cxn>
              <a:cxn ang="0">
                <a:pos x="T2" y="T3"/>
              </a:cxn>
              <a:cxn ang="0">
                <a:pos x="T4" y="T5"/>
              </a:cxn>
              <a:cxn ang="0">
                <a:pos x="T6" y="T7"/>
              </a:cxn>
              <a:cxn ang="0">
                <a:pos x="T8" y="T9"/>
              </a:cxn>
            </a:cxnLst>
            <a:rect l="0" t="0" r="r" b="b"/>
            <a:pathLst>
              <a:path w="431" h="761">
                <a:moveTo>
                  <a:pt x="431" y="391"/>
                </a:moveTo>
                <a:cubicBezTo>
                  <a:pt x="212" y="491"/>
                  <a:pt x="117" y="761"/>
                  <a:pt x="117" y="761"/>
                </a:cubicBezTo>
                <a:lnTo>
                  <a:pt x="0" y="295"/>
                </a:lnTo>
                <a:lnTo>
                  <a:pt x="129" y="0"/>
                </a:lnTo>
                <a:lnTo>
                  <a:pt x="431" y="391"/>
                </a:lnTo>
                <a:close/>
              </a:path>
            </a:pathLst>
          </a:custGeom>
          <a:solidFill>
            <a:srgbClr val="FFFFFF"/>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30" name="TextBox 29"/>
          <p:cNvSpPr txBox="1"/>
          <p:nvPr/>
        </p:nvSpPr>
        <p:spPr>
          <a:xfrm>
            <a:off x="516926" y="6239819"/>
            <a:ext cx="6094428" cy="246221"/>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000" b="0" i="0" u="none" strike="noStrike" kern="1200" cap="none" spc="0" normalizeH="0" baseline="0">
                <a:solidFill>
                  <a:srgbClr val="000000"/>
                </a:solidFill>
                <a:effectLst/>
                <a:uLnTx/>
                <a:uFillTx/>
                <a:latin typeface="Montserrat SemiBold"/>
                <a:ea typeface="맑은 고딕"/>
                <a:cs typeface="+mn-cs"/>
              </a:rPr>
              <a:t>출처</a:t>
            </a:r>
            <a:r>
              <a:rPr kumimoji="1" lang="en-US" altLang="ko-KR" sz="1000" b="0" i="0" u="none" strike="noStrike" kern="1200" cap="none" spc="0" normalizeH="0" baseline="0">
                <a:solidFill>
                  <a:srgbClr val="000000"/>
                </a:solidFill>
                <a:effectLst/>
                <a:uLnTx/>
                <a:uFillTx/>
                <a:latin typeface="Montserrat SemiBold"/>
                <a:ea typeface="맑은 고딕"/>
                <a:cs typeface="+mn-cs"/>
              </a:rPr>
              <a:t>: 2019</a:t>
            </a:r>
            <a:r>
              <a:rPr kumimoji="1" lang="ko-KR" altLang="en-US" sz="1000" b="0" i="0" u="none" strike="noStrike" kern="1200" cap="none" spc="0" normalizeH="0" baseline="0">
                <a:solidFill>
                  <a:srgbClr val="000000"/>
                </a:solidFill>
                <a:effectLst/>
                <a:uLnTx/>
                <a:uFillTx/>
                <a:latin typeface="Montserrat SemiBold"/>
                <a:ea typeface="맑은 고딕"/>
                <a:cs typeface="+mn-cs"/>
              </a:rPr>
              <a:t>년 희망복지지원단 업무 안내</a:t>
            </a:r>
            <a:endParaRPr kumimoji="1" lang="ko-Kore-KR" altLang="en-US" sz="1000" b="0" i="0" u="none" strike="noStrike" kern="1200" cap="none" spc="0" normalizeH="0" baseline="0">
              <a:solidFill>
                <a:srgbClr val="000000"/>
              </a:solidFill>
              <a:effectLst/>
              <a:uLnTx/>
              <a:uFillTx/>
              <a:latin typeface="Montserrat SemiBold"/>
              <a:ea typeface="맑은 고딕"/>
              <a:cs typeface="+mn-cs"/>
            </a:endParaRPr>
          </a:p>
        </p:txBody>
      </p:sp>
      <p:pic>
        <p:nvPicPr>
          <p:cNvPr id="22" name="그림 21"/>
          <p:cNvPicPr>
            <a:picLocks noChangeAspect="1"/>
          </p:cNvPicPr>
          <p:nvPr/>
        </p:nvPicPr>
        <p:blipFill rotWithShape="1">
          <a:blip r:embed="rId2"/>
          <a:stretch>
            <a:fillRect/>
          </a:stretch>
        </p:blipFill>
        <p:spPr>
          <a:xfrm>
            <a:off x="687374" y="2505597"/>
            <a:ext cx="3501314" cy="3323130"/>
          </a:xfrm>
          <a:prstGeom prst="rect">
            <a:avLst/>
          </a:prstGeom>
        </p:spPr>
      </p:pic>
      <p:pic>
        <p:nvPicPr>
          <p:cNvPr id="29" name="그림 28"/>
          <p:cNvPicPr>
            <a:picLocks noChangeAspect="1"/>
          </p:cNvPicPr>
          <p:nvPr/>
        </p:nvPicPr>
        <p:blipFill rotWithShape="1">
          <a:blip r:embed="rId3"/>
          <a:stretch>
            <a:fillRect/>
          </a:stretch>
        </p:blipFill>
        <p:spPr>
          <a:xfrm>
            <a:off x="4235984" y="2334574"/>
            <a:ext cx="2990836" cy="4191768"/>
          </a:xfrm>
          <a:prstGeom prst="rect">
            <a:avLst/>
          </a:prstGeom>
        </p:spPr>
      </p:pic>
      <p:pic>
        <p:nvPicPr>
          <p:cNvPr id="32" name="그림 31"/>
          <p:cNvPicPr>
            <a:picLocks noChangeAspect="1"/>
          </p:cNvPicPr>
          <p:nvPr/>
        </p:nvPicPr>
        <p:blipFill rotWithShape="1">
          <a:blip r:embed="rId4"/>
          <a:stretch>
            <a:fillRect/>
          </a:stretch>
        </p:blipFill>
        <p:spPr>
          <a:xfrm>
            <a:off x="7330422" y="3364080"/>
            <a:ext cx="4004911" cy="1907470"/>
          </a:xfrm>
          <a:prstGeom prst="rect">
            <a:avLst/>
          </a:prstGeom>
        </p:spPr>
      </p:pic>
      <p:sp>
        <p:nvSpPr>
          <p:cNvPr id="176" name="가로 글상자 175"/>
          <p:cNvSpPr txBox="1"/>
          <p:nvPr/>
        </p:nvSpPr>
        <p:spPr>
          <a:xfrm>
            <a:off x="1457201" y="293172"/>
            <a:ext cx="3915146" cy="362147"/>
          </a:xfrm>
          <a:prstGeom prst="rect">
            <a:avLst/>
          </a:prstGeom>
        </p:spPr>
        <p:txBody>
          <a:bodyPr wrap="square">
            <a:spAutoFit/>
          </a:bodyPr>
          <a:lstStyle/>
          <a:p>
            <a:pPr lvl="0">
              <a:defRPr/>
            </a:pPr>
            <a:endParaRPr lang="ko-KR" altLang="en-US"/>
          </a:p>
        </p:txBody>
      </p:sp>
      <p:sp>
        <p:nvSpPr>
          <p:cNvPr id="177" name="가로 글상자 176"/>
          <p:cNvSpPr txBox="1"/>
          <p:nvPr/>
        </p:nvSpPr>
        <p:spPr>
          <a:xfrm>
            <a:off x="1500497" y="274617"/>
            <a:ext cx="2641023" cy="361653"/>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a:p>
        </p:txBody>
      </p:sp>
    </p:spTree>
    <p:extLst>
      <p:ext uri="{BB962C8B-B14F-4D97-AF65-F5344CB8AC3E}">
        <p14:creationId xmlns:p14="http://schemas.microsoft.com/office/powerpoint/2010/main" val="59056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모서리가 둥근 직사각형 41"/>
          <p:cNvSpPr/>
          <p:nvPr/>
        </p:nvSpPr>
        <p:spPr>
          <a:xfrm>
            <a:off x="275844" y="266319"/>
            <a:ext cx="11640312" cy="6382512"/>
          </a:xfrm>
          <a:prstGeom prst="roundRect">
            <a:avLst>
              <a:gd name="adj" fmla="val 1982"/>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43" name="그룹 42"/>
          <p:cNvGrpSpPr/>
          <p:nvPr/>
        </p:nvGrpSpPr>
        <p:grpSpPr>
          <a:xfrm>
            <a:off x="530352" y="403479"/>
            <a:ext cx="825350" cy="211073"/>
            <a:chOff x="502920" y="348234"/>
            <a:chExt cx="929640" cy="237744"/>
          </a:xfrm>
        </p:grpSpPr>
        <p:sp>
          <p:nvSpPr>
            <p:cNvPr id="84" name="타원 83"/>
            <p:cNvSpPr/>
            <p:nvPr/>
          </p:nvSpPr>
          <p:spPr>
            <a:xfrm>
              <a:off x="502920" y="348234"/>
              <a:ext cx="237744" cy="237744"/>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5" name="타원 84"/>
            <p:cNvSpPr/>
            <p:nvPr/>
          </p:nvSpPr>
          <p:spPr>
            <a:xfrm>
              <a:off x="848868" y="348234"/>
              <a:ext cx="237744" cy="237744"/>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86" name="타원 85"/>
            <p:cNvSpPr/>
            <p:nvPr/>
          </p:nvSpPr>
          <p:spPr>
            <a:xfrm>
              <a:off x="1194816" y="348234"/>
              <a:ext cx="237744" cy="237744"/>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sp>
        <p:nvSpPr>
          <p:cNvPr id="49" name="직사각형 48"/>
          <p:cNvSpPr/>
          <p:nvPr/>
        </p:nvSpPr>
        <p:spPr>
          <a:xfrm>
            <a:off x="273686" y="1363598"/>
            <a:ext cx="11640312" cy="877063"/>
          </a:xfrm>
          <a:prstGeom prst="rect">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sp>
        <p:nvSpPr>
          <p:cNvPr id="50" name="모서리가 둥근 직사각형 49"/>
          <p:cNvSpPr/>
          <p:nvPr/>
        </p:nvSpPr>
        <p:spPr>
          <a:xfrm>
            <a:off x="525463" y="1561337"/>
            <a:ext cx="11141074" cy="481584"/>
          </a:xfrm>
          <a:prstGeom prst="roundRect">
            <a:avLst>
              <a:gd name="adj" fmla="val 5000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00000"/>
              </a:lnSpc>
              <a:spcBef>
                <a:spcPts val="0"/>
              </a:spcBef>
              <a:spcAft>
                <a:spcPts val="0"/>
              </a:spcAft>
              <a:buClrTx/>
              <a:buFontTx/>
              <a:buNone/>
              <a:defRPr/>
            </a:pPr>
            <a:endParaRPr kumimoji="1" lang="ko-Kore-KR" altLang="en-US" sz="1800" b="0" i="0" u="none" strike="noStrike" kern="1200" cap="none" spc="0" normalizeH="0" baseline="0">
              <a:solidFill>
                <a:srgbClr val="FFFFFF"/>
              </a:solidFill>
              <a:effectLst/>
              <a:uLnTx/>
              <a:uFillTx/>
              <a:latin typeface="Calibri"/>
              <a:ea typeface="맑은 고딕"/>
              <a:cs typeface="+mn-cs"/>
            </a:endParaRPr>
          </a:p>
        </p:txBody>
      </p:sp>
      <p:grpSp>
        <p:nvGrpSpPr>
          <p:cNvPr id="70" name="그룹 69"/>
          <p:cNvGrpSpPr/>
          <p:nvPr/>
        </p:nvGrpSpPr>
        <p:grpSpPr>
          <a:xfrm>
            <a:off x="659468" y="1665350"/>
            <a:ext cx="283558" cy="277431"/>
            <a:chOff x="2709093" y="4704274"/>
            <a:chExt cx="166806" cy="163202"/>
          </a:xfrm>
        </p:grpSpPr>
        <p:sp>
          <p:nvSpPr>
            <p:cNvPr id="82" name="Freeform 209"/>
            <p:cNvSpPr/>
            <p:nvPr/>
          </p:nvSpPr>
          <p:spPr>
            <a:xfrm>
              <a:off x="2820297" y="4812904"/>
              <a:ext cx="55602" cy="54572"/>
            </a:xfrm>
            <a:custGeom>
              <a:avLst/>
              <a:gdLst>
                <a:gd name="T0" fmla="*/ 108 w 159"/>
                <a:gd name="T1" fmla="*/ 157 h 157"/>
                <a:gd name="T2" fmla="*/ 72 w 159"/>
                <a:gd name="T3" fmla="*/ 142 h 157"/>
                <a:gd name="T4" fmla="*/ 5 w 159"/>
                <a:gd name="T5" fmla="*/ 76 h 157"/>
                <a:gd name="T6" fmla="*/ 5 w 159"/>
                <a:gd name="T7" fmla="*/ 56 h 157"/>
                <a:gd name="T8" fmla="*/ 25 w 159"/>
                <a:gd name="T9" fmla="*/ 56 h 157"/>
                <a:gd name="T10" fmla="*/ 92 w 159"/>
                <a:gd name="T11" fmla="*/ 122 h 157"/>
                <a:gd name="T12" fmla="*/ 92 w 159"/>
                <a:gd name="T13" fmla="*/ 123 h 157"/>
                <a:gd name="T14" fmla="*/ 108 w 159"/>
                <a:gd name="T15" fmla="*/ 129 h 157"/>
                <a:gd name="T16" fmla="*/ 124 w 159"/>
                <a:gd name="T17" fmla="*/ 123 h 157"/>
                <a:gd name="T18" fmla="*/ 124 w 159"/>
                <a:gd name="T19" fmla="*/ 122 h 157"/>
                <a:gd name="T20" fmla="*/ 131 w 159"/>
                <a:gd name="T21" fmla="*/ 106 h 157"/>
                <a:gd name="T22" fmla="*/ 124 w 159"/>
                <a:gd name="T23" fmla="*/ 89 h 157"/>
                <a:gd name="T24" fmla="*/ 60 w 159"/>
                <a:gd name="T25" fmla="*/ 25 h 157"/>
                <a:gd name="T26" fmla="*/ 60 w 159"/>
                <a:gd name="T27" fmla="*/ 5 h 157"/>
                <a:gd name="T28" fmla="*/ 80 w 159"/>
                <a:gd name="T29" fmla="*/ 5 h 157"/>
                <a:gd name="T30" fmla="*/ 144 w 159"/>
                <a:gd name="T31" fmla="*/ 69 h 157"/>
                <a:gd name="T32" fmla="*/ 159 w 159"/>
                <a:gd name="T33" fmla="*/ 107 h 157"/>
                <a:gd name="T34" fmla="*/ 144 w 159"/>
                <a:gd name="T35" fmla="*/ 142 h 157"/>
                <a:gd name="T36" fmla="*/ 108 w 159"/>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7">
                  <a:moveTo>
                    <a:pt x="108" y="157"/>
                  </a:moveTo>
                  <a:cubicBezTo>
                    <a:pt x="94" y="157"/>
                    <a:pt x="81" y="152"/>
                    <a:pt x="72" y="142"/>
                  </a:cubicBezTo>
                  <a:quadBezTo>
                    <a:pt x="5" y="76"/>
                    <a:pt x="5" y="76"/>
                  </a:quadBezTo>
                  <a:cubicBezTo>
                    <a:pt x="0" y="71"/>
                    <a:pt x="0" y="62"/>
                    <a:pt x="5" y="56"/>
                  </a:cubicBezTo>
                  <a:cubicBezTo>
                    <a:pt x="10" y="51"/>
                    <a:pt x="19" y="51"/>
                    <a:pt x="25" y="56"/>
                  </a:cubicBezTo>
                  <a:quadBezTo>
                    <a:pt x="92" y="122"/>
                    <a:pt x="92" y="122"/>
                  </a:quadBezTo>
                  <a:quadBezTo>
                    <a:pt x="92" y="122"/>
                    <a:pt x="92" y="123"/>
                  </a:quadBezTo>
                  <a:cubicBezTo>
                    <a:pt x="96" y="127"/>
                    <a:pt x="102" y="129"/>
                    <a:pt x="108" y="129"/>
                  </a:cubicBezTo>
                  <a:cubicBezTo>
                    <a:pt x="114" y="129"/>
                    <a:pt x="120" y="127"/>
                    <a:pt x="124" y="123"/>
                  </a:cubicBezTo>
                  <a:quadBezTo>
                    <a:pt x="124" y="122"/>
                    <a:pt x="124" y="122"/>
                  </a:quadBezTo>
                  <a:cubicBezTo>
                    <a:pt x="129" y="118"/>
                    <a:pt x="131" y="112"/>
                    <a:pt x="131" y="106"/>
                  </a:cubicBezTo>
                  <a:cubicBezTo>
                    <a:pt x="131" y="100"/>
                    <a:pt x="129" y="94"/>
                    <a:pt x="124" y="89"/>
                  </a:cubicBezTo>
                  <a:quadBezTo>
                    <a:pt x="60" y="25"/>
                    <a:pt x="60" y="25"/>
                  </a:quadBezTo>
                  <a:cubicBezTo>
                    <a:pt x="55" y="20"/>
                    <a:pt x="55" y="11"/>
                    <a:pt x="60" y="5"/>
                  </a:cubicBezTo>
                  <a:cubicBezTo>
                    <a:pt x="66" y="0"/>
                    <a:pt x="74" y="0"/>
                    <a:pt x="80" y="5"/>
                  </a:cubicBezTo>
                  <a:quadBezTo>
                    <a:pt x="144" y="69"/>
                    <a:pt x="144" y="69"/>
                  </a:quadBezTo>
                  <a:cubicBezTo>
                    <a:pt x="154" y="79"/>
                    <a:pt x="159" y="93"/>
                    <a:pt x="159" y="107"/>
                  </a:cubicBezTo>
                  <a:cubicBezTo>
                    <a:pt x="159" y="120"/>
                    <a:pt x="154" y="133"/>
                    <a:pt x="144" y="142"/>
                  </a:cubicBezTo>
                  <a:cubicBezTo>
                    <a:pt x="135" y="152"/>
                    <a:pt x="122" y="157"/>
                    <a:pt x="108" y="157"/>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sp>
          <p:nvSpPr>
            <p:cNvPr id="83" name="Freeform 230"/>
            <p:cNvSpPr>
              <a:spLocks noEditPoints="1"/>
            </p:cNvSpPr>
            <p:nvPr/>
          </p:nvSpPr>
          <p:spPr>
            <a:xfrm>
              <a:off x="2709093" y="4704274"/>
              <a:ext cx="138490" cy="139005"/>
            </a:xfrm>
            <a:custGeom>
              <a:avLst/>
              <a:gdLst>
                <a:gd name="T0" fmla="*/ 353 w 395"/>
                <a:gd name="T1" fmla="*/ 76 h 396"/>
                <a:gd name="T2" fmla="*/ 321 w 395"/>
                <a:gd name="T3" fmla="*/ 44 h 396"/>
                <a:gd name="T4" fmla="*/ 289 w 395"/>
                <a:gd name="T5" fmla="*/ 23 h 396"/>
                <a:gd name="T6" fmla="*/ 257 w 395"/>
                <a:gd name="T7" fmla="*/ 9 h 396"/>
                <a:gd name="T8" fmla="*/ 197 w 395"/>
                <a:gd name="T9" fmla="*/ 0 h 396"/>
                <a:gd name="T10" fmla="*/ 0 w 395"/>
                <a:gd name="T11" fmla="*/ 198 h 396"/>
                <a:gd name="T12" fmla="*/ 197 w 395"/>
                <a:gd name="T13" fmla="*/ 396 h 396"/>
                <a:gd name="T14" fmla="*/ 276 w 395"/>
                <a:gd name="T15" fmla="*/ 379 h 396"/>
                <a:gd name="T16" fmla="*/ 395 w 395"/>
                <a:gd name="T17" fmla="*/ 198 h 396"/>
                <a:gd name="T18" fmla="*/ 353 w 395"/>
                <a:gd name="T19" fmla="*/ 76 h 396"/>
                <a:gd name="T20" fmla="*/ 264 w 395"/>
                <a:gd name="T21" fmla="*/ 350 h 396"/>
                <a:gd name="T22" fmla="*/ 197 w 395"/>
                <a:gd name="T23" fmla="*/ 364 h 396"/>
                <a:gd name="T24" fmla="*/ 32 w 395"/>
                <a:gd name="T25" fmla="*/ 198 h 396"/>
                <a:gd name="T26" fmla="*/ 197 w 395"/>
                <a:gd name="T27" fmla="*/ 32 h 396"/>
                <a:gd name="T28" fmla="*/ 257 w 395"/>
                <a:gd name="T29" fmla="*/ 43 h 396"/>
                <a:gd name="T30" fmla="*/ 289 w 395"/>
                <a:gd name="T31" fmla="*/ 60 h 396"/>
                <a:gd name="T32" fmla="*/ 321 w 395"/>
                <a:gd name="T33" fmla="*/ 87 h 396"/>
                <a:gd name="T34" fmla="*/ 353 w 395"/>
                <a:gd name="T35" fmla="*/ 140 h 396"/>
                <a:gd name="T36" fmla="*/ 363 w 395"/>
                <a:gd name="T37" fmla="*/ 198 h 396"/>
                <a:gd name="T38" fmla="*/ 264 w 395"/>
                <a:gd name="T39" fmla="*/ 3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396">
                  <a:moveTo>
                    <a:pt x="353" y="76"/>
                  </a:moveTo>
                  <a:cubicBezTo>
                    <a:pt x="343" y="64"/>
                    <a:pt x="333" y="53"/>
                    <a:pt x="321" y="44"/>
                  </a:cubicBezTo>
                  <a:cubicBezTo>
                    <a:pt x="311" y="36"/>
                    <a:pt x="300" y="29"/>
                    <a:pt x="289" y="23"/>
                  </a:cubicBezTo>
                  <a:cubicBezTo>
                    <a:pt x="279" y="17"/>
                    <a:pt x="268" y="13"/>
                    <a:pt x="257" y="9"/>
                  </a:cubicBezTo>
                  <a:cubicBezTo>
                    <a:pt x="238" y="3"/>
                    <a:pt x="218" y="0"/>
                    <a:pt x="197" y="0"/>
                  </a:cubicBezTo>
                  <a:cubicBezTo>
                    <a:pt x="88" y="0"/>
                    <a:pt x="0" y="89"/>
                    <a:pt x="0" y="198"/>
                  </a:cubicBezTo>
                  <a:cubicBezTo>
                    <a:pt x="0" y="307"/>
                    <a:pt x="88" y="396"/>
                    <a:pt x="197" y="396"/>
                  </a:cubicBezTo>
                  <a:cubicBezTo>
                    <a:pt x="225" y="396"/>
                    <a:pt x="252" y="390"/>
                    <a:pt x="276" y="379"/>
                  </a:cubicBezTo>
                  <a:cubicBezTo>
                    <a:pt x="349" y="348"/>
                    <a:pt x="395" y="277"/>
                    <a:pt x="395" y="198"/>
                  </a:cubicBezTo>
                  <a:cubicBezTo>
                    <a:pt x="395" y="152"/>
                    <a:pt x="379" y="110"/>
                    <a:pt x="353" y="76"/>
                  </a:cubicBezTo>
                  <a:close/>
                  <a:moveTo>
                    <a:pt x="264" y="350"/>
                  </a:moveTo>
                  <a:cubicBezTo>
                    <a:pt x="243" y="359"/>
                    <a:pt x="220" y="364"/>
                    <a:pt x="197" y="364"/>
                  </a:cubicBezTo>
                  <a:cubicBezTo>
                    <a:pt x="106" y="364"/>
                    <a:pt x="32" y="289"/>
                    <a:pt x="32" y="198"/>
                  </a:cubicBezTo>
                  <a:cubicBezTo>
                    <a:pt x="32" y="107"/>
                    <a:pt x="106" y="32"/>
                    <a:pt x="197" y="32"/>
                  </a:cubicBezTo>
                  <a:cubicBezTo>
                    <a:pt x="218" y="32"/>
                    <a:pt x="238" y="36"/>
                    <a:pt x="257" y="43"/>
                  </a:cubicBezTo>
                  <a:cubicBezTo>
                    <a:pt x="268" y="48"/>
                    <a:pt x="279" y="53"/>
                    <a:pt x="289" y="60"/>
                  </a:cubicBezTo>
                  <a:cubicBezTo>
                    <a:pt x="301" y="68"/>
                    <a:pt x="311" y="77"/>
                    <a:pt x="321" y="87"/>
                  </a:cubicBezTo>
                  <a:cubicBezTo>
                    <a:pt x="335" y="103"/>
                    <a:pt x="346" y="121"/>
                    <a:pt x="353" y="140"/>
                  </a:cubicBezTo>
                  <a:cubicBezTo>
                    <a:pt x="360" y="158"/>
                    <a:pt x="363" y="178"/>
                    <a:pt x="363" y="198"/>
                  </a:cubicBezTo>
                  <a:cubicBezTo>
                    <a:pt x="363" y="264"/>
                    <a:pt x="324" y="324"/>
                    <a:pt x="264" y="350"/>
                  </a:cubicBezTo>
                  <a:close/>
                </a:path>
              </a:pathLst>
            </a:custGeom>
            <a:solidFill>
              <a:schemeClr val="tx1">
                <a:lumMod val="75000"/>
                <a:lumOff val="25000"/>
              </a:schemeClr>
            </a:solidFill>
            <a:ln>
              <a:noFill/>
            </a:ln>
          </p:spPr>
          <p:txBody>
            <a:bodyPr vert="horz" wrap="square" lIns="91440" tIns="45720" rIns="91440" bIns="45720" anchor="t" anchorCtr="0">
              <a:prstTxWarp prst="textNoShape">
                <a:avLst/>
              </a:prstTxWarp>
            </a:bodyPr>
            <a:lstStyle/>
            <a:p>
              <a:pPr marL="0" marR="0" lvl="0" indent="0" algn="l" defTabSz="914400" rtl="0" eaLnBrk="1" latinLnBrk="0" hangingPunct="1">
                <a:lnSpc>
                  <a:spcPct val="100000"/>
                </a:lnSpc>
                <a:spcBef>
                  <a:spcPts val="0"/>
                </a:spcBef>
                <a:spcAft>
                  <a:spcPts val="0"/>
                </a:spcAft>
                <a:buClrTx/>
                <a:buFontTx/>
                <a:buNone/>
                <a:defRPr/>
              </a:pPr>
              <a:endParaRPr kumimoji="0" lang="ko-KR" altLang="en-US" sz="1800" b="0" i="0" u="none" strike="noStrike" kern="1200" cap="none" spc="0" normalizeH="0" baseline="0">
                <a:solidFill>
                  <a:srgbClr val="000000"/>
                </a:solidFill>
                <a:effectLst/>
                <a:uLnTx/>
                <a:uFillTx/>
                <a:latin typeface="Calibri"/>
                <a:ea typeface="맑은 고딕"/>
                <a:cs typeface="+mn-cs"/>
              </a:endParaRPr>
            </a:p>
          </p:txBody>
        </p:sp>
      </p:grpSp>
      <p:sp>
        <p:nvSpPr>
          <p:cNvPr id="71" name="TextBox 70"/>
          <p:cNvSpPr txBox="1"/>
          <p:nvPr/>
        </p:nvSpPr>
        <p:spPr>
          <a:xfrm>
            <a:off x="1048562" y="1632852"/>
            <a:ext cx="9393885" cy="338554"/>
          </a:xfrm>
          <a:prstGeom prst="rect">
            <a:avLst/>
          </a:prstGeom>
          <a:noFill/>
        </p:spPr>
        <p:txBody>
          <a:bodyPr wrap="square">
            <a:spAutoFit/>
          </a:bodyPr>
          <a:lstStyle/>
          <a:p>
            <a:pPr marL="0" marR="0" lvl="0" indent="0" algn="l" defTabSz="914400" rtl="0" eaLnBrk="1" latinLnBrk="0" hangingPunct="1">
              <a:lnSpc>
                <a:spcPct val="100000"/>
              </a:lnSpc>
              <a:spcBef>
                <a:spcPts val="0"/>
              </a:spcBef>
              <a:spcAft>
                <a:spcPts val="0"/>
              </a:spcAft>
              <a:buClrTx/>
              <a:buFontTx/>
              <a:buNone/>
              <a:defRPr/>
            </a:pPr>
            <a:r>
              <a:rPr kumimoji="1" lang="ko-KR" altLang="en-US" sz="1600" b="0" i="0" u="none" strike="noStrike" kern="1200" cap="none" spc="0" normalizeH="0" baseline="0">
                <a:solidFill>
                  <a:srgbClr val="000000"/>
                </a:solidFill>
                <a:effectLst/>
                <a:uLnTx/>
                <a:uFillTx/>
                <a:latin typeface="Montserrat SemiBold"/>
                <a:ea typeface="맑은 고딕"/>
                <a:cs typeface="+mn-cs"/>
              </a:rPr>
              <a:t>통합사례관리의 과제 </a:t>
            </a:r>
            <a:r>
              <a:rPr kumimoji="1" lang="en-US" altLang="ko-KR" sz="1600" b="0" i="0" u="none" strike="noStrike" kern="1200" cap="none" spc="0" normalizeH="0" baseline="0">
                <a:solidFill>
                  <a:srgbClr val="000000"/>
                </a:solidFill>
                <a:effectLst/>
                <a:uLnTx/>
                <a:uFillTx/>
                <a:latin typeface="Montserrat SemiBold"/>
                <a:ea typeface="맑은 고딕"/>
                <a:cs typeface="+mn-cs"/>
              </a:rPr>
              <a:t>– </a:t>
            </a:r>
            <a:r>
              <a:rPr kumimoji="1" lang="ko-KR" altLang="en-US" sz="1600" b="0" i="0" u="none" strike="noStrike" kern="1200" cap="none" spc="0" normalizeH="0" baseline="0">
                <a:solidFill>
                  <a:srgbClr val="000000"/>
                </a:solidFill>
                <a:effectLst/>
                <a:uLnTx/>
                <a:uFillTx/>
                <a:latin typeface="Montserrat SemiBold"/>
                <a:ea typeface="맑은 고딕"/>
                <a:cs typeface="+mn-cs"/>
              </a:rPr>
              <a:t>해결방안 </a:t>
            </a:r>
            <a:r>
              <a:rPr kumimoji="1" lang="en-US" altLang="ko-KR" sz="1600" b="0" i="0" u="none" strike="noStrike" kern="1200" cap="none" spc="0" normalizeH="0" baseline="0">
                <a:solidFill>
                  <a:srgbClr val="000000"/>
                </a:solidFill>
                <a:effectLst/>
                <a:uLnTx/>
                <a:uFillTx/>
                <a:latin typeface="Montserrat SemiBold"/>
                <a:ea typeface="맑은 고딕"/>
                <a:cs typeface="+mn-cs"/>
              </a:rPr>
              <a:t>5</a:t>
            </a:r>
            <a:r>
              <a:rPr kumimoji="1" lang="ko-KR" altLang="en-US" sz="1600" b="0" i="0" u="none" strike="noStrike" kern="1200" cap="none" spc="0" normalizeH="0" baseline="0">
                <a:solidFill>
                  <a:srgbClr val="000000"/>
                </a:solidFill>
                <a:effectLst/>
                <a:uLnTx/>
                <a:uFillTx/>
                <a:latin typeface="Montserrat SemiBold"/>
                <a:ea typeface="맑은 고딕"/>
                <a:cs typeface="+mn-cs"/>
              </a:rPr>
              <a:t>가지</a:t>
            </a:r>
            <a:endParaRPr kumimoji="1" lang="ko-Kore-KR" altLang="en-US" sz="1600" b="0" i="0" u="none" strike="noStrike" kern="1200" cap="none" spc="0" normalizeH="0" baseline="0">
              <a:solidFill>
                <a:srgbClr val="000000"/>
              </a:solidFill>
              <a:effectLst/>
              <a:uLnTx/>
              <a:uFillTx/>
              <a:latin typeface="Montserrat SemiBold"/>
              <a:ea typeface="맑은 고딕"/>
              <a:cs typeface="+mn-cs"/>
            </a:endParaRPr>
          </a:p>
        </p:txBody>
      </p:sp>
      <p:sp>
        <p:nvSpPr>
          <p:cNvPr id="34" name="TextBox 33"/>
          <p:cNvSpPr txBox="1"/>
          <p:nvPr/>
        </p:nvSpPr>
        <p:spPr>
          <a:xfrm>
            <a:off x="4649544" y="4984329"/>
            <a:ext cx="2716436" cy="299313"/>
          </a:xfrm>
          <a:prstGeom prst="rect">
            <a:avLst/>
          </a:prstGeom>
          <a:noFill/>
        </p:spPr>
        <p:txBody>
          <a:bodyPr wrap="square">
            <a:spAutoFit/>
          </a:bodyPr>
          <a:lstStyle>
            <a:defPPr>
              <a:defRPr lang="ko-Kore-KR"/>
            </a:defPPr>
            <a:lvl1pPr algn="ctr">
              <a:defRPr sz="3200">
                <a:solidFill>
                  <a:schemeClr val="bg1"/>
                </a:solidFill>
                <a:latin typeface="Montserrat Black"/>
              </a:defRPr>
            </a:lvl1pPr>
          </a:lstStyle>
          <a:p>
            <a:pPr marL="0" marR="0" lvl="0" indent="0" algn="l" defTabSz="914400" rtl="0" eaLnBrk="1" latinLnBrk="0" hangingPunct="1">
              <a:lnSpc>
                <a:spcPct val="150000"/>
              </a:lnSpc>
              <a:spcBef>
                <a:spcPts val="0"/>
              </a:spcBef>
              <a:spcAft>
                <a:spcPts val="0"/>
              </a:spcAft>
              <a:buClrTx/>
              <a:buFontTx/>
              <a:buNone/>
              <a:defRPr/>
            </a:pPr>
            <a:endParaRPr kumimoji="0" lang="en-US" altLang="ko-KR" sz="1000" b="0" i="0" u="none" strike="noStrike" kern="1200" cap="none" spc="0" normalizeH="0" baseline="0">
              <a:solidFill>
                <a:srgbClr val="FFFFFF">
                  <a:lumMod val="50000"/>
                </a:srgbClr>
              </a:solidFill>
              <a:effectLst/>
              <a:uLnTx/>
              <a:uFillTx/>
              <a:latin typeface="Calibri"/>
              <a:ea typeface="맑은 고딕"/>
              <a:cs typeface="+mn-cs"/>
            </a:endParaRPr>
          </a:p>
        </p:txBody>
      </p:sp>
      <p:sp>
        <p:nvSpPr>
          <p:cNvPr id="73" name="TextBox 72"/>
          <p:cNvSpPr txBox="1"/>
          <p:nvPr/>
        </p:nvSpPr>
        <p:spPr>
          <a:xfrm>
            <a:off x="525463" y="3054593"/>
            <a:ext cx="10730100" cy="2554545"/>
          </a:xfrm>
          <a:prstGeom prst="rect">
            <a:avLst/>
          </a:prstGeom>
          <a:noFill/>
        </p:spPr>
        <p:txBody>
          <a:bodyPr wrap="square">
            <a:spAutoFit/>
          </a:bodyPr>
          <a:lstStyle/>
          <a:p>
            <a:pPr marL="457200" marR="0" lvl="0" indent="-457200" algn="l" defTabSz="914400" rtl="0" eaLnBrk="1" latinLnBrk="0" hangingPunct="1">
              <a:lnSpc>
                <a:spcPct val="100000"/>
              </a:lnSpc>
              <a:spcBef>
                <a:spcPts val="0"/>
              </a:spcBef>
              <a:spcAft>
                <a:spcPts val="0"/>
              </a:spcAft>
              <a:buClrTx/>
              <a:buFontTx/>
              <a:buAutoNum type="arabicPeriod"/>
              <a:defRPr/>
            </a:pPr>
            <a:r>
              <a:rPr kumimoji="1" lang="ko-KR" altLang="en-US" sz="2000" b="0" i="0" u="none" strike="noStrike" kern="1200" cap="none" spc="0" normalizeH="0" baseline="0">
                <a:solidFill>
                  <a:srgbClr val="00ACB4"/>
                </a:solidFill>
                <a:effectLst/>
                <a:uLnTx/>
                <a:uFillTx/>
                <a:latin typeface="Montserrat SemiBold"/>
                <a:ea typeface="맑은 고딕"/>
                <a:cs typeface="+mn-cs"/>
              </a:rPr>
              <a:t>읍</a:t>
            </a:r>
            <a:r>
              <a:rPr kumimoji="1" lang="en-US" altLang="ko-KR" sz="2000" b="0" i="0" u="none" strike="noStrike" kern="1200" cap="none" spc="0" normalizeH="0" baseline="0">
                <a:solidFill>
                  <a:srgbClr val="00ACB4"/>
                </a:solidFill>
                <a:effectLst/>
                <a:uLnTx/>
                <a:uFillTx/>
                <a:latin typeface="Montserrat SemiBold"/>
                <a:ea typeface="맑은 고딕"/>
                <a:cs typeface="+mn-cs"/>
              </a:rPr>
              <a:t>. </a:t>
            </a:r>
            <a:r>
              <a:rPr kumimoji="1" lang="ko-KR" altLang="en-US" sz="2000" b="0" i="0" u="none" strike="noStrike" kern="1200" cap="none" spc="0" normalizeH="0" baseline="0">
                <a:solidFill>
                  <a:srgbClr val="00ACB4"/>
                </a:solidFill>
                <a:effectLst/>
                <a:uLnTx/>
                <a:uFillTx/>
                <a:latin typeface="Montserrat SemiBold"/>
                <a:ea typeface="맑은 고딕"/>
                <a:cs typeface="+mn-cs"/>
              </a:rPr>
              <a:t>면</a:t>
            </a:r>
            <a:r>
              <a:rPr kumimoji="1" lang="en-US" altLang="ko-KR" sz="2000" b="0" i="0" u="none" strike="noStrike" kern="1200" cap="none" spc="0" normalizeH="0" baseline="0">
                <a:solidFill>
                  <a:srgbClr val="00ACB4"/>
                </a:solidFill>
                <a:effectLst/>
                <a:uLnTx/>
                <a:uFillTx/>
                <a:latin typeface="Montserrat SemiBold"/>
                <a:ea typeface="맑은 고딕"/>
                <a:cs typeface="+mn-cs"/>
              </a:rPr>
              <a:t>. </a:t>
            </a:r>
            <a:r>
              <a:rPr kumimoji="1" lang="ko-KR" altLang="en-US" sz="2000" b="0" i="0" u="none" strike="noStrike" kern="1200" cap="none" spc="0" normalizeH="0" baseline="0">
                <a:solidFill>
                  <a:srgbClr val="00ACB4"/>
                </a:solidFill>
                <a:effectLst/>
                <a:uLnTx/>
                <a:uFillTx/>
                <a:latin typeface="Montserrat SemiBold"/>
                <a:ea typeface="맑은 고딕"/>
                <a:cs typeface="+mn-cs"/>
              </a:rPr>
              <a:t>동 중심의 구조 일원화 </a:t>
            </a:r>
            <a:r>
              <a:rPr kumimoji="1" lang="en-US" altLang="ko-KR" sz="2000" b="0" i="0" u="none" strike="noStrike" kern="1200" cap="none" spc="0" normalizeH="0" baseline="0">
                <a:solidFill>
                  <a:srgbClr val="00ACB4"/>
                </a:solidFill>
                <a:effectLst/>
                <a:uLnTx/>
                <a:uFillTx/>
                <a:latin typeface="Montserrat SemiBold"/>
                <a:ea typeface="맑은 고딕"/>
                <a:cs typeface="+mn-cs"/>
              </a:rPr>
              <a:t>(</a:t>
            </a:r>
            <a:r>
              <a:rPr kumimoji="1" lang="ko-KR" altLang="en-US" sz="2000">
                <a:solidFill>
                  <a:srgbClr val="00ACB4"/>
                </a:solidFill>
                <a:latin typeface="Montserrat SemiBold"/>
                <a:ea typeface="맑은 고딕"/>
              </a:rPr>
              <a:t>분절성 극복</a:t>
            </a:r>
            <a:r>
              <a:rPr kumimoji="1" lang="en-US" altLang="ko-KR" sz="2000">
                <a:solidFill>
                  <a:srgbClr val="00ACB4"/>
                </a:solidFill>
                <a:latin typeface="Montserrat SemiBold"/>
                <a:ea typeface="맑은 고딕"/>
              </a:rPr>
              <a:t>)</a:t>
            </a:r>
          </a:p>
          <a:p>
            <a:pPr marR="0" lvl="0" algn="l" defTabSz="914400" rtl="0" eaLnBrk="1" latinLnBrk="0" hangingPunct="1">
              <a:lnSpc>
                <a:spcPct val="100000"/>
              </a:lnSpc>
              <a:spcBef>
                <a:spcPts val="0"/>
              </a:spcBef>
              <a:spcAft>
                <a:spcPts val="0"/>
              </a:spcAft>
              <a:buClrTx/>
              <a:defRPr/>
            </a:pPr>
            <a:endParaRPr kumimoji="1" lang="en-US" altLang="ko-KR" sz="2000">
              <a:solidFill>
                <a:srgbClr val="00ACB4"/>
              </a:solidFill>
              <a:latin typeface="Montserrat SemiBold"/>
              <a:ea typeface="맑은 고딕"/>
            </a:endParaRPr>
          </a:p>
          <a:p>
            <a:pPr marL="342900" marR="0" lvl="0" indent="-342900" algn="l" defTabSz="914400" rtl="0" eaLnBrk="1" latinLnBrk="0" hangingPunct="1">
              <a:lnSpc>
                <a:spcPct val="100000"/>
              </a:lnSpc>
              <a:spcBef>
                <a:spcPts val="0"/>
              </a:spcBef>
              <a:spcAft>
                <a:spcPts val="0"/>
              </a:spcAft>
              <a:buClrTx/>
              <a:buFontTx/>
              <a:buChar char="-"/>
              <a:defRPr/>
            </a:pPr>
            <a:r>
              <a:rPr kumimoji="1" lang="ko-KR" altLang="en-US" sz="2000" b="1">
                <a:solidFill>
                  <a:schemeClr val="accent5">
                    <a:lumMod val="75000"/>
                  </a:schemeClr>
                </a:solidFill>
                <a:latin typeface="Montserrat SemiBold"/>
                <a:ea typeface="맑은 고딕"/>
              </a:rPr>
              <a:t>주민 접근성이 높은 읍</a:t>
            </a:r>
            <a:r>
              <a:rPr kumimoji="1" lang="en-US" altLang="ko-KR" sz="2000" b="1">
                <a:solidFill>
                  <a:schemeClr val="accent5">
                    <a:lumMod val="75000"/>
                  </a:schemeClr>
                </a:solidFill>
                <a:latin typeface="Montserrat SemiBold"/>
                <a:ea typeface="맑은 고딕"/>
              </a:rPr>
              <a:t>.</a:t>
            </a:r>
            <a:r>
              <a:rPr kumimoji="1" lang="ko-KR" altLang="en-US" sz="2000" b="1">
                <a:solidFill>
                  <a:schemeClr val="accent5">
                    <a:lumMod val="75000"/>
                  </a:schemeClr>
                </a:solidFill>
                <a:latin typeface="Montserrat SemiBold"/>
                <a:ea typeface="맑은 고딕"/>
              </a:rPr>
              <a:t>면</a:t>
            </a:r>
            <a:r>
              <a:rPr kumimoji="1" lang="en-US" altLang="ko-KR" sz="2000" b="1">
                <a:solidFill>
                  <a:schemeClr val="accent5">
                    <a:lumMod val="75000"/>
                  </a:schemeClr>
                </a:solidFill>
                <a:latin typeface="Montserrat SemiBold"/>
                <a:ea typeface="맑은 고딕"/>
              </a:rPr>
              <a:t>.</a:t>
            </a:r>
            <a:r>
              <a:rPr kumimoji="1" lang="ko-KR" altLang="en-US" sz="2000" b="1">
                <a:solidFill>
                  <a:schemeClr val="accent5">
                    <a:lumMod val="75000"/>
                  </a:schemeClr>
                </a:solidFill>
                <a:latin typeface="Montserrat SemiBold"/>
                <a:ea typeface="맑은 고딕"/>
              </a:rPr>
              <a:t>동 전담팀 중심으로 시작부터 사후관리까지 한 곳에서 통합 수행</a:t>
            </a:r>
          </a:p>
          <a:p>
            <a:pPr marR="0" lvl="0" algn="l" defTabSz="914400" rtl="0" eaLnBrk="1" latinLnBrk="0" hangingPunct="1">
              <a:lnSpc>
                <a:spcPct val="100000"/>
              </a:lnSpc>
              <a:spcBef>
                <a:spcPts val="0"/>
              </a:spcBef>
              <a:spcAft>
                <a:spcPts val="0"/>
              </a:spcAft>
              <a:buClrTx/>
              <a:defRPr/>
            </a:pPr>
            <a:endParaRPr kumimoji="1" lang="en-US" altLang="ko-KR" sz="2000" b="1">
              <a:solidFill>
                <a:schemeClr val="accent5">
                  <a:lumMod val="75000"/>
                </a:schemeClr>
              </a:solidFill>
              <a:latin typeface="Montserrat SemiBold"/>
              <a:ea typeface="맑은 고딕"/>
            </a:endParaRPr>
          </a:p>
          <a:p>
            <a:pPr marL="342900" marR="0" lvl="0" indent="-342900" algn="l" defTabSz="914400" rtl="0" eaLnBrk="1" latinLnBrk="0" hangingPunct="1">
              <a:lnSpc>
                <a:spcPct val="100000"/>
              </a:lnSpc>
              <a:spcBef>
                <a:spcPts val="0"/>
              </a:spcBef>
              <a:spcAft>
                <a:spcPts val="0"/>
              </a:spcAft>
              <a:buClrTx/>
              <a:buFontTx/>
              <a:buChar char="-"/>
              <a:defRPr/>
            </a:pPr>
            <a:endParaRPr kumimoji="1" lang="en-US" altLang="ko-KR" sz="2000" b="1">
              <a:solidFill>
                <a:schemeClr val="accent5">
                  <a:lumMod val="75000"/>
                </a:schemeClr>
              </a:solidFill>
              <a:latin typeface="Montserrat SemiBold"/>
              <a:ea typeface="맑은 고딕"/>
            </a:endParaRPr>
          </a:p>
          <a:p>
            <a:pPr marL="457200" lvl="0" indent="-457200" latinLnBrk="0">
              <a:buAutoNum type="arabicPeriod" startAt="2"/>
              <a:defRPr/>
            </a:pPr>
            <a:r>
              <a:rPr kumimoji="1" lang="ko-KR" altLang="en-US" sz="2000">
                <a:solidFill>
                  <a:srgbClr val="00ACB4"/>
                </a:solidFill>
                <a:latin typeface="Montserrat SemiBold"/>
              </a:rPr>
              <a:t>전문성 강화 및 슈퍼비전 체계 도입</a:t>
            </a:r>
          </a:p>
          <a:p>
            <a:pPr lvl="0" latinLnBrk="0">
              <a:defRPr/>
            </a:pPr>
            <a:endParaRPr kumimoji="1" lang="en-US" altLang="ko-KR" sz="2000">
              <a:solidFill>
                <a:srgbClr val="00ACB4"/>
              </a:solidFill>
              <a:latin typeface="Montserrat SemiBold"/>
            </a:endParaRPr>
          </a:p>
          <a:p>
            <a:pPr lvl="0" latinLnBrk="0">
              <a:defRPr/>
            </a:pPr>
            <a:r>
              <a:rPr kumimoji="1" lang="en-US" altLang="ko-KR" sz="2000" b="1">
                <a:solidFill>
                  <a:schemeClr val="accent5">
                    <a:lumMod val="75000"/>
                  </a:schemeClr>
                </a:solidFill>
                <a:latin typeface="Montserrat SemiBold"/>
              </a:rPr>
              <a:t>-    </a:t>
            </a:r>
            <a:r>
              <a:rPr kumimoji="1" lang="ko-KR" altLang="en-US" sz="2000" b="1">
                <a:solidFill>
                  <a:schemeClr val="accent5">
                    <a:lumMod val="75000"/>
                  </a:schemeClr>
                </a:solidFill>
                <a:latin typeface="Montserrat SemiBold"/>
              </a:rPr>
              <a:t>체계적인 사례관리 교육</a:t>
            </a:r>
            <a:r>
              <a:rPr kumimoji="1" lang="en-US" altLang="ko-KR" sz="2000" b="1">
                <a:solidFill>
                  <a:schemeClr val="accent5">
                    <a:lumMod val="75000"/>
                  </a:schemeClr>
                </a:solidFill>
                <a:latin typeface="Montserrat SemiBold"/>
              </a:rPr>
              <a:t>.</a:t>
            </a:r>
            <a:r>
              <a:rPr kumimoji="1" lang="ko-KR" altLang="en-US" sz="2000" b="1">
                <a:solidFill>
                  <a:schemeClr val="accent5">
                    <a:lumMod val="75000"/>
                  </a:schemeClr>
                </a:solidFill>
                <a:latin typeface="Montserrat SemiBold"/>
              </a:rPr>
              <a:t>훈련 시스템과 전문 슈퍼비전</a:t>
            </a:r>
            <a:r>
              <a:rPr kumimoji="1" lang="en-US" altLang="ko-KR" sz="2000" b="1">
                <a:solidFill>
                  <a:schemeClr val="accent5">
                    <a:lumMod val="75000"/>
                  </a:schemeClr>
                </a:solidFill>
                <a:latin typeface="Montserrat SemiBold"/>
              </a:rPr>
              <a:t> </a:t>
            </a:r>
            <a:r>
              <a:rPr kumimoji="1" lang="ko-KR" altLang="en-US" sz="2000" b="1">
                <a:solidFill>
                  <a:schemeClr val="accent5">
                    <a:lumMod val="75000"/>
                  </a:schemeClr>
                </a:solidFill>
                <a:latin typeface="Montserrat SemiBold"/>
              </a:rPr>
              <a:t>체계 구축</a:t>
            </a:r>
            <a:endParaRPr kumimoji="1" lang="en-US" altLang="ko-KR" sz="2000" b="1">
              <a:solidFill>
                <a:schemeClr val="accent5">
                  <a:lumMod val="75000"/>
                </a:schemeClr>
              </a:solidFill>
              <a:latin typeface="Montserrat SemiBold"/>
              <a:ea typeface="맑은 고딕"/>
            </a:endParaRPr>
          </a:p>
        </p:txBody>
      </p:sp>
      <p:sp>
        <p:nvSpPr>
          <p:cNvPr id="87" name="가로 글상자 86"/>
          <p:cNvSpPr txBox="1"/>
          <p:nvPr/>
        </p:nvSpPr>
        <p:spPr>
          <a:xfrm>
            <a:off x="1475756" y="342652"/>
            <a:ext cx="2474026" cy="360293"/>
          </a:xfrm>
          <a:prstGeom prst="rect">
            <a:avLst/>
          </a:prstGeom>
        </p:spPr>
        <p:txBody>
          <a:bodyPr wrap="square">
            <a:spAutoFit/>
          </a:bodyPr>
          <a:lstStyle/>
          <a:p>
            <a:pPr marL="0" marR="0" lvl="0" indent="0" defTabSz="914400" rtl="0" eaLnBrk="1" latinLnBrk="0" hangingPunct="1">
              <a:lnSpc>
                <a:spcPct val="100000"/>
              </a:lnSpc>
              <a:spcBef>
                <a:spcPts val="0"/>
              </a:spcBef>
              <a:spcAft>
                <a:spcPts val="0"/>
              </a:spcAft>
              <a:buClrTx/>
              <a:buFontTx/>
              <a:buNone/>
              <a:defRPr/>
            </a:pPr>
            <a:r>
              <a:rPr kumimoji="1" lang="ko-KR" altLang="en-US" b="0" i="0" u="none" strike="noStrike" kern="1200" cap="none" spc="0" normalizeH="0" baseline="0">
                <a:solidFill>
                  <a:srgbClr val="000000"/>
                </a:solidFill>
                <a:effectLst/>
                <a:uLnTx/>
                <a:uFillTx/>
                <a:latin typeface="Montserrat SemiBold"/>
                <a:ea typeface="맑은 고딕"/>
                <a:cs typeface="+mn-cs"/>
              </a:rPr>
              <a:t>통합사례관리</a:t>
            </a:r>
            <a:endParaRPr lang="ko-KR" altLang="en-US"/>
          </a:p>
        </p:txBody>
      </p:sp>
    </p:spTree>
    <p:extLst>
      <p:ext uri="{BB962C8B-B14F-4D97-AF65-F5344CB8AC3E}">
        <p14:creationId xmlns:p14="http://schemas.microsoft.com/office/powerpoint/2010/main" val="3194448188"/>
      </p:ext>
    </p:extLst>
  </p:cSld>
  <p:clrMapOvr>
    <a:masterClrMapping/>
  </p:clrMapOvr>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Office 테마 2013 - 2022">
  <a:themeElements>
    <a:clrScheme name="사용자 지정 99">
      <a:dk1>
        <a:srgbClr val="000000"/>
      </a:dk1>
      <a:lt1>
        <a:srgbClr val="ffffff"/>
      </a:lt1>
      <a:dk2>
        <a:srgbClr val="00acb4"/>
      </a:dk2>
      <a:lt2>
        <a:srgbClr val="fce38a"/>
      </a:lt2>
      <a:accent1>
        <a:srgbClr val="bcbde6"/>
      </a:accent1>
      <a:accent2>
        <a:srgbClr val="73dfdc"/>
      </a:accent2>
      <a:accent3>
        <a:srgbClr val="fce38a"/>
      </a:accent3>
      <a:accent4>
        <a:srgbClr val="b3d2f7"/>
      </a:accent4>
      <a:accent5>
        <a:srgbClr val="5f5f5f"/>
      </a:accent5>
      <a:accent6>
        <a:srgbClr val="4d4d4d"/>
      </a:accent6>
      <a:hlink>
        <a:srgbClr val="5f5f5f"/>
      </a:hlink>
      <a:folHlink>
        <a:srgbClr val="919191"/>
      </a:folHlink>
    </a:clrScheme>
    <a:fontScheme name="사용자 지정 241">
      <a:majorFont>
        <a:latin typeface="Montserrat SemiBold"/>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a:ln>
        <a:ln w="19050" cap="flat" cmpd="sng" algn="ctr">
          <a:solidFill>
            <a:schemeClr val="phClr"/>
          </a:solidFill>
          <a:prstDash val="solid"/>
          <a:miter/>
        </a:ln>
        <a:ln w="2540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1">
            <a:shade val="2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3977</ep:Words>
  <ep:PresentationFormat>와이드스크린</ep:PresentationFormat>
  <ep:Paragraphs>1502</ep:Paragraphs>
  <ep:Slides>62</ep:Slides>
  <ep:Notes>4</ep:Notes>
  <ep:TotalTime>0</ep:TotalTime>
  <ep:HiddenSlides>0</ep:HiddenSlides>
  <ep:MMClips>0</ep:MMClips>
  <ep:HeadingPairs>
    <vt:vector size="4" baseType="variant">
      <vt:variant>
        <vt:lpstr>테마</vt:lpstr>
      </vt:variant>
      <vt:variant>
        <vt:i4>1</vt:i4>
      </vt:variant>
      <vt:variant>
        <vt:lpstr>슬라이드 제목</vt:lpstr>
      </vt:variant>
      <vt:variant>
        <vt:i4>62</vt:i4>
      </vt:variant>
    </vt:vector>
  </ep:HeadingPairs>
  <ep:TitlesOfParts>
    <vt:vector size="63" baseType="lpstr">
      <vt:lpstr>Office 테마 2013 - 2022</vt:lpstr>
      <vt:lpstr>공공부문 사례관리</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lpstr>슬라이드 48</vt:lpstr>
      <vt:lpstr>슬라이드 49</vt:lpstr>
      <vt:lpstr>슬라이드 50</vt:lpstr>
      <vt:lpstr>슬라이드 51</vt:lpstr>
      <vt:lpstr>슬라이드 52</vt:lpstr>
      <vt:lpstr>슬라이드 53</vt:lpstr>
      <vt:lpstr>슬라이드 54</vt:lpstr>
      <vt:lpstr>슬라이드 55</vt:lpstr>
      <vt:lpstr>슬라이드 56</vt:lpstr>
      <vt:lpstr>슬라이드 57</vt:lpstr>
      <vt:lpstr>슬라이드 58</vt:lpstr>
      <vt:lpstr>슬라이드 59</vt:lpstr>
      <vt:lpstr>슬라이드 60</vt:lpstr>
      <vt:lpstr>슬라이드 61</vt:lpstr>
      <vt:lpstr>Thank you!</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2024-09-13T00:34:41.000</dcterms:created>
  <dc:creator>유미 정</dc:creator>
  <cp:lastModifiedBy>icdic</cp:lastModifiedBy>
  <dcterms:modified xsi:type="dcterms:W3CDTF">2026-06-09T19:28:48.636</dcterms:modified>
  <cp:revision>69</cp:revision>
  <cp:version/>
</cp:coreProperties>
</file>

<file path=docProps/custom.xml><?xml version="1.0" encoding="utf-8"?>
<cfp:Properties xmlns:r="http://schemas.openxmlformats.org/officeDocument/2006/relationships" xmlns:cfp="http://schemas.openxmlformats.org/officeDocument/2006/custom-properties" xmlns:vt="http://schemas.openxmlformats.org/officeDocument/2006/docPropsVTypes"/>
</file>