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20"/>
  </p:notesMasterIdLst>
  <p:handoutMasterIdLst>
    <p:handoutMasterId r:id="rId21"/>
  </p:handoutMasterIdLst>
  <p:sldIdLst>
    <p:sldId id="294" r:id="rId2"/>
    <p:sldId id="295" r:id="rId3"/>
    <p:sldId id="333" r:id="rId4"/>
    <p:sldId id="313" r:id="rId5"/>
    <p:sldId id="334" r:id="rId6"/>
    <p:sldId id="335" r:id="rId7"/>
    <p:sldId id="322" r:id="rId8"/>
    <p:sldId id="336" r:id="rId9"/>
    <p:sldId id="337" r:id="rId10"/>
    <p:sldId id="338" r:id="rId11"/>
    <p:sldId id="315" r:id="rId12"/>
    <p:sldId id="339" r:id="rId13"/>
    <p:sldId id="340" r:id="rId14"/>
    <p:sldId id="341" r:id="rId15"/>
    <p:sldId id="342" r:id="rId16"/>
    <p:sldId id="343" r:id="rId17"/>
    <p:sldId id="344" r:id="rId18"/>
    <p:sldId id="345" r:id="rId19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166"/>
    <a:srgbClr val="17335D"/>
    <a:srgbClr val="01BF92"/>
    <a:srgbClr val="01A142"/>
    <a:srgbClr val="009999"/>
    <a:srgbClr val="FFC653"/>
    <a:srgbClr val="E4E4E4"/>
    <a:srgbClr val="EEEEEE"/>
    <a:srgbClr val="E0E0E0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5" autoAdjust="0"/>
    <p:restoredTop sz="94660"/>
  </p:normalViewPr>
  <p:slideViewPr>
    <p:cSldViewPr>
      <p:cViewPr>
        <p:scale>
          <a:sx n="80" d="100"/>
          <a:sy n="80" d="100"/>
        </p:scale>
        <p:origin x="-2040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0856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5351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 l="3624" t="54089" r="3623" b="44932"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 l="17968" t="5208" r="14844" b="76042"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 l="22292" t="57778" r="58333" b="11528"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 r="44577" b="32857"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 r="26668"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 l="3624" t="54089" r="3623" b="44932"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34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  <p:sldLayoutId id="2147483754" r:id="rId20"/>
    <p:sldLayoutId id="2147483755" r:id="rId21"/>
    <p:sldLayoutId id="2147483756" r:id="rId22"/>
    <p:sldLayoutId id="2147483757" r:id="rId23"/>
    <p:sldLayoutId id="2147483758" r:id="rId24"/>
    <p:sldLayoutId id="2147483759" r:id="rId25"/>
    <p:sldLayoutId id="2147483760" r:id="rId26"/>
    <p:sldLayoutId id="2147483761" r:id="rId27"/>
    <p:sldLayoutId id="2147483762" r:id="rId28"/>
    <p:sldLayoutId id="2147483735" r:id="rId29"/>
    <p:sldLayoutId id="2147483736" r:id="rId30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모서리가 둥근 직사각형 9"/>
          <p:cNvSpPr/>
          <p:nvPr/>
        </p:nvSpPr>
        <p:spPr>
          <a:xfrm>
            <a:off x="357158" y="4725144"/>
            <a:ext cx="8501122" cy="1771676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quarter" idx="15"/>
          </p:nvPr>
        </p:nvSpPr>
        <p:spPr>
          <a:xfrm>
            <a:off x="467544" y="2561278"/>
            <a:ext cx="8104985" cy="642942"/>
          </a:xfrm>
        </p:spPr>
        <p:txBody>
          <a:bodyPr/>
          <a:lstStyle/>
          <a:p>
            <a:r>
              <a:rPr lang="en-US" altLang="ko-KR" dirty="0" smtClean="0"/>
              <a:t>(1) </a:t>
            </a:r>
            <a:r>
              <a:rPr lang="ko-KR" altLang="en-US" dirty="0" smtClean="0"/>
              <a:t>문장의 짜임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9"/>
          </p:nvPr>
        </p:nvSpPr>
        <p:spPr>
          <a:xfrm>
            <a:off x="1500166" y="4290816"/>
            <a:ext cx="2286016" cy="642923"/>
          </a:xfrm>
        </p:spPr>
        <p:txBody>
          <a:bodyPr/>
          <a:lstStyle/>
          <a:p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pic>
        <p:nvPicPr>
          <p:cNvPr id="12" name="그림 11" descr="제목 없음 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005064"/>
            <a:ext cx="942867" cy="1020151"/>
          </a:xfrm>
          <a:prstGeom prst="rect">
            <a:avLst/>
          </a:prstGeom>
        </p:spPr>
      </p:pic>
      <p:sp>
        <p:nvSpPr>
          <p:cNvPr id="13" name="텍스트 개체 틀 6"/>
          <p:cNvSpPr txBox="1">
            <a:spLocks/>
          </p:cNvSpPr>
          <p:nvPr/>
        </p:nvSpPr>
        <p:spPr>
          <a:xfrm>
            <a:off x="571472" y="5106744"/>
            <a:ext cx="8072494" cy="11203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lvl="0" algn="just">
              <a:lnSpc>
                <a:spcPct val="130000"/>
              </a:lnSpc>
              <a:buClr>
                <a:schemeClr val="accent5"/>
              </a:buClr>
              <a:buSzPct val="81000"/>
              <a:defRPr/>
            </a:pPr>
            <a:r>
              <a:rPr lang="ko-KR" altLang="en-US" sz="2800" b="1" dirty="0" smtClean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   문장의 </a:t>
            </a:r>
            <a:r>
              <a:rPr lang="ko-KR" altLang="en-US" sz="2800" b="1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짜임을 탐구하고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b="1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다양한 짜임의 문장을 효과적으로 사용할 수 있다</a:t>
            </a:r>
            <a:r>
              <a:rPr lang="en-US" altLang="ko-KR" sz="2800" b="1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800" b="1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1916832"/>
            <a:ext cx="1359446" cy="367240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독립어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1916832"/>
            <a:ext cx="6696744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r>
              <a:rPr lang="ko-KR" altLang="en-US" dirty="0" smtClean="0"/>
              <a:t>   문장의 </a:t>
            </a:r>
            <a:r>
              <a:rPr lang="ko-KR" altLang="en-US" dirty="0"/>
              <a:t>다른 성분과 직접적인 관련이 없이 독립적으로 쓰이며 부름</a:t>
            </a:r>
            <a:r>
              <a:rPr lang="en-US" altLang="ko-KR" dirty="0"/>
              <a:t>, </a:t>
            </a:r>
            <a:r>
              <a:rPr lang="ko-KR" altLang="en-US" dirty="0"/>
              <a:t>감탄</a:t>
            </a:r>
            <a:r>
              <a:rPr lang="en-US" altLang="ko-KR" dirty="0"/>
              <a:t>, </a:t>
            </a:r>
            <a:r>
              <a:rPr lang="ko-KR" altLang="en-US" dirty="0"/>
              <a:t>응답 등을 나타내는 문장 성분</a:t>
            </a:r>
            <a:r>
              <a:rPr lang="en-US" altLang="ko-KR" dirty="0" smtClean="0"/>
              <a:t>.</a:t>
            </a:r>
          </a:p>
          <a:p>
            <a:pPr algn="just">
              <a:lnSpc>
                <a:spcPct val="120000"/>
              </a:lnSpc>
            </a:pPr>
            <a:endParaRPr lang="en-US" altLang="ko-KR" sz="600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spc="-300" dirty="0"/>
              <a:t>• </a:t>
            </a:r>
            <a:r>
              <a:rPr lang="ko-KR" altLang="en-US" u="sng" spc="-300" dirty="0" smtClean="0"/>
              <a:t>지영아</a:t>
            </a:r>
            <a:r>
              <a:rPr lang="en-US" altLang="ko-KR" spc="-300" dirty="0" smtClean="0"/>
              <a:t>, </a:t>
            </a:r>
            <a:r>
              <a:rPr lang="ko-KR" altLang="en-US" spc="-300" dirty="0" smtClean="0"/>
              <a:t>너는 피아노를 정말 잘 치는구나</a:t>
            </a:r>
            <a:r>
              <a:rPr lang="en-US" altLang="ko-KR" spc="-300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세상에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이게 무슨 일이야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</a:p>
          <a:p>
            <a:pPr algn="l"/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 •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응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나 여기에 있어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0647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  <p:bldP spid="1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556792"/>
            <a:ext cx="8352928" cy="501548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문장의 짜임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628800"/>
            <a:ext cx="2222723" cy="691623"/>
            <a:chOff x="443719" y="4107589"/>
            <a:chExt cx="3023454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직각 삼각형 19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순서도: 처리 22"/>
            <p:cNvSpPr/>
            <p:nvPr/>
          </p:nvSpPr>
          <p:spPr>
            <a:xfrm>
              <a:off x="443719" y="4107589"/>
              <a:ext cx="3023454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 err="1" smtClean="0"/>
                <a:t>홑문장</a:t>
              </a:r>
              <a:endParaRPr lang="ko-KR" altLang="en-US" sz="2800" b="1" dirty="0"/>
            </a:p>
          </p:txBody>
        </p:sp>
      </p:grp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00034" y="2348880"/>
            <a:ext cx="8001056" cy="2888300"/>
          </a:xfrm>
        </p:spPr>
        <p:txBody>
          <a:bodyPr wrap="square">
            <a:noAutofit/>
          </a:bodyPr>
          <a:lstStyle/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sz="3200" dirty="0" smtClean="0"/>
              <a:t>   주어와 </a:t>
            </a:r>
            <a:r>
              <a:rPr lang="ko-KR" altLang="en-US" sz="3200" dirty="0"/>
              <a:t>서술어의 관계가 한 번만 나타나는 </a:t>
            </a:r>
            <a:r>
              <a:rPr lang="ko-KR" altLang="en-US" sz="3200" dirty="0" smtClean="0"/>
              <a:t>문장</a:t>
            </a:r>
            <a:endParaRPr lang="en-US" altLang="ko-KR" sz="3200" dirty="0" smtClean="0"/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endParaRPr lang="en-US" altLang="ko-KR" sz="1200" dirty="0" smtClean="0"/>
          </a:p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sz="3200" dirty="0" smtClean="0"/>
              <a:t>        버스가 종점으로 달린다</a:t>
            </a:r>
            <a:r>
              <a:rPr lang="en-US" altLang="ko-KR" sz="3200" dirty="0" smtClean="0"/>
              <a:t>.</a:t>
            </a:r>
            <a:endParaRPr lang="en-US" altLang="ko-KR" sz="3200" dirty="0" smtClean="0"/>
          </a:p>
        </p:txBody>
      </p:sp>
      <p:sp>
        <p:nvSpPr>
          <p:cNvPr id="10" name="타원 9"/>
          <p:cNvSpPr/>
          <p:nvPr/>
        </p:nvSpPr>
        <p:spPr>
          <a:xfrm>
            <a:off x="903582" y="4437112"/>
            <a:ext cx="500066" cy="500066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예</a:t>
            </a:r>
            <a:endParaRPr lang="ko-KR" altLang="en-US" sz="2400" b="1" dirty="0"/>
          </a:p>
        </p:txBody>
      </p:sp>
      <p:grpSp>
        <p:nvGrpSpPr>
          <p:cNvPr id="28" name="그룹 27"/>
          <p:cNvGrpSpPr/>
          <p:nvPr/>
        </p:nvGrpSpPr>
        <p:grpSpPr>
          <a:xfrm>
            <a:off x="1630419" y="4933188"/>
            <a:ext cx="4021701" cy="368020"/>
            <a:chOff x="1630419" y="4933188"/>
            <a:chExt cx="4021701" cy="368020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1630419" y="4933188"/>
              <a:ext cx="1069373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4644008" y="4933188"/>
              <a:ext cx="1008112" cy="399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그룹 18"/>
            <p:cNvGrpSpPr/>
            <p:nvPr/>
          </p:nvGrpSpPr>
          <p:grpSpPr>
            <a:xfrm>
              <a:off x="2159732" y="4937178"/>
              <a:ext cx="2988332" cy="364030"/>
              <a:chOff x="1943708" y="4721154"/>
              <a:chExt cx="2592288" cy="364030"/>
            </a:xfrm>
          </p:grpSpPr>
          <p:cxnSp>
            <p:nvCxnSpPr>
              <p:cNvPr id="11" name="직선 연결선 10"/>
              <p:cNvCxnSpPr/>
              <p:nvPr/>
            </p:nvCxnSpPr>
            <p:spPr>
              <a:xfrm>
                <a:off x="1979712" y="4721154"/>
                <a:ext cx="0" cy="36403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/>
              <p:cNvCxnSpPr/>
              <p:nvPr/>
            </p:nvCxnSpPr>
            <p:spPr>
              <a:xfrm>
                <a:off x="1943708" y="5085184"/>
                <a:ext cx="2592288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/>
              <p:cNvCxnSpPr/>
              <p:nvPr/>
            </p:nvCxnSpPr>
            <p:spPr>
              <a:xfrm>
                <a:off x="4499992" y="4721154"/>
                <a:ext cx="0" cy="36403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97217"/>
            <a:ext cx="2222723" cy="691623"/>
            <a:chOff x="443719" y="4107589"/>
            <a:chExt cx="3023454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직각 삼각형 19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순서도: 처리 22"/>
            <p:cNvSpPr/>
            <p:nvPr/>
          </p:nvSpPr>
          <p:spPr>
            <a:xfrm>
              <a:off x="443719" y="4107589"/>
              <a:ext cx="3023454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/>
                <a:t>겹</a:t>
              </a:r>
              <a:r>
                <a:rPr lang="ko-KR" altLang="en-US" sz="2800" b="1" dirty="0" smtClean="0"/>
                <a:t>문장</a:t>
              </a:r>
              <a:endParaRPr lang="ko-KR" altLang="en-US" sz="2800" b="1" dirty="0"/>
            </a:p>
          </p:txBody>
        </p:sp>
      </p:grpSp>
      <p:sp>
        <p:nvSpPr>
          <p:cNvPr id="2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00034" y="2276872"/>
            <a:ext cx="8001056" cy="2888300"/>
          </a:xfrm>
        </p:spPr>
        <p:txBody>
          <a:bodyPr wrap="square">
            <a:noAutofit/>
          </a:bodyPr>
          <a:lstStyle/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sz="3200" spc="-300" dirty="0" smtClean="0"/>
              <a:t>   주어와 </a:t>
            </a:r>
            <a:r>
              <a:rPr lang="ko-KR" altLang="en-US" sz="3200" spc="-300" dirty="0"/>
              <a:t>서술어의 관계가 </a:t>
            </a:r>
            <a:r>
              <a:rPr lang="ko-KR" altLang="en-US" sz="3200" spc="-300" dirty="0" smtClean="0"/>
              <a:t>두 번 이상 </a:t>
            </a:r>
            <a:r>
              <a:rPr lang="ko-KR" altLang="en-US" sz="3200" spc="-300" dirty="0"/>
              <a:t>나타나는 </a:t>
            </a:r>
            <a:r>
              <a:rPr lang="ko-KR" altLang="en-US" sz="3200" spc="-300" dirty="0" smtClean="0"/>
              <a:t>문장</a:t>
            </a:r>
            <a:endParaRPr lang="en-US" altLang="ko-KR" sz="3200" spc="-300" dirty="0" smtClean="0"/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endParaRPr lang="en-US" altLang="ko-KR" sz="1600" dirty="0" smtClean="0"/>
          </a:p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sz="3200" dirty="0" smtClean="0"/>
              <a:t>        나는 동생이 어지른 방을 치웠다</a:t>
            </a:r>
            <a:r>
              <a:rPr lang="en-US" altLang="ko-KR" sz="3200" dirty="0" smtClean="0"/>
              <a:t>.</a:t>
            </a:r>
            <a:endParaRPr lang="en-US" altLang="ko-KR" sz="3200" dirty="0" smtClean="0"/>
          </a:p>
        </p:txBody>
      </p:sp>
      <p:sp>
        <p:nvSpPr>
          <p:cNvPr id="10" name="타원 9"/>
          <p:cNvSpPr/>
          <p:nvPr/>
        </p:nvSpPr>
        <p:spPr>
          <a:xfrm>
            <a:off x="903582" y="4365104"/>
            <a:ext cx="500066" cy="500066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/>
              <a:t>예</a:t>
            </a:r>
            <a:endParaRPr lang="ko-KR" altLang="en-US" sz="2400" b="1" dirty="0"/>
          </a:p>
        </p:txBody>
      </p:sp>
      <p:grpSp>
        <p:nvGrpSpPr>
          <p:cNvPr id="37" name="그룹 36"/>
          <p:cNvGrpSpPr/>
          <p:nvPr/>
        </p:nvGrpSpPr>
        <p:grpSpPr>
          <a:xfrm>
            <a:off x="1630419" y="4861180"/>
            <a:ext cx="5461861" cy="508046"/>
            <a:chOff x="1630419" y="4861180"/>
            <a:chExt cx="5461861" cy="508046"/>
          </a:xfrm>
        </p:grpSpPr>
        <p:cxnSp>
          <p:nvCxnSpPr>
            <p:cNvPr id="5" name="직선 연결선 4"/>
            <p:cNvCxnSpPr/>
            <p:nvPr/>
          </p:nvCxnSpPr>
          <p:spPr>
            <a:xfrm>
              <a:off x="1630419" y="4861180"/>
              <a:ext cx="709333" cy="399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6012160" y="4861180"/>
              <a:ext cx="1080120" cy="399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그룹 34"/>
            <p:cNvGrpSpPr/>
            <p:nvPr/>
          </p:nvGrpSpPr>
          <p:grpSpPr>
            <a:xfrm>
              <a:off x="1973711" y="4865170"/>
              <a:ext cx="4686521" cy="504056"/>
              <a:chOff x="1973711" y="5373216"/>
              <a:chExt cx="4686521" cy="504056"/>
            </a:xfrm>
          </p:grpSpPr>
          <p:cxnSp>
            <p:nvCxnSpPr>
              <p:cNvPr id="11" name="직선 연결선 10"/>
              <p:cNvCxnSpPr/>
              <p:nvPr/>
            </p:nvCxnSpPr>
            <p:spPr>
              <a:xfrm>
                <a:off x="1973711" y="5373216"/>
                <a:ext cx="0" cy="504056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연결선 15"/>
              <p:cNvCxnSpPr/>
              <p:nvPr/>
            </p:nvCxnSpPr>
            <p:spPr>
              <a:xfrm>
                <a:off x="1973711" y="5877272"/>
                <a:ext cx="4686521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연결선 17"/>
              <p:cNvCxnSpPr/>
              <p:nvPr/>
            </p:nvCxnSpPr>
            <p:spPr>
              <a:xfrm>
                <a:off x="6594225" y="5373216"/>
                <a:ext cx="0" cy="504056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그룹 37"/>
          <p:cNvGrpSpPr/>
          <p:nvPr/>
        </p:nvGrpSpPr>
        <p:grpSpPr>
          <a:xfrm>
            <a:off x="2537774" y="4835555"/>
            <a:ext cx="2394266" cy="281644"/>
            <a:chOff x="2537774" y="4835555"/>
            <a:chExt cx="2394266" cy="281644"/>
          </a:xfrm>
        </p:grpSpPr>
        <p:cxnSp>
          <p:nvCxnSpPr>
            <p:cNvPr id="21" name="직선 연결선 20"/>
            <p:cNvCxnSpPr/>
            <p:nvPr/>
          </p:nvCxnSpPr>
          <p:spPr>
            <a:xfrm>
              <a:off x="2537774" y="4865170"/>
              <a:ext cx="1098122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>
              <a:off x="3833918" y="4865170"/>
              <a:ext cx="1098122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그룹 28"/>
            <p:cNvGrpSpPr/>
            <p:nvPr/>
          </p:nvGrpSpPr>
          <p:grpSpPr>
            <a:xfrm>
              <a:off x="3052493" y="4835555"/>
              <a:ext cx="1375491" cy="281644"/>
              <a:chOff x="1943708" y="4721154"/>
              <a:chExt cx="2592288" cy="364030"/>
            </a:xfrm>
          </p:grpSpPr>
          <p:cxnSp>
            <p:nvCxnSpPr>
              <p:cNvPr id="30" name="직선 연결선 29"/>
              <p:cNvCxnSpPr/>
              <p:nvPr/>
            </p:nvCxnSpPr>
            <p:spPr>
              <a:xfrm>
                <a:off x="1979712" y="4721154"/>
                <a:ext cx="0" cy="36403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/>
              <p:cNvCxnSpPr/>
              <p:nvPr/>
            </p:nvCxnSpPr>
            <p:spPr>
              <a:xfrm>
                <a:off x="1943708" y="5085184"/>
                <a:ext cx="2592288" cy="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/>
              <p:cNvCxnSpPr/>
              <p:nvPr/>
            </p:nvCxnSpPr>
            <p:spPr>
              <a:xfrm>
                <a:off x="4499992" y="4721154"/>
                <a:ext cx="0" cy="364030"/>
              </a:xfrm>
              <a:prstGeom prst="line">
                <a:avLst/>
              </a:prstGeom>
              <a:ln w="5715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2756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uiExpand="1" build="p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97217"/>
            <a:ext cx="3302843" cy="691623"/>
            <a:chOff x="443719" y="4107589"/>
            <a:chExt cx="3312312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직각 삼각형 19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순서도: 처리 22"/>
            <p:cNvSpPr/>
            <p:nvPr/>
          </p:nvSpPr>
          <p:spPr>
            <a:xfrm>
              <a:off x="443719" y="4107589"/>
              <a:ext cx="3312312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 smtClean="0"/>
                <a:t>겹</a:t>
              </a:r>
              <a:r>
                <a:rPr lang="ko-KR" altLang="en-US" sz="2800" b="1" dirty="0" smtClean="0"/>
                <a:t>문장의 종류 </a:t>
              </a:r>
              <a:endParaRPr lang="ko-KR" altLang="en-US" sz="2800" b="1" dirty="0"/>
            </a:p>
          </p:txBody>
        </p:sp>
      </p:grpSp>
      <p:sp>
        <p:nvSpPr>
          <p:cNvPr id="26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72042" y="1916832"/>
            <a:ext cx="7744374" cy="1203966"/>
          </a:xfr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dirty="0" smtClean="0"/>
              <a:t>   겹문장은 둘 이상의 </a:t>
            </a:r>
            <a:r>
              <a:rPr lang="ko-KR" altLang="en-US" dirty="0" err="1" smtClean="0"/>
              <a:t>홑문장이</a:t>
            </a:r>
            <a:r>
              <a:rPr lang="ko-KR" altLang="en-US" dirty="0" smtClean="0"/>
              <a:t> 결합되는 방식에 따라 </a:t>
            </a:r>
            <a:r>
              <a:rPr lang="ko-KR" altLang="en-US" dirty="0" err="1" smtClean="0">
                <a:solidFill>
                  <a:schemeClr val="accent6">
                    <a:lumMod val="75000"/>
                  </a:schemeClr>
                </a:solidFill>
              </a:rPr>
              <a:t>이어진문장</a:t>
            </a:r>
            <a:r>
              <a:rPr lang="ko-KR" altLang="en-US" dirty="0" err="1" smtClean="0"/>
              <a:t>과</a:t>
            </a:r>
            <a:r>
              <a:rPr lang="ko-KR" altLang="en-US" dirty="0" smtClean="0"/>
              <a:t> </a:t>
            </a:r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</a:rPr>
              <a:t>안은문장</a:t>
            </a:r>
            <a:r>
              <a:rPr lang="ko-KR" altLang="en-US" dirty="0" smtClean="0"/>
              <a:t>으로 나눌 수 있음</a:t>
            </a:r>
            <a:r>
              <a:rPr lang="en-US" altLang="ko-KR" dirty="0" smtClean="0"/>
              <a:t>.</a:t>
            </a:r>
          </a:p>
        </p:txBody>
      </p:sp>
      <p:sp>
        <p:nvSpPr>
          <p:cNvPr id="27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3284985"/>
            <a:ext cx="1858740" cy="1080120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err="1" smtClean="0"/>
              <a:t>이어진문장</a:t>
            </a:r>
            <a:endParaRPr lang="ko-KR" altLang="en-US" spc="-300" dirty="0"/>
          </a:p>
        </p:txBody>
      </p:sp>
      <p:sp>
        <p:nvSpPr>
          <p:cNvPr id="3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2339752" y="3284985"/>
            <a:ext cx="6197450" cy="10801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 smtClean="0"/>
              <a:t>   둘 </a:t>
            </a:r>
            <a:r>
              <a:rPr lang="ko-KR" altLang="en-US" dirty="0"/>
              <a:t>이상의 </a:t>
            </a:r>
            <a:r>
              <a:rPr lang="ko-KR" altLang="en-US" dirty="0" err="1"/>
              <a:t>홑문장이</a:t>
            </a:r>
            <a:r>
              <a:rPr lang="ko-KR" altLang="en-US" dirty="0"/>
              <a:t> 대등하게 이어지거나 종속적으로 이어지는 문장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4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4509120"/>
            <a:ext cx="1858740" cy="187220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안은문장</a:t>
            </a:r>
            <a:endParaRPr lang="ko-KR" altLang="en-US" spc="-300" dirty="0"/>
          </a:p>
        </p:txBody>
      </p:sp>
      <p:sp>
        <p:nvSpPr>
          <p:cNvPr id="36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2339752" y="4509120"/>
            <a:ext cx="6197450" cy="18722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spc="-170" dirty="0" smtClean="0"/>
              <a:t>   한 </a:t>
            </a:r>
            <a:r>
              <a:rPr lang="ko-KR" altLang="en-US" spc="-170" dirty="0"/>
              <a:t>문장이 다른 문장을 하나의 문장 성분처럼 안고 있는 문장</a:t>
            </a:r>
            <a:r>
              <a:rPr lang="en-US" altLang="ko-KR" spc="-170" dirty="0"/>
              <a:t>. </a:t>
            </a:r>
            <a:r>
              <a:rPr lang="ko-KR" altLang="en-US" spc="-170" dirty="0"/>
              <a:t>안은문장 안에 절의 형태로 들어가 하나의 문장 성분처럼 쓰이는 문장은 </a:t>
            </a:r>
            <a:r>
              <a:rPr lang="ko-KR" altLang="en-US" spc="-170" dirty="0">
                <a:solidFill>
                  <a:schemeClr val="accent5">
                    <a:lumMod val="50000"/>
                  </a:schemeClr>
                </a:solidFill>
              </a:rPr>
              <a:t>안긴문장</a:t>
            </a:r>
            <a:r>
              <a:rPr lang="ko-KR" altLang="en-US" spc="-170" dirty="0"/>
              <a:t>이라고 함</a:t>
            </a:r>
            <a:r>
              <a:rPr lang="en-US" altLang="ko-KR" spc="-170" dirty="0"/>
              <a:t>.</a:t>
            </a:r>
            <a:endParaRPr lang="ko-KR" altLang="en-US" spc="-170" dirty="0"/>
          </a:p>
        </p:txBody>
      </p:sp>
    </p:spTree>
    <p:extLst>
      <p:ext uri="{BB962C8B-B14F-4D97-AF65-F5344CB8AC3E}">
        <p14:creationId xmlns:p14="http://schemas.microsoft.com/office/powerpoint/2010/main" val="2790109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  <p:bldP spid="27" grpId="0" build="p" animBg="1"/>
      <p:bldP spid="33" grpId="0" uiExpand="1" build="p" animBg="1"/>
      <p:bldP spid="34" grpId="0" uiExpand="1" build="p" animBg="1"/>
      <p:bldP spid="36" grpId="0" uiExpan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97217"/>
            <a:ext cx="2798787" cy="691623"/>
            <a:chOff x="443719" y="4107589"/>
            <a:chExt cx="2806811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직각 삼각형 19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순서도: 처리 22"/>
            <p:cNvSpPr/>
            <p:nvPr/>
          </p:nvSpPr>
          <p:spPr>
            <a:xfrm>
              <a:off x="443719" y="4107589"/>
              <a:ext cx="2806811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smtClean="0"/>
                <a:t> </a:t>
              </a:r>
              <a:r>
                <a:rPr lang="ko-KR" altLang="en-US" sz="2800" b="1" dirty="0" err="1" smtClean="0"/>
                <a:t>이어진문장</a:t>
              </a:r>
              <a:endParaRPr lang="ko-KR" altLang="en-US" sz="2800" b="1" dirty="0"/>
            </a:p>
          </p:txBody>
        </p:sp>
      </p:grpSp>
      <p:sp>
        <p:nvSpPr>
          <p:cNvPr id="26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72042" y="2507762"/>
            <a:ext cx="7744374" cy="2361398"/>
          </a:xfr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accent5"/>
              </a:buClr>
            </a:pPr>
            <a:r>
              <a:rPr lang="ko-KR" altLang="en-US" sz="3200" spc="0" dirty="0" smtClean="0"/>
              <a:t>   앞 절과 뒤 절의 의미 관계에 따라 </a:t>
            </a:r>
            <a:r>
              <a:rPr lang="ko-KR" altLang="en-US" sz="3200" spc="0" dirty="0" smtClean="0">
                <a:solidFill>
                  <a:schemeClr val="accent6">
                    <a:lumMod val="75000"/>
                  </a:schemeClr>
                </a:solidFill>
              </a:rPr>
              <a:t>대등하게 </a:t>
            </a:r>
            <a:r>
              <a:rPr lang="ko-KR" altLang="en-US" sz="3200" spc="0" dirty="0" err="1" smtClean="0">
                <a:solidFill>
                  <a:schemeClr val="accent6">
                    <a:lumMod val="75000"/>
                  </a:schemeClr>
                </a:solidFill>
              </a:rPr>
              <a:t>이어진문장</a:t>
            </a:r>
            <a:r>
              <a:rPr lang="ko-KR" altLang="en-US" sz="3200" spc="0" dirty="0" err="1" smtClean="0"/>
              <a:t>과</a:t>
            </a:r>
            <a:r>
              <a:rPr lang="ko-KR" altLang="en-US" sz="3200" spc="0" dirty="0" smtClean="0"/>
              <a:t> </a:t>
            </a:r>
            <a:r>
              <a:rPr lang="ko-KR" altLang="en-US" sz="3200" spc="0" dirty="0" smtClean="0">
                <a:solidFill>
                  <a:schemeClr val="accent6">
                    <a:lumMod val="75000"/>
                  </a:schemeClr>
                </a:solidFill>
              </a:rPr>
              <a:t>종속적으로 </a:t>
            </a:r>
            <a:r>
              <a:rPr lang="ko-KR" altLang="en-US" sz="3200" spc="0" dirty="0" err="1" smtClean="0">
                <a:solidFill>
                  <a:schemeClr val="accent6">
                    <a:lumMod val="75000"/>
                  </a:schemeClr>
                </a:solidFill>
              </a:rPr>
              <a:t>이어진문장</a:t>
            </a:r>
            <a:r>
              <a:rPr lang="ko-KR" altLang="en-US" sz="3200" spc="0" dirty="0" err="1" smtClean="0"/>
              <a:t>으로</a:t>
            </a:r>
            <a:r>
              <a:rPr lang="ko-KR" altLang="en-US" sz="3200" spc="0" dirty="0" smtClean="0"/>
              <a:t> 나눌 수 있음</a:t>
            </a:r>
            <a:r>
              <a:rPr lang="en-US" altLang="ko-KR" sz="3200" spc="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56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27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1700808"/>
            <a:ext cx="1858740" cy="187220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대등하게 </a:t>
            </a:r>
            <a:r>
              <a:rPr lang="ko-KR" altLang="en-US" spc="-300" dirty="0" err="1" smtClean="0"/>
              <a:t>이어진문장</a:t>
            </a:r>
            <a:endParaRPr lang="ko-KR" altLang="en-US" spc="-300" dirty="0"/>
          </a:p>
        </p:txBody>
      </p:sp>
      <p:sp>
        <p:nvSpPr>
          <p:cNvPr id="3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2339752" y="1700808"/>
            <a:ext cx="6197450" cy="18722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 smtClean="0"/>
              <a:t>   앞 </a:t>
            </a:r>
            <a:r>
              <a:rPr lang="ko-KR" altLang="en-US" dirty="0"/>
              <a:t>절과 뒤 절의 의미 관계가 대등한 관계에 있는 문장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/>
              <a:t>윤지는 웃었</a:t>
            </a:r>
            <a:r>
              <a:rPr lang="ko-KR" altLang="en-US" u="sng" dirty="0"/>
              <a:t>지만</a:t>
            </a:r>
            <a:r>
              <a:rPr lang="ko-KR" altLang="en-US" dirty="0"/>
              <a:t> 민서는 울었다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34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4005064"/>
            <a:ext cx="1858740" cy="202822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종속적으로 </a:t>
            </a:r>
            <a:r>
              <a:rPr lang="ko-KR" altLang="en-US" spc="-300" dirty="0" err="1" smtClean="0"/>
              <a:t>이어진문장</a:t>
            </a:r>
            <a:endParaRPr lang="ko-KR" altLang="en-US" spc="-300" dirty="0"/>
          </a:p>
        </p:txBody>
      </p:sp>
      <p:sp>
        <p:nvSpPr>
          <p:cNvPr id="36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2339752" y="4005064"/>
            <a:ext cx="6197450" cy="20282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spc="-170" dirty="0"/>
              <a:t>   앞 절과 뒤 절의 의미 관계가 대등하지 못하고 종속적인 관계에 있는 문장</a:t>
            </a:r>
            <a:r>
              <a:rPr lang="en-US" altLang="ko-KR" spc="-170" dirty="0"/>
              <a:t>. </a:t>
            </a:r>
            <a:endParaRPr lang="en-US" altLang="ko-KR" spc="-170" dirty="0" smtClean="0"/>
          </a:p>
          <a:p>
            <a:pPr algn="just"/>
            <a:r>
              <a:rPr lang="en-US" altLang="ko-KR" spc="-17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spc="-170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spc="-17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r>
              <a:rPr lang="en-US" altLang="ko-KR" spc="-170" dirty="0" smtClean="0"/>
              <a:t> </a:t>
            </a:r>
            <a:r>
              <a:rPr lang="ko-KR" altLang="en-US" spc="-170" dirty="0"/>
              <a:t>산이 높</a:t>
            </a:r>
            <a:r>
              <a:rPr lang="ko-KR" altLang="en-US" u="sng" spc="-170" dirty="0"/>
              <a:t>으면</a:t>
            </a:r>
            <a:r>
              <a:rPr lang="ko-KR" altLang="en-US" spc="-170" dirty="0"/>
              <a:t> 골짜기가 깊다</a:t>
            </a:r>
            <a:r>
              <a:rPr lang="en-US" altLang="ko-KR" spc="-170" dirty="0"/>
              <a:t>.</a:t>
            </a:r>
            <a:endParaRPr lang="ko-KR" altLang="en-US" spc="-170" dirty="0"/>
          </a:p>
        </p:txBody>
      </p:sp>
    </p:spTree>
    <p:extLst>
      <p:ext uri="{BB962C8B-B14F-4D97-AF65-F5344CB8AC3E}">
        <p14:creationId xmlns:p14="http://schemas.microsoft.com/office/powerpoint/2010/main" val="313819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  <p:bldP spid="33" grpId="0" uiExpand="1" build="p" animBg="1"/>
      <p:bldP spid="34" grpId="0" uiExpand="1" build="p" animBg="1"/>
      <p:bldP spid="36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97217"/>
            <a:ext cx="2366739" cy="691623"/>
            <a:chOff x="443719" y="4107589"/>
            <a:chExt cx="2373524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직각 삼각형 19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순서도: 처리 22"/>
            <p:cNvSpPr/>
            <p:nvPr/>
          </p:nvSpPr>
          <p:spPr>
            <a:xfrm>
              <a:off x="443719" y="4107589"/>
              <a:ext cx="2373524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smtClean="0"/>
                <a:t> </a:t>
              </a:r>
              <a:r>
                <a:rPr lang="ko-KR" altLang="en-US" sz="2800" b="1" smtClean="0"/>
                <a:t>안은문장</a:t>
              </a:r>
              <a:endParaRPr lang="ko-KR" altLang="en-US" sz="2800" b="1" dirty="0"/>
            </a:p>
          </p:txBody>
        </p:sp>
      </p:grpSp>
      <p:sp>
        <p:nvSpPr>
          <p:cNvPr id="26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72042" y="2027977"/>
            <a:ext cx="7744374" cy="4497367"/>
          </a:xfr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dirty="0" smtClean="0"/>
              <a:t>   어떤 절</a:t>
            </a:r>
            <a:r>
              <a:rPr lang="en-US" altLang="ko-KR" dirty="0" smtClean="0"/>
              <a:t>(</a:t>
            </a:r>
            <a:r>
              <a:rPr lang="ko-KR" altLang="en-US" dirty="0" smtClean="0"/>
              <a:t>안긴문장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안고 있느냐에 따라 다음과 같이 나뉨</a:t>
            </a:r>
            <a:r>
              <a:rPr lang="en-US" altLang="ko-KR" dirty="0" smtClean="0"/>
              <a:t>.</a:t>
            </a:r>
          </a:p>
          <a:p>
            <a:pPr algn="just">
              <a:lnSpc>
                <a:spcPct val="130000"/>
              </a:lnSpc>
              <a:buClr>
                <a:schemeClr val="accent5"/>
              </a:buClr>
            </a:pPr>
            <a:endParaRPr lang="en-US" altLang="ko-KR" sz="700" dirty="0" smtClean="0"/>
          </a:p>
          <a:p>
            <a:pPr marL="360000" indent="-180000" algn="just">
              <a:lnSpc>
                <a:spcPct val="13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sz="2600" b="1" dirty="0" smtClean="0"/>
              <a:t>명사절을 가진 안은문장</a:t>
            </a:r>
            <a:endParaRPr lang="en-US" altLang="ko-KR" sz="2600" b="1" dirty="0" smtClean="0"/>
          </a:p>
          <a:p>
            <a:pPr marL="360000" indent="-180000" algn="just">
              <a:lnSpc>
                <a:spcPct val="13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sz="2600" b="1" dirty="0" smtClean="0"/>
              <a:t>관형절을 가진 안은문장</a:t>
            </a:r>
            <a:endParaRPr lang="en-US" altLang="ko-KR" sz="2600" b="1" dirty="0" smtClean="0"/>
          </a:p>
          <a:p>
            <a:pPr marL="360000" indent="-180000" algn="just">
              <a:lnSpc>
                <a:spcPct val="13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sz="2600" b="1" dirty="0" smtClean="0"/>
              <a:t>부사절을 가진 안은문장</a:t>
            </a:r>
            <a:endParaRPr lang="en-US" altLang="ko-KR" sz="2600" b="1" dirty="0" smtClean="0"/>
          </a:p>
          <a:p>
            <a:pPr marL="360000" indent="-180000" algn="just">
              <a:lnSpc>
                <a:spcPct val="13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sz="2600" b="1" dirty="0" smtClean="0"/>
              <a:t>서술절을 가진 안은문장</a:t>
            </a:r>
            <a:endParaRPr lang="en-US" altLang="ko-KR" sz="2600" b="1" dirty="0" smtClean="0"/>
          </a:p>
          <a:p>
            <a:pPr marL="360000" indent="-180000" algn="just">
              <a:lnSpc>
                <a:spcPct val="130000"/>
              </a:lnSpc>
              <a:buClr>
                <a:schemeClr val="accent5"/>
              </a:buClr>
              <a:buFont typeface="Wingdings" panose="05000000000000000000" pitchFamily="2" charset="2"/>
              <a:buChar char="§"/>
            </a:pPr>
            <a:r>
              <a:rPr lang="ko-KR" altLang="en-US" sz="2600" b="1" dirty="0" smtClean="0"/>
              <a:t>인용절을 가진 안은문장</a:t>
            </a:r>
            <a:endParaRPr lang="en-US" altLang="ko-KR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313072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27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2816932"/>
            <a:ext cx="1282676" cy="1584176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명사절</a:t>
            </a:r>
            <a:endParaRPr lang="ko-KR" altLang="en-US" spc="-300" dirty="0"/>
          </a:p>
        </p:txBody>
      </p:sp>
      <p:sp>
        <p:nvSpPr>
          <p:cNvPr id="3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763688" y="2816932"/>
            <a:ext cx="6773514" cy="1584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문장에서 주어</a:t>
            </a:r>
            <a:r>
              <a:rPr lang="en-US" altLang="ko-KR" dirty="0"/>
              <a:t>, </a:t>
            </a:r>
            <a:r>
              <a:rPr lang="ko-KR" altLang="en-US" dirty="0"/>
              <a:t>목적어 등의 기능을 하는 절</a:t>
            </a:r>
            <a:r>
              <a:rPr lang="en-US" altLang="ko-KR" dirty="0"/>
              <a:t>. </a:t>
            </a:r>
            <a:r>
              <a:rPr lang="ko-KR" altLang="en-US" dirty="0"/>
              <a:t>명사형 어미가 붙어 </a:t>
            </a:r>
            <a:r>
              <a:rPr lang="ko-KR" altLang="en-US" dirty="0" err="1"/>
              <a:t>만들어짐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 smtClean="0"/>
              <a:t>나는 </a:t>
            </a:r>
            <a:r>
              <a:rPr lang="ko-KR" altLang="en-US" u="sng" dirty="0" smtClean="0"/>
              <a:t>그가 오기</a:t>
            </a:r>
            <a:r>
              <a:rPr lang="ko-KR" altLang="en-US" dirty="0" smtClean="0"/>
              <a:t>를 기다렸다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4725144"/>
            <a:ext cx="1282676" cy="1584176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관</a:t>
            </a:r>
            <a:r>
              <a:rPr lang="ko-KR" altLang="en-US" spc="-300" dirty="0"/>
              <a:t>형</a:t>
            </a:r>
            <a:r>
              <a:rPr lang="ko-KR" altLang="en-US" spc="-300" dirty="0" smtClean="0"/>
              <a:t>절</a:t>
            </a:r>
            <a:endParaRPr lang="ko-KR" altLang="en-US" spc="-300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763688" y="4725144"/>
            <a:ext cx="6773514" cy="1584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문장에서 관형어의 기능을 하는 절</a:t>
            </a:r>
            <a:r>
              <a:rPr lang="en-US" altLang="ko-KR" dirty="0"/>
              <a:t>. </a:t>
            </a:r>
            <a:r>
              <a:rPr lang="ko-KR" altLang="en-US" dirty="0"/>
              <a:t>관형사형 어미가 붙어 </a:t>
            </a:r>
            <a:r>
              <a:rPr lang="ko-KR" altLang="en-US" dirty="0" err="1"/>
              <a:t>만들어짐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/>
              <a:t>이것은 </a:t>
            </a:r>
            <a:r>
              <a:rPr lang="ko-KR" altLang="en-US" u="sng" dirty="0"/>
              <a:t>내가 </a:t>
            </a:r>
            <a:r>
              <a:rPr lang="ko-KR" altLang="en-US" u="sng" dirty="0" smtClean="0"/>
              <a:t>읽은</a:t>
            </a:r>
            <a:r>
              <a:rPr lang="ko-KR" altLang="en-US" dirty="0" smtClean="0"/>
              <a:t> </a:t>
            </a:r>
            <a:r>
              <a:rPr lang="ko-KR" altLang="en-US" dirty="0"/>
              <a:t>소설책이다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500034" y="2132856"/>
            <a:ext cx="5512126" cy="504056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spc="-150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안은문장에 들어가는 각 절의 특성</a:t>
            </a:r>
            <a:endParaRPr lang="en-US" altLang="ko-KR" sz="2800" b="1" spc="-15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grpSp>
        <p:nvGrpSpPr>
          <p:cNvPr id="20" name="그룹 38"/>
          <p:cNvGrpSpPr/>
          <p:nvPr/>
        </p:nvGrpSpPr>
        <p:grpSpPr>
          <a:xfrm>
            <a:off x="189037" y="1297217"/>
            <a:ext cx="2366739" cy="691623"/>
            <a:chOff x="443719" y="4107589"/>
            <a:chExt cx="2373524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직각 삼각형 20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순서도: 처리 21"/>
            <p:cNvSpPr/>
            <p:nvPr/>
          </p:nvSpPr>
          <p:spPr>
            <a:xfrm>
              <a:off x="443719" y="4107589"/>
              <a:ext cx="2373524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smtClean="0"/>
                <a:t> </a:t>
              </a:r>
              <a:r>
                <a:rPr lang="ko-KR" altLang="en-US" sz="2800" b="1" smtClean="0"/>
                <a:t>안은문장</a:t>
              </a:r>
              <a:endParaRPr lang="ko-KR" altLang="en-US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4161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  <p:bldP spid="33" grpId="0" uiExpand="1" build="p" animBg="1"/>
      <p:bldP spid="11" grpId="0" uiExpand="1" build="p" animBg="1"/>
      <p:bldP spid="13" grpId="0" uiExpand="1" build="p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96752"/>
            <a:ext cx="8352928" cy="5375520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27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3212976"/>
            <a:ext cx="1282676" cy="115212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서술절</a:t>
            </a:r>
            <a:endParaRPr lang="ko-KR" altLang="en-US" spc="-300" dirty="0"/>
          </a:p>
        </p:txBody>
      </p:sp>
      <p:sp>
        <p:nvSpPr>
          <p:cNvPr id="3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763688" y="3212976"/>
            <a:ext cx="6773514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문장에서 서술어의 기능을 하는 절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/>
              <a:t>토끼는 </a:t>
            </a:r>
            <a:r>
              <a:rPr lang="ko-KR" altLang="en-US" u="sng" dirty="0"/>
              <a:t>앞발이 짧다</a:t>
            </a:r>
            <a:r>
              <a:rPr lang="en-US" altLang="ko-KR" dirty="0"/>
              <a:t>.</a:t>
            </a:r>
          </a:p>
        </p:txBody>
      </p:sp>
      <p:sp>
        <p:nvSpPr>
          <p:cNvPr id="11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4545124"/>
            <a:ext cx="1282676" cy="1836204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인용절</a:t>
            </a:r>
            <a:endParaRPr lang="ko-KR" altLang="en-US" spc="-300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763688" y="4545124"/>
            <a:ext cx="6773514" cy="18362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다른 사람의 말을 인용한 것이 절의 형식으로 안긴 것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/>
              <a:t>진호는 </a:t>
            </a:r>
            <a:r>
              <a:rPr lang="ko-KR" altLang="en-US" u="sng" dirty="0"/>
              <a:t>“저도 이제 중학생이에요</a:t>
            </a:r>
            <a:r>
              <a:rPr lang="en-US" altLang="ko-KR" u="sng" dirty="0"/>
              <a:t>.”</a:t>
            </a:r>
            <a:r>
              <a:rPr lang="ko-KR" altLang="en-US" u="sng" dirty="0"/>
              <a:t>라고</a:t>
            </a:r>
            <a:r>
              <a:rPr lang="ko-KR" altLang="en-US" dirty="0"/>
              <a:t> 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en-US" altLang="ko-KR" sz="1800" dirty="0" smtClean="0"/>
              <a:t> </a:t>
            </a:r>
            <a:r>
              <a:rPr lang="en-US" altLang="ko-KR" dirty="0" smtClean="0"/>
              <a:t>      </a:t>
            </a:r>
            <a:r>
              <a:rPr lang="ko-KR" altLang="en-US" dirty="0" smtClean="0"/>
              <a:t>말하였다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7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81012" y="1484784"/>
            <a:ext cx="1282676" cy="1584176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spc="-300" dirty="0" smtClean="0"/>
              <a:t>부사절</a:t>
            </a:r>
            <a:endParaRPr lang="ko-KR" altLang="en-US" spc="-300" dirty="0"/>
          </a:p>
        </p:txBody>
      </p:sp>
      <p:sp>
        <p:nvSpPr>
          <p:cNvPr id="18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763688" y="1484784"/>
            <a:ext cx="6773514" cy="1584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문장에서 부사어의 기능을 하는 절</a:t>
            </a:r>
            <a:r>
              <a:rPr lang="en-US" altLang="ko-KR" dirty="0"/>
              <a:t>. </a:t>
            </a:r>
            <a:r>
              <a:rPr lang="ko-KR" altLang="en-US" dirty="0"/>
              <a:t>부사형 어미가 붙어 </a:t>
            </a:r>
            <a:r>
              <a:rPr lang="ko-KR" altLang="en-US" dirty="0" err="1"/>
              <a:t>만들어짐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ko-KR" altLang="en-US" dirty="0"/>
              <a:t>빙수는 </a:t>
            </a:r>
            <a:r>
              <a:rPr lang="ko-KR" altLang="en-US" u="sng" dirty="0"/>
              <a:t>이가 시리도록</a:t>
            </a:r>
            <a:r>
              <a:rPr lang="ko-KR" altLang="en-US" dirty="0"/>
              <a:t> 차가웠다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100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  <p:bldP spid="33" grpId="0" uiExpand="1" build="p" animBg="1"/>
      <p:bldP spid="11" grpId="0" uiExpand="1" build="p" animBg="1"/>
      <p:bldP spid="13" grpId="0" uiExpand="1" build="p" animBg="1"/>
      <p:bldP spid="17" grpId="0" uiExpand="1" build="p" animBg="1"/>
      <p:bldP spid="18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628800"/>
            <a:ext cx="8352928" cy="494347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문장의 기본 구조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 smtClean="0"/>
              <a:t>(1) </a:t>
            </a:r>
            <a:r>
              <a:rPr lang="ko-KR" altLang="en-US" sz="3200" dirty="0" smtClean="0"/>
              <a:t>문장의 짜임</a:t>
            </a:r>
            <a:endParaRPr lang="ko-KR" altLang="en-US" sz="3200" dirty="0"/>
          </a:p>
        </p:txBody>
      </p:sp>
      <p:sp>
        <p:nvSpPr>
          <p:cNvPr id="2" name="모서리가 둥근 직사각형 1"/>
          <p:cNvSpPr/>
          <p:nvPr/>
        </p:nvSpPr>
        <p:spPr>
          <a:xfrm>
            <a:off x="548426" y="3645024"/>
            <a:ext cx="1944216" cy="17281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3068706" y="3645024"/>
            <a:ext cx="1656184" cy="172819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모서리가 둥근 직사각형 16"/>
          <p:cNvSpPr/>
          <p:nvPr/>
        </p:nvSpPr>
        <p:spPr>
          <a:xfrm>
            <a:off x="4788024" y="3645024"/>
            <a:ext cx="3744416" cy="1656184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대상의 움직임을 나타냄</a:t>
            </a: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.)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대상의 상태나 성질을 나타냄</a:t>
            </a: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.)</a:t>
            </a:r>
          </a:p>
          <a:p>
            <a:pPr lvl="0" algn="just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ko-KR" altLang="en-US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대상을 지정함</a:t>
            </a:r>
            <a:r>
              <a:rPr lang="en-US" altLang="ko-KR" sz="24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.)</a:t>
            </a:r>
            <a:endParaRPr lang="ko-KR" altLang="en-US" sz="2400" b="1" spc="-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67544" y="5637784"/>
            <a:ext cx="2105980" cy="5995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ko-KR" altLang="en-US" sz="2400" b="1" spc="-300" dirty="0" smtClean="0">
                <a:solidFill>
                  <a:schemeClr val="accent1">
                    <a:lumMod val="75000"/>
                  </a:schemeClr>
                </a:solidFill>
              </a:rPr>
              <a:t>주어</a:t>
            </a:r>
            <a:endParaRPr lang="ko-KR" alt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2987824" y="5637784"/>
            <a:ext cx="1817948" cy="5995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서술어</a:t>
            </a:r>
            <a:endParaRPr lang="ko-KR" altLang="en-US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00034" y="1875255"/>
            <a:ext cx="8001056" cy="1265713"/>
          </a:xfr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chemeClr val="accent5"/>
              </a:buClr>
            </a:pPr>
            <a:r>
              <a:rPr lang="ko-KR" altLang="en-US" spc="0" dirty="0" smtClean="0"/>
              <a:t>   우리말의 기본 구조는 서술어의 종류에 따라 다음과 같이 세 가지 유형으로 나눌 수 있음</a:t>
            </a:r>
            <a:r>
              <a:rPr lang="en-US" altLang="ko-KR" spc="0" dirty="0" smtClean="0"/>
              <a:t>.</a:t>
            </a:r>
            <a:endParaRPr lang="en-US" altLang="ko-KR" spc="0" dirty="0" smtClean="0"/>
          </a:p>
        </p:txBody>
      </p:sp>
      <p:cxnSp>
        <p:nvCxnSpPr>
          <p:cNvPr id="7" name="직선 화살표 연결선 6"/>
          <p:cNvCxnSpPr>
            <a:stCxn id="2" idx="2"/>
            <a:endCxn id="18" idx="0"/>
          </p:cNvCxnSpPr>
          <p:nvPr/>
        </p:nvCxnSpPr>
        <p:spPr>
          <a:xfrm>
            <a:off x="1520534" y="5373216"/>
            <a:ext cx="0" cy="26456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>
            <a:stCxn id="16" idx="2"/>
            <a:endCxn id="19" idx="0"/>
          </p:cNvCxnSpPr>
          <p:nvPr/>
        </p:nvCxnSpPr>
        <p:spPr>
          <a:xfrm>
            <a:off x="3896798" y="5373216"/>
            <a:ext cx="0" cy="26456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83568" y="3731548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ko-KR" altLang="en-US" sz="2400" b="1" spc="-300" dirty="0">
                <a:solidFill>
                  <a:schemeClr val="accent1">
                    <a:lumMod val="50000"/>
                  </a:schemeClr>
                </a:solidFill>
              </a:rPr>
              <a:t>누가</a:t>
            </a:r>
            <a:r>
              <a:rPr lang="en-US" altLang="ko-KR" sz="2400" b="1" spc="-3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ko-KR" altLang="en-US" sz="2400" b="1" spc="-300" dirty="0" smtClean="0">
                <a:solidFill>
                  <a:schemeClr val="accent1">
                    <a:lumMod val="50000"/>
                  </a:schemeClr>
                </a:solidFill>
              </a:rPr>
              <a:t>무엇이</a:t>
            </a:r>
            <a:r>
              <a:rPr lang="ko-KR" altLang="en-US" sz="2400" b="1" spc="-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 </a:t>
            </a:r>
            <a:r>
              <a:rPr lang="en-US" altLang="ko-KR" sz="2400" b="1" spc="-3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+       </a:t>
            </a:r>
            <a:r>
              <a:rPr lang="ko-KR" altLang="en-US" sz="2400" b="1" spc="-300" dirty="0" smtClean="0">
                <a:solidFill>
                  <a:schemeClr val="accent2">
                    <a:lumMod val="50000"/>
                  </a:schemeClr>
                </a:solidFill>
              </a:rPr>
              <a:t>어찌하다</a:t>
            </a:r>
            <a:endParaRPr lang="en-US" altLang="ko-KR" sz="2400" b="1" spc="-300" dirty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ko-KR" altLang="en-US" sz="2400" b="1" spc="-300" dirty="0">
                <a:solidFill>
                  <a:schemeClr val="accent1">
                    <a:lumMod val="50000"/>
                  </a:schemeClr>
                </a:solidFill>
              </a:rPr>
              <a:t>누가</a:t>
            </a:r>
            <a:r>
              <a:rPr lang="en-US" altLang="ko-KR" sz="2400" b="1" spc="-3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ko-KR" altLang="en-US" sz="2400" b="1" spc="-300" dirty="0">
                <a:solidFill>
                  <a:schemeClr val="accent1">
                    <a:lumMod val="50000"/>
                  </a:schemeClr>
                </a:solidFill>
              </a:rPr>
              <a:t>무엇이 </a:t>
            </a:r>
            <a:r>
              <a:rPr lang="ko-KR" altLang="en-US" sz="2400" b="1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</a:t>
            </a:r>
            <a:r>
              <a:rPr lang="en-US" altLang="ko-KR" sz="2400" b="1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+       </a:t>
            </a:r>
            <a:r>
              <a:rPr lang="ko-KR" altLang="en-US" sz="2400" b="1" spc="-300" dirty="0" smtClean="0">
                <a:solidFill>
                  <a:schemeClr val="accent2">
                    <a:lumMod val="50000"/>
                  </a:schemeClr>
                </a:solidFill>
              </a:rPr>
              <a:t>어떠하다</a:t>
            </a:r>
            <a:endParaRPr lang="ko-KR" altLang="en-US" dirty="0">
              <a:solidFill>
                <a:schemeClr val="accent2">
                  <a:lumMod val="50000"/>
                </a:schemeClr>
              </a:solidFill>
            </a:endParaRPr>
          </a:p>
          <a:p>
            <a:pPr lvl="0">
              <a:lnSpc>
                <a:spcPct val="120000"/>
              </a:lnSpc>
              <a:spcBef>
                <a:spcPct val="20000"/>
              </a:spcBef>
              <a:buClr>
                <a:srgbClr val="E88651"/>
              </a:buClr>
            </a:pPr>
            <a:r>
              <a:rPr lang="ko-KR" altLang="en-US" sz="2400" b="1" spc="-300" dirty="0">
                <a:solidFill>
                  <a:schemeClr val="accent1">
                    <a:lumMod val="50000"/>
                  </a:schemeClr>
                </a:solidFill>
              </a:rPr>
              <a:t>누가</a:t>
            </a:r>
            <a:r>
              <a:rPr lang="en-US" altLang="ko-KR" sz="2400" b="1" spc="-300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ko-KR" altLang="en-US" sz="2400" b="1" spc="-300" dirty="0">
                <a:solidFill>
                  <a:schemeClr val="accent1">
                    <a:lumMod val="50000"/>
                  </a:schemeClr>
                </a:solidFill>
              </a:rPr>
              <a:t>무엇이</a:t>
            </a:r>
            <a:r>
              <a:rPr lang="ko-KR" altLang="en-US" sz="2400" b="1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     </a:t>
            </a:r>
            <a:r>
              <a:rPr lang="en-US" altLang="ko-KR" sz="2400" b="1" spc="-300" dirty="0">
                <a:solidFill>
                  <a:prstClr val="black">
                    <a:lumMod val="75000"/>
                    <a:lumOff val="25000"/>
                  </a:prstClr>
                </a:solidFill>
              </a:rPr>
              <a:t>+       </a:t>
            </a:r>
            <a:r>
              <a:rPr lang="ko-KR" altLang="en-US" sz="2400" b="1" spc="-300" dirty="0" smtClean="0">
                <a:solidFill>
                  <a:schemeClr val="accent2">
                    <a:lumMod val="50000"/>
                  </a:schemeClr>
                </a:solidFill>
              </a:rPr>
              <a:t>무엇이다</a:t>
            </a:r>
            <a:endParaRPr lang="ko-KR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17" grpId="0" uiExpand="1" build="p"/>
      <p:bldP spid="18" grpId="0"/>
      <p:bldP spid="19" grpId="0"/>
      <p:bldP spid="20" grpId="0" build="p"/>
      <p:bldP spid="2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628800"/>
            <a:ext cx="8352928" cy="4943472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문장 성분</a:t>
            </a:r>
            <a:endParaRPr lang="ko-KR" altLang="en-US" dirty="0"/>
          </a:p>
        </p:txBody>
      </p:sp>
      <p:sp>
        <p:nvSpPr>
          <p:cNvPr id="24" name="모서리가 둥근 직사각형 23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 smtClean="0"/>
              <a:t>(1) </a:t>
            </a:r>
            <a:r>
              <a:rPr lang="ko-KR" altLang="en-US" sz="3200" dirty="0" smtClean="0"/>
              <a:t>문장의 짜임</a:t>
            </a:r>
            <a:endParaRPr lang="ko-KR" altLang="en-US" sz="3200" dirty="0"/>
          </a:p>
        </p:txBody>
      </p:sp>
      <p:sp>
        <p:nvSpPr>
          <p:cNvPr id="20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00034" y="2746933"/>
            <a:ext cx="8001056" cy="2266243"/>
          </a:xfr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chemeClr val="accent5"/>
              </a:buClr>
            </a:pPr>
            <a:r>
              <a:rPr lang="ko-KR" altLang="en-US" sz="3200" spc="0" dirty="0" smtClean="0"/>
              <a:t>   주어</a:t>
            </a:r>
            <a:r>
              <a:rPr lang="en-US" altLang="ko-KR" sz="3200" spc="0" dirty="0" smtClean="0"/>
              <a:t>, </a:t>
            </a:r>
            <a:r>
              <a:rPr lang="ko-KR" altLang="en-US" sz="3200" spc="0" dirty="0" smtClean="0"/>
              <a:t>서술어와 같이 문장 안에서 일정한 문법적 기능을 하는 부분을 </a:t>
            </a:r>
            <a:r>
              <a:rPr lang="ko-KR" altLang="en-US" sz="3200" spc="0" dirty="0" smtClean="0">
                <a:solidFill>
                  <a:schemeClr val="accent6">
                    <a:lumMod val="75000"/>
                  </a:schemeClr>
                </a:solidFill>
              </a:rPr>
              <a:t>문장 성분</a:t>
            </a:r>
            <a:r>
              <a:rPr lang="ko-KR" altLang="en-US" sz="3200" spc="0" dirty="0" smtClean="0"/>
              <a:t>이라고 함</a:t>
            </a:r>
            <a:r>
              <a:rPr lang="en-US" altLang="ko-KR" sz="3200" spc="0" dirty="0" smtClean="0"/>
              <a:t>.</a:t>
            </a:r>
            <a:endParaRPr lang="en-US" altLang="ko-KR" sz="3200" spc="0" dirty="0" smtClean="0"/>
          </a:p>
        </p:txBody>
      </p:sp>
    </p:spTree>
    <p:extLst>
      <p:ext uri="{BB962C8B-B14F-4D97-AF65-F5344CB8AC3E}">
        <p14:creationId xmlns:p14="http://schemas.microsoft.com/office/powerpoint/2010/main" val="139654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86828"/>
            <a:ext cx="2096947" cy="691623"/>
            <a:chOff x="443719" y="4107589"/>
            <a:chExt cx="2199285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직각 삼각형 20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순서도: 처리 21"/>
            <p:cNvSpPr/>
            <p:nvPr/>
          </p:nvSpPr>
          <p:spPr>
            <a:xfrm>
              <a:off x="443719" y="4107589"/>
              <a:ext cx="2199285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 smtClean="0"/>
                <a:t>주성분</a:t>
              </a:r>
              <a:endParaRPr lang="ko-KR" altLang="en-US" sz="2800" b="1" dirty="0"/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1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716058" y="2374838"/>
            <a:ext cx="7672366" cy="2558375"/>
          </a:xfrm>
        </p:spPr>
        <p:txBody>
          <a:bodyPr wrap="square">
            <a:spAutoFit/>
          </a:bodyPr>
          <a:lstStyle/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 smtClean="0"/>
              <a:t>문장 성분 가운데 문장을 </a:t>
            </a:r>
            <a:r>
              <a:rPr lang="ko-KR" altLang="en-US" dirty="0"/>
              <a:t>이루는 데 기본적으로 필요한 </a:t>
            </a:r>
            <a:r>
              <a:rPr lang="ko-KR" altLang="en-US" dirty="0" smtClean="0"/>
              <a:t>성분을 </a:t>
            </a:r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</a:rPr>
              <a:t>주성분</a:t>
            </a:r>
            <a:r>
              <a:rPr lang="ko-KR" altLang="en-US" dirty="0" smtClean="0"/>
              <a:t>이라고 함</a:t>
            </a:r>
            <a:r>
              <a:rPr lang="en-US" altLang="ko-KR" dirty="0" smtClean="0"/>
              <a:t>.</a:t>
            </a:r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endParaRPr lang="en-US" altLang="ko-KR" dirty="0"/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 smtClean="0"/>
              <a:t>주성분에는 주어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서술어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목적어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보어가 있음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1484784"/>
            <a:ext cx="1359446" cy="208823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주어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1484784"/>
            <a:ext cx="6696744" cy="20882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 smtClean="0"/>
              <a:t>   동작이나 </a:t>
            </a:r>
            <a:r>
              <a:rPr lang="ko-KR" altLang="en-US" dirty="0"/>
              <a:t>작용</a:t>
            </a:r>
            <a:r>
              <a:rPr lang="en-US" altLang="ko-KR" dirty="0"/>
              <a:t>, </a:t>
            </a:r>
            <a:r>
              <a:rPr lang="ko-KR" altLang="en-US" dirty="0"/>
              <a:t>상태나 성질 등의 주체가 되는 문장 성분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/>
              <a:t>• </a:t>
            </a:r>
            <a:r>
              <a:rPr lang="ko-KR" altLang="en-US" u="sng" dirty="0" smtClean="0"/>
              <a:t>아기가</a:t>
            </a:r>
            <a:r>
              <a:rPr lang="ko-KR" altLang="en-US" dirty="0" smtClean="0"/>
              <a:t> 우유를 먹는다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하늘이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맑다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4005064"/>
            <a:ext cx="1359446" cy="208823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서술어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4005064"/>
            <a:ext cx="6696744" cy="20882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 smtClean="0"/>
              <a:t>   </a:t>
            </a:r>
            <a:r>
              <a:rPr lang="ko-KR" altLang="en-US" dirty="0"/>
              <a:t>주어의 동작이나 작용</a:t>
            </a:r>
            <a:r>
              <a:rPr lang="en-US" altLang="ko-KR" dirty="0"/>
              <a:t>, </a:t>
            </a:r>
            <a:r>
              <a:rPr lang="ko-KR" altLang="en-US" dirty="0"/>
              <a:t>상태나 성질 등을 풀이하는 문장 성분</a:t>
            </a:r>
            <a:r>
              <a:rPr lang="en-US" altLang="ko-KR" dirty="0" smtClean="0"/>
              <a:t>.</a:t>
            </a:r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/>
              <a:t>• </a:t>
            </a:r>
            <a:r>
              <a:rPr lang="ko-KR" altLang="en-US" dirty="0" smtClean="0"/>
              <a:t>영수가 꽃다발을 </a:t>
            </a:r>
            <a:r>
              <a:rPr lang="ko-KR" altLang="en-US" u="sng" dirty="0" smtClean="0"/>
              <a:t>샀다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달이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밝다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    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수호는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학생이다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413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0" uiExpand="1" build="p" animBg="1"/>
      <p:bldP spid="12" grpId="0" uiExpand="1" build="p" animBg="1"/>
      <p:bldP spid="1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1484784"/>
            <a:ext cx="1359446" cy="208823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목</a:t>
            </a:r>
            <a:r>
              <a:rPr lang="ko-KR" altLang="en-US" dirty="0"/>
              <a:t>적</a:t>
            </a:r>
            <a:r>
              <a:rPr lang="ko-KR" altLang="en-US" dirty="0" smtClean="0"/>
              <a:t>어</a:t>
            </a:r>
            <a:endParaRPr lang="ko-KR" altLang="en-US" dirty="0"/>
          </a:p>
        </p:txBody>
      </p:sp>
      <p:sp>
        <p:nvSpPr>
          <p:cNvPr id="11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1484784"/>
            <a:ext cx="6696744" cy="20882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base"/>
            <a:r>
              <a:rPr lang="ko-KR" altLang="en-US" dirty="0" smtClean="0"/>
              <a:t>   </a:t>
            </a:r>
            <a:r>
              <a:rPr lang="ko-KR" altLang="en-US" dirty="0"/>
              <a:t>서술어가 나타내는 동작의 대상이 되는 문장 성분</a:t>
            </a:r>
            <a:r>
              <a:rPr lang="en-US" altLang="ko-KR" dirty="0"/>
              <a:t>.</a:t>
            </a:r>
            <a:endParaRPr lang="ko-KR" altLang="en-US" dirty="0"/>
          </a:p>
          <a:p>
            <a:pPr algn="l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/>
              <a:t>• </a:t>
            </a:r>
            <a:r>
              <a:rPr lang="ko-KR" altLang="en-US" dirty="0" smtClean="0"/>
              <a:t>경미가 </a:t>
            </a:r>
            <a:r>
              <a:rPr lang="ko-KR" altLang="en-US" u="sng" dirty="0" smtClean="0"/>
              <a:t>과일을</a:t>
            </a:r>
            <a:r>
              <a:rPr lang="ko-KR" altLang="en-US" dirty="0" smtClean="0"/>
              <a:t> 먹는다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철규는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현지를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기다렸다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4005064"/>
            <a:ext cx="1359446" cy="208823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보어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4005064"/>
            <a:ext cx="6696744" cy="208823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 smtClean="0"/>
              <a:t>   ‘</a:t>
            </a:r>
            <a:r>
              <a:rPr lang="ko-KR" altLang="en-US" dirty="0"/>
              <a:t>되다’</a:t>
            </a:r>
            <a:r>
              <a:rPr lang="en-US" altLang="ko-KR" dirty="0"/>
              <a:t>, ‘</a:t>
            </a:r>
            <a:r>
              <a:rPr lang="ko-KR" altLang="en-US" dirty="0"/>
              <a:t>아니다’와 같은 서술어가 주어 외에 요구하는 문장 성분</a:t>
            </a:r>
            <a:r>
              <a:rPr lang="en-US" altLang="ko-KR" dirty="0"/>
              <a:t>.</a:t>
            </a:r>
            <a:endParaRPr lang="en-US" altLang="ko-KR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/>
              <a:t>• </a:t>
            </a:r>
            <a:r>
              <a:rPr lang="ko-KR" altLang="en-US" dirty="0" smtClean="0"/>
              <a:t>물이 </a:t>
            </a:r>
            <a:r>
              <a:rPr lang="ko-KR" altLang="en-US" u="sng" dirty="0" smtClean="0"/>
              <a:t>얼음이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되었다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동생은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유치원생이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아니다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4871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11" grpId="0" uiExpand="1" build="p" animBg="1"/>
      <p:bldP spid="12" grpId="0" uiExpand="1" build="p" animBg="1"/>
      <p:bldP spid="13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86828"/>
            <a:ext cx="2438747" cy="691623"/>
            <a:chOff x="443719" y="4107589"/>
            <a:chExt cx="2199285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직각 삼각형 20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순서도: 처리 21"/>
            <p:cNvSpPr/>
            <p:nvPr/>
          </p:nvSpPr>
          <p:spPr>
            <a:xfrm>
              <a:off x="443719" y="4107589"/>
              <a:ext cx="2199285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 smtClean="0"/>
                <a:t>부속 성분</a:t>
              </a:r>
              <a:endParaRPr lang="ko-KR" altLang="en-US" sz="2800" b="1" dirty="0"/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1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00034" y="2060848"/>
            <a:ext cx="8001056" cy="2189043"/>
          </a:xfrm>
        </p:spPr>
        <p:txBody>
          <a:bodyPr wrap="square">
            <a:spAutoFit/>
          </a:bodyPr>
          <a:lstStyle/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/>
              <a:t>주성분의 내용을 자세하게 꾸며 주는 역할을 하는 문장 </a:t>
            </a:r>
            <a:r>
              <a:rPr lang="ko-KR" altLang="en-US" dirty="0" smtClean="0"/>
              <a:t>성분을 </a:t>
            </a:r>
            <a:r>
              <a:rPr lang="ko-KR" altLang="en-US" dirty="0" smtClean="0">
                <a:solidFill>
                  <a:schemeClr val="accent6">
                    <a:lumMod val="75000"/>
                  </a:schemeClr>
                </a:solidFill>
              </a:rPr>
              <a:t>부속 성분</a:t>
            </a:r>
            <a:r>
              <a:rPr lang="ko-KR" altLang="en-US" dirty="0" smtClean="0"/>
              <a:t>이라고 함</a:t>
            </a:r>
            <a:r>
              <a:rPr lang="en-US" altLang="ko-KR" dirty="0" smtClean="0"/>
              <a:t>.</a:t>
            </a:r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endParaRPr lang="en-US" altLang="ko-KR" sz="1050" dirty="0"/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 smtClean="0"/>
              <a:t>부속 성분에는 관형어와 부사어가 있음</a:t>
            </a:r>
            <a:r>
              <a:rPr lang="en-US" altLang="ko-KR" dirty="0" smtClean="0"/>
              <a:t>.</a:t>
            </a:r>
          </a:p>
        </p:txBody>
      </p:sp>
      <p:sp>
        <p:nvSpPr>
          <p:cNvPr id="11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4509120"/>
            <a:ext cx="1359446" cy="1584175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관형어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4509120"/>
            <a:ext cx="6696744" cy="15841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ko-KR" altLang="en-US" dirty="0"/>
              <a:t>   체언을 꾸며 주는 문장 성분</a:t>
            </a:r>
            <a:r>
              <a:rPr lang="en-US" altLang="ko-KR" dirty="0"/>
              <a:t>. </a:t>
            </a:r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 smtClean="0"/>
              <a:t>• </a:t>
            </a:r>
            <a:r>
              <a:rPr lang="ko-KR" altLang="en-US" dirty="0" smtClean="0"/>
              <a:t>가을은</a:t>
            </a:r>
            <a:r>
              <a:rPr lang="en-US" altLang="ko-KR" dirty="0" smtClean="0"/>
              <a:t> </a:t>
            </a:r>
            <a:r>
              <a:rPr lang="ko-KR" altLang="en-US" u="sng" dirty="0" smtClean="0"/>
              <a:t>독서의</a:t>
            </a:r>
            <a:r>
              <a:rPr lang="ko-KR" altLang="en-US" dirty="0" smtClean="0"/>
              <a:t> 계절이다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할머니께서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옛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친구를 만나셨다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537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11" grpId="0" uiExpand="1" build="p" animBg="1"/>
      <p:bldP spid="12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476250" y="1556792"/>
            <a:ext cx="1359446" cy="4248472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ko-KR" altLang="en-US" dirty="0" smtClean="0"/>
              <a:t>부사어</a:t>
            </a:r>
            <a:endParaRPr lang="ko-KR" altLang="en-US" dirty="0"/>
          </a:p>
        </p:txBody>
      </p:sp>
      <p:sp>
        <p:nvSpPr>
          <p:cNvPr id="13" name="텍스트 개체 틀 2"/>
          <p:cNvSpPr>
            <a:spLocks noGrp="1"/>
          </p:cNvSpPr>
          <p:nvPr>
            <p:ph type="body" sz="quarter" idx="15"/>
          </p:nvPr>
        </p:nvSpPr>
        <p:spPr>
          <a:xfrm>
            <a:off x="1835696" y="1556792"/>
            <a:ext cx="6696744" cy="42484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r>
              <a:rPr lang="ko-KR" altLang="en-US" dirty="0"/>
              <a:t>   주로 용언을 꾸며 주는 문장 성분</a:t>
            </a:r>
            <a:r>
              <a:rPr lang="en-US" altLang="ko-KR" dirty="0"/>
              <a:t>. </a:t>
            </a:r>
            <a:r>
              <a:rPr lang="ko-KR" altLang="en-US" dirty="0" smtClean="0"/>
              <a:t>때로는 </a:t>
            </a:r>
            <a:r>
              <a:rPr lang="ko-KR" altLang="en-US" dirty="0"/>
              <a:t>관형어나 다른 부사어를 꾸며 주기도 하고</a:t>
            </a:r>
            <a:r>
              <a:rPr lang="en-US" altLang="ko-KR" dirty="0"/>
              <a:t>, </a:t>
            </a:r>
            <a:r>
              <a:rPr lang="ko-KR" altLang="en-US" dirty="0"/>
              <a:t>문장 전체를 꾸며 주기도 함</a:t>
            </a:r>
            <a:r>
              <a:rPr lang="en-US" altLang="ko-KR" dirty="0"/>
              <a:t>. </a:t>
            </a:r>
            <a:endParaRPr lang="en-US" altLang="ko-KR" dirty="0" smtClean="0"/>
          </a:p>
          <a:p>
            <a:pPr algn="just">
              <a:lnSpc>
                <a:spcPct val="120000"/>
              </a:lnSpc>
            </a:pPr>
            <a:endParaRPr lang="en-US" altLang="ko-KR" sz="600" dirty="0" smtClean="0"/>
          </a:p>
          <a:p>
            <a:pPr algn="just"/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accent5">
                    <a:lumMod val="50000"/>
                  </a:schemeClr>
                </a:solidFill>
              </a:rPr>
              <a:t>예</a:t>
            </a:r>
            <a:r>
              <a:rPr lang="en-US" altLang="ko-KR" dirty="0" smtClean="0">
                <a:solidFill>
                  <a:schemeClr val="accent5">
                    <a:lumMod val="50000"/>
                  </a:schemeClr>
                </a:solidFill>
              </a:rPr>
              <a:t>) </a:t>
            </a:r>
            <a:r>
              <a:rPr lang="en-US" altLang="ko-KR" dirty="0"/>
              <a:t>• </a:t>
            </a:r>
            <a:r>
              <a:rPr lang="ko-KR" altLang="en-US" dirty="0" smtClean="0"/>
              <a:t>장미꽃이 </a:t>
            </a:r>
            <a:r>
              <a:rPr lang="ko-KR" altLang="en-US" u="sng" dirty="0" smtClean="0"/>
              <a:t>참</a:t>
            </a:r>
            <a:r>
              <a:rPr lang="en-US" altLang="ko-KR" dirty="0" smtClean="0"/>
              <a:t> </a:t>
            </a:r>
            <a:r>
              <a:rPr lang="ko-KR" altLang="en-US" dirty="0" smtClean="0"/>
              <a:t>예쁘다</a:t>
            </a:r>
            <a:r>
              <a:rPr lang="en-US" altLang="ko-KR" dirty="0" smtClean="0"/>
              <a:t>.</a:t>
            </a:r>
          </a:p>
          <a:p>
            <a:pPr algn="l"/>
            <a:r>
              <a:rPr lang="en-US" altLang="ko-KR" dirty="0" smtClean="0"/>
              <a:t>    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현수가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아주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헌 책을 발견하였다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algn="l"/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• 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시간이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매우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빨리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흐른다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algn="l"/>
            <a:r>
              <a:rPr lang="en-US" altLang="ko-KR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    • </a:t>
            </a:r>
            <a:r>
              <a:rPr lang="ko-KR" altLang="en-US" u="sng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과연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그는 훌륭한 예술가로구나</a:t>
            </a:r>
            <a:r>
              <a:rPr lang="en-US" altLang="ko-KR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078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모서리가 둥근 직사각형 13"/>
          <p:cNvSpPr/>
          <p:nvPr/>
        </p:nvSpPr>
        <p:spPr>
          <a:xfrm>
            <a:off x="323528" y="1142984"/>
            <a:ext cx="8352928" cy="5214974"/>
          </a:xfrm>
          <a:prstGeom prst="roundRect">
            <a:avLst>
              <a:gd name="adj" fmla="val 4688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38"/>
          <p:cNvGrpSpPr/>
          <p:nvPr/>
        </p:nvGrpSpPr>
        <p:grpSpPr>
          <a:xfrm>
            <a:off x="189037" y="1286828"/>
            <a:ext cx="2438747" cy="691623"/>
            <a:chOff x="443719" y="4107589"/>
            <a:chExt cx="2199285" cy="589305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직각 삼각형 20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순서도: 처리 21"/>
            <p:cNvSpPr/>
            <p:nvPr/>
          </p:nvSpPr>
          <p:spPr>
            <a:xfrm>
              <a:off x="443719" y="4107589"/>
              <a:ext cx="2199285" cy="466164"/>
            </a:xfrm>
            <a:prstGeom prst="flowChartProcess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>
              <a:sp3d>
                <a:bevelT w="1270" h="1270"/>
              </a:sp3d>
            </a:bodyPr>
            <a:lstStyle/>
            <a:p>
              <a:pPr marL="180000">
                <a:lnSpc>
                  <a:spcPct val="80000"/>
                </a:lnSpc>
              </a:pPr>
              <a:r>
                <a:rPr lang="ko-KR" altLang="en-US" sz="2800" b="1" dirty="0" smtClean="0">
                  <a:solidFill>
                    <a:schemeClr val="accent5">
                      <a:lumMod val="75000"/>
                    </a:schemeClr>
                  </a:solidFill>
                </a:rPr>
                <a:t>▶</a:t>
              </a:r>
              <a:r>
                <a:rPr lang="ko-KR" altLang="en-US" sz="2800" b="1" dirty="0" smtClean="0"/>
                <a:t> </a:t>
              </a:r>
              <a:r>
                <a:rPr lang="ko-KR" altLang="en-US" sz="2800" b="1" dirty="0" smtClean="0"/>
                <a:t>독</a:t>
              </a:r>
              <a:r>
                <a:rPr lang="ko-KR" altLang="en-US" sz="2800" b="1" dirty="0"/>
                <a:t>립</a:t>
              </a:r>
              <a:r>
                <a:rPr lang="ko-KR" altLang="en-US" sz="2800" b="1" dirty="0" smtClean="0"/>
                <a:t> 성분</a:t>
              </a:r>
              <a:endParaRPr lang="ko-KR" altLang="en-US" sz="2800" b="1" dirty="0"/>
            </a:p>
          </p:txBody>
        </p:sp>
      </p:grpSp>
      <p:sp>
        <p:nvSpPr>
          <p:cNvPr id="9" name="모서리가 둥근 직사각형 8"/>
          <p:cNvSpPr/>
          <p:nvPr/>
        </p:nvSpPr>
        <p:spPr>
          <a:xfrm>
            <a:off x="6913718" y="404664"/>
            <a:ext cx="2016000" cy="324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118~134</a:t>
            </a:r>
            <a:r>
              <a:rPr lang="ko-KR" altLang="en-US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0" name="텍스트 개체 틀 13"/>
          <p:cNvSpPr>
            <a:spLocks noGrp="1"/>
          </p:cNvSpPr>
          <p:nvPr/>
        </p:nvSpPr>
        <p:spPr>
          <a:xfrm>
            <a:off x="0" y="142852"/>
            <a:ext cx="7380312" cy="642942"/>
          </a:xfrm>
          <a:prstGeom prst="rect">
            <a:avLst/>
          </a:prstGeom>
          <a:noFill/>
        </p:spPr>
        <p:txBody>
          <a:bodyPr wrap="square" lIns="216000" tIns="0" rIns="0" bIns="0" rtlCol="0" anchor="ctr">
            <a:norm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spcBef>
                <a:spcPct val="20000"/>
              </a:spcBef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en-US" sz="3200" dirty="0"/>
              <a:t>(1) </a:t>
            </a:r>
            <a:r>
              <a:rPr lang="ko-KR" altLang="en-US" sz="3200" dirty="0"/>
              <a:t>문장의 짜임</a:t>
            </a:r>
            <a:endParaRPr lang="ko-KR" altLang="en-US" sz="3200" dirty="0"/>
          </a:p>
        </p:txBody>
      </p:sp>
      <p:sp>
        <p:nvSpPr>
          <p:cNvPr id="15" name="텍스트 개체 틀 25"/>
          <p:cNvSpPr>
            <a:spLocks noGrp="1"/>
          </p:cNvSpPr>
          <p:nvPr>
            <p:ph type="body" sz="quarter" idx="15"/>
          </p:nvPr>
        </p:nvSpPr>
        <p:spPr>
          <a:xfrm>
            <a:off x="572042" y="2492896"/>
            <a:ext cx="7744374" cy="2714571"/>
          </a:xfrm>
        </p:spPr>
        <p:txBody>
          <a:bodyPr wrap="square">
            <a:spAutoFit/>
          </a:bodyPr>
          <a:lstStyle/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/>
              <a:t>문장의 다른 성분과 직접적인 관계를 맺지 않고 독립적으로 쓰이는 성분을 </a:t>
            </a:r>
            <a:r>
              <a:rPr lang="ko-KR" altLang="en-US" dirty="0">
                <a:solidFill>
                  <a:schemeClr val="accent6">
                    <a:lumMod val="75000"/>
                  </a:schemeClr>
                </a:solidFill>
              </a:rPr>
              <a:t>독립 성분</a:t>
            </a:r>
            <a:r>
              <a:rPr lang="ko-KR" altLang="en-US" dirty="0"/>
              <a:t>이라고 함</a:t>
            </a:r>
            <a:r>
              <a:rPr lang="en-US" altLang="ko-KR" dirty="0" smtClean="0"/>
              <a:t>.</a:t>
            </a:r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endParaRPr lang="en-US" altLang="ko-KR" sz="1050" dirty="0"/>
          </a:p>
          <a:p>
            <a:pPr marL="252000" indent="-252000" algn="just">
              <a:lnSpc>
                <a:spcPct val="130000"/>
              </a:lnSpc>
              <a:buClr>
                <a:schemeClr val="accent5"/>
              </a:buClr>
              <a:buFont typeface="Wingdings" pitchFamily="2" charset="2"/>
              <a:buChar char="§"/>
            </a:pPr>
            <a:r>
              <a:rPr lang="ko-KR" altLang="en-US" dirty="0" smtClean="0"/>
              <a:t>부름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감탄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응답 등을 나타내는 독립어가 이에 속함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543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1959</TotalTime>
  <Words>842</Words>
  <Application>Microsoft Office PowerPoint</Application>
  <PresentationFormat>화면 슬라이드 쇼(4:3)</PresentationFormat>
  <Paragraphs>146</Paragraphs>
  <Slides>18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이동주</cp:lastModifiedBy>
  <cp:revision>310</cp:revision>
  <dcterms:created xsi:type="dcterms:W3CDTF">2017-02-06T07:26:18Z</dcterms:created>
  <dcterms:modified xsi:type="dcterms:W3CDTF">2020-04-28T11:29:09Z</dcterms:modified>
</cp:coreProperties>
</file>