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1"/>
  </p:sldMasterIdLst>
  <p:notesMasterIdLst>
    <p:notesMasterId r:id="rId13"/>
  </p:notesMasterIdLst>
  <p:handoutMasterIdLst>
    <p:handoutMasterId r:id="rId14"/>
  </p:handoutMasterIdLst>
  <p:sldIdLst>
    <p:sldId id="289" r:id="rId2"/>
    <p:sldId id="348" r:id="rId3"/>
    <p:sldId id="338" r:id="rId4"/>
    <p:sldId id="352" r:id="rId5"/>
    <p:sldId id="347" r:id="rId6"/>
    <p:sldId id="353" r:id="rId7"/>
    <p:sldId id="343" r:id="rId8"/>
    <p:sldId id="354" r:id="rId9"/>
    <p:sldId id="355" r:id="rId10"/>
    <p:sldId id="356" r:id="rId11"/>
    <p:sldId id="357" r:id="rId1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35D"/>
    <a:srgbClr val="01BF92"/>
    <a:srgbClr val="01A142"/>
    <a:srgbClr val="009999"/>
    <a:srgbClr val="FFC653"/>
    <a:srgbClr val="FEE166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3" autoAdjust="0"/>
    <p:restoredTop sz="94660"/>
  </p:normalViewPr>
  <p:slideViewPr>
    <p:cSldViewPr>
      <p:cViewPr varScale="1">
        <p:scale>
          <a:sx n="72" d="100"/>
          <a:sy n="72" d="100"/>
        </p:scale>
        <p:origin x="1136" y="36"/>
      </p:cViewPr>
      <p:guideLst>
        <p:guide orient="horz" pos="111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6584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16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7382C-C63C-42AA-BCB5-4E0F10ABB02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878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23"/>
          <p:cNvSpPr/>
          <p:nvPr userDrawn="1"/>
        </p:nvSpPr>
        <p:spPr>
          <a:xfrm>
            <a:off x="357158" y="4500570"/>
            <a:ext cx="8501122" cy="200026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34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35" r:id="rId29"/>
    <p:sldLayoutId id="2147483736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611560" y="4143380"/>
            <a:ext cx="7857231" cy="554400"/>
          </a:xfrm>
        </p:spPr>
        <p:txBody>
          <a:bodyPr/>
          <a:lstStyle/>
          <a:p>
            <a:pPr marL="742950" indent="-742950"/>
            <a:r>
              <a:rPr lang="en-US" altLang="ko-KR" sz="3600" spc="-150" dirty="0" smtClean="0"/>
              <a:t>(1) </a:t>
            </a:r>
            <a:r>
              <a:rPr lang="ko-KR" altLang="en-US" sz="3600" spc="-150" dirty="0" smtClean="0"/>
              <a:t>문장의 짜임</a:t>
            </a:r>
            <a:endParaRPr lang="ko-KR" altLang="en-US" sz="3600" spc="-15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9.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□□□은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/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문장에서 부사어의 기능을 하는 절로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‘-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게’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‘-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도록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’ 등의 부사형 어미가 붙어 만들어진다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5436096" y="4797722"/>
            <a:ext cx="335074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부 사 절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73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196752"/>
            <a:ext cx="8001056" cy="206643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10. ‘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지수가 그 일을 해냈음이 분명하다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.’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는 서술절을 가진 안은문장이다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944" y="0"/>
            <a:ext cx="5076057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1472" y="3710008"/>
            <a:ext cx="4432576" cy="2671320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‘지수가 그 일을 해냈음이 분명하다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.’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는 명사절을 가진 안은문장이다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2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84784"/>
            <a:ext cx="8001056" cy="15623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‘하늘이 파랗다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.’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‘무엇이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+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어찌하다’ 구조의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944" y="0"/>
            <a:ext cx="5076057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043608" y="3789040"/>
            <a:ext cx="3661742" cy="2376264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‘하늘이 파랗다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.’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는 ‘무엇이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어떠하다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’ 구조의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610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 성분 가운데 문장을 이루는 데 기본적으로 필요한 성분을 □□□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(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이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)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라고 한다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0" name="어"/>
          <p:cNvSpPr txBox="1"/>
          <p:nvPr/>
        </p:nvSpPr>
        <p:spPr>
          <a:xfrm>
            <a:off x="6012160" y="4797722"/>
            <a:ext cx="277468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주 성 분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18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□□□은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/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체언을 꾸며 주는 문장 </a:t>
            </a:r>
            <a:r>
              <a:rPr lang="ko-KR" altLang="en-US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성분이다</a:t>
            </a: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0" name="어"/>
          <p:cNvSpPr txBox="1"/>
          <p:nvPr/>
        </p:nvSpPr>
        <p:spPr>
          <a:xfrm>
            <a:off x="6012160" y="4797722"/>
            <a:ext cx="277468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관 형 어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57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문장의 다른 성분과 직접적인 관련이 없이 독립적으로 쓰이며 부름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감탄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응답 등을 나타내는 문장 성분</a:t>
            </a:r>
            <a:r>
              <a:rPr lang="ko-KR" altLang="en-US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은 □□□이다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6012160" y="4797722"/>
            <a:ext cx="277468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독 </a:t>
            </a:r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립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어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196752"/>
            <a:ext cx="8001056" cy="206643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겹문장은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주어와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서술어의 관계가 한 번만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나타나는 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944" y="0"/>
            <a:ext cx="5076057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1472" y="3710008"/>
            <a:ext cx="4432576" cy="2671320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겹문장은 주어와 서술어의 </a:t>
            </a:r>
            <a:r>
              <a:rPr lang="ko-KR" altLang="en-US" sz="2800" b="1">
                <a:solidFill>
                  <a:schemeClr val="accent5">
                    <a:lumMod val="50000"/>
                  </a:schemeClr>
                </a:solidFill>
              </a:rPr>
              <a:t>관계가 </a:t>
            </a:r>
            <a:r>
              <a:rPr lang="ko-KR" altLang="en-US" sz="2800" b="1" smtClean="0">
                <a:solidFill>
                  <a:schemeClr val="accent5">
                    <a:lumMod val="50000"/>
                  </a:schemeClr>
                </a:solidFill>
              </a:rPr>
              <a:t>두 번 이상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나타나는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주어와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서술어의 관계가 한 번만 나타나는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문장은 </a:t>
            </a:r>
            <a:r>
              <a:rPr lang="ko-KR" altLang="en-US" sz="2800" b="1" dirty="0" err="1" smtClean="0">
                <a:solidFill>
                  <a:schemeClr val="accent5">
                    <a:lumMod val="50000"/>
                  </a:schemeClr>
                </a:solidFill>
              </a:rPr>
              <a:t>홑문장이다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ko-KR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6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196752"/>
            <a:ext cx="8001056" cy="230425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5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6. ‘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사과는 빨갛고 바나나는 노랗다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.’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는 대등하게 </a:t>
            </a:r>
            <a:r>
              <a:rPr lang="ko-KR" altLang="en-US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이어진문장이다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 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28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251" y="0"/>
            <a:ext cx="5076749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3851920" y="3789040"/>
            <a:ext cx="4720608" cy="2638646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‘사과는 빨갛고 바나나는 노랗다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.’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는 앞 절과 뒤 절의 의미 관계가 대등한 관계에 있는 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083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한 문장이 다른 문장을 하나의 문장 성분처럼 안고 있는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문장을 □□□□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(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이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)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라고 한다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5436096" y="4797722"/>
            <a:ext cx="335074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안 은 문 장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2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8. 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‘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네가 기뻐할 일이 생겼다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.’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□□□을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/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를 가진 안은문장이다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5436096" y="4797722"/>
            <a:ext cx="335074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관 형 절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8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2292</TotalTime>
  <Words>345</Words>
  <Application>Microsoft Office PowerPoint</Application>
  <PresentationFormat>화면 슬라이드 쇼(4:3)</PresentationFormat>
  <Paragraphs>43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HY견고딕</vt:lpstr>
      <vt:lpstr>HY중고딕</vt:lpstr>
      <vt:lpstr>돋움체</vt:lpstr>
      <vt:lpstr>맑은 고딕</vt:lpstr>
      <vt:lpstr>Arial</vt:lpstr>
      <vt:lpstr>Wingdings</vt:lpstr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Lee Dongjoo</cp:lastModifiedBy>
  <cp:revision>450</cp:revision>
  <dcterms:created xsi:type="dcterms:W3CDTF">2017-02-06T07:26:18Z</dcterms:created>
  <dcterms:modified xsi:type="dcterms:W3CDTF">2020-04-28T22:04:28Z</dcterms:modified>
</cp:coreProperties>
</file>