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66" r:id="rId2"/>
    <p:sldId id="268" r:id="rId3"/>
    <p:sldId id="270" r:id="rId4"/>
    <p:sldId id="273" r:id="rId5"/>
    <p:sldId id="274" r:id="rId6"/>
  </p:sldIdLst>
  <p:sldSz cx="9144000" cy="6858000" type="screen4x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D8F"/>
    <a:srgbClr val="DAEFFA"/>
    <a:srgbClr val="FF7C80"/>
    <a:srgbClr val="FF9999"/>
    <a:srgbClr val="B9E0F1"/>
    <a:srgbClr val="C5E6F7"/>
    <a:srgbClr val="DDBFB5"/>
    <a:srgbClr val="E7DFF1"/>
    <a:srgbClr val="DDD1E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6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810" y="-9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6FC37-F09F-4854-A28C-7459C573927A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C5078-9E5B-49B7-8AE2-BEC525DBE6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08455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44469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5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40718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O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17" name="그림 16" descr="013.png"/>
          <p:cNvPicPr>
            <a:picLocks noChangeAspect="1"/>
          </p:cNvPicPr>
          <p:nvPr userDrawn="1"/>
        </p:nvPicPr>
        <p:blipFill>
          <a:blip r:embed="rId3" cstate="print"/>
          <a:srcRect l="22292" t="57778" r="58333" b="11528"/>
          <a:stretch>
            <a:fillRect/>
          </a:stretch>
        </p:blipFill>
        <p:spPr>
          <a:xfrm>
            <a:off x="2038350" y="3962400"/>
            <a:ext cx="17716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003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연결선 8"/>
          <p:cNvCxnSpPr/>
          <p:nvPr userDrawn="1"/>
        </p:nvCxnSpPr>
        <p:spPr>
          <a:xfrm>
            <a:off x="833438" y="3743325"/>
            <a:ext cx="7477125" cy="0"/>
          </a:xfrm>
          <a:prstGeom prst="line">
            <a:avLst/>
          </a:prstGeom>
          <a:ln w="12700">
            <a:solidFill>
              <a:srgbClr val="F0485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텍스트 개체 틀 14"/>
          <p:cNvSpPr>
            <a:spLocks noGrp="1"/>
          </p:cNvSpPr>
          <p:nvPr>
            <p:ph type="body" sz="quarter" idx="11"/>
          </p:nvPr>
        </p:nvSpPr>
        <p:spPr>
          <a:xfrm>
            <a:off x="976544" y="1598188"/>
            <a:ext cx="7599285" cy="2121555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l" defTabSz="914400" rtl="0" eaLnBrk="1" latinLnBrk="1" hangingPunct="1">
              <a:buNone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8" name="텍스트 개체 틀 17"/>
          <p:cNvSpPr>
            <a:spLocks noGrp="1"/>
          </p:cNvSpPr>
          <p:nvPr>
            <p:ph type="body" sz="quarter" idx="12"/>
          </p:nvPr>
        </p:nvSpPr>
        <p:spPr>
          <a:xfrm>
            <a:off x="976544" y="3773488"/>
            <a:ext cx="7581900" cy="2254250"/>
          </a:xfrm>
          <a:prstGeom prst="rect">
            <a:avLst/>
          </a:prstGeom>
          <a:noFill/>
        </p:spPr>
        <p:txBody>
          <a:bodyPr lIns="0" tIns="0" rIns="0" bIns="0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ko-KR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1" name="텍스트 개체 틀 12"/>
          <p:cNvSpPr>
            <a:spLocks noGrp="1"/>
          </p:cNvSpPr>
          <p:nvPr>
            <p:ph type="body" sz="quarter" idx="13"/>
          </p:nvPr>
        </p:nvSpPr>
        <p:spPr>
          <a:xfrm>
            <a:off x="548629" y="1358483"/>
            <a:ext cx="429145" cy="615553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>
            <a:lvl1pPr>
              <a:buNone/>
              <a:defRPr lang="ko-KR" altLang="en-US" sz="4000" b="1" kern="1200" spc="-150" noProof="0" dirty="0">
                <a:solidFill>
                  <a:srgbClr val="F04858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답이 'X'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01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4705350" cy="551090"/>
          </a:xfrm>
          <a:prstGeom prst="rect">
            <a:avLst/>
          </a:prstGeom>
          <a:noFill/>
        </p:spPr>
        <p:txBody>
          <a:bodyPr wrap="square" lIns="216000" tIns="180000" rIns="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l" defTabSz="914400" rtl="0" eaLnBrk="1" latinLnBrk="1" hangingPunct="1">
              <a:buFont typeface="+mj-lt"/>
              <a:buAutoNum type="romanUcPeriod"/>
              <a:defRPr lang="ko-KR" altLang="en-US" sz="2400" kern="12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err="1" smtClean="0"/>
              <a:t>단원명</a:t>
            </a:r>
            <a:endParaRPr lang="en-US" altLang="ko-KR" dirty="0" smtClean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733925" y="0"/>
            <a:ext cx="4410075" cy="458757"/>
          </a:xfrm>
          <a:prstGeom prst="rect">
            <a:avLst/>
          </a:prstGeom>
          <a:noFill/>
        </p:spPr>
        <p:txBody>
          <a:bodyPr wrap="square" lIns="0" tIns="180000" rIns="216000" bIns="0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180975" indent="-180975" algn="r" defTabSz="914400" rtl="0" eaLnBrk="1" latinLnBrk="1" hangingPunct="1">
              <a:buFont typeface="+mj-lt"/>
              <a:buAutoNum type="arabicPeriod"/>
              <a:defRPr lang="ko-KR" altLang="en-US" sz="1800" b="1" kern="1200" spc="-18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중단원명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2" hasCustomPrompt="1"/>
          </p:nvPr>
        </p:nvSpPr>
        <p:spPr>
          <a:xfrm>
            <a:off x="661988" y="923925"/>
            <a:ext cx="7820025" cy="28384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0" algn="just" defTabSz="914400" rtl="0" eaLnBrk="1" latinLnBrk="1" hangingPunct="1">
              <a:buNone/>
              <a:tabLst>
                <a:tab pos="0" algn="l"/>
                <a:tab pos="542925" algn="l"/>
              </a:tabLst>
              <a:defRPr lang="ko-KR" altLang="en-US" sz="3200" kern="1200" spc="-7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문제를 입력해주세요</a:t>
            </a:r>
            <a:endParaRPr lang="ko-KR" altLang="en-US" dirty="0"/>
          </a:p>
        </p:txBody>
      </p:sp>
      <p:pic>
        <p:nvPicPr>
          <p:cNvPr id="6" name="그림 5" descr="014.png"/>
          <p:cNvPicPr>
            <a:picLocks noChangeAspect="1"/>
          </p:cNvPicPr>
          <p:nvPr userDrawn="1"/>
        </p:nvPicPr>
        <p:blipFill>
          <a:blip r:embed="rId3" cstate="print"/>
          <a:srcRect l="56042" t="58194" r="24896" b="10833"/>
          <a:stretch>
            <a:fillRect/>
          </a:stretch>
        </p:blipFill>
        <p:spPr>
          <a:xfrm>
            <a:off x="5124450" y="3990975"/>
            <a:ext cx="17430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7543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95497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0907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6657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7948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7035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5208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5794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6898B-650B-408E-9655-EE080F07DA62}" type="datetimeFigureOut">
              <a:rPr lang="ko-KR" altLang="en-US" smtClean="0"/>
              <a:pPr/>
              <a:t>2020-02-12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19B25-10E1-4823-8FDE-00B2E5AF85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711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0" y="3390900"/>
            <a:ext cx="9144000" cy="3467100"/>
          </a:xfrm>
          <a:prstGeom prst="rect">
            <a:avLst/>
          </a:prstGeom>
          <a:solidFill>
            <a:srgbClr val="DAEF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353373" y="3944938"/>
            <a:ext cx="62285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4400" b="1" dirty="0" smtClean="0">
                <a:solidFill>
                  <a:schemeClr val="tx2"/>
                </a:solidFill>
                <a:latin typeface="+mn-ea"/>
                <a:ea typeface="+mn-ea"/>
                <a:cs typeface="Aharoni" panose="02010803020104030203" pitchFamily="2" charset="-79"/>
              </a:rPr>
              <a:t>3. </a:t>
            </a:r>
            <a:r>
              <a:rPr lang="ko-KR" altLang="en-US" sz="4400" b="1" dirty="0" smtClean="0">
                <a:solidFill>
                  <a:schemeClr val="tx2"/>
                </a:solidFill>
                <a:latin typeface="+mn-ea"/>
                <a:cs typeface="Aharoni" panose="02010803020104030203" pitchFamily="2" charset="-79"/>
              </a:rPr>
              <a:t>탐구하는 우리</a:t>
            </a:r>
            <a:endParaRPr kumimoji="0" lang="en-US" altLang="ko-KR" sz="4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975" y="5056188"/>
            <a:ext cx="44640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ko-KR" sz="2800" dirty="0" smtClean="0">
                <a:latin typeface="+mj-ea"/>
                <a:ea typeface="+mj-ea"/>
              </a:rPr>
              <a:t>(1) </a:t>
            </a:r>
            <a:r>
              <a:rPr lang="ko-KR" altLang="en-US" sz="2800" dirty="0" smtClean="0"/>
              <a:t>보고하는 글 쓰기</a:t>
            </a:r>
            <a:endParaRPr lang="ko-KR" altLang="en-US" sz="2800" dirty="0" smtClean="0"/>
          </a:p>
        </p:txBody>
      </p:sp>
      <p:sp>
        <p:nvSpPr>
          <p:cNvPr id="10" name="사각형: 둥근 모서리 3"/>
          <p:cNvSpPr/>
          <p:nvPr/>
        </p:nvSpPr>
        <p:spPr>
          <a:xfrm>
            <a:off x="187325" y="200025"/>
            <a:ext cx="8763000" cy="6448425"/>
          </a:xfrm>
          <a:prstGeom prst="roundRect">
            <a:avLst>
              <a:gd name="adj" fmla="val 5484"/>
            </a:avLst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350"/>
          </a:p>
        </p:txBody>
      </p:sp>
      <p:grpSp>
        <p:nvGrpSpPr>
          <p:cNvPr id="17" name="그룹 18"/>
          <p:cNvGrpSpPr>
            <a:grpSpLocks/>
          </p:cNvGrpSpPr>
          <p:nvPr/>
        </p:nvGrpSpPr>
        <p:grpSpPr bwMode="auto">
          <a:xfrm>
            <a:off x="779463" y="2162175"/>
            <a:ext cx="4387850" cy="1576388"/>
            <a:chOff x="894914" y="2394856"/>
            <a:chExt cx="4388286" cy="1576185"/>
          </a:xfrm>
        </p:grpSpPr>
        <p:sp>
          <p:nvSpPr>
            <p:cNvPr id="18" name="순서도: 처리 17"/>
            <p:cNvSpPr/>
            <p:nvPr/>
          </p:nvSpPr>
          <p:spPr>
            <a:xfrm>
              <a:off x="894914" y="2394856"/>
              <a:ext cx="4388286" cy="1401582"/>
            </a:xfrm>
            <a:prstGeom prst="flowChartProcess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교과서 내용을</a:t>
              </a:r>
              <a:endParaRPr kumimoji="0" lang="en-US" altLang="ko-KR" sz="2800" b="1" dirty="0">
                <a:latin typeface="+mj-ea"/>
                <a:ea typeface="+mj-ea"/>
              </a:endParaRP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2800" b="1" dirty="0">
                  <a:latin typeface="+mj-ea"/>
                  <a:ea typeface="+mj-ea"/>
                </a:rPr>
                <a:t>한번에 정리하는 </a:t>
              </a:r>
              <a:r>
                <a:rPr kumimoji="0" lang="ko-KR" altLang="en-US" sz="2800" b="1" dirty="0" err="1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쫑</a:t>
              </a:r>
              <a:r>
                <a:rPr kumimoji="0" lang="ko-KR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퀴즈</a:t>
              </a:r>
              <a:endParaRPr kumimoji="0" lang="ko-KR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9" name="이등변 삼각형 18"/>
            <p:cNvSpPr/>
            <p:nvPr/>
          </p:nvSpPr>
          <p:spPr>
            <a:xfrm rot="10800000">
              <a:off x="1217208" y="3718661"/>
              <a:ext cx="376275" cy="252380"/>
            </a:xfrm>
            <a:prstGeom prst="triangle">
              <a:avLst/>
            </a:prstGeom>
            <a:solidFill>
              <a:srgbClr val="FD5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473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>
          <a:xfrm>
            <a:off x="838200" y="1834040"/>
            <a:ext cx="7734300" cy="1950560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US" sz="3500" b="1" dirty="0" smtClean="0">
                <a:solidFill>
                  <a:srgbClr val="FF0000"/>
                </a:solidFill>
              </a:rPr>
              <a:t>1. </a:t>
            </a:r>
            <a:r>
              <a:rPr lang="ko-KR" altLang="en-US" sz="3600" dirty="0" smtClean="0"/>
              <a:t>보고서는 </a:t>
            </a:r>
            <a:r>
              <a:rPr lang="ko-KR" altLang="en-US" sz="3600" dirty="0"/>
              <a:t>정확하고 객관적인 </a:t>
            </a:r>
            <a:r>
              <a:rPr lang="ko-KR" altLang="en-US" sz="3600" u="sng" dirty="0" smtClean="0"/>
              <a:t>       </a:t>
            </a:r>
            <a:r>
              <a:rPr lang="ko-KR" altLang="en-US" sz="3600" dirty="0" smtClean="0"/>
              <a:t>에 근거하여 </a:t>
            </a:r>
            <a:r>
              <a:rPr lang="ko-KR" altLang="en-US" sz="3600" dirty="0"/>
              <a:t>탐구 절차와 결과가 구체적으로 드러나게 써야 한다</a:t>
            </a:r>
            <a:r>
              <a:rPr lang="en-US" altLang="ko-KR" sz="3600" dirty="0"/>
              <a:t>.</a:t>
            </a:r>
            <a:endParaRPr lang="ko-KR" altLang="en-US" sz="3600" dirty="0"/>
          </a:p>
          <a:p>
            <a:pPr algn="just">
              <a:lnSpc>
                <a:spcPct val="100000"/>
              </a:lnSpc>
            </a:pPr>
            <a:endParaRPr lang="en-US" altLang="ko-KR" sz="36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>
          <a:xfrm>
            <a:off x="976544" y="4229100"/>
            <a:ext cx="7581900" cy="1798638"/>
          </a:xfrm>
        </p:spPr>
        <p:txBody>
          <a:bodyPr/>
          <a:lstStyle/>
          <a:p>
            <a:pPr>
              <a:defRPr/>
            </a:pPr>
            <a:endParaRPr lang="en-US" altLang="ko-KR" sz="3500" dirty="0" smtClean="0"/>
          </a:p>
          <a:p>
            <a:pPr algn="r">
              <a:defRPr/>
            </a:pPr>
            <a:r>
              <a:rPr sz="4000" dirty="0" smtClean="0">
                <a:solidFill>
                  <a:srgbClr val="FF0000"/>
                </a:solidFill>
              </a:rPr>
              <a:t>답</a:t>
            </a:r>
            <a:r>
              <a:rPr lang="en-US" altLang="ko-KR" sz="4000" dirty="0" smtClean="0">
                <a:solidFill>
                  <a:srgbClr val="FF0000"/>
                </a:solidFill>
              </a:rPr>
              <a:t>: </a:t>
            </a:r>
            <a:r>
              <a:rPr lang="ko-KR" altLang="en-US" sz="4000" dirty="0" smtClean="0"/>
              <a:t>사실</a:t>
            </a:r>
            <a:endParaRPr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0" name="모서리가 둥근 직사각형 9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86670"/>
            <a:ext cx="7885112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>
                <a:solidFill>
                  <a:srgbClr val="FF0000"/>
                </a:solidFill>
              </a:rPr>
              <a:t>2</a:t>
            </a:r>
            <a:r>
              <a:rPr lang="en-US" sz="38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4000" dirty="0" smtClean="0"/>
              <a:t>수현이네 </a:t>
            </a:r>
            <a:r>
              <a:rPr lang="ko-KR" altLang="en-US" sz="4000" dirty="0" err="1" smtClean="0"/>
              <a:t>모둠은</a:t>
            </a:r>
            <a:r>
              <a:rPr lang="ko-KR" altLang="en-US" sz="4000" dirty="0" smtClean="0"/>
              <a:t> 학생들의 건강을 위해 음료수로 당류를 지나치게 섭취하는 문제를 조사하여 보고서를 쓰려고 한다</a:t>
            </a:r>
            <a:r>
              <a:rPr lang="en-US" altLang="ko-KR" sz="4000" dirty="0" smtClean="0"/>
              <a:t>.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140200" y="3835400"/>
            <a:ext cx="4330700" cy="2578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endParaRPr lang="en-US" altLang="ko-KR" sz="2300" b="1" dirty="0" smtClean="0">
              <a:latin typeface="+mn-ea"/>
            </a:endParaRPr>
          </a:p>
          <a:p>
            <a:pPr algn="just" latinLnBrk="1"/>
            <a:r>
              <a:rPr lang="ko-KR" altLang="en-US" sz="2300" b="1" dirty="0" smtClean="0"/>
              <a:t>수현이네 </a:t>
            </a:r>
            <a:r>
              <a:rPr lang="ko-KR" altLang="en-US" sz="2300" b="1" dirty="0" err="1" smtClean="0"/>
              <a:t>모둠의</a:t>
            </a:r>
            <a:r>
              <a:rPr lang="ko-KR" altLang="en-US" sz="2300" b="1" dirty="0" smtClean="0"/>
              <a:t> 조사 목적 및 주제는 우리 학교 학생들의 건강을 위해 음료수로 당류를 지나치게 섭취하는 문제를 조사하는 것이다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0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모서리가 둥근 직사각형 11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5000" y="3937000"/>
            <a:ext cx="4330700" cy="2451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인터넷으로 </a:t>
            </a:r>
            <a:r>
              <a:rPr lang="ko-KR" altLang="en-US" sz="2300" b="1" dirty="0" smtClean="0"/>
              <a:t>검색해 볼 수도 있지만</a:t>
            </a:r>
            <a:r>
              <a:rPr lang="en-US" altLang="ko-KR" sz="2300" b="1" dirty="0" smtClean="0"/>
              <a:t> </a:t>
            </a:r>
            <a:r>
              <a:rPr lang="ko-KR" altLang="en-US" sz="2300" b="1" dirty="0" smtClean="0"/>
              <a:t>자료를 함부로 베끼면 안되고</a:t>
            </a:r>
            <a:r>
              <a:rPr lang="en-US" altLang="ko-KR" sz="2300" b="1" dirty="0" smtClean="0"/>
              <a:t>, </a:t>
            </a:r>
            <a:r>
              <a:rPr lang="ko-KR" altLang="en-US" sz="2300" b="1" dirty="0" smtClean="0"/>
              <a:t>정확하지 않을 수도 있으므로 직접 조사</a:t>
            </a:r>
            <a:r>
              <a:rPr lang="en-US" altLang="ko-KR" sz="2300" b="1" dirty="0" smtClean="0"/>
              <a:t>(</a:t>
            </a:r>
            <a:r>
              <a:rPr lang="ko-KR" altLang="en-US" sz="2300" b="1" dirty="0" smtClean="0"/>
              <a:t>현장 조사</a:t>
            </a:r>
            <a:r>
              <a:rPr lang="en-US" altLang="ko-KR" sz="2300" b="1" dirty="0" smtClean="0"/>
              <a:t>)</a:t>
            </a:r>
            <a:r>
              <a:rPr lang="ko-KR" altLang="en-US" sz="2300" b="1" dirty="0" smtClean="0"/>
              <a:t>해 보는 것이 좋은 방법이다</a:t>
            </a:r>
            <a:r>
              <a:rPr lang="en-US" altLang="ko-KR" sz="2300" b="1" dirty="0" smtClean="0"/>
              <a:t>.</a:t>
            </a:r>
            <a:r>
              <a:rPr lang="ko-KR" altLang="en-US" sz="2300" b="1" dirty="0" smtClean="0"/>
              <a:t> </a:t>
            </a:r>
            <a:endParaRPr lang="ko-KR" altLang="en-US" sz="2300" b="1" dirty="0" smtClean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896170"/>
            <a:ext cx="7820025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3</a:t>
            </a:r>
            <a:r>
              <a:rPr lang="en-US" sz="38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3800" spc="-150" dirty="0" smtClean="0"/>
              <a:t>학생들이 즐겨 마시는 음료수에 들어 있는 당류의 양은 직접 조사하지 않고 인터넷에서 검색한 결과를 그대로 활용하는 것이 가장 적합한 조사 방법이다</a:t>
            </a:r>
            <a:r>
              <a:rPr lang="en-US" altLang="ko-KR" sz="3600" dirty="0" smtClean="0"/>
              <a:t>.</a:t>
            </a:r>
            <a:r>
              <a:rPr lang="ko-KR" altLang="en-US" sz="3600" dirty="0" smtClean="0"/>
              <a:t> </a:t>
            </a:r>
            <a:endParaRPr lang="ko-KR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34096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0"/>
          <p:cNvGrpSpPr/>
          <p:nvPr/>
        </p:nvGrpSpPr>
        <p:grpSpPr>
          <a:xfrm>
            <a:off x="486000" y="845242"/>
            <a:ext cx="8172000" cy="3002857"/>
            <a:chOff x="499831" y="1250055"/>
            <a:chExt cx="8172000" cy="1890914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모서리가 둥근 직사각형 11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565"/>
              </a:avLst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499831" y="1250055"/>
              <a:ext cx="8172000" cy="1890914"/>
            </a:xfrm>
            <a:prstGeom prst="roundRect">
              <a:avLst>
                <a:gd name="adj" fmla="val 5248"/>
              </a:avLst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35000" y="3937000"/>
            <a:ext cx="4330700" cy="2451100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just" latinLnBrk="1"/>
            <a:r>
              <a:rPr lang="ko-KR" altLang="en-US" sz="2300" b="1" dirty="0" smtClean="0"/>
              <a:t>다른 사람의 저작물을 활용할 수는 있으나 그대로 베끼거나 짜깁기 해서는 안 된다</a:t>
            </a:r>
            <a:r>
              <a:rPr lang="en-US" altLang="ko-KR" sz="2300" b="1" dirty="0" smtClean="0"/>
              <a:t>. </a:t>
            </a:r>
            <a:r>
              <a:rPr lang="ko-KR" altLang="en-US" sz="2300" b="1" dirty="0" smtClean="0"/>
              <a:t>또한 다른 사람의 자료를 인용할 때에는 반드시 출처를 밝혀야 한다</a:t>
            </a:r>
            <a:r>
              <a:rPr lang="en-US" altLang="ko-KR" sz="2300" b="1" dirty="0" smtClean="0"/>
              <a:t>.</a:t>
            </a:r>
            <a:endParaRPr lang="ko-KR" altLang="en-US" sz="2300" b="1" dirty="0" smtClean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2"/>
          </p:nvPr>
        </p:nvSpPr>
        <p:spPr>
          <a:xfrm>
            <a:off x="661988" y="1048570"/>
            <a:ext cx="7820025" cy="252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800" b="1" dirty="0" smtClean="0">
                <a:solidFill>
                  <a:srgbClr val="FF0000"/>
                </a:solidFill>
              </a:rPr>
              <a:t>4. </a:t>
            </a:r>
            <a:r>
              <a:rPr lang="ko-KR" altLang="en-US" sz="4000" dirty="0" smtClean="0"/>
              <a:t>글을 쓸 때 쓰기 윤리를 지키려면 다른 사람의 글이나 자료를 활용해서는 안 된다</a:t>
            </a:r>
            <a:r>
              <a:rPr lang="en-US" altLang="ko-KR" sz="4000" dirty="0" smtClean="0"/>
              <a:t>.</a:t>
            </a:r>
            <a:r>
              <a:rPr lang="ko-KR" altLang="en-US" sz="4000" dirty="0" smtClean="0"/>
              <a:t> </a:t>
            </a:r>
            <a:endParaRPr lang="ko-KR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34096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1824</TotalTime>
  <Words>160</Words>
  <Application>Microsoft Office PowerPoint</Application>
  <PresentationFormat>화면 슬라이드 쇼(4:3)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천재교육</cp:lastModifiedBy>
  <cp:revision>262</cp:revision>
  <cp:lastPrinted>2018-04-12T23:57:05Z</cp:lastPrinted>
  <dcterms:created xsi:type="dcterms:W3CDTF">2016-09-09T06:32:14Z</dcterms:created>
  <dcterms:modified xsi:type="dcterms:W3CDTF">2020-02-12T02:33:02Z</dcterms:modified>
</cp:coreProperties>
</file>