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66" r:id="rId2"/>
    <p:sldId id="268" r:id="rId3"/>
    <p:sldId id="275" r:id="rId4"/>
    <p:sldId id="270" r:id="rId5"/>
    <p:sldId id="276" r:id="rId6"/>
  </p:sldIdLst>
  <p:sldSz cx="9144000" cy="6858000" type="screen4x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D8F"/>
    <a:srgbClr val="DAEFFA"/>
    <a:srgbClr val="FF7C80"/>
    <a:srgbClr val="FF9999"/>
    <a:srgbClr val="B9E0F1"/>
    <a:srgbClr val="C5E6F7"/>
    <a:srgbClr val="DDBFB5"/>
    <a:srgbClr val="E7DFF1"/>
    <a:srgbClr val="DDD1E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6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810" y="-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6FC37-F09F-4854-A28C-7459C573927A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C5078-9E5B-49B7-8AE2-BEC525DBE6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08455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4446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5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40718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O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17" name="그림 16" descr="013.png"/>
          <p:cNvPicPr>
            <a:picLocks noChangeAspect="1"/>
          </p:cNvPicPr>
          <p:nvPr userDrawn="1"/>
        </p:nvPicPr>
        <p:blipFill>
          <a:blip r:embed="rId3" cstate="print"/>
          <a:srcRect l="22292" t="57778" r="58333" b="11528"/>
          <a:stretch>
            <a:fillRect/>
          </a:stretch>
        </p:blipFill>
        <p:spPr>
          <a:xfrm>
            <a:off x="2038350" y="3962400"/>
            <a:ext cx="1771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003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8"/>
          <p:cNvCxnSpPr/>
          <p:nvPr userDrawn="1"/>
        </p:nvCxnSpPr>
        <p:spPr>
          <a:xfrm>
            <a:off x="833438" y="3743325"/>
            <a:ext cx="7477125" cy="0"/>
          </a:xfrm>
          <a:prstGeom prst="line">
            <a:avLst/>
          </a:prstGeom>
          <a:ln w="12700">
            <a:solidFill>
              <a:srgbClr val="F048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976544" y="1598188"/>
            <a:ext cx="7599285" cy="2121555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l" defTabSz="914400" rtl="0" eaLnBrk="1" latinLnBrk="1" hangingPunct="1">
              <a:buNone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2"/>
          </p:nvPr>
        </p:nvSpPr>
        <p:spPr>
          <a:xfrm>
            <a:off x="976544" y="3773488"/>
            <a:ext cx="7581900" cy="2254250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/>
          </p:nvPr>
        </p:nvSpPr>
        <p:spPr>
          <a:xfrm>
            <a:off x="548629" y="1358483"/>
            <a:ext cx="429145" cy="615553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>
            <a:lvl1pPr>
              <a:buNone/>
              <a:defRPr lang="ko-KR" altLang="en-US" sz="4000" b="1" kern="1200" spc="-150" noProof="0" dirty="0">
                <a:solidFill>
                  <a:srgbClr val="F04858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X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6" name="그림 5" descr="014.png"/>
          <p:cNvPicPr>
            <a:picLocks noChangeAspect="1"/>
          </p:cNvPicPr>
          <p:nvPr userDrawn="1"/>
        </p:nvPicPr>
        <p:blipFill>
          <a:blip r:embed="rId3" cstate="print"/>
          <a:srcRect l="56042" t="58194" r="24896" b="10833"/>
          <a:stretch>
            <a:fillRect/>
          </a:stretch>
        </p:blipFill>
        <p:spPr>
          <a:xfrm>
            <a:off x="5124450" y="3990975"/>
            <a:ext cx="17430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543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9549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0907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6657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7948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7035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5208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579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711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53373" y="3944938"/>
            <a:ext cx="62285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lang="ko-KR" altLang="en-US" sz="4400" b="1" dirty="0" smtClean="0">
                <a:solidFill>
                  <a:schemeClr val="tx2"/>
                </a:solidFill>
                <a:latin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5" y="5056188"/>
            <a:ext cx="44640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(2) </a:t>
            </a:r>
            <a:r>
              <a:rPr lang="ko-KR" altLang="en-US" sz="2800" dirty="0" smtClean="0"/>
              <a:t>문장의 짜임과 양상</a:t>
            </a:r>
            <a:endParaRPr lang="ko-KR" altLang="en-US" sz="2800" dirty="0" smtClean="0"/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7" name="그룹 18"/>
          <p:cNvGrpSpPr>
            <a:grpSpLocks/>
          </p:cNvGrpSpPr>
          <p:nvPr/>
        </p:nvGrpSpPr>
        <p:grpSpPr bwMode="auto">
          <a:xfrm>
            <a:off x="779463" y="2162175"/>
            <a:ext cx="4387850" cy="1576388"/>
            <a:chOff x="894914" y="2394856"/>
            <a:chExt cx="4388286" cy="1576185"/>
          </a:xfrm>
        </p:grpSpPr>
        <p:sp>
          <p:nvSpPr>
            <p:cNvPr id="18" name="순서도: 처리 17"/>
            <p:cNvSpPr/>
            <p:nvPr/>
          </p:nvSpPr>
          <p:spPr>
            <a:xfrm>
              <a:off x="894914" y="2394856"/>
              <a:ext cx="4388286" cy="1401582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교과서 내용을</a:t>
              </a:r>
              <a:endParaRPr kumimoji="0" lang="en-US" altLang="ko-KR" sz="2800" b="1" dirty="0">
                <a:latin typeface="+mj-ea"/>
                <a:ea typeface="+mj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한번에 정리하는 </a:t>
              </a:r>
              <a:r>
                <a:rPr kumimoji="0" lang="ko-KR" altLang="en-US" sz="2800" b="1" dirty="0" err="1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쫑</a:t>
              </a:r>
              <a:r>
                <a:rPr kumimoji="0" lang="ko-KR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퀴즈</a:t>
              </a:r>
              <a:endParaRPr kumimoji="0" lang="ko-KR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9" name="이등변 삼각형 18"/>
            <p:cNvSpPr/>
            <p:nvPr/>
          </p:nvSpPr>
          <p:spPr>
            <a:xfrm rot="10800000">
              <a:off x="1217208" y="3718661"/>
              <a:ext cx="376275" cy="252380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73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>
          <a:xfrm>
            <a:off x="838200" y="1834040"/>
            <a:ext cx="7734300" cy="195056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sz="3500" b="1" dirty="0" smtClean="0">
                <a:solidFill>
                  <a:srgbClr val="FF0000"/>
                </a:solidFill>
              </a:rPr>
              <a:t>1. </a:t>
            </a:r>
            <a:r>
              <a:rPr lang="ko-KR" altLang="en-US" sz="3600" dirty="0" smtClean="0"/>
              <a:t>문장에서 주성분을 꾸며 주는 성분을 부속 성분이라고 한다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문장의 부속 성분에는 관형어와 </a:t>
            </a:r>
            <a:r>
              <a:rPr lang="ko-KR" altLang="en-US" sz="3600" u="sng" dirty="0" smtClean="0"/>
              <a:t>                   </a:t>
            </a:r>
            <a:r>
              <a:rPr lang="ko-KR" altLang="en-US" sz="3600" dirty="0" smtClean="0"/>
              <a:t>가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  <a:p>
            <a:pPr algn="just">
              <a:lnSpc>
                <a:spcPct val="100000"/>
              </a:lnSpc>
            </a:pPr>
            <a:endParaRPr lang="en-US" altLang="ko-KR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>
          <a:xfrm>
            <a:off x="976544" y="4229100"/>
            <a:ext cx="7581900" cy="1798638"/>
          </a:xfrm>
        </p:spPr>
        <p:txBody>
          <a:bodyPr/>
          <a:lstStyle/>
          <a:p>
            <a:pPr>
              <a:defRPr/>
            </a:pPr>
            <a:endParaRPr lang="en-US" altLang="ko-KR" sz="3500" dirty="0" smtClean="0"/>
          </a:p>
          <a:p>
            <a:pPr algn="r">
              <a:defRPr/>
            </a:pPr>
            <a:r>
              <a:rPr sz="4000" dirty="0" smtClean="0">
                <a:solidFill>
                  <a:srgbClr val="FF0000"/>
                </a:solidFill>
              </a:rPr>
              <a:t>답</a:t>
            </a:r>
            <a:r>
              <a:rPr lang="en-US" altLang="ko-KR" sz="4000" dirty="0" smtClean="0">
                <a:solidFill>
                  <a:srgbClr val="FF0000"/>
                </a:solidFill>
              </a:rPr>
              <a:t>: </a:t>
            </a:r>
            <a:r>
              <a:rPr lang="ko-KR" altLang="en-US" sz="4000" dirty="0" smtClean="0"/>
              <a:t>부사어</a:t>
            </a:r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문장을 이루는 데 꼭 필요한 주어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서술어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목적어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보어를 주성분이라고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485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2. </a:t>
            </a:r>
            <a:r>
              <a:rPr lang="ko-KR" altLang="en-US" sz="4000" dirty="0" smtClean="0"/>
              <a:t>주성분에는 주어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서술어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목적어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관형어가 있다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34096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>
                <a:solidFill>
                  <a:srgbClr val="FF0000"/>
                </a:solidFill>
              </a:rPr>
              <a:t>3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4000" dirty="0" smtClean="0"/>
              <a:t>주어와 서술어의 관계가 한 번만 나타나는지 두 번 이상 나타나는지에 따라 </a:t>
            </a:r>
            <a:r>
              <a:rPr lang="ko-KR" altLang="en-US" sz="4000" dirty="0" err="1" smtClean="0"/>
              <a:t>홑문장과</a:t>
            </a:r>
            <a:r>
              <a:rPr lang="ko-KR" altLang="en-US" sz="4000" dirty="0" smtClean="0"/>
              <a:t> 겹문장으로 나뉜다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주어와 서술어의 관계가 한 번만 나타나는 문장을 </a:t>
            </a:r>
            <a:r>
              <a:rPr lang="ko-KR" altLang="en-US" sz="2300" b="1" dirty="0" err="1" smtClean="0"/>
              <a:t>홑문장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주어와 서술어의 관계가 두 번 이상 나타나는 문장을 겹문장이라고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4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4000" dirty="0" smtClean="0"/>
              <a:t>안은문장에서 안긴문장은 주어나 목적어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관형어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부사어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서술어 등의 역할을 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안은문장 속에 들어가 하나의 문장 성분처럼 쓰이는 </a:t>
            </a:r>
            <a:r>
              <a:rPr lang="ko-KR" altLang="en-US" sz="2300" b="1" dirty="0" err="1" smtClean="0"/>
              <a:t>홑문장을</a:t>
            </a:r>
            <a:r>
              <a:rPr lang="ko-KR" altLang="en-US" sz="2300" b="1" dirty="0" smtClean="0"/>
              <a:t> 안긴문장이라고 하는데 안긴문장은 주어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목적어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관형어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부사어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서술어 등의 역할을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1832</TotalTime>
  <Words>141</Words>
  <Application>Microsoft Office PowerPoint</Application>
  <PresentationFormat>화면 슬라이드 쇼(4:3)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264</cp:revision>
  <cp:lastPrinted>2018-04-12T23:57:05Z</cp:lastPrinted>
  <dcterms:created xsi:type="dcterms:W3CDTF">2016-09-09T06:32:14Z</dcterms:created>
  <dcterms:modified xsi:type="dcterms:W3CDTF">2020-02-12T02:41:08Z</dcterms:modified>
</cp:coreProperties>
</file>