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6" r:id="rId2"/>
    <p:sldId id="271" r:id="rId3"/>
    <p:sldId id="306" r:id="rId4"/>
    <p:sldId id="307" r:id="rId5"/>
    <p:sldId id="305" r:id="rId6"/>
    <p:sldId id="308" r:id="rId7"/>
    <p:sldId id="303" r:id="rId8"/>
  </p:sldIdLst>
  <p:sldSz cx="9144000" cy="6858000" type="screen4x3"/>
  <p:notesSz cx="9926638" cy="6797675"/>
  <p:defaultTextStyle>
    <a:defPPr>
      <a:defRPr lang="en-US"/>
    </a:defPPr>
    <a:lvl1pPr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E7DFF1"/>
    <a:srgbClr val="FFCCCC"/>
    <a:srgbClr val="FFBDBD"/>
    <a:srgbClr val="B9E0F1"/>
    <a:srgbClr val="FAC3FB"/>
    <a:srgbClr val="F5F4C8"/>
    <a:srgbClr val="FF9999"/>
    <a:srgbClr val="C5E6F7"/>
    <a:srgbClr val="DDBFB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6" autoAdjust="0"/>
    <p:restoredTop sz="94676" autoAdjust="0"/>
  </p:normalViewPr>
  <p:slideViewPr>
    <p:cSldViewPr snapToGrid="0">
      <p:cViewPr>
        <p:scale>
          <a:sx n="100" d="100"/>
          <a:sy n="100" d="100"/>
        </p:scale>
        <p:origin x="-912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ECC28-A917-42AD-AABA-92C7F97C5965}" type="datetimeFigureOut">
              <a:rPr lang="ko-KR" altLang="en-US" smtClean="0"/>
              <a:pPr/>
              <a:t>2020-04-17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967F3-2DD7-43E5-8E50-F6FA5C00AB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9822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DE210-8BD8-4DE2-A5B8-D7E398BAF869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A4FEC-EE72-4242-9FDC-3ACD49D4512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45C84-313A-4471-B4C0-21D052665312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73DC-D1E6-4022-B014-4536C122502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478BA-FAC2-4331-B1D6-9D5C13881941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A835A-F345-421F-9447-680927A0C6A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1AED5-0F3C-481D-A859-2C415263E212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BF80E-2380-40FD-AC74-034196F81D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EECA-64A0-49A6-99FE-B7447AA17490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25387-79FD-457A-B3C5-04429F8FA83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0913A-02B8-4D9C-9210-2A949225725A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AF574-F05B-4A59-94DD-7B7EEF3612D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D782A-DCF8-454B-84BB-4AC1FC2E61A2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51504-11D8-436B-9410-E7586117285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4B3C1-06A0-42B7-B58E-0036DF739314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FF0EB-86D7-416A-9C98-DD3004C25A6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E191D-DDFD-433E-990D-A52C1F837505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C2B0-024A-416D-BCC0-1A24F7AB453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0EFE0-625F-488D-97A6-5C7DC087823D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9E433-189A-4C33-A8ED-0E8211495A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/>
              <a:t>그림을 추가하려면 아이콘을 클릭하십시오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DE2BA-ED57-4563-B6A4-5EB3D65EC2E1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0ADCE-132A-43F1-B26D-97E5FE52DF8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58B54-E821-40DD-8656-E720BD02A093}" type="datetimeFigureOut">
              <a:rPr lang="ko-KR" altLang="en-US"/>
              <a:pPr>
                <a:defRPr/>
              </a:pPr>
              <a:t>2020-04-17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 latinLnBrk="0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65F8D6-135C-405E-9F2F-3C8A0384AE1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 latinLnBrk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96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0" y="3390900"/>
            <a:ext cx="9144000" cy="3467100"/>
          </a:xfrm>
          <a:prstGeom prst="rect">
            <a:avLst/>
          </a:prstGeom>
          <a:solidFill>
            <a:srgbClr val="DAEF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305781" y="3944937"/>
            <a:ext cx="652608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3. </a:t>
            </a:r>
            <a:r>
              <a:rPr kumimoji="0" lang="ko-KR" altLang="en-US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탐구하는 우리</a:t>
            </a:r>
            <a:endParaRPr kumimoji="0" lang="en-US" altLang="ko-KR" sz="4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974" y="5056188"/>
            <a:ext cx="4670425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atin typeface="+mj-ea"/>
                <a:ea typeface="+mj-ea"/>
              </a:rPr>
              <a:t>(1) </a:t>
            </a:r>
            <a:r>
              <a:rPr kumimoji="0" lang="ko-KR" altLang="en-US" sz="2800" dirty="0" smtClean="0">
                <a:latin typeface="+mj-ea"/>
                <a:ea typeface="+mj-ea"/>
              </a:rPr>
              <a:t>보고하는 글 쓰기</a:t>
            </a:r>
            <a:endParaRPr kumimoji="0" lang="ko-KR" altLang="en-US" sz="2800" dirty="0">
              <a:latin typeface="+mj-ea"/>
              <a:ea typeface="+mj-ea"/>
            </a:endParaRPr>
          </a:p>
        </p:txBody>
      </p:sp>
      <p:sp>
        <p:nvSpPr>
          <p:cNvPr id="10" name="사각형: 둥근 모서리 3"/>
          <p:cNvSpPr/>
          <p:nvPr/>
        </p:nvSpPr>
        <p:spPr>
          <a:xfrm>
            <a:off x="187325" y="200025"/>
            <a:ext cx="8763000" cy="6448425"/>
          </a:xfrm>
          <a:prstGeom prst="roundRect">
            <a:avLst>
              <a:gd name="adj" fmla="val 5484"/>
            </a:avLst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/>
          </a:p>
        </p:txBody>
      </p:sp>
      <p:grpSp>
        <p:nvGrpSpPr>
          <p:cNvPr id="13318" name="그룹 12"/>
          <p:cNvGrpSpPr>
            <a:grpSpLocks/>
          </p:cNvGrpSpPr>
          <p:nvPr/>
        </p:nvGrpSpPr>
        <p:grpSpPr bwMode="auto">
          <a:xfrm>
            <a:off x="850900" y="2598738"/>
            <a:ext cx="3822700" cy="1168400"/>
            <a:chOff x="894914" y="2510976"/>
            <a:chExt cx="3822229" cy="1169785"/>
          </a:xfrm>
        </p:grpSpPr>
        <p:sp>
          <p:nvSpPr>
            <p:cNvPr id="11" name="순서도: 처리 10"/>
            <p:cNvSpPr/>
            <p:nvPr/>
          </p:nvSpPr>
          <p:spPr>
            <a:xfrm>
              <a:off x="894914" y="2510976"/>
              <a:ext cx="3822229" cy="994953"/>
            </a:xfrm>
            <a:prstGeom prst="flowChartProcess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 err="1">
                  <a:latin typeface="+mj-ea"/>
                  <a:ea typeface="+mj-ea"/>
                </a:rPr>
                <a:t>단원별</a:t>
              </a:r>
              <a:r>
                <a:rPr kumimoji="0" lang="ko-KR" altLang="en-US" sz="2800" b="1" dirty="0">
                  <a:latin typeface="+mj-ea"/>
                  <a:ea typeface="+mj-ea"/>
                </a:rPr>
                <a:t> </a:t>
              </a:r>
              <a:r>
                <a:rPr kumimoji="0" lang="ko-KR" altLang="en-US" sz="2800" b="1" dirty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핵심 정리</a:t>
              </a:r>
            </a:p>
          </p:txBody>
        </p:sp>
        <p:sp>
          <p:nvSpPr>
            <p:cNvPr id="12" name="이등변 삼각형 11"/>
            <p:cNvSpPr/>
            <p:nvPr/>
          </p:nvSpPr>
          <p:spPr>
            <a:xfrm rot="10800000">
              <a:off x="1217137" y="3428049"/>
              <a:ext cx="376191" cy="252712"/>
            </a:xfrm>
            <a:prstGeom prst="triangle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cxnSp>
        <p:nvCxnSpPr>
          <p:cNvPr id="10" name="직선 연결선 9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TextBox 10"/>
          <p:cNvSpPr txBox="1">
            <a:spLocks noChangeArrowheads="1"/>
          </p:cNvSpPr>
          <p:nvPr/>
        </p:nvSpPr>
        <p:spPr bwMode="auto">
          <a:xfrm>
            <a:off x="125413" y="53975"/>
            <a:ext cx="3314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kumimoji="0" lang="ko-KR" altLang="en-US" sz="3200" b="1">
                <a:latin typeface="HY견고딕" pitchFamily="18" charset="-127"/>
                <a:ea typeface="HY견고딕" pitchFamily="18" charset="-127"/>
              </a:rPr>
              <a:t>    </a:t>
            </a:r>
            <a:r>
              <a:rPr kumimoji="0" lang="ko-KR" altLang="en-US" sz="3200" b="1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학습 목표</a:t>
            </a:r>
          </a:p>
        </p:txBody>
      </p:sp>
      <p:grpSp>
        <p:nvGrpSpPr>
          <p:cNvPr id="35" name="그룹 34"/>
          <p:cNvGrpSpPr/>
          <p:nvPr/>
        </p:nvGrpSpPr>
        <p:grpSpPr>
          <a:xfrm>
            <a:off x="605748" y="1533064"/>
            <a:ext cx="7872413" cy="4432301"/>
            <a:chOff x="649291" y="1257298"/>
            <a:chExt cx="7872413" cy="5092701"/>
          </a:xfrm>
        </p:grpSpPr>
        <p:sp>
          <p:nvSpPr>
            <p:cNvPr id="36" name="모서리가 둥근 직사각형 35"/>
            <p:cNvSpPr/>
            <p:nvPr/>
          </p:nvSpPr>
          <p:spPr>
            <a:xfrm rot="16200000">
              <a:off x="2039147" y="-132558"/>
              <a:ext cx="5092701" cy="7872413"/>
            </a:xfrm>
            <a:prstGeom prst="roundRect">
              <a:avLst>
                <a:gd name="adj" fmla="val 6120"/>
              </a:avLst>
            </a:prstGeom>
            <a:solidFill>
              <a:srgbClr val="DDBFB5"/>
            </a:solidFill>
            <a:ln>
              <a:noFill/>
            </a:ln>
            <a:effectLst>
              <a:outerShdw blurRad="2032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7" name="그룹 36"/>
            <p:cNvGrpSpPr>
              <a:grpSpLocks/>
            </p:cNvGrpSpPr>
            <p:nvPr/>
          </p:nvGrpSpPr>
          <p:grpSpPr bwMode="auto">
            <a:xfrm>
              <a:off x="1104899" y="1574800"/>
              <a:ext cx="7073903" cy="4318000"/>
              <a:chOff x="1276181" y="665540"/>
              <a:chExt cx="6906279" cy="4131970"/>
            </a:xfrm>
          </p:grpSpPr>
          <p:sp>
            <p:nvSpPr>
              <p:cNvPr id="61" name="사다리꼴 5"/>
              <p:cNvSpPr/>
              <p:nvPr/>
            </p:nvSpPr>
            <p:spPr>
              <a:xfrm rot="16200000">
                <a:off x="978650" y="963071"/>
                <a:ext cx="4131970" cy="3536907"/>
              </a:xfrm>
              <a:prstGeom prst="trapezoid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사다리꼴 61"/>
              <p:cNvSpPr/>
              <p:nvPr/>
            </p:nvSpPr>
            <p:spPr>
              <a:xfrm rot="16200000">
                <a:off x="4428615" y="1043664"/>
                <a:ext cx="4131970" cy="3375721"/>
              </a:xfrm>
              <a:prstGeom prst="trapezoid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1537607" y="2090171"/>
              <a:ext cx="6369050" cy="3046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kumimoji="0" lang="ko-KR" altLang="en-US" sz="3200" b="1" dirty="0" smtClean="0">
                  <a:latin typeface="Calibri" pitchFamily="34" charset="0"/>
                  <a:ea typeface="맑은 고딕" pitchFamily="50" charset="-127"/>
                </a:rPr>
                <a:t> 관찰</a:t>
              </a:r>
              <a:r>
                <a:rPr kumimoji="0" lang="en-US" altLang="ko-KR" sz="3200" b="1" dirty="0" smtClean="0">
                  <a:latin typeface="Calibri" pitchFamily="34" charset="0"/>
                  <a:ea typeface="맑은 고딕" pitchFamily="50" charset="-127"/>
                </a:rPr>
                <a:t>, </a:t>
              </a:r>
              <a:r>
                <a:rPr kumimoji="0" lang="ko-KR" altLang="en-US" sz="3200" b="1" dirty="0" smtClean="0">
                  <a:latin typeface="Calibri" pitchFamily="34" charset="0"/>
                  <a:ea typeface="맑은 고딕" pitchFamily="50" charset="-127"/>
                </a:rPr>
                <a:t>조사</a:t>
              </a:r>
              <a:r>
                <a:rPr kumimoji="0" lang="en-US" altLang="ko-KR" sz="3200" b="1" dirty="0" smtClean="0">
                  <a:latin typeface="Calibri" pitchFamily="34" charset="0"/>
                  <a:ea typeface="맑은 고딕" pitchFamily="50" charset="-127"/>
                </a:rPr>
                <a:t>, </a:t>
              </a:r>
              <a:r>
                <a:rPr kumimoji="0" lang="ko-KR" altLang="en-US" sz="3200" b="1" dirty="0" smtClean="0">
                  <a:latin typeface="Calibri" pitchFamily="34" charset="0"/>
                  <a:ea typeface="맑은 고딕" pitchFamily="50" charset="-127"/>
                </a:rPr>
                <a:t>실험의 절차와 결과가 드러나게 글을 쓸 수 있다</a:t>
              </a:r>
              <a:r>
                <a:rPr kumimoji="0" lang="en-US" altLang="ko-KR" sz="3200" b="1" dirty="0" smtClean="0">
                  <a:latin typeface="Calibri" pitchFamily="34" charset="0"/>
                  <a:ea typeface="맑은 고딕" pitchFamily="50" charset="-127"/>
                </a:rPr>
                <a:t>.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kumimoji="0" lang="ko-KR" altLang="en-US" sz="3200" b="1" dirty="0" smtClean="0">
                  <a:latin typeface="Calibri" pitchFamily="34" charset="0"/>
                  <a:ea typeface="맑은 고딕" pitchFamily="50" charset="-127"/>
                </a:rPr>
                <a:t> 쓰기 윤리를 지키며 글을 쓰는 태도를 지닐 수 있다</a:t>
              </a:r>
              <a:r>
                <a:rPr kumimoji="0" lang="en-US" altLang="ko-KR" sz="3200" b="1" dirty="0" smtClean="0">
                  <a:latin typeface="Calibri" pitchFamily="34" charset="0"/>
                  <a:ea typeface="맑은 고딕" pitchFamily="50" charset="-127"/>
                </a:rPr>
                <a:t>.</a:t>
              </a:r>
              <a:endParaRPr kumimoji="0" lang="ko-KR" altLang="en-US" sz="3200" b="1" dirty="0">
                <a:latin typeface="Calibri" pitchFamily="34" charset="0"/>
                <a:ea typeface="맑은 고딕" pitchFamily="50" charset="-127"/>
              </a:endParaRPr>
            </a:p>
          </p:txBody>
        </p:sp>
        <p:grpSp>
          <p:nvGrpSpPr>
            <p:cNvPr id="39" name="그룹 52"/>
            <p:cNvGrpSpPr>
              <a:grpSpLocks/>
            </p:cNvGrpSpPr>
            <p:nvPr/>
          </p:nvGrpSpPr>
          <p:grpSpPr bwMode="auto">
            <a:xfrm>
              <a:off x="812801" y="1866900"/>
              <a:ext cx="673100" cy="3746499"/>
              <a:chOff x="1208123" y="1108442"/>
              <a:chExt cx="951310" cy="2900522"/>
            </a:xfrm>
          </p:grpSpPr>
          <p:sp>
            <p:nvSpPr>
              <p:cNvPr id="40" name="타원 39"/>
              <p:cNvSpPr/>
              <p:nvPr/>
            </p:nvSpPr>
            <p:spPr>
              <a:xfrm>
                <a:off x="1220835" y="1108442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타원 40"/>
              <p:cNvSpPr/>
              <p:nvPr/>
            </p:nvSpPr>
            <p:spPr>
              <a:xfrm>
                <a:off x="1220835" y="3864881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타원 41"/>
              <p:cNvSpPr/>
              <p:nvPr/>
            </p:nvSpPr>
            <p:spPr>
              <a:xfrm>
                <a:off x="2013241" y="1108442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2013241" y="3864881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모서리가 둥근 직사각형 43"/>
              <p:cNvSpPr/>
              <p:nvPr/>
            </p:nvSpPr>
            <p:spPr>
              <a:xfrm>
                <a:off x="1290753" y="1153039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모서리가 둥근 직사각형 44"/>
              <p:cNvSpPr/>
              <p:nvPr/>
            </p:nvSpPr>
            <p:spPr>
              <a:xfrm>
                <a:off x="1290753" y="3909478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타원 45"/>
              <p:cNvSpPr/>
              <p:nvPr/>
            </p:nvSpPr>
            <p:spPr>
              <a:xfrm>
                <a:off x="1208123" y="152525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타원 46"/>
              <p:cNvSpPr/>
              <p:nvPr/>
            </p:nvSpPr>
            <p:spPr>
              <a:xfrm>
                <a:off x="2002647" y="152525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모서리가 둥근 직사각형 47"/>
              <p:cNvSpPr/>
              <p:nvPr/>
            </p:nvSpPr>
            <p:spPr>
              <a:xfrm>
                <a:off x="1278040" y="1569850"/>
                <a:ext cx="794525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타원 48"/>
              <p:cNvSpPr/>
              <p:nvPr/>
            </p:nvSpPr>
            <p:spPr>
              <a:xfrm>
                <a:off x="1208123" y="197122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타원 49"/>
              <p:cNvSpPr/>
              <p:nvPr/>
            </p:nvSpPr>
            <p:spPr>
              <a:xfrm>
                <a:off x="2002647" y="197122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모서리가 둥근 직사각형 50"/>
              <p:cNvSpPr/>
              <p:nvPr/>
            </p:nvSpPr>
            <p:spPr>
              <a:xfrm>
                <a:off x="1278040" y="2015820"/>
                <a:ext cx="794525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타원 51"/>
              <p:cNvSpPr/>
              <p:nvPr/>
            </p:nvSpPr>
            <p:spPr>
              <a:xfrm>
                <a:off x="1220835" y="2454929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타원 52"/>
              <p:cNvSpPr/>
              <p:nvPr/>
            </p:nvSpPr>
            <p:spPr>
              <a:xfrm>
                <a:off x="2015359" y="2454929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모서리가 둥근 직사각형 53"/>
              <p:cNvSpPr/>
              <p:nvPr/>
            </p:nvSpPr>
            <p:spPr>
              <a:xfrm>
                <a:off x="1292872" y="2499526"/>
                <a:ext cx="792406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타원 54"/>
              <p:cNvSpPr/>
              <p:nvPr/>
            </p:nvSpPr>
            <p:spPr>
              <a:xfrm>
                <a:off x="1220835" y="289575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타원 55"/>
              <p:cNvSpPr/>
              <p:nvPr/>
            </p:nvSpPr>
            <p:spPr>
              <a:xfrm>
                <a:off x="2015359" y="289575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모서리가 둥근 직사각형 56"/>
              <p:cNvSpPr/>
              <p:nvPr/>
            </p:nvSpPr>
            <p:spPr>
              <a:xfrm>
                <a:off x="1290753" y="2940350"/>
                <a:ext cx="794525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타원 57"/>
              <p:cNvSpPr/>
              <p:nvPr/>
            </p:nvSpPr>
            <p:spPr>
              <a:xfrm>
                <a:off x="1220835" y="3379459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타원 58"/>
              <p:cNvSpPr/>
              <p:nvPr/>
            </p:nvSpPr>
            <p:spPr>
              <a:xfrm>
                <a:off x="2013241" y="3379459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모서리가 둥근 직사각형 59"/>
              <p:cNvSpPr/>
              <p:nvPr/>
            </p:nvSpPr>
            <p:spPr>
              <a:xfrm>
                <a:off x="1290753" y="3424056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798" y="4151086"/>
            <a:ext cx="5517682" cy="2695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보고서 쓰기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550635" y="1376770"/>
            <a:ext cx="8128908" cy="11182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ts val="4000"/>
              </a:lnSpc>
            </a:pPr>
            <a:r>
              <a:rPr lang="en-US" altLang="ko-KR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1. </a:t>
            </a:r>
            <a:r>
              <a:rPr lang="ko-KR" altLang="en-US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보고서의 구성 요소</a:t>
            </a:r>
            <a:endParaRPr lang="en-US" altLang="ko-KR" sz="2400" b="1" dirty="0" smtClean="0">
              <a:solidFill>
                <a:schemeClr val="accent1">
                  <a:lumMod val="50000"/>
                </a:schemeClr>
              </a:solidFill>
              <a:latin typeface="맑은 고딕"/>
              <a:ea typeface="맑은 고딕"/>
            </a:endParaRPr>
          </a:p>
          <a:p>
            <a:pPr marL="174625" lvl="0" algn="just">
              <a:lnSpc>
                <a:spcPts val="4000"/>
              </a:lnSpc>
              <a:tabLst>
                <a:tab pos="261938" algn="l"/>
                <a:tab pos="363538" algn="l"/>
              </a:tabLst>
            </a:pP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관찰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·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조사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·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실험의 목적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주제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기간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대상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방법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결과 등</a:t>
            </a:r>
            <a:endParaRPr lang="en-US" altLang="ko-KR" sz="2400" dirty="0" smtClean="0">
              <a:solidFill>
                <a:prstClr val="black"/>
              </a:solidFill>
              <a:latin typeface="맑은 고딕"/>
              <a:ea typeface="맑은 고딕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8518" y="2815768"/>
            <a:ext cx="8244568" cy="26571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ts val="4000"/>
              </a:lnSpc>
            </a:pPr>
            <a:r>
              <a:rPr lang="en-US" altLang="ko-KR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 2. </a:t>
            </a:r>
            <a:r>
              <a:rPr lang="ko-KR" altLang="en-US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보고서를 쓸 때 유의할 점</a:t>
            </a:r>
            <a:endParaRPr lang="en-US" altLang="ko-KR" sz="2400" b="1" dirty="0" smtClean="0">
              <a:solidFill>
                <a:schemeClr val="accent1">
                  <a:lumMod val="50000"/>
                </a:schemeClr>
              </a:solidFill>
              <a:latin typeface="맑은 고딕"/>
              <a:ea typeface="맑은 고딕"/>
            </a:endParaRP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탐구한 절차와 결과가 잘 드러나게 함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.</a:t>
            </a: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간결하고 명확한 표현을 사용함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.</a:t>
            </a: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쓰기 윤리를 준수하여 씀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.</a:t>
            </a: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그림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사진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,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도표 등의 매체 자료를 적절히 활용함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맑은 고딕"/>
                <a:ea typeface="맑은 고딕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4423" y="4020456"/>
            <a:ext cx="5785057" cy="282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쓰기 윤리를 준수하는 태도 기르기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261257" y="1469572"/>
          <a:ext cx="8665027" cy="2507341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1843314"/>
                <a:gridCol w="6821713"/>
              </a:tblGrid>
              <a:tr h="8474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쓰기 윤리의 개념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0000"/>
                        </a:lnSpc>
                      </a:pPr>
                      <a:r>
                        <a:rPr lang="ko-KR" altLang="en-US" sz="2200" spc="0" dirty="0" smtClean="0"/>
                        <a:t>글쓴이가 글을 쓰는 과정에서 준수해야 할 윤리적 규범</a:t>
                      </a:r>
                      <a:endParaRPr lang="ko-KR" altLang="en-US" sz="2200" spc="0" dirty="0"/>
                    </a:p>
                  </a:txBody>
                  <a:tcPr anchor="ctr"/>
                </a:tc>
              </a:tr>
              <a:tr h="1659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글을 쓸 때 지켜야 할 쓰기 윤리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200" spc="0" dirty="0" smtClean="0"/>
                        <a:t>다른 </a:t>
                      </a:r>
                      <a:r>
                        <a:rPr lang="ko-KR" altLang="en-US" sz="2200" spc="0" dirty="0" smtClean="0"/>
                        <a:t>사람이 생산한 생각이나 자료</a:t>
                      </a:r>
                      <a:r>
                        <a:rPr lang="en-US" altLang="ko-KR" sz="2200" spc="0" dirty="0" smtClean="0"/>
                        <a:t>, </a:t>
                      </a:r>
                      <a:r>
                        <a:rPr lang="ko-KR" altLang="en-US" sz="2200" spc="0" dirty="0" smtClean="0"/>
                        <a:t>글은 사용 허락을  받고 출처를 분명히</a:t>
                      </a:r>
                      <a:r>
                        <a:rPr lang="ko-KR" altLang="en-US" sz="2200" spc="0" baseline="0" dirty="0" smtClean="0"/>
                        <a:t> </a:t>
                      </a:r>
                      <a:r>
                        <a:rPr lang="ko-KR" altLang="en-US" sz="2200" spc="0" dirty="0" smtClean="0"/>
                        <a:t>밝혀 사용해야 함</a:t>
                      </a:r>
                      <a:r>
                        <a:rPr lang="en-US" altLang="ko-KR" sz="2200" spc="0" dirty="0" smtClean="0"/>
                        <a:t>.</a:t>
                      </a:r>
                    </a:p>
                    <a:p>
                      <a:pPr marL="180975" indent="-18097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lang="ko-KR" altLang="en-US" sz="2200" spc="0" dirty="0" smtClean="0"/>
                        <a:t>조사나 </a:t>
                      </a:r>
                      <a:r>
                        <a:rPr lang="ko-KR" altLang="en-US" sz="2200" spc="0" dirty="0" smtClean="0"/>
                        <a:t>연구의 결과를 과장</a:t>
                      </a:r>
                      <a:r>
                        <a:rPr lang="en-US" altLang="ko-KR" sz="2200" spc="0" dirty="0" smtClean="0"/>
                        <a:t>, </a:t>
                      </a:r>
                      <a:r>
                        <a:rPr lang="ko-KR" altLang="en-US" sz="2200" spc="0" dirty="0" smtClean="0"/>
                        <a:t>축소</a:t>
                      </a:r>
                      <a:r>
                        <a:rPr lang="en-US" altLang="ko-KR" sz="2200" spc="0" dirty="0" smtClean="0"/>
                        <a:t>, </a:t>
                      </a:r>
                      <a:r>
                        <a:rPr lang="ko-KR" altLang="en-US" sz="2200" spc="0" dirty="0" smtClean="0"/>
                        <a:t>변형</a:t>
                      </a:r>
                      <a:r>
                        <a:rPr lang="en-US" altLang="ko-KR" sz="2200" spc="0" dirty="0" smtClean="0"/>
                        <a:t>, </a:t>
                      </a:r>
                      <a:r>
                        <a:rPr lang="ko-KR" altLang="en-US" sz="2200" spc="0" dirty="0" smtClean="0"/>
                        <a:t>왜곡하지</a:t>
                      </a:r>
                      <a:r>
                        <a:rPr lang="ko-KR" altLang="en-US" sz="2200" spc="0" baseline="0" dirty="0" smtClean="0"/>
                        <a:t> </a:t>
                      </a:r>
                      <a:r>
                        <a:rPr lang="ko-KR" altLang="en-US" sz="2200" spc="0" dirty="0" err="1" smtClean="0"/>
                        <a:t>않</a:t>
                      </a:r>
                      <a:r>
                        <a:rPr lang="ko-KR" altLang="en-US" sz="2200" spc="0" dirty="0" smtClean="0"/>
                        <a:t>    고 </a:t>
                      </a:r>
                      <a:r>
                        <a:rPr lang="ko-KR" altLang="en-US" sz="2200" spc="0" dirty="0" smtClean="0"/>
                        <a:t>제시해야 함</a:t>
                      </a:r>
                      <a:r>
                        <a:rPr lang="en-US" altLang="ko-KR" sz="2200" spc="0" dirty="0" smtClean="0"/>
                        <a:t>.</a:t>
                      </a:r>
                      <a:endParaRPr lang="ko-KR" altLang="en-US" sz="2200" spc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232229" y="972760"/>
            <a:ext cx="7982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1. </a:t>
            </a:r>
            <a:r>
              <a:rPr lang="ko-KR" altLang="en-US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쓰기 윤리의 개념과 글을 쓸 때 지켜야 할 쓰기 윤리</a:t>
            </a:r>
            <a:endParaRPr lang="ko-KR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45380" y="4122058"/>
            <a:ext cx="8593820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ts val="4000"/>
              </a:lnSpc>
            </a:pPr>
            <a:r>
              <a:rPr lang="en-US" altLang="ko-KR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2. </a:t>
            </a:r>
            <a:r>
              <a:rPr lang="ko-KR" altLang="en-US" sz="2400" b="1" dirty="0" smtClean="0">
                <a:solidFill>
                  <a:schemeClr val="accent1">
                    <a:lumMod val="50000"/>
                  </a:schemeClr>
                </a:solidFill>
                <a:latin typeface="맑은 고딕"/>
                <a:ea typeface="맑은 고딕"/>
              </a:rPr>
              <a:t>쓰기 윤리를 지키지 않았을 때 생길 수 있는 문제점</a:t>
            </a:r>
            <a:endParaRPr lang="en-US" altLang="ko-KR" sz="2400" b="1" dirty="0" smtClean="0">
              <a:solidFill>
                <a:schemeClr val="accent1">
                  <a:lumMod val="50000"/>
                </a:schemeClr>
              </a:solidFill>
              <a:latin typeface="맑은 고딕"/>
              <a:ea typeface="맑은 고딕"/>
            </a:endParaRP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글의 신뢰성이 떨어짐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.</a:t>
            </a:r>
          </a:p>
          <a:p>
            <a:pPr marL="174625" lvl="0" algn="just">
              <a:lnSpc>
                <a:spcPts val="4000"/>
              </a:lnSpc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다른 사람의 저작권을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schemeClr val="bg1">
                      <a:lumMod val="95000"/>
                      <a:alpha val="95000"/>
                    </a:schemeClr>
                  </a:outerShdw>
                </a:effectLst>
                <a:latin typeface="맑은 고딕"/>
                <a:ea typeface="맑은 고딕"/>
              </a:rPr>
              <a:t>침해함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schemeClr val="bg1">
                      <a:lumMod val="95000"/>
                      <a:alpha val="95000"/>
                    </a:schemeClr>
                  </a:outerShdw>
                </a:effectLst>
                <a:latin typeface="맑은 고딕"/>
                <a:ea typeface="맑은 고딕"/>
              </a:rPr>
              <a:t>.</a:t>
            </a:r>
          </a:p>
          <a:p>
            <a:pPr marL="363538" lvl="0" indent="-188913" algn="just">
              <a:lnSpc>
                <a:spcPts val="4000"/>
              </a:lnSpc>
              <a:buFont typeface="Arial" pitchFamily="34" charset="0"/>
              <a:buChar char="•"/>
              <a:tabLst>
                <a:tab pos="87313" algn="l"/>
              </a:tabLst>
            </a:pP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잘못된 정보를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81000"/>
                    </a:schemeClr>
                  </a:outerShdw>
                </a:effectLst>
                <a:latin typeface="맑은 고딕"/>
                <a:ea typeface="맑은 고딕"/>
              </a:rPr>
              <a:t>전달하여 독자와 사회에 부정적인 영향    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81000"/>
                    </a:schemeClr>
                  </a:outerShdw>
                </a:effectLst>
                <a:latin typeface="맑은 고딕"/>
                <a:ea typeface="맑은 고딕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을 미칠 수 있음</a:t>
            </a:r>
            <a:r>
              <a:rPr lang="en-US" altLang="ko-KR" sz="2400" dirty="0" smtClean="0">
                <a:solidFill>
                  <a:prstClr val="black"/>
                </a:solidFill>
                <a:latin typeface="맑은 고딕"/>
                <a:ea typeface="맑은 고딕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4709" y="4005940"/>
            <a:ext cx="5814771" cy="28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수현이네 </a:t>
            </a:r>
            <a:r>
              <a:rPr kumimoji="0" lang="ko-KR" altLang="en-US" sz="3200" b="1" dirty="0" err="1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모둠</a:t>
            </a:r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 보고서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217721" y="3164111"/>
          <a:ext cx="8621480" cy="3621320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1675194"/>
                <a:gridCol w="6946286"/>
              </a:tblGrid>
              <a:tr h="8742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설문 조사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ko-KR" altLang="en-US" sz="2200" spc="0" dirty="0" smtClean="0">
                          <a:latin typeface="+mn-ea"/>
                          <a:ea typeface="+mn-ea"/>
                        </a:rPr>
                        <a:t>설문지를 활용하여 학생들이 음료수를 마시는 실태를 조사함</a:t>
                      </a:r>
                      <a:r>
                        <a:rPr lang="en-US" altLang="ko-KR" sz="2200" spc="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spc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8742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현장 조사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2200" spc="0" dirty="0" smtClean="0">
                          <a:latin typeface="+mn-ea"/>
                          <a:ea typeface="+mn-ea"/>
                        </a:rPr>
                        <a:t>학교</a:t>
                      </a:r>
                      <a:r>
                        <a:rPr lang="ko-KR" altLang="en-US" sz="2200" spc="0" baseline="0" dirty="0" smtClean="0">
                          <a:latin typeface="+mn-ea"/>
                          <a:ea typeface="+mn-ea"/>
                        </a:rPr>
                        <a:t> 앞 상점을 방문하여 학생들이 즐겨 마시는 음료수에 들어 있는 당류의 양을 조사함</a:t>
                      </a:r>
                      <a:r>
                        <a:rPr lang="en-US" altLang="ko-KR" sz="2200" spc="0" baseline="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spc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8742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자료 조사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2200" spc="0" dirty="0" err="1" smtClean="0">
                          <a:latin typeface="+mn-ea"/>
                          <a:ea typeface="+mn-ea"/>
                        </a:rPr>
                        <a:t>식품의약품안전처</a:t>
                      </a:r>
                      <a:r>
                        <a:rPr lang="ko-KR" altLang="en-US" sz="2200" spc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200" spc="0" dirty="0" err="1" smtClean="0">
                          <a:latin typeface="+mn-ea"/>
                          <a:ea typeface="+mn-ea"/>
                        </a:rPr>
                        <a:t>누리집에서</a:t>
                      </a:r>
                      <a:r>
                        <a:rPr lang="ko-KR" altLang="en-US" sz="2200" spc="0" dirty="0" smtClean="0">
                          <a:latin typeface="+mn-ea"/>
                          <a:ea typeface="+mn-ea"/>
                        </a:rPr>
                        <a:t> 하루 동안 가공식품으로 섭취하는 당류의 적정량을 확인함</a:t>
                      </a:r>
                      <a:r>
                        <a:rPr lang="en-US" altLang="ko-KR" sz="2200" spc="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spc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9984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면담 조사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2200" spc="0" dirty="0" smtClean="0">
                          <a:latin typeface="+mn-ea"/>
                          <a:ea typeface="+mn-ea"/>
                        </a:rPr>
                        <a:t>보건 선생님과 면담하여 당류를 지나치게 섭취하면 생기는 문제와 당류 섭취를 줄이는 방법을 알아봄</a:t>
                      </a:r>
                      <a:r>
                        <a:rPr lang="en-US" altLang="ko-KR" sz="2200" spc="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spc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모서리가 둥근 직사각형 9"/>
          <p:cNvSpPr/>
          <p:nvPr/>
        </p:nvSpPr>
        <p:spPr bwMode="auto">
          <a:xfrm>
            <a:off x="145144" y="1262743"/>
            <a:ext cx="8665027" cy="1349829"/>
          </a:xfrm>
          <a:prstGeom prst="roundRect">
            <a:avLst/>
          </a:prstGeom>
          <a:solidFill>
            <a:schemeClr val="bg1"/>
          </a:solidFill>
          <a:ln w="0">
            <a:solidFill>
              <a:srgbClr val="FF7C8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altLang="ko-KR" sz="2400" dirty="0" smtClean="0">
                <a:latin typeface="+mn-ea"/>
                <a:ea typeface="+mn-ea"/>
              </a:rPr>
              <a:t>- </a:t>
            </a:r>
            <a:r>
              <a:rPr lang="ko-KR" altLang="en-US" sz="2400" dirty="0" smtClean="0">
                <a:latin typeface="+mn-ea"/>
                <a:ea typeface="+mn-ea"/>
              </a:rPr>
              <a:t>목적</a:t>
            </a:r>
            <a:r>
              <a:rPr lang="en-US" altLang="ko-KR" sz="2400" dirty="0" smtClean="0">
                <a:latin typeface="+mn-ea"/>
                <a:ea typeface="+mn-ea"/>
              </a:rPr>
              <a:t>: </a:t>
            </a:r>
            <a:r>
              <a:rPr lang="ko-KR" altLang="en-US" sz="2400" dirty="0" smtClean="0">
                <a:latin typeface="+mn-ea"/>
                <a:ea typeface="+mn-ea"/>
              </a:rPr>
              <a:t>우리 학교 학생들의 건강을 위해</a:t>
            </a:r>
            <a:endParaRPr lang="en-US" altLang="ko-KR" sz="2400" dirty="0" smtClean="0">
              <a:latin typeface="+mn-ea"/>
              <a:ea typeface="+mn-ea"/>
            </a:endParaRPr>
          </a:p>
          <a:p>
            <a:pPr algn="just">
              <a:buFontTx/>
              <a:buChar char="-"/>
            </a:pPr>
            <a:r>
              <a:rPr lang="ko-KR" altLang="en-US" sz="2400" dirty="0" smtClean="0">
                <a:latin typeface="+mn-ea"/>
                <a:ea typeface="+mn-ea"/>
              </a:rPr>
              <a:t> 주제</a:t>
            </a:r>
            <a:r>
              <a:rPr lang="en-US" altLang="ko-KR" sz="2400" dirty="0" smtClean="0">
                <a:latin typeface="+mn-ea"/>
                <a:ea typeface="+mn-ea"/>
              </a:rPr>
              <a:t>: </a:t>
            </a:r>
            <a:r>
              <a:rPr lang="ko-KR" altLang="en-US" sz="2400" dirty="0" smtClean="0">
                <a:latin typeface="+mn-ea"/>
                <a:ea typeface="+mn-ea"/>
              </a:rPr>
              <a:t>우리 학교 학생들이 음료수로 당류를 지나치게 섭취  </a:t>
            </a:r>
            <a:endParaRPr lang="en-US" altLang="ko-KR" sz="2400" dirty="0" smtClean="0">
              <a:latin typeface="+mn-ea"/>
              <a:ea typeface="+mn-ea"/>
            </a:endParaRPr>
          </a:p>
          <a:p>
            <a:pPr algn="just"/>
            <a:r>
              <a:rPr lang="en-US" altLang="ko-KR" sz="2400" dirty="0" smtClean="0">
                <a:latin typeface="+mn-ea"/>
                <a:ea typeface="+mn-ea"/>
              </a:rPr>
              <a:t>  </a:t>
            </a:r>
            <a:r>
              <a:rPr lang="ko-KR" altLang="en-US" sz="2400" dirty="0" smtClean="0">
                <a:latin typeface="+mn-ea"/>
                <a:ea typeface="+mn-ea"/>
              </a:rPr>
              <a:t>하는 문제</a:t>
            </a:r>
            <a:r>
              <a:rPr lang="en-US" altLang="ko-KR" sz="2400" dirty="0" smtClean="0">
                <a:latin typeface="+mn-ea"/>
                <a:ea typeface="+mn-ea"/>
              </a:rPr>
              <a:t> </a:t>
            </a:r>
            <a:endParaRPr lang="ko-KR" altLang="en-US" dirty="0">
              <a:latin typeface="+mn-ea"/>
              <a:ea typeface="+mn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0" y="943429"/>
            <a:ext cx="2365829" cy="482830"/>
            <a:chOff x="0" y="943429"/>
            <a:chExt cx="2365829" cy="482830"/>
          </a:xfrm>
        </p:grpSpPr>
        <p:sp>
          <p:nvSpPr>
            <p:cNvPr id="14" name="직사각형 13"/>
            <p:cNvSpPr/>
            <p:nvPr/>
          </p:nvSpPr>
          <p:spPr bwMode="auto">
            <a:xfrm>
              <a:off x="0" y="943429"/>
              <a:ext cx="2365829" cy="406400"/>
            </a:xfrm>
            <a:prstGeom prst="rect">
              <a:avLst/>
            </a:prstGeom>
            <a:solidFill>
              <a:srgbClr val="FF7C8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목적과 주제</a:t>
              </a:r>
              <a:endParaRPr lang="ko-KR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직각 삼각형 15"/>
            <p:cNvSpPr/>
            <p:nvPr/>
          </p:nvSpPr>
          <p:spPr>
            <a:xfrm flipH="1" flipV="1">
              <a:off x="46718" y="1345624"/>
              <a:ext cx="142983" cy="80635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7260" y="2735911"/>
            <a:ext cx="2619826" cy="645918"/>
            <a:chOff x="0" y="943429"/>
            <a:chExt cx="2365829" cy="482830"/>
          </a:xfrm>
        </p:grpSpPr>
        <p:sp>
          <p:nvSpPr>
            <p:cNvPr id="19" name="직사각형 18"/>
            <p:cNvSpPr/>
            <p:nvPr/>
          </p:nvSpPr>
          <p:spPr bwMode="auto">
            <a:xfrm>
              <a:off x="0" y="943429"/>
              <a:ext cx="2365829" cy="406400"/>
            </a:xfrm>
            <a:prstGeom prst="rect">
              <a:avLst/>
            </a:prstGeom>
            <a:solidFill>
              <a:srgbClr val="FF7C8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활용한 조사 방법</a:t>
              </a:r>
              <a:endParaRPr lang="ko-KR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직각 삼각형 19"/>
            <p:cNvSpPr/>
            <p:nvPr/>
          </p:nvSpPr>
          <p:spPr>
            <a:xfrm flipH="1" flipV="1">
              <a:off x="46718" y="1345624"/>
              <a:ext cx="142983" cy="80635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4709" y="4005940"/>
            <a:ext cx="5814771" cy="28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1" y="53975"/>
            <a:ext cx="86847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수현이네 </a:t>
            </a:r>
            <a:r>
              <a:rPr kumimoji="0" lang="ko-KR" altLang="en-US" sz="3200" b="1" dirty="0" err="1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모둠의</a:t>
            </a:r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 조사 결과 분석 과정의 문제점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 bwMode="auto">
          <a:xfrm>
            <a:off x="522513" y="1335312"/>
            <a:ext cx="8171544" cy="1770744"/>
          </a:xfrm>
          <a:prstGeom prst="roundRect">
            <a:avLst/>
          </a:prstGeom>
          <a:solidFill>
            <a:srgbClr val="E7DFF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4625" indent="-174625" algn="just">
              <a:buFont typeface="Arial" pitchFamily="34" charset="0"/>
              <a:buChar char="•"/>
              <a:tabLst>
                <a:tab pos="174625" algn="l"/>
              </a:tabLst>
            </a:pPr>
            <a:r>
              <a:rPr lang="ko-KR" altLang="en-US" sz="2400" dirty="0" smtClean="0">
                <a:latin typeface="+mn-ea"/>
                <a:ea typeface="+mn-ea"/>
              </a:rPr>
              <a:t>조사 결과</a:t>
            </a:r>
            <a:r>
              <a:rPr lang="en-US" altLang="ko-KR" sz="2400" dirty="0" smtClean="0">
                <a:latin typeface="+mn-ea"/>
                <a:ea typeface="+mn-ea"/>
              </a:rPr>
              <a:t>(</a:t>
            </a:r>
            <a:r>
              <a:rPr lang="ko-KR" altLang="en-US" sz="2400" dirty="0" smtClean="0">
                <a:latin typeface="+mn-ea"/>
                <a:ea typeface="+mn-ea"/>
              </a:rPr>
              <a:t>학생들이 일주일에 음료수를 마시는 횟수</a:t>
            </a:r>
            <a:r>
              <a:rPr lang="en-US" altLang="ko-KR" sz="2400" dirty="0" smtClean="0">
                <a:latin typeface="+mn-ea"/>
                <a:ea typeface="+mn-ea"/>
              </a:rPr>
              <a:t>)</a:t>
            </a:r>
            <a:r>
              <a:rPr lang="ko-KR" altLang="en-US" sz="2400" dirty="0" smtClean="0">
                <a:latin typeface="+mn-ea"/>
                <a:ea typeface="+mn-ea"/>
              </a:rPr>
              <a:t>를  과장하려 함</a:t>
            </a:r>
            <a:r>
              <a:rPr lang="en-US" altLang="ko-KR" sz="2400" dirty="0" smtClean="0">
                <a:latin typeface="+mn-ea"/>
                <a:ea typeface="+mn-ea"/>
              </a:rPr>
              <a:t>.</a:t>
            </a:r>
          </a:p>
          <a:p>
            <a:pPr marL="174625" indent="-174625" algn="just">
              <a:buFont typeface="Arial" pitchFamily="34" charset="0"/>
              <a:buChar char="•"/>
            </a:pPr>
            <a:r>
              <a:rPr lang="ko-KR" altLang="en-US" sz="2400" dirty="0" smtClean="0">
                <a:latin typeface="+mn-ea"/>
                <a:ea typeface="+mn-ea"/>
              </a:rPr>
              <a:t>의도에 맞는 결과</a:t>
            </a:r>
            <a:r>
              <a:rPr lang="en-US" altLang="ko-KR" sz="2400" dirty="0" smtClean="0">
                <a:latin typeface="+mn-ea"/>
                <a:ea typeface="+mn-ea"/>
              </a:rPr>
              <a:t>(</a:t>
            </a:r>
            <a:r>
              <a:rPr lang="ko-KR" altLang="en-US" sz="2400" dirty="0" smtClean="0">
                <a:latin typeface="+mn-ea"/>
                <a:ea typeface="+mn-ea"/>
              </a:rPr>
              <a:t>당류가 많이 들어 있는 음료수</a:t>
            </a:r>
            <a:r>
              <a:rPr lang="en-US" altLang="ko-KR" sz="2400" dirty="0" smtClean="0">
                <a:latin typeface="+mn-ea"/>
                <a:ea typeface="+mn-ea"/>
              </a:rPr>
              <a:t>)</a:t>
            </a:r>
            <a:r>
              <a:rPr lang="ko-KR" altLang="en-US" sz="2400" dirty="0" smtClean="0">
                <a:latin typeface="+mn-ea"/>
                <a:ea typeface="+mn-ea"/>
              </a:rPr>
              <a:t>만 골라서 제시하려 함</a:t>
            </a:r>
            <a:r>
              <a:rPr lang="en-US" altLang="ko-KR" sz="2400" dirty="0" smtClean="0">
                <a:latin typeface="+mn-ea"/>
                <a:ea typeface="+mn-ea"/>
              </a:rPr>
              <a:t>.</a:t>
            </a:r>
            <a:endParaRPr lang="ko-KR" altLang="en-US" sz="2400" dirty="0">
              <a:latin typeface="+mn-ea"/>
              <a:ea typeface="+mn-ea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551543" y="4651825"/>
            <a:ext cx="7997371" cy="791029"/>
          </a:xfrm>
          <a:prstGeom prst="roundRect">
            <a:avLst/>
          </a:prstGeom>
          <a:solidFill>
            <a:srgbClr val="E7DFF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dirty="0" smtClean="0">
                <a:latin typeface="+mn-ea"/>
                <a:ea typeface="+mn-ea"/>
              </a:rPr>
              <a:t>조사 결과를 변형</a:t>
            </a:r>
            <a:r>
              <a:rPr lang="en-US" altLang="ko-KR" sz="2400" dirty="0" smtClean="0">
                <a:latin typeface="+mn-ea"/>
                <a:ea typeface="+mn-ea"/>
              </a:rPr>
              <a:t>·</a:t>
            </a:r>
            <a:r>
              <a:rPr lang="ko-KR" altLang="en-US" sz="2400" dirty="0" smtClean="0">
                <a:latin typeface="+mn-ea"/>
                <a:ea typeface="+mn-ea"/>
              </a:rPr>
              <a:t>왜곡하면 쓰기 윤리에 어긋남</a:t>
            </a:r>
            <a:r>
              <a:rPr lang="en-US" altLang="ko-KR" sz="2400" dirty="0" smtClean="0">
                <a:latin typeface="+mn-ea"/>
                <a:ea typeface="+mn-ea"/>
              </a:rPr>
              <a:t>.</a:t>
            </a:r>
            <a:endParaRPr lang="ko-KR" altLang="en-US" sz="2400" dirty="0">
              <a:latin typeface="+mn-ea"/>
              <a:ea typeface="+mn-ea"/>
            </a:endParaRPr>
          </a:p>
        </p:txBody>
      </p:sp>
      <p:sp>
        <p:nvSpPr>
          <p:cNvPr id="21" name="아래쪽 화살표 20"/>
          <p:cNvSpPr/>
          <p:nvPr/>
        </p:nvSpPr>
        <p:spPr bwMode="auto">
          <a:xfrm>
            <a:off x="4107542" y="3309257"/>
            <a:ext cx="783772" cy="986971"/>
          </a:xfrm>
          <a:prstGeom prst="downArrow">
            <a:avLst/>
          </a:pr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3" y="53975"/>
            <a:ext cx="63515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글을 쓸 때 지켜야 할 쓰기 윤리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9229" y="4017136"/>
            <a:ext cx="5814771" cy="284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포인트가 5개인 별 19"/>
          <p:cNvSpPr/>
          <p:nvPr/>
        </p:nvSpPr>
        <p:spPr bwMode="auto">
          <a:xfrm rot="20014056">
            <a:off x="43162" y="1407883"/>
            <a:ext cx="1088571" cy="1103086"/>
          </a:xfrm>
          <a:prstGeom prst="star5">
            <a:avLst/>
          </a:pr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725715" y="2240610"/>
            <a:ext cx="7982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lvl="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prstClr val="black"/>
                </a:solidFill>
                <a:latin typeface="+mn-ea"/>
                <a:ea typeface="+mn-ea"/>
              </a:rPr>
              <a:t> 다른 사람의 글이나 자료를 바르게 인용함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</a:p>
          <a:p>
            <a:pPr marL="174625" lvl="0" algn="just">
              <a:lnSpc>
                <a:spcPct val="150000"/>
              </a:lnSpc>
            </a:pPr>
            <a:r>
              <a:rPr lang="en-US" altLang="ko-KR" sz="2400" dirty="0" smtClean="0">
                <a:solidFill>
                  <a:prstClr val="black"/>
                </a:solidFill>
                <a:latin typeface="+mn-ea"/>
                <a:ea typeface="+mn-ea"/>
              </a:rPr>
              <a:t>  - 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  <a:ea typeface="+mn-ea"/>
              </a:rPr>
              <a:t>다른 사람의 글이나 자료를 인용할 때 출처를 밝힘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</a:p>
          <a:p>
            <a:pPr marL="174625" lvl="0" algn="just">
              <a:lnSpc>
                <a:spcPct val="150000"/>
              </a:lnSpc>
            </a:pPr>
            <a:r>
              <a:rPr lang="en-US" altLang="ko-KR" sz="2400" dirty="0" smtClean="0">
                <a:solidFill>
                  <a:prstClr val="black"/>
                </a:solidFill>
                <a:latin typeface="+mn-ea"/>
                <a:ea typeface="+mn-ea"/>
              </a:rPr>
              <a:t>  - 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  <a:ea typeface="+mn-ea"/>
              </a:rPr>
              <a:t>다른 사람의 저작물을 베끼거나 짜깁기하지 않음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</a:p>
          <a:p>
            <a:pPr marL="174625" lvl="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400" dirty="0" smtClean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53000"/>
                    </a:schemeClr>
                  </a:outerShdw>
                </a:effectLst>
                <a:latin typeface="+mn-ea"/>
                <a:ea typeface="+mn-ea"/>
              </a:rPr>
              <a:t>조사 결과를 변형하거나 왜곡하지 않</a:t>
            </a:r>
            <a:r>
              <a:rPr lang="ko-KR" altLang="en-US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79000"/>
                    </a:schemeClr>
                  </a:outerShdw>
                </a:effectLst>
                <a:latin typeface="+mn-ea"/>
                <a:ea typeface="+mn-ea"/>
              </a:rPr>
              <a:t>음</a:t>
            </a:r>
            <a:r>
              <a:rPr lang="en-US" altLang="ko-KR" sz="2400" dirty="0" smtClean="0">
                <a:solidFill>
                  <a:prstClr val="black"/>
                </a:solidFill>
                <a:effectLst>
                  <a:outerShdw dist="38100" dir="2700000" algn="tl" rotWithShape="0">
                    <a:schemeClr val="bg1">
                      <a:alpha val="79000"/>
                    </a:schemeClr>
                  </a:outerShdw>
                </a:effectLst>
                <a:latin typeface="+mn-ea"/>
                <a:ea typeface="+mn-ea"/>
              </a:rPr>
              <a:t>.</a:t>
            </a:r>
          </a:p>
        </p:txBody>
      </p:sp>
      <p:sp>
        <p:nvSpPr>
          <p:cNvPr id="24" name="직사각형 23"/>
          <p:cNvSpPr/>
          <p:nvPr/>
        </p:nvSpPr>
        <p:spPr bwMode="auto">
          <a:xfrm>
            <a:off x="638630" y="2104571"/>
            <a:ext cx="7982857" cy="2583543"/>
          </a:xfrm>
          <a:prstGeom prst="rect">
            <a:avLst/>
          </a:prstGeom>
          <a:noFill/>
          <a:ln w="28575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4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00B0F0"/>
        </a:solid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/>
        </a:defPPr>
      </a:lstStyle>
    </a:spDef>
    <a:txDef>
      <a:spPr>
        <a:noFill/>
        <a:ln w="25400" cap="rnd">
          <a:solidFill>
            <a:schemeClr val="accent1">
              <a:lumMod val="75000"/>
            </a:schemeClr>
          </a:solidFill>
          <a:prstDash val="dash"/>
        </a:ln>
      </a:spPr>
      <a:bodyPr wrap="square" lIns="180000" tIns="180000" rIns="180000" bIns="180000" rtlCol="0" anchor="ctr" anchorCtr="0">
        <a:spAutoFit/>
      </a:bodyPr>
      <a:lstStyle>
        <a:defPPr algn="ctr">
          <a:lnSpc>
            <a:spcPts val="4000"/>
          </a:lnSpc>
          <a:defRPr sz="2800"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3030</TotalTime>
  <Words>374</Words>
  <Application>Microsoft Office PowerPoint</Application>
  <PresentationFormat>화면 슬라이드 쇼(4:3)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ICCT</dc:creator>
  <cp:lastModifiedBy>천재교육</cp:lastModifiedBy>
  <cp:revision>330</cp:revision>
  <cp:lastPrinted>2018-04-16T06:18:17Z</cp:lastPrinted>
  <dcterms:created xsi:type="dcterms:W3CDTF">2016-09-09T06:32:14Z</dcterms:created>
  <dcterms:modified xsi:type="dcterms:W3CDTF">2020-04-17T06:13:26Z</dcterms:modified>
</cp:coreProperties>
</file>