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56" r:id="rId2"/>
    <p:sldId id="271" r:id="rId3"/>
    <p:sldId id="306" r:id="rId4"/>
    <p:sldId id="307" r:id="rId5"/>
    <p:sldId id="309" r:id="rId6"/>
  </p:sldIdLst>
  <p:sldSz cx="9144000" cy="6858000" type="screen4x3"/>
  <p:notesSz cx="9926638" cy="6797675"/>
  <p:defaultTextStyle>
    <a:defPPr>
      <a:defRPr lang="en-US"/>
    </a:defPPr>
    <a:lvl1pPr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DBD"/>
    <a:srgbClr val="FF7C80"/>
    <a:srgbClr val="E7DFF1"/>
    <a:srgbClr val="FFCCCC"/>
    <a:srgbClr val="B9E0F1"/>
    <a:srgbClr val="FAC3FB"/>
    <a:srgbClr val="F5F4C8"/>
    <a:srgbClr val="FF9999"/>
    <a:srgbClr val="C5E6F7"/>
    <a:srgbClr val="DDBFB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06" autoAdjust="0"/>
    <p:restoredTop sz="94676" autoAdjust="0"/>
  </p:normalViewPr>
  <p:slideViewPr>
    <p:cSldViewPr snapToGrid="0">
      <p:cViewPr>
        <p:scale>
          <a:sx n="66" d="100"/>
          <a:sy n="66" d="100"/>
        </p:scale>
        <p:origin x="-534" y="-10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CECC28-A917-42AD-AABA-92C7F97C5965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967F3-2DD7-43E5-8E50-F6FA5C00AB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98229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DE210-8BD8-4DE2-A5B8-D7E398BAF869}" type="datetimeFigureOut">
              <a:rPr lang="ko-KR" altLang="en-US"/>
              <a:pPr>
                <a:defRPr/>
              </a:pPr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A4FEC-EE72-4242-9FDC-3ACD49D4512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45C84-313A-4471-B4C0-21D052665312}" type="datetimeFigureOut">
              <a:rPr lang="ko-KR" altLang="en-US"/>
              <a:pPr>
                <a:defRPr/>
              </a:pPr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73DC-D1E6-4022-B014-4536C122502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478BA-FAC2-4331-B1D6-9D5C13881941}" type="datetimeFigureOut">
              <a:rPr lang="ko-KR" altLang="en-US"/>
              <a:pPr>
                <a:defRPr/>
              </a:pPr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A835A-F345-421F-9447-680927A0C6A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1AED5-0F3C-481D-A859-2C415263E212}" type="datetimeFigureOut">
              <a:rPr lang="ko-KR" altLang="en-US"/>
              <a:pPr>
                <a:defRPr/>
              </a:pPr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BF80E-2380-40FD-AC74-034196F81DD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EECA-64A0-49A6-99FE-B7447AA17490}" type="datetimeFigureOut">
              <a:rPr lang="ko-KR" altLang="en-US"/>
              <a:pPr>
                <a:defRPr/>
              </a:pPr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25387-79FD-457A-B3C5-04429F8FA83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0913A-02B8-4D9C-9210-2A949225725A}" type="datetimeFigureOut">
              <a:rPr lang="ko-KR" altLang="en-US"/>
              <a:pPr>
                <a:defRPr/>
              </a:pPr>
              <a:t>2020-02-12</a:t>
            </a:fld>
            <a:endParaRPr lang="ko-K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AF574-F05B-4A59-94DD-7B7EEF3612D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D782A-DCF8-454B-84BB-4AC1FC2E61A2}" type="datetimeFigureOut">
              <a:rPr lang="ko-KR" altLang="en-US"/>
              <a:pPr>
                <a:defRPr/>
              </a:pPr>
              <a:t>2020-02-12</a:t>
            </a:fld>
            <a:endParaRPr lang="ko-KR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51504-11D8-436B-9410-E7586117285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4B3C1-06A0-42B7-B58E-0036DF739314}" type="datetimeFigureOut">
              <a:rPr lang="ko-KR" altLang="en-US"/>
              <a:pPr>
                <a:defRPr/>
              </a:pPr>
              <a:t>2020-02-12</a:t>
            </a:fld>
            <a:endParaRPr lang="ko-KR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FF0EB-86D7-416A-9C98-DD3004C25A6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E191D-DDFD-433E-990D-A52C1F837505}" type="datetimeFigureOut">
              <a:rPr lang="ko-KR" altLang="en-US"/>
              <a:pPr>
                <a:defRPr/>
              </a:pPr>
              <a:t>2020-02-12</a:t>
            </a:fld>
            <a:endParaRPr lang="ko-KR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C2B0-024A-416D-BCC0-1A24F7AB453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0EFE0-625F-488D-97A6-5C7DC087823D}" type="datetimeFigureOut">
              <a:rPr lang="ko-KR" altLang="en-US"/>
              <a:pPr>
                <a:defRPr/>
              </a:pPr>
              <a:t>2020-02-12</a:t>
            </a:fld>
            <a:endParaRPr lang="ko-K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9E433-189A-4C33-A8ED-0E8211495A7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/>
              <a:t>그림을 추가하려면 아이콘을 클릭하십시오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DE2BA-ED57-4563-B6A4-5EB3D65EC2E1}" type="datetimeFigureOut">
              <a:rPr lang="ko-KR" altLang="en-US"/>
              <a:pPr>
                <a:defRPr/>
              </a:pPr>
              <a:t>2020-02-12</a:t>
            </a:fld>
            <a:endParaRPr lang="ko-K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0ADCE-132A-43F1-B26D-97E5FE52DF8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A58B54-E821-40DD-8656-E720BD02A093}" type="datetimeFigureOut">
              <a:rPr lang="ko-KR" altLang="en-US"/>
              <a:pPr>
                <a:defRPr/>
              </a:pPr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 latinLnBrk="0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 latinLnBrk="0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65F8D6-135C-405E-9F2F-3C8A0384AE1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 latinLnBrk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969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0" y="3390900"/>
            <a:ext cx="9144000" cy="3467100"/>
          </a:xfrm>
          <a:prstGeom prst="rect">
            <a:avLst/>
          </a:prstGeom>
          <a:solidFill>
            <a:srgbClr val="DAEF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305781" y="3944937"/>
            <a:ext cx="652608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4400" b="1" dirty="0" smtClean="0">
                <a:solidFill>
                  <a:schemeClr val="tx2"/>
                </a:solidFill>
                <a:latin typeface="+mn-ea"/>
                <a:ea typeface="+mn-ea"/>
                <a:cs typeface="Aharoni" panose="02010803020104030203" pitchFamily="2" charset="-79"/>
              </a:rPr>
              <a:t>3. </a:t>
            </a:r>
            <a:r>
              <a:rPr kumimoji="0" lang="ko-KR" altLang="en-US" sz="4400" b="1" dirty="0" smtClean="0">
                <a:solidFill>
                  <a:schemeClr val="tx2"/>
                </a:solidFill>
                <a:latin typeface="+mn-ea"/>
                <a:ea typeface="+mn-ea"/>
                <a:cs typeface="Aharoni" panose="02010803020104030203" pitchFamily="2" charset="-79"/>
              </a:rPr>
              <a:t>탐구하는 우리</a:t>
            </a:r>
            <a:endParaRPr kumimoji="0" lang="en-US" altLang="ko-KR" sz="4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974" y="5056188"/>
            <a:ext cx="4670425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atin typeface="+mj-ea"/>
                <a:ea typeface="+mj-ea"/>
              </a:rPr>
              <a:t>(2) </a:t>
            </a:r>
            <a:r>
              <a:rPr kumimoji="0" lang="ko-KR" altLang="en-US" sz="2800" dirty="0" smtClean="0">
                <a:latin typeface="+mj-ea"/>
                <a:ea typeface="+mj-ea"/>
              </a:rPr>
              <a:t>문장의 짜임과 양상</a:t>
            </a:r>
            <a:endParaRPr kumimoji="0" lang="ko-KR" altLang="en-US" sz="2800" dirty="0">
              <a:latin typeface="+mj-ea"/>
              <a:ea typeface="+mj-ea"/>
            </a:endParaRPr>
          </a:p>
        </p:txBody>
      </p:sp>
      <p:sp>
        <p:nvSpPr>
          <p:cNvPr id="10" name="사각형: 둥근 모서리 3"/>
          <p:cNvSpPr/>
          <p:nvPr/>
        </p:nvSpPr>
        <p:spPr>
          <a:xfrm>
            <a:off x="187325" y="200025"/>
            <a:ext cx="8763000" cy="6448425"/>
          </a:xfrm>
          <a:prstGeom prst="roundRect">
            <a:avLst>
              <a:gd name="adj" fmla="val 5484"/>
            </a:avLst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/>
          </a:p>
        </p:txBody>
      </p:sp>
      <p:grpSp>
        <p:nvGrpSpPr>
          <p:cNvPr id="13318" name="그룹 12"/>
          <p:cNvGrpSpPr>
            <a:grpSpLocks/>
          </p:cNvGrpSpPr>
          <p:nvPr/>
        </p:nvGrpSpPr>
        <p:grpSpPr bwMode="auto">
          <a:xfrm>
            <a:off x="850900" y="2598738"/>
            <a:ext cx="3822700" cy="1168400"/>
            <a:chOff x="894914" y="2510976"/>
            <a:chExt cx="3822229" cy="1169785"/>
          </a:xfrm>
        </p:grpSpPr>
        <p:sp>
          <p:nvSpPr>
            <p:cNvPr id="11" name="순서도: 처리 10"/>
            <p:cNvSpPr/>
            <p:nvPr/>
          </p:nvSpPr>
          <p:spPr>
            <a:xfrm>
              <a:off x="894914" y="2510976"/>
              <a:ext cx="3822229" cy="994953"/>
            </a:xfrm>
            <a:prstGeom prst="flowChartProcess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800" b="1" dirty="0" err="1">
                  <a:latin typeface="+mj-ea"/>
                  <a:ea typeface="+mj-ea"/>
                </a:rPr>
                <a:t>단원별</a:t>
              </a:r>
              <a:r>
                <a:rPr kumimoji="0" lang="ko-KR" altLang="en-US" sz="2800" b="1" dirty="0">
                  <a:latin typeface="+mj-ea"/>
                  <a:ea typeface="+mj-ea"/>
                </a:rPr>
                <a:t> </a:t>
              </a:r>
              <a:r>
                <a:rPr kumimoji="0" lang="ko-KR" altLang="en-US" sz="2800" b="1" dirty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핵심 정리</a:t>
              </a:r>
            </a:p>
          </p:txBody>
        </p:sp>
        <p:sp>
          <p:nvSpPr>
            <p:cNvPr id="12" name="이등변 삼각형 11"/>
            <p:cNvSpPr/>
            <p:nvPr/>
          </p:nvSpPr>
          <p:spPr>
            <a:xfrm rot="10800000">
              <a:off x="1217137" y="3428049"/>
              <a:ext cx="376191" cy="252712"/>
            </a:xfrm>
            <a:prstGeom prst="triangle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cxnSp>
        <p:nvCxnSpPr>
          <p:cNvPr id="10" name="직선 연결선 9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2" name="TextBox 10"/>
          <p:cNvSpPr txBox="1">
            <a:spLocks noChangeArrowheads="1"/>
          </p:cNvSpPr>
          <p:nvPr/>
        </p:nvSpPr>
        <p:spPr bwMode="auto">
          <a:xfrm>
            <a:off x="125413" y="53975"/>
            <a:ext cx="3314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kumimoji="0" lang="ko-KR" altLang="en-US" sz="3200" b="1">
                <a:latin typeface="HY견고딕" pitchFamily="18" charset="-127"/>
                <a:ea typeface="HY견고딕" pitchFamily="18" charset="-127"/>
              </a:rPr>
              <a:t>    </a:t>
            </a:r>
            <a:r>
              <a:rPr kumimoji="0" lang="ko-KR" altLang="en-US" sz="3200" b="1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학습 목표</a:t>
            </a:r>
          </a:p>
        </p:txBody>
      </p:sp>
      <p:grpSp>
        <p:nvGrpSpPr>
          <p:cNvPr id="35" name="그룹 34"/>
          <p:cNvGrpSpPr/>
          <p:nvPr/>
        </p:nvGrpSpPr>
        <p:grpSpPr>
          <a:xfrm>
            <a:off x="605748" y="1533064"/>
            <a:ext cx="7872413" cy="4432301"/>
            <a:chOff x="649291" y="1257298"/>
            <a:chExt cx="7872413" cy="5092701"/>
          </a:xfrm>
        </p:grpSpPr>
        <p:sp>
          <p:nvSpPr>
            <p:cNvPr id="36" name="모서리가 둥근 직사각형 35"/>
            <p:cNvSpPr/>
            <p:nvPr/>
          </p:nvSpPr>
          <p:spPr>
            <a:xfrm rot="16200000">
              <a:off x="2039147" y="-132558"/>
              <a:ext cx="5092701" cy="7872413"/>
            </a:xfrm>
            <a:prstGeom prst="roundRect">
              <a:avLst>
                <a:gd name="adj" fmla="val 6120"/>
              </a:avLst>
            </a:prstGeom>
            <a:solidFill>
              <a:srgbClr val="DDBFB5"/>
            </a:solidFill>
            <a:ln>
              <a:noFill/>
            </a:ln>
            <a:effectLst>
              <a:outerShdw blurRad="2032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7" name="그룹 36"/>
            <p:cNvGrpSpPr>
              <a:grpSpLocks/>
            </p:cNvGrpSpPr>
            <p:nvPr/>
          </p:nvGrpSpPr>
          <p:grpSpPr bwMode="auto">
            <a:xfrm>
              <a:off x="1104899" y="1574800"/>
              <a:ext cx="7073903" cy="4318000"/>
              <a:chOff x="1276181" y="665540"/>
              <a:chExt cx="6906279" cy="4131970"/>
            </a:xfrm>
          </p:grpSpPr>
          <p:sp>
            <p:nvSpPr>
              <p:cNvPr id="61" name="사다리꼴 5"/>
              <p:cNvSpPr/>
              <p:nvPr/>
            </p:nvSpPr>
            <p:spPr>
              <a:xfrm rot="16200000">
                <a:off x="978650" y="963071"/>
                <a:ext cx="4131970" cy="3536907"/>
              </a:xfrm>
              <a:prstGeom prst="trapezoid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사다리꼴 61"/>
              <p:cNvSpPr/>
              <p:nvPr/>
            </p:nvSpPr>
            <p:spPr>
              <a:xfrm rot="16200000">
                <a:off x="4428615" y="1043664"/>
                <a:ext cx="4131970" cy="3375721"/>
              </a:xfrm>
              <a:prstGeom prst="trapezoid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TextBox 7"/>
            <p:cNvSpPr txBox="1">
              <a:spLocks noChangeArrowheads="1"/>
            </p:cNvSpPr>
            <p:nvPr/>
          </p:nvSpPr>
          <p:spPr bwMode="auto">
            <a:xfrm>
              <a:off x="1581149" y="2773910"/>
              <a:ext cx="6369050" cy="18035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kumimoji="0" lang="ko-KR" altLang="en-US" sz="3200" b="1" dirty="0" smtClean="0">
                  <a:latin typeface="Calibri" pitchFamily="34" charset="0"/>
                  <a:ea typeface="맑은 고딕" pitchFamily="50" charset="-127"/>
                </a:rPr>
                <a:t>문장의 짜임과 양상을 탐구하고 활용할 수 있다</a:t>
              </a:r>
              <a:r>
                <a:rPr kumimoji="0" lang="en-US" altLang="ko-KR" sz="3200" b="1" dirty="0" smtClean="0">
                  <a:latin typeface="Calibri" pitchFamily="34" charset="0"/>
                  <a:ea typeface="맑은 고딕" pitchFamily="50" charset="-127"/>
                </a:rPr>
                <a:t>.</a:t>
              </a:r>
              <a:endParaRPr kumimoji="0" lang="en-US" altLang="ko-KR" sz="3200" b="1" dirty="0" smtClean="0">
                <a:latin typeface="Calibri" pitchFamily="34" charset="0"/>
                <a:ea typeface="맑은 고딕" pitchFamily="50" charset="-127"/>
              </a:endParaRPr>
            </a:p>
          </p:txBody>
        </p:sp>
        <p:grpSp>
          <p:nvGrpSpPr>
            <p:cNvPr id="39" name="그룹 52"/>
            <p:cNvGrpSpPr>
              <a:grpSpLocks/>
            </p:cNvGrpSpPr>
            <p:nvPr/>
          </p:nvGrpSpPr>
          <p:grpSpPr bwMode="auto">
            <a:xfrm>
              <a:off x="812801" y="1866900"/>
              <a:ext cx="673100" cy="3746499"/>
              <a:chOff x="1208123" y="1108442"/>
              <a:chExt cx="951310" cy="2900522"/>
            </a:xfrm>
          </p:grpSpPr>
          <p:sp>
            <p:nvSpPr>
              <p:cNvPr id="40" name="타원 39"/>
              <p:cNvSpPr/>
              <p:nvPr/>
            </p:nvSpPr>
            <p:spPr>
              <a:xfrm>
                <a:off x="1220835" y="1108442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타원 40"/>
              <p:cNvSpPr/>
              <p:nvPr/>
            </p:nvSpPr>
            <p:spPr>
              <a:xfrm>
                <a:off x="1220835" y="3864881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타원 41"/>
              <p:cNvSpPr/>
              <p:nvPr/>
            </p:nvSpPr>
            <p:spPr>
              <a:xfrm>
                <a:off x="2013241" y="1108442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타원 42"/>
              <p:cNvSpPr/>
              <p:nvPr/>
            </p:nvSpPr>
            <p:spPr>
              <a:xfrm>
                <a:off x="2013241" y="3864881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모서리가 둥근 직사각형 43"/>
              <p:cNvSpPr/>
              <p:nvPr/>
            </p:nvSpPr>
            <p:spPr>
              <a:xfrm>
                <a:off x="1290753" y="1153039"/>
                <a:ext cx="792406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모서리가 둥근 직사각형 44"/>
              <p:cNvSpPr/>
              <p:nvPr/>
            </p:nvSpPr>
            <p:spPr>
              <a:xfrm>
                <a:off x="1290753" y="3909478"/>
                <a:ext cx="792406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타원 45"/>
              <p:cNvSpPr/>
              <p:nvPr/>
            </p:nvSpPr>
            <p:spPr>
              <a:xfrm>
                <a:off x="1208123" y="1525253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타원 46"/>
              <p:cNvSpPr/>
              <p:nvPr/>
            </p:nvSpPr>
            <p:spPr>
              <a:xfrm>
                <a:off x="2002647" y="1525253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모서리가 둥근 직사각형 47"/>
              <p:cNvSpPr/>
              <p:nvPr/>
            </p:nvSpPr>
            <p:spPr>
              <a:xfrm>
                <a:off x="1278040" y="1569850"/>
                <a:ext cx="794525" cy="5317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타원 48"/>
              <p:cNvSpPr/>
              <p:nvPr/>
            </p:nvSpPr>
            <p:spPr>
              <a:xfrm>
                <a:off x="1208123" y="1971223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타원 49"/>
              <p:cNvSpPr/>
              <p:nvPr/>
            </p:nvSpPr>
            <p:spPr>
              <a:xfrm>
                <a:off x="2002647" y="1971223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모서리가 둥근 직사각형 50"/>
              <p:cNvSpPr/>
              <p:nvPr/>
            </p:nvSpPr>
            <p:spPr>
              <a:xfrm>
                <a:off x="1278040" y="2015820"/>
                <a:ext cx="794525" cy="5317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타원 51"/>
              <p:cNvSpPr/>
              <p:nvPr/>
            </p:nvSpPr>
            <p:spPr>
              <a:xfrm>
                <a:off x="1220835" y="2454929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타원 52"/>
              <p:cNvSpPr/>
              <p:nvPr/>
            </p:nvSpPr>
            <p:spPr>
              <a:xfrm>
                <a:off x="2015359" y="2454929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모서리가 둥근 직사각형 53"/>
              <p:cNvSpPr/>
              <p:nvPr/>
            </p:nvSpPr>
            <p:spPr>
              <a:xfrm>
                <a:off x="1292872" y="2499526"/>
                <a:ext cx="792406" cy="5317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타원 54"/>
              <p:cNvSpPr/>
              <p:nvPr/>
            </p:nvSpPr>
            <p:spPr>
              <a:xfrm>
                <a:off x="1220835" y="2895753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타원 55"/>
              <p:cNvSpPr/>
              <p:nvPr/>
            </p:nvSpPr>
            <p:spPr>
              <a:xfrm>
                <a:off x="2015359" y="2895753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모서리가 둥근 직사각형 56"/>
              <p:cNvSpPr/>
              <p:nvPr/>
            </p:nvSpPr>
            <p:spPr>
              <a:xfrm>
                <a:off x="1290753" y="2940350"/>
                <a:ext cx="794525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타원 57"/>
              <p:cNvSpPr/>
              <p:nvPr/>
            </p:nvSpPr>
            <p:spPr>
              <a:xfrm>
                <a:off x="1220835" y="3379459"/>
                <a:ext cx="144074" cy="1440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타원 58"/>
              <p:cNvSpPr/>
              <p:nvPr/>
            </p:nvSpPr>
            <p:spPr>
              <a:xfrm>
                <a:off x="2013241" y="3379459"/>
                <a:ext cx="144074" cy="14408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모서리가 둥근 직사각형 59"/>
              <p:cNvSpPr/>
              <p:nvPr/>
            </p:nvSpPr>
            <p:spPr>
              <a:xfrm>
                <a:off x="1290753" y="3424056"/>
                <a:ext cx="792406" cy="54889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94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1798" y="4151086"/>
            <a:ext cx="5517682" cy="2695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2" y="53975"/>
            <a:ext cx="6589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문장 성분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261258" y="1788888"/>
          <a:ext cx="5584377" cy="3610426"/>
        </p:xfrm>
        <a:graphic>
          <a:graphicData uri="http://schemas.openxmlformats.org/drawingml/2006/table">
            <a:tbl>
              <a:tblPr firstCol="1">
                <a:tableStyleId>{21E4AEA4-8DFA-4A89-87EB-49C32662AFE0}</a:tableStyleId>
              </a:tblPr>
              <a:tblGrid>
                <a:gridCol w="1669556"/>
                <a:gridCol w="3914821"/>
              </a:tblGrid>
              <a:tr h="10092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주성분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00000"/>
                        </a:lnSpc>
                      </a:pPr>
                      <a:r>
                        <a:rPr lang="ko-KR" altLang="en-US" sz="2400" spc="0" dirty="0" smtClean="0"/>
                        <a:t>문장을 이루는 데 꼭 필요한 성분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  <a:tr h="114874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부속 성분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2400" spc="0" dirty="0" smtClean="0"/>
                        <a:t>다른 성분을 꾸며 주는 성분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  <a:tr h="14524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/>
                        <a:t>독립 성분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2400" spc="0" dirty="0" smtClean="0"/>
                        <a:t>다른 성분과 직접적인 관계를 맺지 않고 독립적으로 쓰이는 성분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0" name="모서리가 둥근 직사각형 19"/>
          <p:cNvSpPr/>
          <p:nvPr/>
        </p:nvSpPr>
        <p:spPr bwMode="auto">
          <a:xfrm>
            <a:off x="6720110" y="4107542"/>
            <a:ext cx="2220686" cy="1349829"/>
          </a:xfrm>
          <a:prstGeom prst="roundRect">
            <a:avLst/>
          </a:prstGeom>
          <a:solidFill>
            <a:srgbClr val="FF7C8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독립어</a:t>
            </a:r>
            <a:endParaRPr lang="ko-KR" altLang="en-US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1" name="모서리가 둥근 직사각형 20"/>
          <p:cNvSpPr/>
          <p:nvPr/>
        </p:nvSpPr>
        <p:spPr bwMode="auto">
          <a:xfrm>
            <a:off x="6749139" y="2946399"/>
            <a:ext cx="2191657" cy="1001486"/>
          </a:xfrm>
          <a:prstGeom prst="roundRect">
            <a:avLst/>
          </a:prstGeom>
          <a:solidFill>
            <a:srgbClr val="FF7C8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관형어</a:t>
            </a:r>
            <a:r>
              <a:rPr lang="en-US" altLang="ko-KR" sz="2400" b="1" dirty="0" smtClean="0">
                <a:solidFill>
                  <a:schemeClr val="bg1"/>
                </a:solidFill>
                <a:latin typeface="+mn-ea"/>
                <a:ea typeface="+mn-ea"/>
              </a:rPr>
              <a:t>, </a:t>
            </a:r>
          </a:p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부사어</a:t>
            </a:r>
            <a:endParaRPr lang="ko-KR" altLang="en-US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25" name="직선 화살표 연결선 24"/>
          <p:cNvCxnSpPr/>
          <p:nvPr/>
        </p:nvCxnSpPr>
        <p:spPr>
          <a:xfrm>
            <a:off x="5834742" y="2380343"/>
            <a:ext cx="92891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>
          <a:xfrm>
            <a:off x="5820228" y="3425372"/>
            <a:ext cx="92891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>
            <a:off x="5820228" y="4702628"/>
            <a:ext cx="92891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모서리가 둥근 직사각형 27"/>
          <p:cNvSpPr/>
          <p:nvPr/>
        </p:nvSpPr>
        <p:spPr bwMode="auto">
          <a:xfrm>
            <a:off x="6734633" y="1727199"/>
            <a:ext cx="2191657" cy="1001486"/>
          </a:xfrm>
          <a:prstGeom prst="roundRect">
            <a:avLst/>
          </a:prstGeom>
          <a:solidFill>
            <a:srgbClr val="FF7C8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주</a:t>
            </a:r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어</a:t>
            </a:r>
            <a:r>
              <a:rPr lang="en-US" altLang="ko-KR" sz="2400" b="1" dirty="0" smtClean="0">
                <a:solidFill>
                  <a:schemeClr val="bg1"/>
                </a:solidFill>
                <a:latin typeface="+mn-ea"/>
                <a:ea typeface="+mn-ea"/>
              </a:rPr>
              <a:t>, </a:t>
            </a:r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서술어</a:t>
            </a:r>
            <a:r>
              <a:rPr lang="en-US" altLang="ko-KR" sz="2400" b="1" dirty="0" smtClean="0">
                <a:solidFill>
                  <a:schemeClr val="bg1"/>
                </a:solidFill>
                <a:latin typeface="+mn-ea"/>
                <a:ea typeface="+mn-ea"/>
              </a:rPr>
              <a:t>, </a:t>
            </a:r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목적어</a:t>
            </a:r>
            <a:r>
              <a:rPr lang="en-US" altLang="ko-KR" sz="2400" b="1" dirty="0" smtClean="0">
                <a:solidFill>
                  <a:schemeClr val="bg1"/>
                </a:solidFill>
                <a:latin typeface="+mn-ea"/>
                <a:ea typeface="+mn-ea"/>
              </a:rPr>
              <a:t>, </a:t>
            </a:r>
            <a:r>
              <a:rPr lang="ko-KR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보어</a:t>
            </a:r>
            <a:endParaRPr lang="en-US" altLang="ko-KR" sz="2400" b="1" dirty="0" smtClean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4423" y="4020456"/>
            <a:ext cx="5785057" cy="282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2" y="53975"/>
            <a:ext cx="6589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우리말 </a:t>
            </a:r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문장의 짜임과 양상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319317" y="2598061"/>
          <a:ext cx="8635998" cy="4056742"/>
        </p:xfrm>
        <a:graphic>
          <a:graphicData uri="http://schemas.openxmlformats.org/drawingml/2006/table">
            <a:tbl>
              <a:tblPr firstCol="1">
                <a:tableStyleId>{21E4AEA4-8DFA-4A89-87EB-49C32662AFE0}</a:tableStyleId>
              </a:tblPr>
              <a:tblGrid>
                <a:gridCol w="1190168"/>
                <a:gridCol w="7445830"/>
              </a:tblGrid>
              <a:tr h="17707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50" dirty="0" err="1" smtClean="0"/>
                        <a:t>이어진문장</a:t>
                      </a:r>
                      <a:endParaRPr lang="ko-KR" altLang="en-US" sz="2400" spc="-15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174625" indent="-17462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둘 이상의 </a:t>
                      </a:r>
                      <a:r>
                        <a:rPr lang="ko-KR" altLang="en-US" sz="2400" spc="0" dirty="0" err="1" smtClean="0"/>
                        <a:t>홑문장이</a:t>
                      </a:r>
                      <a:r>
                        <a:rPr lang="ko-KR" altLang="en-US" sz="2400" spc="0" dirty="0" smtClean="0"/>
                        <a:t> 나란히 이어져서 이루어진 문장</a:t>
                      </a:r>
                      <a:endParaRPr lang="en-US" altLang="ko-KR" sz="2400" spc="0" dirty="0" smtClean="0"/>
                    </a:p>
                    <a:p>
                      <a:pPr marL="174625" indent="-17462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앞뒤 문장이 나열</a:t>
                      </a:r>
                      <a:r>
                        <a:rPr lang="en-US" altLang="ko-KR" sz="2400" spc="0" dirty="0" smtClean="0"/>
                        <a:t>, </a:t>
                      </a:r>
                      <a:r>
                        <a:rPr lang="ko-KR" altLang="en-US" sz="2400" spc="0" dirty="0" smtClean="0"/>
                        <a:t>대조</a:t>
                      </a:r>
                      <a:r>
                        <a:rPr lang="en-US" altLang="ko-KR" sz="2400" spc="0" dirty="0" smtClean="0"/>
                        <a:t>, </a:t>
                      </a:r>
                      <a:r>
                        <a:rPr lang="ko-KR" altLang="en-US" sz="2400" spc="0" dirty="0" smtClean="0"/>
                        <a:t>선택 등의 의미 관계로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대등하게 이어진 문장</a:t>
                      </a:r>
                      <a:r>
                        <a:rPr lang="ko-KR" altLang="en-US" sz="2400" spc="0" dirty="0" smtClean="0"/>
                        <a:t>과 원인</a:t>
                      </a:r>
                      <a:r>
                        <a:rPr lang="en-US" altLang="ko-KR" sz="2400" spc="0" dirty="0" smtClean="0"/>
                        <a:t>,</a:t>
                      </a:r>
                      <a:r>
                        <a:rPr lang="ko-KR" altLang="en-US" sz="2400" spc="0" dirty="0" smtClean="0"/>
                        <a:t> 조건</a:t>
                      </a:r>
                      <a:r>
                        <a:rPr lang="en-US" altLang="ko-KR" sz="2400" spc="0" dirty="0" smtClean="0"/>
                        <a:t>, </a:t>
                      </a:r>
                      <a:r>
                        <a:rPr lang="ko-KR" altLang="en-US" sz="2400" spc="0" dirty="0" smtClean="0"/>
                        <a:t>의도 등의 의미 관계로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종속적으로 이어진 문장</a:t>
                      </a:r>
                      <a:r>
                        <a:rPr lang="ko-KR" altLang="en-US" sz="2400" spc="0" dirty="0" smtClean="0"/>
                        <a:t>이 있음</a:t>
                      </a:r>
                      <a:r>
                        <a:rPr lang="en-US" altLang="ko-KR" sz="2400" spc="0" dirty="0" smtClean="0"/>
                        <a:t>.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  <a:tr h="11042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50" dirty="0" smtClean="0"/>
                        <a:t>안은</a:t>
                      </a:r>
                      <a:endParaRPr lang="en-US" altLang="ko-KR" sz="2400" spc="-150" dirty="0" smtClean="0"/>
                    </a:p>
                    <a:p>
                      <a:pPr algn="ctr" latinLnBrk="1"/>
                      <a:r>
                        <a:rPr lang="ko-KR" altLang="en-US" sz="2400" spc="-150" dirty="0" smtClean="0"/>
                        <a:t>문장</a:t>
                      </a:r>
                      <a:endParaRPr lang="ko-KR" altLang="en-US" sz="2400" spc="-15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174625" indent="-17462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한 </a:t>
                      </a:r>
                      <a:r>
                        <a:rPr lang="ko-KR" altLang="en-US" sz="2400" spc="0" dirty="0" err="1" smtClean="0"/>
                        <a:t>홑문장이</a:t>
                      </a:r>
                      <a:r>
                        <a:rPr lang="ko-KR" altLang="en-US" sz="2400" spc="0" dirty="0" smtClean="0"/>
                        <a:t> 다른 </a:t>
                      </a:r>
                      <a:r>
                        <a:rPr lang="ko-KR" altLang="en-US" sz="2400" spc="0" dirty="0" err="1" smtClean="0"/>
                        <a:t>홑문장을</a:t>
                      </a:r>
                      <a:r>
                        <a:rPr lang="ko-KR" altLang="en-US" sz="2400" spc="0" dirty="0" smtClean="0"/>
                        <a:t> 하나의 문장 성분처럼</a:t>
                      </a:r>
                      <a:r>
                        <a:rPr lang="ko-KR" altLang="en-US" sz="2400" spc="0" baseline="0" dirty="0" smtClean="0"/>
                        <a:t> </a:t>
                      </a:r>
                      <a:r>
                        <a:rPr lang="ko-KR" altLang="en-US" sz="2400" spc="0" dirty="0" smtClean="0"/>
                        <a:t>안고 있는 문장</a:t>
                      </a:r>
                      <a:endParaRPr lang="en-US" altLang="ko-KR" sz="2400" spc="0" dirty="0" smtClean="0"/>
                    </a:p>
                    <a:p>
                      <a:pPr marL="174625" indent="-17462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안은문장 속에 들어가 하나의 문장 성분처럼 쓰이는 </a:t>
                      </a:r>
                      <a:r>
                        <a:rPr lang="ko-KR" altLang="en-US" sz="2400" spc="0" dirty="0" err="1" smtClean="0"/>
                        <a:t>홑문장을</a:t>
                      </a:r>
                      <a:r>
                        <a:rPr lang="ko-KR" altLang="en-US" sz="2400" spc="0" dirty="0" smtClean="0"/>
                        <a:t>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안긴문장</a:t>
                      </a:r>
                      <a:r>
                        <a:rPr lang="ko-KR" altLang="en-US" sz="2400" spc="0" dirty="0" smtClean="0"/>
                        <a:t>이라고 함</a:t>
                      </a:r>
                      <a:r>
                        <a:rPr lang="en-US" altLang="ko-KR" sz="2400" spc="0" dirty="0" smtClean="0"/>
                        <a:t>.</a:t>
                      </a:r>
                    </a:p>
                    <a:p>
                      <a:pPr marL="174625" indent="-174625" algn="just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안은문장에서 안긴문장은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주어</a:t>
                      </a:r>
                      <a:r>
                        <a:rPr lang="en-US" altLang="ko-KR" sz="2400" spc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목적어</a:t>
                      </a:r>
                      <a:r>
                        <a:rPr lang="en-US" altLang="ko-KR" sz="2400" spc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관형어</a:t>
                      </a:r>
                      <a:r>
                        <a:rPr lang="en-US" altLang="ko-KR" sz="2400" spc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부사어</a:t>
                      </a:r>
                      <a:r>
                        <a:rPr lang="en-US" altLang="ko-KR" sz="2400" spc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2400" spc="0" dirty="0" smtClean="0">
                          <a:solidFill>
                            <a:srgbClr val="FF0000"/>
                          </a:solidFill>
                        </a:rPr>
                        <a:t>서술어 등의 역할</a:t>
                      </a:r>
                      <a:r>
                        <a:rPr lang="ko-KR" altLang="en-US" sz="2400" spc="0" dirty="0" smtClean="0"/>
                        <a:t>을 함</a:t>
                      </a:r>
                      <a:r>
                        <a:rPr lang="en-US" altLang="ko-KR" sz="2400" spc="0" dirty="0" smtClean="0"/>
                        <a:t>.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232229" y="972759"/>
            <a:ext cx="86650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2400" b="1" dirty="0" smtClean="0">
                <a:latin typeface="맑은 고딕"/>
                <a:ea typeface="맑은 고딕"/>
              </a:rPr>
              <a:t> ① </a:t>
            </a:r>
            <a:r>
              <a:rPr lang="ko-KR" altLang="en-US" sz="2400" b="1" dirty="0" err="1" smtClean="0">
                <a:latin typeface="맑은 고딕"/>
                <a:ea typeface="맑은 고딕"/>
              </a:rPr>
              <a:t>홑문장</a:t>
            </a:r>
            <a:r>
              <a:rPr lang="en-US" altLang="ko-KR" sz="2400" b="1" dirty="0" smtClean="0">
                <a:latin typeface="맑은 고딕"/>
                <a:ea typeface="맑은 고딕"/>
              </a:rPr>
              <a:t>: </a:t>
            </a:r>
            <a:r>
              <a:rPr lang="ko-KR" altLang="en-US" sz="2400" b="1" dirty="0" smtClean="0">
                <a:latin typeface="맑은 고딕"/>
                <a:ea typeface="맑은 고딕"/>
              </a:rPr>
              <a:t>주어와 서술어의 관계가 한 번만 나타나는 문장</a:t>
            </a:r>
            <a:endParaRPr lang="en-US" altLang="ko-KR" sz="2400" b="1" dirty="0" smtClean="0">
              <a:latin typeface="맑은 고딕"/>
              <a:ea typeface="맑은 고딕"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2400" b="1" dirty="0" smtClean="0">
                <a:latin typeface="맑은 고딕"/>
                <a:ea typeface="맑은 고딕"/>
              </a:rPr>
              <a:t> ② 겹문장</a:t>
            </a:r>
            <a:r>
              <a:rPr lang="en-US" altLang="ko-KR" sz="2400" b="1" dirty="0" smtClean="0">
                <a:latin typeface="맑은 고딕"/>
                <a:ea typeface="맑은 고딕"/>
              </a:rPr>
              <a:t>: </a:t>
            </a:r>
            <a:r>
              <a:rPr lang="ko-KR" altLang="en-US" sz="2400" b="1" dirty="0" smtClean="0">
                <a:latin typeface="맑은 고딕"/>
                <a:ea typeface="맑은 고딕"/>
              </a:rPr>
              <a:t>주어와 서술어의 관계가 두 번 이상 나타나는 문장</a:t>
            </a:r>
            <a:endParaRPr lang="en-US" altLang="ko-KR" sz="2400" b="1" dirty="0" smtClean="0">
              <a:latin typeface="맑은 고딕"/>
              <a:ea typeface="맑은 고딕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856343" y="1988458"/>
            <a:ext cx="827314" cy="566057"/>
            <a:chOff x="785901" y="1378857"/>
            <a:chExt cx="2360601" cy="566057"/>
          </a:xfrm>
        </p:grpSpPr>
        <p:cxnSp>
          <p:nvCxnSpPr>
            <p:cNvPr id="17" name="직선 연결선 16"/>
            <p:cNvCxnSpPr/>
            <p:nvPr/>
          </p:nvCxnSpPr>
          <p:spPr>
            <a:xfrm>
              <a:off x="785901" y="1393371"/>
              <a:ext cx="2360601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화살표 연결선 20"/>
            <p:cNvCxnSpPr/>
            <p:nvPr/>
          </p:nvCxnSpPr>
          <p:spPr>
            <a:xfrm>
              <a:off x="1575284" y="1378857"/>
              <a:ext cx="0" cy="56605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4423" y="4020456"/>
            <a:ext cx="5785057" cy="282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712788"/>
          </a:xfrm>
          <a:prstGeom prst="rect">
            <a:avLst/>
          </a:prstGeom>
          <a:solidFill>
            <a:srgbClr val="DA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25412" y="53975"/>
            <a:ext cx="6589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kumimoji="0" lang="ko-KR" altLang="en-US" sz="3200" b="1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문장의 짜임에 따른  표현 효과</a:t>
            </a:r>
            <a:endParaRPr kumimoji="0" lang="ko-KR" altLang="en-US" sz="3200" b="1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860425"/>
            <a:ext cx="9144000" cy="0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377373" y="1135742"/>
          <a:ext cx="8534402" cy="2358062"/>
        </p:xfrm>
        <a:graphic>
          <a:graphicData uri="http://schemas.openxmlformats.org/drawingml/2006/table">
            <a:tbl>
              <a:tblPr firstCol="1">
                <a:tableStyleId>{21E4AEA4-8DFA-4A89-87EB-49C32662AFE0}</a:tableStyleId>
              </a:tblPr>
              <a:tblGrid>
                <a:gridCol w="1601094"/>
                <a:gridCol w="6933308"/>
              </a:tblGrid>
              <a:tr h="102688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50" dirty="0" err="1" smtClean="0"/>
                        <a:t>홑문장</a:t>
                      </a:r>
                      <a:endParaRPr lang="ko-KR" altLang="en-US" sz="2400" spc="-15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174625" indent="-174625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내용을 간결하고 명료하게 전달할 수 있음</a:t>
                      </a:r>
                      <a:r>
                        <a:rPr lang="en-US" altLang="ko-KR" sz="2400" spc="0" dirty="0" smtClean="0"/>
                        <a:t>.</a:t>
                      </a:r>
                    </a:p>
                    <a:p>
                      <a:pPr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2400" spc="0" dirty="0" smtClean="0"/>
                        <a:t> </a:t>
                      </a:r>
                      <a:r>
                        <a:rPr lang="ko-KR" altLang="en-US" sz="2400" spc="0" dirty="0" smtClean="0"/>
                        <a:t>속도감</a:t>
                      </a:r>
                      <a:r>
                        <a:rPr lang="en-US" altLang="ko-KR" sz="2400" spc="0" dirty="0" smtClean="0"/>
                        <a:t>, </a:t>
                      </a:r>
                      <a:r>
                        <a:rPr lang="ko-KR" altLang="en-US" sz="2400" spc="0" dirty="0" smtClean="0"/>
                        <a:t>긴장감을 느끼게 함</a:t>
                      </a:r>
                      <a:r>
                        <a:rPr lang="en-US" altLang="ko-KR" sz="2400" spc="0" dirty="0" smtClean="0"/>
                        <a:t>.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  <a:tr h="13311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spc="-150" dirty="0" smtClean="0"/>
                        <a:t>겹문장</a:t>
                      </a:r>
                      <a:endParaRPr lang="ko-KR" altLang="en-US" sz="2400" spc="-150" dirty="0"/>
                    </a:p>
                  </a:txBody>
                  <a:tcPr anchor="ctr"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174625" indent="-174625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내용을 논리적이고 집중력 있게 전달할 수 있음</a:t>
                      </a:r>
                      <a:r>
                        <a:rPr lang="en-US" altLang="ko-KR" sz="2400" spc="0" dirty="0" smtClean="0"/>
                        <a:t>.</a:t>
                      </a:r>
                    </a:p>
                    <a:p>
                      <a:pPr marL="174625" indent="-174625" latinLnBrk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2400" spc="0" dirty="0" smtClean="0"/>
                        <a:t>사건의 연결 관계</a:t>
                      </a:r>
                      <a:r>
                        <a:rPr lang="en-US" altLang="ko-KR" sz="2400" spc="0" dirty="0" smtClean="0"/>
                        <a:t>,</a:t>
                      </a:r>
                      <a:r>
                        <a:rPr lang="en-US" altLang="ko-KR" sz="2400" spc="0" baseline="0" dirty="0" smtClean="0"/>
                        <a:t> </a:t>
                      </a:r>
                      <a:r>
                        <a:rPr lang="ko-KR" altLang="en-US" sz="2400" spc="0" baseline="0" dirty="0" smtClean="0"/>
                        <a:t>글의 흐름을 파악하기 쉬움</a:t>
                      </a:r>
                      <a:r>
                        <a:rPr lang="en-US" altLang="ko-KR" sz="2400" spc="0" dirty="0" smtClean="0"/>
                        <a:t>.</a:t>
                      </a:r>
                      <a:endParaRPr lang="ko-KR" altLang="en-US" sz="2400" spc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4" name="아래쪽 화살표 13"/>
          <p:cNvSpPr/>
          <p:nvPr/>
        </p:nvSpPr>
        <p:spPr bwMode="auto">
          <a:xfrm>
            <a:off x="4122057" y="3744686"/>
            <a:ext cx="827314" cy="1001486"/>
          </a:xfrm>
          <a:prstGeom prst="downArrow">
            <a:avLst/>
          </a:pr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464457" y="4876798"/>
            <a:ext cx="8331200" cy="1204686"/>
          </a:xfrm>
          <a:prstGeom prst="roundRect">
            <a:avLst/>
          </a:prstGeom>
          <a:solidFill>
            <a:srgbClr val="FFBDB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400" b="1" dirty="0" smtClean="0">
                <a:latin typeface="+mn-ea"/>
                <a:ea typeface="+mn-ea"/>
              </a:rPr>
              <a:t>표현 의도에 따라 다양한 짜임의 문장을 </a:t>
            </a:r>
            <a:endParaRPr lang="en-US" altLang="ko-KR" sz="2400" b="1" dirty="0" smtClean="0">
              <a:latin typeface="+mn-ea"/>
              <a:ea typeface="+mn-ea"/>
            </a:endParaRPr>
          </a:p>
          <a:p>
            <a:pPr algn="ctr"/>
            <a:r>
              <a:rPr lang="ko-KR" altLang="en-US" sz="2400" b="1" dirty="0" smtClean="0">
                <a:latin typeface="+mn-ea"/>
                <a:ea typeface="+mn-ea"/>
              </a:rPr>
              <a:t>효과적으로 활용해야 함</a:t>
            </a:r>
            <a:r>
              <a:rPr lang="en-US" altLang="ko-KR" sz="2400" b="1" dirty="0" smtClean="0">
                <a:latin typeface="+mn-ea"/>
                <a:ea typeface="+mn-ea"/>
              </a:rPr>
              <a:t>.</a:t>
            </a:r>
            <a:endParaRPr lang="ko-KR" altLang="en-US" sz="24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062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00B0F0"/>
        </a:solid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/>
        </a:defPPr>
      </a:lstStyle>
    </a:spDef>
    <a:txDef>
      <a:spPr>
        <a:noFill/>
        <a:ln w="25400" cap="rnd">
          <a:solidFill>
            <a:schemeClr val="accent1">
              <a:lumMod val="75000"/>
            </a:schemeClr>
          </a:solidFill>
          <a:prstDash val="dash"/>
        </a:ln>
      </a:spPr>
      <a:bodyPr wrap="square" lIns="180000" tIns="180000" rIns="180000" bIns="180000" rtlCol="0" anchor="ctr" anchorCtr="0">
        <a:spAutoFit/>
      </a:bodyPr>
      <a:lstStyle>
        <a:defPPr algn="ctr">
          <a:lnSpc>
            <a:spcPts val="4000"/>
          </a:lnSpc>
          <a:defRPr sz="2800"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3066</TotalTime>
  <Words>209</Words>
  <Application>Microsoft Office PowerPoint</Application>
  <PresentationFormat>화면 슬라이드 쇼(4:3)</PresentationFormat>
  <Paragraphs>36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슬라이드 1</vt:lpstr>
      <vt:lpstr>슬라이드 2</vt:lpstr>
      <vt:lpstr>슬라이드 3</vt:lpstr>
      <vt:lpstr>슬라이드 4</vt:lpstr>
      <vt:lpstr>슬라이드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ICCT</dc:creator>
  <cp:lastModifiedBy>천재교육</cp:lastModifiedBy>
  <cp:revision>332</cp:revision>
  <cp:lastPrinted>2018-04-16T06:18:17Z</cp:lastPrinted>
  <dcterms:created xsi:type="dcterms:W3CDTF">2016-09-09T06:32:14Z</dcterms:created>
  <dcterms:modified xsi:type="dcterms:W3CDTF">2020-02-12T06:06:06Z</dcterms:modified>
</cp:coreProperties>
</file>