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HY견고딕" panose="02030600000101010101" pitchFamily="18" charset="-127"/>
      <p:regular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ExtraBold" panose="00000900000000000000" pitchFamily="2" charset="0"/>
      <p:bold r:id="rId20"/>
      <p:boldItalic r:id="rId21"/>
    </p:embeddedFont>
    <p:embeddedFont>
      <p:font typeface="Noto Sans KR" panose="020B0200000000000000" pitchFamily="50" charset="-127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C10E36-0166-4413-BB3A-E4213F0F40A6}">
  <a:tblStyle styleId="{D5C10E36-0166-4413-BB3A-E4213F0F40A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2882008" y="2531346"/>
            <a:ext cx="6427800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LEVEL UP</a:t>
            </a:r>
            <a:br>
              <a:rPr lang="en-US" sz="18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0" i="0" u="none" strike="noStrike" cap="none" dirty="0">
                <a:solidFill>
                  <a:srgbClr val="F8FAF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4800" b="0" i="0" u="none" strike="noStrike" cap="none" dirty="0" err="1">
                <a:solidFill>
                  <a:srgbClr val="F8FAFC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DLaM Display" panose="020F0502020204030204" pitchFamily="2" charset="0"/>
                <a:sym typeface="Montserrat ExtraBold"/>
              </a:rPr>
              <a:t>청지기교회</a:t>
            </a:r>
            <a:r>
              <a:rPr lang="en-US" sz="4800" b="0" i="0" u="none" strike="noStrike" cap="none" dirty="0">
                <a:solidFill>
                  <a:srgbClr val="F8FAFC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DLaM Display" panose="020F0502020204030204" pitchFamily="2" charset="0"/>
                <a:sym typeface="Montserrat ExtraBold"/>
              </a:rPr>
              <a:t> </a:t>
            </a:r>
            <a:r>
              <a:rPr lang="en-US" sz="4800" b="0" i="0" u="none" strike="noStrike" cap="none" dirty="0" err="1">
                <a:solidFill>
                  <a:srgbClr val="FBBF24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DLaM Display" panose="020F0502020204030204" pitchFamily="2" charset="0"/>
                <a:sym typeface="Montserrat ExtraBold"/>
              </a:rPr>
              <a:t>행동</a:t>
            </a:r>
            <a:r>
              <a:rPr lang="en-US" sz="4800" b="0" i="0" u="none" strike="noStrike" cap="none" dirty="0">
                <a:solidFill>
                  <a:srgbClr val="FBBF24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DLaM Display" panose="020F0502020204030204" pitchFamily="2" charset="0"/>
                <a:sym typeface="Montserrat ExtraBold"/>
              </a:rPr>
              <a:t> </a:t>
            </a:r>
            <a:r>
              <a:rPr lang="en-US" sz="4800" b="0" i="0" u="none" strike="noStrike" cap="none" dirty="0" err="1">
                <a:solidFill>
                  <a:srgbClr val="FBBF24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DLaM Display" panose="020F0502020204030204" pitchFamily="2" charset="0"/>
                <a:sym typeface="Montserrat ExtraBold"/>
              </a:rPr>
              <a:t>강령</a:t>
            </a:r>
            <a:endParaRPr dirty="0">
              <a:latin typeface="HY견고딕" panose="02030600000101010101" pitchFamily="18" charset="-127"/>
              <a:ea typeface="HY견고딕" panose="02030600000101010101" pitchFamily="18" charset="-127"/>
              <a:cs typeface="ADLaM Display" panose="020F0502020204030204" pitchFamily="2" charset="0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3035051" y="4415730"/>
            <a:ext cx="61218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남전도회와 전 성도가 함께 실천하는 </a:t>
            </a:r>
            <a:r>
              <a:rPr lang="en-US" sz="180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LEVEL UP</a:t>
            </a:r>
            <a:r>
              <a:rPr lang="en-US" sz="18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로드맵</a:t>
            </a:r>
            <a:endParaRPr/>
          </a:p>
        </p:txBody>
      </p:sp>
      <p:pic>
        <p:nvPicPr>
          <p:cNvPr id="87" name="Google Shape;87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617" y="1671779"/>
            <a:ext cx="3472875" cy="47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/>
          <p:nvPr/>
        </p:nvSpPr>
        <p:spPr>
          <a:xfrm>
            <a:off x="571500" y="3862387"/>
            <a:ext cx="11049000" cy="38100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571500" y="4452937"/>
            <a:ext cx="254124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26년 6월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507968" y="4700587"/>
            <a:ext cx="2668302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F8FAFC"/>
                </a:solidFill>
                <a:latin typeface="Montserrat"/>
                <a:ea typeface="Montserrat"/>
                <a:cs typeface="Montserrat"/>
                <a:sym typeface="Montserrat"/>
              </a:rPr>
              <a:t>새 부대 완공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571500" y="5062537"/>
            <a:ext cx="2541240" cy="19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인테리어</a:t>
            </a:r>
            <a:r>
              <a:rPr lang="en-US" sz="12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완료</a:t>
            </a:r>
            <a:r>
              <a:rPr lang="en-US" sz="12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및 </a:t>
            </a: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감사의</a:t>
            </a:r>
            <a:r>
              <a:rPr lang="en-US" sz="12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예배</a:t>
            </a:r>
            <a:endParaRPr dirty="0"/>
          </a:p>
        </p:txBody>
      </p:sp>
      <p:sp>
        <p:nvSpPr>
          <p:cNvPr id="218" name="Google Shape;218;p22"/>
          <p:cNvSpPr txBox="1"/>
          <p:nvPr/>
        </p:nvSpPr>
        <p:spPr>
          <a:xfrm>
            <a:off x="3407419" y="2784276"/>
            <a:ext cx="25412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26년 7월</a:t>
            </a:r>
            <a:endParaRPr dirty="0"/>
          </a:p>
        </p:txBody>
      </p:sp>
      <p:sp>
        <p:nvSpPr>
          <p:cNvPr id="219" name="Google Shape;219;p22"/>
          <p:cNvSpPr txBox="1"/>
          <p:nvPr/>
        </p:nvSpPr>
        <p:spPr>
          <a:xfrm>
            <a:off x="3343888" y="3031926"/>
            <a:ext cx="2668302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F8FAFC"/>
                </a:solidFill>
                <a:latin typeface="Montserrat"/>
                <a:ea typeface="Montserrat"/>
                <a:cs typeface="Montserrat"/>
                <a:sym typeface="Montserrat"/>
              </a:rPr>
              <a:t>실천 사역 런칭</a:t>
            </a:r>
            <a:endParaRPr/>
          </a:p>
        </p:txBody>
      </p:sp>
      <p:sp>
        <p:nvSpPr>
          <p:cNvPr id="220" name="Google Shape;220;p22"/>
          <p:cNvSpPr txBox="1"/>
          <p:nvPr/>
        </p:nvSpPr>
        <p:spPr>
          <a:xfrm>
            <a:off x="3407419" y="3393876"/>
            <a:ext cx="2541240" cy="19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1인 1VIP </a:t>
            </a: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전도</a:t>
            </a:r>
            <a:r>
              <a:rPr lang="en-US" sz="12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집중</a:t>
            </a:r>
            <a:r>
              <a:rPr lang="en-US" sz="12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기도</a:t>
            </a:r>
            <a:r>
              <a:rPr lang="en-US" sz="12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돌입</a:t>
            </a:r>
            <a:endParaRPr dirty="0"/>
          </a:p>
        </p:txBody>
      </p:sp>
      <p:sp>
        <p:nvSpPr>
          <p:cNvPr id="221" name="Google Shape;221;p22"/>
          <p:cNvSpPr txBox="1"/>
          <p:nvPr/>
        </p:nvSpPr>
        <p:spPr>
          <a:xfrm>
            <a:off x="6243339" y="4452937"/>
            <a:ext cx="25412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26년 10월</a:t>
            </a:r>
            <a:endParaRPr dirty="0"/>
          </a:p>
        </p:txBody>
      </p:sp>
      <p:sp>
        <p:nvSpPr>
          <p:cNvPr id="222" name="Google Shape;222;p22"/>
          <p:cNvSpPr txBox="1"/>
          <p:nvPr/>
        </p:nvSpPr>
        <p:spPr>
          <a:xfrm>
            <a:off x="6179808" y="4700587"/>
            <a:ext cx="2668302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F8FAFC"/>
                </a:solidFill>
                <a:latin typeface="Montserrat"/>
                <a:ea typeface="Montserrat"/>
                <a:cs typeface="Montserrat"/>
                <a:sym typeface="Montserrat"/>
              </a:rPr>
              <a:t>새생명 축제</a:t>
            </a:r>
            <a:endParaRPr/>
          </a:p>
        </p:txBody>
      </p:sp>
      <p:sp>
        <p:nvSpPr>
          <p:cNvPr id="223" name="Google Shape;223;p22"/>
          <p:cNvSpPr txBox="1"/>
          <p:nvPr/>
        </p:nvSpPr>
        <p:spPr>
          <a:xfrm>
            <a:off x="6243339" y="5062537"/>
            <a:ext cx="2541240" cy="48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가을 총동원 전도 주일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품었던 VIP 1명씩 초대하기</a:t>
            </a:r>
            <a:endParaRPr/>
          </a:p>
        </p:txBody>
      </p:sp>
      <p:sp>
        <p:nvSpPr>
          <p:cNvPr id="224" name="Google Shape;224;p22"/>
          <p:cNvSpPr txBox="1"/>
          <p:nvPr/>
        </p:nvSpPr>
        <p:spPr>
          <a:xfrm>
            <a:off x="9079259" y="2784276"/>
            <a:ext cx="254124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26년 12월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9015728" y="3031926"/>
            <a:ext cx="2668302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F8FAFC"/>
                </a:solidFill>
                <a:latin typeface="Montserrat"/>
                <a:ea typeface="Montserrat"/>
                <a:cs typeface="Montserrat"/>
                <a:sym typeface="Montserrat"/>
              </a:rPr>
              <a:t>1차 부흥 달성</a:t>
            </a:r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9079259" y="3393876"/>
            <a:ext cx="2541240" cy="48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출석 성도 100명 돌파 및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다음 세대 예배 부흥의 가시화</a:t>
            </a:r>
            <a:endParaRPr/>
          </a:p>
        </p:txBody>
      </p:sp>
      <p:sp>
        <p:nvSpPr>
          <p:cNvPr id="227" name="Google Shape;227;p22"/>
          <p:cNvSpPr/>
          <p:nvPr/>
        </p:nvSpPr>
        <p:spPr>
          <a:xfrm>
            <a:off x="1727820" y="405288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0B1120"/>
          </a:solidFill>
          <a:ln w="38100" cap="flat" cmpd="sng">
            <a:solidFill>
              <a:srgbClr val="FBBF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4563740" y="405288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0B1120"/>
          </a:solidFill>
          <a:ln w="38100" cap="flat" cmpd="sng">
            <a:solidFill>
              <a:srgbClr val="FBBF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2"/>
          <p:cNvSpPr/>
          <p:nvPr/>
        </p:nvSpPr>
        <p:spPr>
          <a:xfrm>
            <a:off x="7399659" y="405288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0B1120"/>
          </a:solidFill>
          <a:ln w="38100" cap="flat" cmpd="sng">
            <a:solidFill>
              <a:srgbClr val="FBBF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10235579" y="405288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0B1120"/>
          </a:solidFill>
          <a:ln w="38100" cap="flat" cmpd="sng">
            <a:solidFill>
              <a:srgbClr val="FBBF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762000" y="571500"/>
            <a:ext cx="114014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2026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청지기교회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LEVEL UP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실행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타임라인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ko-KR" alt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案</a:t>
            </a:r>
            <a:r>
              <a:rPr lang="en-US" altLang="ko-KR" sz="3000" b="1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dirty="0"/>
          </a:p>
        </p:txBody>
      </p:sp>
      <p:sp>
        <p:nvSpPr>
          <p:cNvPr id="232" name="Google Shape;232;p22"/>
          <p:cNvSpPr/>
          <p:nvPr/>
        </p:nvSpPr>
        <p:spPr>
          <a:xfrm>
            <a:off x="571500" y="571500"/>
            <a:ext cx="57150" cy="523875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/>
          <p:nvPr/>
        </p:nvSpPr>
        <p:spPr>
          <a:xfrm>
            <a:off x="469904" y="1384301"/>
            <a:ext cx="52006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부흥은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건물이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아닌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사람이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합니다</a:t>
            </a:r>
            <a:endParaRPr dirty="0"/>
          </a:p>
        </p:txBody>
      </p:sp>
      <p:sp>
        <p:nvSpPr>
          <p:cNvPr id="240" name="Google Shape;240;p23"/>
          <p:cNvSpPr txBox="1"/>
          <p:nvPr/>
        </p:nvSpPr>
        <p:spPr>
          <a:xfrm>
            <a:off x="571500" y="2734666"/>
            <a:ext cx="4953000" cy="61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공간이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깨끗해졌다고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저절로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부흥하지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않습니다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세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분의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목사님이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아무리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훌륭하셔도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혼자서는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할 수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없습니다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/>
          </a:p>
        </p:txBody>
      </p:sp>
      <p:sp>
        <p:nvSpPr>
          <p:cNvPr id="241" name="Google Shape;241;p23"/>
          <p:cNvSpPr txBox="1"/>
          <p:nvPr/>
        </p:nvSpPr>
        <p:spPr>
          <a:xfrm>
            <a:off x="571500" y="3710262"/>
            <a:ext cx="49530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우리가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먼저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변해야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합니다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우리가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먼저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뜨겁게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사랑해야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합니다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남전도회가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그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밀알이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1" i="0" u="none" strike="noStrike" cap="none" dirty="0" err="1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되겠습니다</a:t>
            </a:r>
            <a:r>
              <a:rPr lang="en-US" sz="1800" b="1" i="0" u="none" strike="noStrike" cap="none" dirty="0">
                <a:solidFill>
                  <a:srgbClr val="FBBF24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E3C6F90-F2CC-7BA2-4400-25F0C3D6B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1379015"/>
            <a:ext cx="6667500" cy="36368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9050" y="2404020"/>
            <a:ext cx="5473898" cy="351055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4"/>
          <p:cNvSpPr txBox="1"/>
          <p:nvPr/>
        </p:nvSpPr>
        <p:spPr>
          <a:xfrm>
            <a:off x="295275" y="571500"/>
            <a:ext cx="116014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이제, 함께 기도합시다!</a:t>
            </a:r>
            <a:endParaRPr/>
          </a:p>
        </p:txBody>
      </p:sp>
      <p:sp>
        <p:nvSpPr>
          <p:cNvPr id="249" name="Google Shape;249;p24"/>
          <p:cNvSpPr txBox="1"/>
          <p:nvPr/>
        </p:nvSpPr>
        <p:spPr>
          <a:xfrm>
            <a:off x="571500" y="1657350"/>
            <a:ext cx="11049000" cy="36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"주님, 제가 청지기교회 부흥의 도구가 되게 하소서"</a:t>
            </a:r>
            <a:endParaRPr/>
          </a:p>
        </p:txBody>
      </p:sp>
      <p:sp>
        <p:nvSpPr>
          <p:cNvPr id="250" name="Google Shape;250;p24"/>
          <p:cNvSpPr/>
          <p:nvPr/>
        </p:nvSpPr>
        <p:spPr>
          <a:xfrm>
            <a:off x="3740050" y="2785020"/>
            <a:ext cx="4711898" cy="763785"/>
          </a:xfrm>
          <a:prstGeom prst="roundRect">
            <a:avLst>
              <a:gd name="adj" fmla="val 99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4311550" y="2975520"/>
            <a:ext cx="3949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인테리어 공사의 안전과 완공을 위하여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52" name="Google Shape;252;p24"/>
          <p:cNvSpPr/>
          <p:nvPr/>
        </p:nvSpPr>
        <p:spPr>
          <a:xfrm>
            <a:off x="3740050" y="2785020"/>
            <a:ext cx="38100" cy="763785"/>
          </a:xfrm>
          <a:prstGeom prst="rect">
            <a:avLst/>
          </a:prstGeom>
          <a:solidFill>
            <a:srgbClr val="EF4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3740050" y="3701206"/>
            <a:ext cx="4711898" cy="763785"/>
          </a:xfrm>
          <a:prstGeom prst="roundRect">
            <a:avLst>
              <a:gd name="adj" fmla="val 99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4311550" y="3891706"/>
            <a:ext cx="3949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세 분 목사님의 영육 간의 강건함을 위하여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55" name="Google Shape;255;p24"/>
          <p:cNvSpPr/>
          <p:nvPr/>
        </p:nvSpPr>
        <p:spPr>
          <a:xfrm>
            <a:off x="3740050" y="3701206"/>
            <a:ext cx="38100" cy="763785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4"/>
          <p:cNvSpPr/>
          <p:nvPr/>
        </p:nvSpPr>
        <p:spPr>
          <a:xfrm>
            <a:off x="3740050" y="4617392"/>
            <a:ext cx="4711898" cy="763785"/>
          </a:xfrm>
          <a:prstGeom prst="roundRect">
            <a:avLst>
              <a:gd name="adj" fmla="val 99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4311550" y="4807892"/>
            <a:ext cx="3949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오늘 결단한 우리의 실천이 열매 맺도록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3740050" y="4617392"/>
            <a:ext cx="38100" cy="76378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2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8650" y="2999333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8650" y="3915519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8650" y="4831705"/>
            <a:ext cx="177849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5715000" y="2622202"/>
            <a:ext cx="762000" cy="38100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2539930" y="2946052"/>
            <a:ext cx="7112138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생각의 전환, 행동의 시작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3100089" y="4155727"/>
            <a:ext cx="5991820" cy="36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"진단은 끝났다. 이제는 우리가 직접 움직여야 할 때입니다."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>
            <a:off x="571500" y="2147887"/>
            <a:ext cx="11049000" cy="3467100"/>
          </a:xfrm>
          <a:prstGeom prst="roundRect">
            <a:avLst>
              <a:gd name="adj" fmla="val 0"/>
            </a:avLst>
          </a:prstGeom>
          <a:solidFill>
            <a:srgbClr val="1E293B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2" name="Google Shape;102;p15"/>
          <p:cNvGraphicFramePr/>
          <p:nvPr>
            <p:extLst>
              <p:ext uri="{D42A27DB-BD31-4B8C-83A1-F6EECF244321}">
                <p14:modId xmlns:p14="http://schemas.microsoft.com/office/powerpoint/2010/main" val="3793192806"/>
              </p:ext>
            </p:extLst>
          </p:nvPr>
        </p:nvGraphicFramePr>
        <p:xfrm>
          <a:off x="571500" y="2147887"/>
          <a:ext cx="11049000" cy="3467125"/>
        </p:xfrm>
        <a:graphic>
          <a:graphicData uri="http://schemas.openxmlformats.org/drawingml/2006/table">
            <a:tbl>
              <a:tblPr firstRow="1" bandRow="1">
                <a:noFill/>
                <a:tableStyleId>{D5C10E36-0166-4413-BB3A-E4213F0F40A6}</a:tableStyleId>
              </a:tblPr>
              <a:tblGrid>
                <a:gridCol w="251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chemeClr val="dk1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현재 현상 (As-Is)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F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chemeClr val="dk1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우리의 약점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F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chemeClr val="dk1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돌파 전략 및 실천 방향 (To-Be)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F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성도수 정체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전도 동력 상실, 수동적 신앙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Noto Sans KR"/>
                        <a:buChar char="-"/>
                      </a:pP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1인 1영혼(VIP)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기도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및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능동적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관계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전도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시작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40대 이상 성도 과반수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다음 세대와의 단절 우려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1500"/>
                        <a:buFont typeface="Noto Sans KR"/>
                        <a:buChar char="-"/>
                      </a:pP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청년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/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학생층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대상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적극적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재정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후원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및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멘토링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결연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15년 된 노후화된 시설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새가족이 머물기 부담스러움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1500"/>
                        <a:buFont typeface="Noto Sans KR"/>
                        <a:buChar char="-"/>
                      </a:pPr>
                      <a:r>
                        <a:rPr lang="en-US" sz="1500" b="1" i="0" u="none" strike="noStrike" cap="none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리모델링 후 '열린 카페형 공간'으로 적극 활용</a:t>
                      </a:r>
                      <a:endParaRPr>
                        <a:solidFill>
                          <a:srgbClr val="0000FF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3인 공동목회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목회자에게 행정 부담 가중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1500"/>
                        <a:buFont typeface="Noto Sans KR"/>
                        <a:buChar char="-"/>
                      </a:pP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평신도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(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남전도회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)가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시설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/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행정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ko-KR" alt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분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담,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목회자는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말씀</a:t>
                      </a:r>
                      <a:r>
                        <a:rPr 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 </a:t>
                      </a:r>
                      <a:r>
                        <a:rPr lang="ko-KR" altLang="en-US" sz="1500" b="1" i="0" u="none" strike="noStrike" cap="none" dirty="0">
                          <a:solidFill>
                            <a:srgbClr val="0000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집중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3" name="Google Shape;103;p15"/>
          <p:cNvSpPr/>
          <p:nvPr/>
        </p:nvSpPr>
        <p:spPr>
          <a:xfrm>
            <a:off x="571500" y="2828925"/>
            <a:ext cx="2511474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3082974" y="2828925"/>
            <a:ext cx="3042493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6125467" y="2828925"/>
            <a:ext cx="5495032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571500" y="3524250"/>
            <a:ext cx="2511474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3082974" y="3524250"/>
            <a:ext cx="3042493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6125467" y="3524250"/>
            <a:ext cx="5495032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571500" y="4219575"/>
            <a:ext cx="2511474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3082974" y="4219575"/>
            <a:ext cx="3042493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6125467" y="4219575"/>
            <a:ext cx="5495032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571500" y="4914900"/>
            <a:ext cx="2511474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3082974" y="4914900"/>
            <a:ext cx="3042493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6125467" y="4914900"/>
            <a:ext cx="5495032" cy="9525"/>
          </a:xfrm>
          <a:prstGeom prst="rect">
            <a:avLst/>
          </a:prstGeom>
          <a:solidFill>
            <a:srgbClr val="3341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762000" y="571500"/>
            <a:ext cx="114014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현황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돌파를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위한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패러다임</a:t>
            </a:r>
            <a:r>
              <a:rPr lang="en-US" sz="3000" b="1" i="0" u="none" strike="noStrike" cap="none" dirty="0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i="0" u="none" strike="noStrike" cap="none" dirty="0" err="1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전환</a:t>
            </a:r>
            <a:endParaRPr dirty="0"/>
          </a:p>
        </p:txBody>
      </p:sp>
      <p:sp>
        <p:nvSpPr>
          <p:cNvPr id="116" name="Google Shape;116;p15"/>
          <p:cNvSpPr/>
          <p:nvPr/>
        </p:nvSpPr>
        <p:spPr>
          <a:xfrm>
            <a:off x="571500" y="571500"/>
            <a:ext cx="57150" cy="523875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723257"/>
            <a:ext cx="3492549" cy="290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799" y="2723257"/>
            <a:ext cx="3492549" cy="290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99" y="2723257"/>
            <a:ext cx="3492549" cy="290691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571500" y="2132707"/>
            <a:ext cx="11049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목사님들이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가장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잘하시는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일에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집중하시도록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우리가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역할을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분담합</a:t>
            </a:r>
            <a:r>
              <a:rPr lang="ko-KR" alt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시다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/>
          </a:p>
        </p:txBody>
      </p:sp>
      <p:sp>
        <p:nvSpPr>
          <p:cNvPr id="126" name="Google Shape;126;p16"/>
          <p:cNvSpPr txBox="1"/>
          <p:nvPr/>
        </p:nvSpPr>
        <p:spPr>
          <a:xfrm>
            <a:off x="914400" y="3713857"/>
            <a:ext cx="239795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목회자의 역할 (집중)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914400" y="4190107"/>
            <a:ext cx="2806749" cy="109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세 분 목사님은 각각 말씀 선포, 양육/상담, 다음 세대 기획이라는 </a:t>
            </a:r>
            <a:r>
              <a:rPr lang="en-US" sz="1350" b="1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본질적 목양 사역에만 100% 에너지를 집중</a:t>
            </a:r>
            <a:r>
              <a:rPr lang="en-US" sz="135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하십니다.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4692699" y="3713857"/>
            <a:ext cx="265798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남전도회의 역할 (방패)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4692699" y="4190107"/>
            <a:ext cx="2806749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교회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시설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보수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주차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관리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재정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행정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행사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준비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등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육체적이고</a:t>
            </a:r>
            <a:r>
              <a:rPr 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실무적인</a:t>
            </a:r>
            <a:r>
              <a:rPr 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궂은</a:t>
            </a:r>
            <a:r>
              <a:rPr 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일은</a:t>
            </a:r>
            <a:r>
              <a:rPr 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남전도회가</a:t>
            </a:r>
            <a:r>
              <a:rPr 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최대한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방어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합니다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/>
          </a:p>
        </p:txBody>
      </p:sp>
      <p:sp>
        <p:nvSpPr>
          <p:cNvPr id="130" name="Google Shape;130;p16"/>
          <p:cNvSpPr txBox="1"/>
          <p:nvPr/>
        </p:nvSpPr>
        <p:spPr>
          <a:xfrm>
            <a:off x="8470999" y="3713857"/>
            <a:ext cx="247030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전 성도의 역할 (동역)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8470999" y="4190107"/>
            <a:ext cx="2806749" cy="109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예배의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자리를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기도로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채우고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새가족을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따뜻하게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맞이하며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목회자를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비판하기보다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칭찬과</a:t>
            </a:r>
            <a:r>
              <a:rPr 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중보기도로</a:t>
            </a:r>
            <a:r>
              <a:rPr lang="en-US" sz="1350" b="1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350" b="1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후원</a:t>
            </a:r>
            <a:r>
              <a:rPr lang="en-US" sz="135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합니다</a:t>
            </a:r>
            <a:r>
              <a:rPr lang="en-US" sz="135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/>
          </a:p>
        </p:txBody>
      </p:sp>
      <p:pic>
        <p:nvPicPr>
          <p:cNvPr id="132" name="Google Shape;132;p1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0" y="3123307"/>
            <a:ext cx="29646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92699" y="3123307"/>
            <a:ext cx="29646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70999" y="3123307"/>
            <a:ext cx="29646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3인 공동목회의 시너지 극대화 방안</a:t>
            </a: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571500" y="571500"/>
            <a:ext cx="57150" cy="523875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5715000" y="2622202"/>
            <a:ext cx="762000" cy="38100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2770896" y="2946052"/>
            <a:ext cx="6650206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남전도회 3대 실천 방안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3684240" y="4155727"/>
            <a:ext cx="48233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"</a:t>
            </a:r>
            <a:r>
              <a:rPr lang="ko-KR" altLang="en-US" sz="18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작업복을 입고</a:t>
            </a:r>
            <a:r>
              <a:rPr lang="en-US" sz="18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교회의</a:t>
            </a:r>
            <a:r>
              <a:rPr lang="en-US" sz="18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18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일꾼이</a:t>
            </a:r>
            <a:r>
              <a:rPr lang="en-US" sz="18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800" b="0" i="0" u="none" strike="noStrike" cap="none" dirty="0" err="1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되겠습니다</a:t>
            </a:r>
            <a:r>
              <a:rPr lang="en-US" sz="1800" b="0" i="0" u="none" strike="noStrike" cap="none" dirty="0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."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>
            <a:off x="571500" y="1592758"/>
            <a:ext cx="11049000" cy="1373385"/>
          </a:xfrm>
          <a:prstGeom prst="roundRect">
            <a:avLst>
              <a:gd name="adj" fmla="val 554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1143000" y="1783258"/>
            <a:ext cx="10287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공간의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청지기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(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토요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클린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데이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)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정기적 시간을 확보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남전도회가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새롭게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단장된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교회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공간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(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화장실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카페테리아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등)을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쓸고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닦아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최상의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컨디션을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유지합니다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52" name="Google Shape;152;p18"/>
          <p:cNvSpPr/>
          <p:nvPr/>
        </p:nvSpPr>
        <p:spPr>
          <a:xfrm>
            <a:off x="571500" y="1592758"/>
            <a:ext cx="38100" cy="1373385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571500" y="3118544"/>
            <a:ext cx="11049000" cy="1373385"/>
          </a:xfrm>
          <a:prstGeom prst="roundRect">
            <a:avLst>
              <a:gd name="adj" fmla="val 554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1143000" y="3309044"/>
            <a:ext cx="1028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예배의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수문장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(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주일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안내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전담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)</a:t>
            </a:r>
            <a:r>
              <a:rPr lang="en-US" sz="1500" b="0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주일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예배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30분 전,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남전도회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회원들이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주차장과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로비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입구에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배치되어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처음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오는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새가족을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가장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환한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미소로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에스코트합니다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55" name="Google Shape;155;p18"/>
          <p:cNvSpPr/>
          <p:nvPr/>
        </p:nvSpPr>
        <p:spPr>
          <a:xfrm>
            <a:off x="571500" y="3118544"/>
            <a:ext cx="38100" cy="1373385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571500" y="4644330"/>
            <a:ext cx="11049000" cy="1373385"/>
          </a:xfrm>
          <a:prstGeom prst="roundRect">
            <a:avLst>
              <a:gd name="adj" fmla="val 554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1143000" y="4834830"/>
            <a:ext cx="10287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지역사회의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가교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(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마전동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소모임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참여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)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교회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밖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마전동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아빠들을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전도하기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위해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남전도회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주도로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지역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'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족구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모임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', '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등산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동호회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' 등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취미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소모임을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만들</a:t>
            </a:r>
            <a:r>
              <a:rPr lang="ko-KR" alt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거나 가입해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접촉점을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늘립니다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571500" y="4644330"/>
            <a:ext cx="38100" cy="1373385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00" y="1807071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" y="3332857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100" y="4858642"/>
            <a:ext cx="177849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우리가 앞장서겠습니다: 남전도회 행동 수칙</a:t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571500" y="571500"/>
            <a:ext cx="57150" cy="523875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/>
          <p:nvPr/>
        </p:nvSpPr>
        <p:spPr>
          <a:xfrm>
            <a:off x="5715000" y="2622202"/>
            <a:ext cx="762000" cy="38100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9"/>
          <p:cNvSpPr txBox="1"/>
          <p:nvPr/>
        </p:nvSpPr>
        <p:spPr>
          <a:xfrm>
            <a:off x="2770896" y="2946052"/>
            <a:ext cx="6650206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전교인 4대 실천 캠페인</a:t>
            </a: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4009578" y="4155727"/>
            <a:ext cx="4172842" cy="36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94A3B8"/>
                </a:solidFill>
                <a:latin typeface="Noto Sans KR"/>
                <a:ea typeface="Noto Sans KR"/>
                <a:cs typeface="Noto Sans KR"/>
                <a:sym typeface="Noto Sans KR"/>
              </a:rPr>
              <a:t>"나 하나쯤이야"에서 "나부터 시작하자"로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476375"/>
            <a:ext cx="53340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00" y="1476375"/>
            <a:ext cx="53340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333875"/>
            <a:ext cx="53340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6500" y="4333875"/>
            <a:ext cx="533400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962025" y="1866900"/>
            <a:ext cx="4780597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1. 앞자리 은혜 선점하기</a:t>
            </a:r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962025" y="2343150"/>
            <a:ext cx="4553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예배당 뒷자리부터 앉는 습관을 버립니다. </a:t>
            </a:r>
            <a:r>
              <a:rPr lang="en-US" sz="1500" b="1" i="0" u="none" strike="noStrike" cap="none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예배 10분 전에 도착하여 무조건 앞자리부터 채워 앉아</a:t>
            </a:r>
            <a:r>
              <a:rPr lang="en-US" sz="1500" b="0" i="0" u="none" strike="noStrike" cap="none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,</a:t>
            </a:r>
            <a:r>
              <a:rPr lang="en-US" sz="150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목사님의 시선을 따뜻하게 만들어 드리고 영적인 분위기를 주도합니다.</a:t>
            </a:r>
            <a:endParaRPr/>
          </a:p>
        </p:txBody>
      </p:sp>
      <p:sp>
        <p:nvSpPr>
          <p:cNvPr id="183" name="Google Shape;183;p20"/>
          <p:cNvSpPr txBox="1"/>
          <p:nvPr/>
        </p:nvSpPr>
        <p:spPr>
          <a:xfrm>
            <a:off x="6677025" y="1866900"/>
            <a:ext cx="4780597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2. 1인 1 VIP(태신자) 매일 기도</a:t>
            </a:r>
            <a:endParaRPr/>
          </a:p>
        </p:txBody>
      </p:sp>
      <p:sp>
        <p:nvSpPr>
          <p:cNvPr id="184" name="Google Shape;184;p20"/>
          <p:cNvSpPr txBox="1"/>
          <p:nvPr/>
        </p:nvSpPr>
        <p:spPr>
          <a:xfrm>
            <a:off x="6677025" y="2343150"/>
            <a:ext cx="45531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스마트폰 바탕화면이나 냉장고에 내가 전도할 이웃(VIP) 1명의 이름을 적어둡니다. </a:t>
            </a:r>
            <a:r>
              <a:rPr lang="en-US" sz="1500" b="1" i="0" u="none" strike="noStrike" cap="none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매일 밤 10시, 전 성도가 각자의 처소에서 1분간 VIP를 위해 알람을 맞추고 기도</a:t>
            </a:r>
            <a:r>
              <a:rPr lang="en-US" sz="1500" b="0" i="0" u="none" strike="noStrike" cap="none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합니다.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962025" y="4724400"/>
            <a:ext cx="4780597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3. '끼리끼리' 식사 금지</a:t>
            </a:r>
            <a:endParaRPr/>
          </a:p>
        </p:txBody>
      </p:sp>
      <p:sp>
        <p:nvSpPr>
          <p:cNvPr id="186" name="Google Shape;186;p20"/>
          <p:cNvSpPr txBox="1"/>
          <p:nvPr/>
        </p:nvSpPr>
        <p:spPr>
          <a:xfrm>
            <a:off x="962025" y="5200650"/>
            <a:ext cx="45531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주일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점심시간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친한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성도들끼리만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모여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식사하는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것을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의도적으로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피합니다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혼자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밥 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먹는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새가족이나</a:t>
            </a:r>
            <a:r>
              <a:rPr lang="en-US" sz="1500" b="1" i="0" u="none" strike="noStrike" cap="none" dirty="0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청년의</a:t>
            </a:r>
            <a:r>
              <a:rPr lang="en-US" sz="1500" b="1" i="0" u="none" strike="noStrike" cap="none" dirty="0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테이블에</a:t>
            </a:r>
            <a:r>
              <a:rPr lang="en-US" sz="1500" b="1" i="0" u="none" strike="noStrike" cap="none" dirty="0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먼저</a:t>
            </a:r>
            <a:r>
              <a:rPr lang="en-US" sz="1500" b="1" i="0" u="none" strike="noStrike" cap="none" dirty="0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찾아가</a:t>
            </a:r>
            <a:r>
              <a:rPr lang="en-US" sz="1500" b="1" i="0" u="none" strike="noStrike" cap="none" dirty="0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FFFF00"/>
                </a:solidFill>
                <a:latin typeface="Noto Sans KR"/>
                <a:ea typeface="Noto Sans KR"/>
                <a:cs typeface="Noto Sans KR"/>
                <a:sym typeface="Noto Sans KR"/>
              </a:rPr>
              <a:t>교제</a:t>
            </a:r>
            <a:r>
              <a:rPr lang="en-US" sz="1500" b="0" i="0" u="none" strike="noStrike" cap="none" dirty="0" err="1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합니다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/>
          </a:p>
        </p:txBody>
      </p:sp>
      <p:sp>
        <p:nvSpPr>
          <p:cNvPr id="187" name="Google Shape;187;p20"/>
          <p:cNvSpPr txBox="1"/>
          <p:nvPr/>
        </p:nvSpPr>
        <p:spPr>
          <a:xfrm>
            <a:off x="6677025" y="4724400"/>
            <a:ext cx="4780597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4. 언어의 성화 (긍정 선포)</a:t>
            </a:r>
            <a:endParaRPr/>
          </a:p>
        </p:txBody>
      </p:sp>
      <p:sp>
        <p:nvSpPr>
          <p:cNvPr id="188" name="Google Shape;188;p20"/>
          <p:cNvSpPr txBox="1"/>
          <p:nvPr/>
        </p:nvSpPr>
        <p:spPr>
          <a:xfrm>
            <a:off x="6677025" y="5200650"/>
            <a:ext cx="45531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"우리 교회가 그렇지 뭐", "사람이 없어서 안 돼" 같은 부정적인 언어를 철저히 금지합</a:t>
            </a:r>
            <a:r>
              <a:rPr lang="en-US" sz="150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시다</a:t>
            </a:r>
            <a:r>
              <a:rPr lang="en-US" sz="150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. </a:t>
            </a:r>
            <a:r>
              <a:rPr lang="en-US" sz="1500" b="1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"좋아지고 있습니다", "하나님이 하실 겁니다"</a:t>
            </a:r>
            <a:r>
              <a:rPr lang="en-US" sz="150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라는 칭찬과 격려의 말만 사용합니다.</a:t>
            </a:r>
            <a:endParaRPr/>
          </a:p>
        </p:txBody>
      </p:sp>
      <p:sp>
        <p:nvSpPr>
          <p:cNvPr id="189" name="Google Shape;189;p20"/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기적을 만드는 성도의 구체적 습관</a:t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571500" y="571500"/>
            <a:ext cx="57150" cy="523875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2071687"/>
            <a:ext cx="523875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571500" y="1650801"/>
            <a:ext cx="5238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새로운 인테리어는 주일에만 쓰는 공간이 아닙니다. 다음 세대와 지역 주민을 교회로 이끄는 강력한 무기로 사용해야 합니다.</a:t>
            </a:r>
            <a:endParaRPr/>
          </a:p>
        </p:txBody>
      </p:sp>
      <p:pic>
        <p:nvPicPr>
          <p:cNvPr id="198" name="Google Shape;198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0818" y="1782618"/>
            <a:ext cx="5849505" cy="417705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/>
          <p:nvPr/>
        </p:nvSpPr>
        <p:spPr>
          <a:xfrm>
            <a:off x="571500" y="2755701"/>
            <a:ext cx="5238750" cy="1373385"/>
          </a:xfrm>
          <a:prstGeom prst="roundRect">
            <a:avLst>
              <a:gd name="adj" fmla="val 554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1143000" y="2946201"/>
            <a:ext cx="44769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평일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맘카페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&amp;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스터디룸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개방</a:t>
            </a:r>
            <a:r>
              <a:rPr lang="en-US" sz="1500" b="0" i="0" u="none" strike="noStrike" cap="none" dirty="0">
                <a:solidFill>
                  <a:srgbClr val="CBD5E1"/>
                </a:solidFill>
                <a:latin typeface="Noto Sans KR"/>
                <a:ea typeface="Noto Sans KR"/>
                <a:cs typeface="Noto Sans KR"/>
                <a:sym typeface="Noto Sans KR"/>
              </a:rPr>
              <a:t>   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마전동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어머니들이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차를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마시거나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학생들이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공부할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수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있도록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주중에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상시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개방</a:t>
            </a:r>
            <a:endParaRPr lang="en-US" sz="1500" b="0" i="0" u="none" strike="noStrike" cap="none" dirty="0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합니다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571500" y="2755701"/>
            <a:ext cx="38100" cy="1373385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571500" y="4281487"/>
            <a:ext cx="5238750" cy="1678185"/>
          </a:xfrm>
          <a:prstGeom prst="roundRect">
            <a:avLst>
              <a:gd name="adj" fmla="val 454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1143000" y="4471987"/>
            <a:ext cx="44769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청년부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주말</a:t>
            </a:r>
            <a:r>
              <a:rPr lang="en-US" sz="1500" b="1" i="0" u="none" strike="noStrike" cap="none" dirty="0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1" i="0" u="none" strike="noStrike" cap="none" dirty="0" err="1">
                <a:solidFill>
                  <a:srgbClr val="0000FF"/>
                </a:solidFill>
                <a:latin typeface="Noto Sans KR"/>
                <a:ea typeface="Noto Sans KR"/>
                <a:cs typeface="Noto Sans KR"/>
                <a:sym typeface="Noto Sans KR"/>
              </a:rPr>
              <a:t>아지트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 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어른들의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간섭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없이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우리 아이들과      </a:t>
            </a:r>
            <a:endParaRPr lang="en-US" altLang="ko-KR" sz="1500" b="0" i="0" u="none" strike="noStrike" cap="none" dirty="0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500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ko-KR" alt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친구들이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자유롭게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찬양하고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교제할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수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있도록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토요일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저녁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공간을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온전히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내어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줍니다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4" name="Google Shape;204;p21"/>
          <p:cNvSpPr/>
          <p:nvPr/>
        </p:nvSpPr>
        <p:spPr>
          <a:xfrm>
            <a:off x="571500" y="4281487"/>
            <a:ext cx="38100" cy="1678185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100" y="2970014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100" y="4495800"/>
            <a:ext cx="177849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/>
          <p:nvPr/>
        </p:nvSpPr>
        <p:spPr>
          <a:xfrm>
            <a:off x="762000" y="571500"/>
            <a:ext cx="11401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BBF24"/>
                </a:solidFill>
                <a:latin typeface="Montserrat"/>
                <a:ea typeface="Montserrat"/>
                <a:cs typeface="Montserrat"/>
                <a:sym typeface="Montserrat"/>
              </a:rPr>
              <a:t>리모델링 공간의 200% 활용법</a:t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571500" y="571500"/>
            <a:ext cx="57150" cy="523875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708</Words>
  <Application>Microsoft Office PowerPoint</Application>
  <PresentationFormat>와이드스크린</PresentationFormat>
  <Paragraphs>74</Paragraphs>
  <Slides>12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9" baseType="lpstr">
      <vt:lpstr>Montserrat ExtraBold</vt:lpstr>
      <vt:lpstr>Calibri</vt:lpstr>
      <vt:lpstr>HY견고딕</vt:lpstr>
      <vt:lpstr>Montserrat</vt:lpstr>
      <vt:lpstr>Arial</vt:lpstr>
      <vt:lpstr>Noto Sans KR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이규진</cp:lastModifiedBy>
  <cp:revision>4</cp:revision>
  <dcterms:modified xsi:type="dcterms:W3CDTF">2026-05-26T06:28:53Z</dcterms:modified>
</cp:coreProperties>
</file>