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6858000" cy="9144000" type="screen4x3"/>
  <p:notesSz cx="6864350" cy="99964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2510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7159" y="243839"/>
            <a:ext cx="6583680" cy="865632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4364" y="1176501"/>
            <a:ext cx="5606415" cy="390144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4500" b="1" cap="all" baseline="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1612" y="5159514"/>
            <a:ext cx="4931921" cy="1850887"/>
          </a:xfrm>
        </p:spPr>
        <p:txBody>
          <a:bodyPr>
            <a:normAutofit/>
          </a:bodyPr>
          <a:lstStyle>
            <a:lvl1pPr marL="0" indent="0" algn="ctr">
              <a:spcBef>
                <a:spcPts val="750"/>
              </a:spcBef>
              <a:buNone/>
              <a:defRPr sz="1350">
                <a:solidFill>
                  <a:srgbClr val="FFFFFF"/>
                </a:solidFill>
              </a:defRPr>
            </a:lvl1pPr>
            <a:lvl2pPr marL="257175" indent="0" algn="ctr">
              <a:buNone/>
              <a:defRPr sz="1350"/>
            </a:lvl2pPr>
            <a:lvl3pPr marL="514350" indent="0" algn="ctr">
              <a:buNone/>
              <a:defRPr sz="1350"/>
            </a:lvl3pPr>
            <a:lvl4pPr marL="771525" indent="0" algn="ctr">
              <a:buNone/>
              <a:defRPr sz="1125"/>
            </a:lvl4pPr>
            <a:lvl5pPr marL="1028700" indent="0" algn="ctr">
              <a:buNone/>
              <a:defRPr sz="1125"/>
            </a:lvl5pPr>
            <a:lvl6pPr marL="1285875" indent="0" algn="ctr">
              <a:buNone/>
              <a:defRPr sz="1125"/>
            </a:lvl6pPr>
            <a:lvl7pPr marL="1543050" indent="0" algn="ctr">
              <a:buNone/>
              <a:defRPr sz="1125"/>
            </a:lvl7pPr>
            <a:lvl8pPr marL="1800225" indent="0" algn="ctr">
              <a:buNone/>
              <a:defRPr sz="1125"/>
            </a:lvl8pPr>
            <a:lvl9pPr marL="2057400" indent="0" algn="ctr">
              <a:buNone/>
              <a:defRPr sz="1125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669A286-13D8-4A35-9A1E-D786BE40DCED}" type="datetimeFigureOut">
              <a:rPr lang="ko-KR" altLang="en-US" smtClean="0"/>
              <a:pPr/>
              <a:t>2021-02-22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0A36AE5-491E-4441-A326-784D83DD51A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112997" y="4978400"/>
            <a:ext cx="462915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6432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9A286-13D8-4A35-9A1E-D786BE40DCED}" type="datetimeFigureOut">
              <a:rPr lang="ko-KR" altLang="en-US" smtClean="0">
                <a:solidFill>
                  <a:srgbClr val="A6B727"/>
                </a:solidFill>
              </a:rPr>
              <a:pPr/>
              <a:t>2021-02-22</a:t>
            </a:fld>
            <a:endParaRPr lang="ko-KR" altLang="en-US">
              <a:solidFill>
                <a:srgbClr val="A6B72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srgbClr val="A6B72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36AE5-491E-4441-A326-784D83DD51A1}" type="slidenum">
              <a:rPr lang="ko-KR" altLang="en-US" smtClean="0">
                <a:solidFill>
                  <a:srgbClr val="A6B727"/>
                </a:solidFill>
              </a:rPr>
              <a:pPr/>
              <a:t>‹#›</a:t>
            </a:fld>
            <a:endParaRPr lang="ko-KR" altLang="en-US">
              <a:solidFill>
                <a:srgbClr val="A6B7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016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1016000"/>
            <a:ext cx="1307306" cy="7213600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2938" y="1016000"/>
            <a:ext cx="4179094" cy="7213600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9A286-13D8-4A35-9A1E-D786BE40DCED}" type="datetimeFigureOut">
              <a:rPr lang="ko-KR" altLang="en-US" smtClean="0">
                <a:solidFill>
                  <a:srgbClr val="A6B727"/>
                </a:solidFill>
              </a:rPr>
              <a:pPr/>
              <a:t>2021-02-22</a:t>
            </a:fld>
            <a:endParaRPr lang="ko-KR" altLang="en-US">
              <a:solidFill>
                <a:srgbClr val="A6B72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srgbClr val="A6B72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36AE5-491E-4441-A326-784D83DD51A1}" type="slidenum">
              <a:rPr lang="ko-KR" altLang="en-US" smtClean="0">
                <a:solidFill>
                  <a:srgbClr val="A6B727"/>
                </a:solidFill>
              </a:rPr>
              <a:pPr/>
              <a:t>‹#›</a:t>
            </a:fld>
            <a:endParaRPr lang="ko-KR" altLang="en-US">
              <a:solidFill>
                <a:srgbClr val="A6B7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1203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750"/>
              </a:spcBef>
              <a:defRPr/>
            </a:lvl1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9A286-13D8-4A35-9A1E-D786BE40DCED}" type="datetimeFigureOut">
              <a:rPr lang="ko-KR" altLang="en-US" smtClean="0">
                <a:solidFill>
                  <a:srgbClr val="A6B727"/>
                </a:solidFill>
              </a:rPr>
              <a:pPr/>
              <a:t>2021-02-22</a:t>
            </a:fld>
            <a:endParaRPr lang="ko-KR" altLang="en-US">
              <a:solidFill>
                <a:srgbClr val="A6B72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srgbClr val="A6B72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36AE5-491E-4441-A326-784D83DD51A1}" type="slidenum">
              <a:rPr lang="ko-KR" altLang="en-US" smtClean="0">
                <a:solidFill>
                  <a:srgbClr val="A6B727"/>
                </a:solidFill>
              </a:rPr>
              <a:pPr/>
              <a:t>‹#›</a:t>
            </a:fld>
            <a:endParaRPr lang="ko-KR" altLang="en-US">
              <a:solidFill>
                <a:srgbClr val="A6B7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5563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364" y="1564767"/>
            <a:ext cx="5606415" cy="390144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4500" b="0" cap="all" baseline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834" y="5539360"/>
            <a:ext cx="4932617" cy="1818408"/>
          </a:xfrm>
        </p:spPr>
        <p:txBody>
          <a:bodyPr anchor="t">
            <a:normAutofit/>
          </a:bodyPr>
          <a:lstStyle>
            <a:lvl1pPr marL="0" indent="0" algn="ctr">
              <a:buNone/>
              <a:defRPr sz="1350">
                <a:solidFill>
                  <a:schemeClr val="accent1"/>
                </a:solidFill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9A286-13D8-4A35-9A1E-D786BE40DCED}" type="datetimeFigureOut">
              <a:rPr lang="ko-KR" altLang="en-US" smtClean="0">
                <a:solidFill>
                  <a:srgbClr val="A6B727"/>
                </a:solidFill>
              </a:rPr>
              <a:pPr/>
              <a:t>2021-02-22</a:t>
            </a:fld>
            <a:endParaRPr lang="ko-KR" altLang="en-US">
              <a:solidFill>
                <a:srgbClr val="A6B72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srgbClr val="A6B72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36AE5-491E-4441-A326-784D83DD51A1}" type="slidenum">
              <a:rPr lang="ko-KR" altLang="en-US" smtClean="0">
                <a:solidFill>
                  <a:srgbClr val="A6B727"/>
                </a:solidFill>
              </a:rPr>
              <a:pPr/>
              <a:t>‹#›</a:t>
            </a:fld>
            <a:endParaRPr lang="ko-KR" altLang="en-US">
              <a:solidFill>
                <a:srgbClr val="A6B727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114425" y="5360544"/>
            <a:ext cx="462915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2373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2938" y="2743199"/>
            <a:ext cx="2674620" cy="536448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5532" y="2743200"/>
            <a:ext cx="2674620" cy="536448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9A286-13D8-4A35-9A1E-D786BE40DCED}" type="datetimeFigureOut">
              <a:rPr lang="ko-KR" altLang="en-US" smtClean="0">
                <a:solidFill>
                  <a:srgbClr val="A6B727"/>
                </a:solidFill>
              </a:rPr>
              <a:pPr/>
              <a:t>2021-02-22</a:t>
            </a:fld>
            <a:endParaRPr lang="ko-KR" altLang="en-US">
              <a:solidFill>
                <a:srgbClr val="A6B72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srgbClr val="A6B72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36AE5-491E-4441-A326-784D83DD51A1}" type="slidenum">
              <a:rPr lang="ko-KR" altLang="en-US" smtClean="0">
                <a:solidFill>
                  <a:srgbClr val="A6B727"/>
                </a:solidFill>
              </a:rPr>
              <a:pPr/>
              <a:t>‹#›</a:t>
            </a:fld>
            <a:endParaRPr lang="ko-KR" altLang="en-US">
              <a:solidFill>
                <a:srgbClr val="A6B7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3105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38" y="2668681"/>
            <a:ext cx="2674620" cy="103632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2938" y="3628644"/>
            <a:ext cx="2674620" cy="451104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26410" y="2665376"/>
            <a:ext cx="2674620" cy="103632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26410" y="3625763"/>
            <a:ext cx="2674620" cy="451104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9A286-13D8-4A35-9A1E-D786BE40DCED}" type="datetimeFigureOut">
              <a:rPr lang="ko-KR" altLang="en-US" smtClean="0">
                <a:solidFill>
                  <a:srgbClr val="A6B727"/>
                </a:solidFill>
              </a:rPr>
              <a:pPr/>
              <a:t>2021-02-22</a:t>
            </a:fld>
            <a:endParaRPr lang="ko-KR" altLang="en-US">
              <a:solidFill>
                <a:srgbClr val="A6B72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srgbClr val="A6B72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36AE5-491E-4441-A326-784D83DD51A1}" type="slidenum">
              <a:rPr lang="ko-KR" altLang="en-US" smtClean="0">
                <a:solidFill>
                  <a:srgbClr val="A6B727"/>
                </a:solidFill>
              </a:rPr>
              <a:pPr/>
              <a:t>‹#›</a:t>
            </a:fld>
            <a:endParaRPr lang="ko-KR" altLang="en-US">
              <a:solidFill>
                <a:srgbClr val="A6B7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8919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9A286-13D8-4A35-9A1E-D786BE40DCED}" type="datetimeFigureOut">
              <a:rPr lang="ko-KR" altLang="en-US" smtClean="0">
                <a:solidFill>
                  <a:srgbClr val="A6B727"/>
                </a:solidFill>
              </a:rPr>
              <a:pPr/>
              <a:t>2021-02-22</a:t>
            </a:fld>
            <a:endParaRPr lang="ko-KR" altLang="en-US">
              <a:solidFill>
                <a:srgbClr val="A6B72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srgbClr val="A6B72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36AE5-491E-4441-A326-784D83DD51A1}" type="slidenum">
              <a:rPr lang="ko-KR" altLang="en-US" smtClean="0">
                <a:solidFill>
                  <a:srgbClr val="A6B727"/>
                </a:solidFill>
              </a:rPr>
              <a:pPr/>
              <a:t>‹#›</a:t>
            </a:fld>
            <a:endParaRPr lang="ko-KR" altLang="en-US">
              <a:solidFill>
                <a:srgbClr val="A6B7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1932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9A286-13D8-4A35-9A1E-D786BE40DCED}" type="datetimeFigureOut">
              <a:rPr lang="ko-KR" altLang="en-US" smtClean="0">
                <a:solidFill>
                  <a:srgbClr val="A6B727"/>
                </a:solidFill>
              </a:rPr>
              <a:pPr/>
              <a:t>2021-02-22</a:t>
            </a:fld>
            <a:endParaRPr lang="ko-KR" altLang="en-US">
              <a:solidFill>
                <a:srgbClr val="A6B72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srgbClr val="A6B72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36AE5-491E-4441-A326-784D83DD51A1}" type="slidenum">
              <a:rPr lang="ko-KR" altLang="en-US" smtClean="0">
                <a:solidFill>
                  <a:srgbClr val="A6B727"/>
                </a:solidFill>
              </a:rPr>
              <a:pPr/>
              <a:t>‹#›</a:t>
            </a:fld>
            <a:endParaRPr lang="ko-KR" altLang="en-US">
              <a:solidFill>
                <a:srgbClr val="A6B7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048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38" y="1463040"/>
            <a:ext cx="2125980" cy="231648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225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6985" y="1463040"/>
            <a:ext cx="3112229" cy="6217920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38" y="3779520"/>
            <a:ext cx="2125980" cy="39014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956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9A286-13D8-4A35-9A1E-D786BE40DCED}" type="datetimeFigureOut">
              <a:rPr lang="ko-KR" altLang="en-US" smtClean="0">
                <a:solidFill>
                  <a:srgbClr val="A6B727"/>
                </a:solidFill>
              </a:rPr>
              <a:pPr/>
              <a:t>2021-02-22</a:t>
            </a:fld>
            <a:endParaRPr lang="ko-KR" altLang="en-US">
              <a:solidFill>
                <a:srgbClr val="A6B72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srgbClr val="A6B72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36AE5-491E-4441-A326-784D83DD51A1}" type="slidenum">
              <a:rPr lang="ko-KR" altLang="en-US" smtClean="0">
                <a:solidFill>
                  <a:srgbClr val="A6B727"/>
                </a:solidFill>
              </a:rPr>
              <a:pPr/>
              <a:t>‹#›</a:t>
            </a:fld>
            <a:endParaRPr lang="ko-KR" altLang="en-US">
              <a:solidFill>
                <a:srgbClr val="A6B7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528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38" y="1463040"/>
            <a:ext cx="2125980" cy="231648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225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14331" y="1426464"/>
            <a:ext cx="3193277" cy="6193537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1575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38" y="3779520"/>
            <a:ext cx="2125980" cy="38404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956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9A286-13D8-4A35-9A1E-D786BE40DCED}" type="datetimeFigureOut">
              <a:rPr lang="ko-KR" altLang="en-US" smtClean="0">
                <a:solidFill>
                  <a:srgbClr val="A6B727"/>
                </a:solidFill>
              </a:rPr>
              <a:pPr/>
              <a:t>2021-02-22</a:t>
            </a:fld>
            <a:endParaRPr lang="ko-KR" altLang="en-US">
              <a:solidFill>
                <a:srgbClr val="A6B72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srgbClr val="A6B72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36AE5-491E-4441-A326-784D83DD51A1}" type="slidenum">
              <a:rPr lang="ko-KR" altLang="en-US" smtClean="0">
                <a:solidFill>
                  <a:srgbClr val="A6B727"/>
                </a:solidFill>
              </a:rPr>
              <a:pPr/>
              <a:t>‹#›</a:t>
            </a:fld>
            <a:endParaRPr lang="ko-KR" altLang="en-US">
              <a:solidFill>
                <a:srgbClr val="A6B7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7984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7160" y="243840"/>
            <a:ext cx="6583680" cy="865632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38" y="812800"/>
            <a:ext cx="5554980" cy="18084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39" y="2743200"/>
            <a:ext cx="5553490" cy="538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35" y="8298440"/>
            <a:ext cx="131010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accent1"/>
                </a:solidFill>
              </a:defRPr>
            </a:lvl1pPr>
          </a:lstStyle>
          <a:p>
            <a:fld id="{5669A286-13D8-4A35-9A1E-D786BE40DCED}" type="datetimeFigureOut">
              <a:rPr lang="ko-KR" altLang="en-US" smtClean="0">
                <a:solidFill>
                  <a:srgbClr val="A6B727"/>
                </a:solidFill>
              </a:rPr>
              <a:pPr/>
              <a:t>2021-02-22</a:t>
            </a:fld>
            <a:endParaRPr lang="ko-KR" altLang="en-US">
              <a:solidFill>
                <a:srgbClr val="A6B72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21396" y="8298440"/>
            <a:ext cx="265374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50">
                <a:solidFill>
                  <a:schemeClr val="accent1"/>
                </a:solidFill>
              </a:defRPr>
            </a:lvl1pPr>
          </a:lstStyle>
          <a:p>
            <a:endParaRPr lang="ko-KR" altLang="en-US">
              <a:solidFill>
                <a:srgbClr val="A6B72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7862" y="8298440"/>
            <a:ext cx="959747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accent1"/>
                </a:solidFill>
              </a:defRPr>
            </a:lvl1pPr>
          </a:lstStyle>
          <a:p>
            <a:fld id="{20A36AE5-491E-4441-A326-784D83DD51A1}" type="slidenum">
              <a:rPr lang="ko-KR" altLang="en-US" smtClean="0">
                <a:solidFill>
                  <a:srgbClr val="A6B727"/>
                </a:solidFill>
              </a:rPr>
              <a:pPr/>
              <a:t>‹#›</a:t>
            </a:fld>
            <a:endParaRPr lang="ko-KR" altLang="en-US">
              <a:solidFill>
                <a:srgbClr val="A6B7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1772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14350" rtl="0" eaLnBrk="1" latinLnBrk="1" hangingPunct="1">
        <a:lnSpc>
          <a:spcPct val="90000"/>
        </a:lnSpc>
        <a:spcBef>
          <a:spcPct val="0"/>
        </a:spcBef>
        <a:buNone/>
        <a:defRPr sz="3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28588" indent="-102870" algn="l" defTabSz="514350" rtl="0" eaLnBrk="1" latinLnBrk="1" hangingPunct="1">
        <a:lnSpc>
          <a:spcPct val="90000"/>
        </a:lnSpc>
        <a:spcBef>
          <a:spcPts val="750"/>
        </a:spcBef>
        <a:buClr>
          <a:schemeClr val="accent1"/>
        </a:buClr>
        <a:buSzPct val="80000"/>
        <a:buFont typeface="Corbel" pitchFamily="34" charset="0"/>
        <a:buChar char="•"/>
        <a:defRPr sz="15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257175" indent="-102870" algn="l" defTabSz="514350" rtl="0" eaLnBrk="1" latinLnBrk="1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350" kern="1200">
          <a:solidFill>
            <a:schemeClr val="accent1"/>
          </a:solidFill>
          <a:latin typeface="+mn-lt"/>
          <a:ea typeface="+mn-ea"/>
          <a:cs typeface="+mn-cs"/>
        </a:defRPr>
      </a:lvl2pPr>
      <a:lvl3pPr marL="411480" indent="-102870" algn="l" defTabSz="514350" rtl="0" eaLnBrk="1" latinLnBrk="1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565785" indent="-102870" algn="l" defTabSz="514350" rtl="0" eaLnBrk="1" latinLnBrk="1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4pPr>
      <a:lvl5pPr marL="690090" indent="-102870" algn="l" defTabSz="514350" rtl="0" eaLnBrk="1" latinLnBrk="1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5pPr>
      <a:lvl6pPr marL="825000" indent="-128588" algn="l" defTabSz="514350" rtl="0" eaLnBrk="1" latinLnBrk="1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6pPr>
      <a:lvl7pPr marL="975000" indent="-128588" algn="l" defTabSz="514350" rtl="0" eaLnBrk="1" latinLnBrk="1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125000" indent="-128588" algn="l" defTabSz="514350" rtl="0" eaLnBrk="1" latinLnBrk="1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275000" indent="-128588" algn="l" defTabSz="514350" rtl="0" eaLnBrk="1" latinLnBrk="1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1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1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1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1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1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1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1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1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1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직사각형 34"/>
          <p:cNvSpPr/>
          <p:nvPr/>
        </p:nvSpPr>
        <p:spPr>
          <a:xfrm>
            <a:off x="239939" y="8534720"/>
            <a:ext cx="6408843" cy="28575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 err="1">
                <a:solidFill>
                  <a:prstClr val="white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미리미리준비해두세요아파트</a:t>
            </a:r>
            <a:r>
              <a:rPr lang="ko-KR" altLang="en-US" sz="1600" b="1" dirty="0">
                <a:solidFill>
                  <a:prstClr val="white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관리사무소장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233984" y="2475543"/>
            <a:ext cx="6387438" cy="28803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생활정보 </a:t>
            </a:r>
            <a:r>
              <a:rPr lang="en-US" altLang="ko-KR" sz="16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:</a:t>
            </a:r>
            <a:r>
              <a:rPr lang="ko-KR" altLang="en-US" sz="1600" b="1" dirty="0">
                <a:solidFill>
                  <a:srgbClr val="FFFF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일상생활배상책임보험</a:t>
            </a:r>
            <a:r>
              <a:rPr lang="ko-KR" altLang="en-US" sz="1600" b="1" dirty="0">
                <a:solidFill>
                  <a:prstClr val="white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이라고 들어보셨나요</a:t>
            </a:r>
            <a:r>
              <a:rPr lang="en-US" altLang="ko-KR" sz="1600" b="1" dirty="0">
                <a:solidFill>
                  <a:prstClr val="white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?</a:t>
            </a:r>
            <a:endParaRPr lang="ko-KR" altLang="en-US" sz="1600" b="1" dirty="0">
              <a:solidFill>
                <a:prstClr val="white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26" name="직사각형 25"/>
          <p:cNvSpPr/>
          <p:nvPr/>
        </p:nvSpPr>
        <p:spPr>
          <a:xfrm>
            <a:off x="239940" y="4283968"/>
            <a:ext cx="6401578" cy="28803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>
                <a:solidFill>
                  <a:prstClr val="white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이미</a:t>
            </a:r>
            <a:r>
              <a:rPr lang="en-US" altLang="ko-KR" sz="1600" b="1" dirty="0">
                <a:solidFill>
                  <a:prstClr val="white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sz="1600" b="1" dirty="0">
                <a:solidFill>
                  <a:prstClr val="white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가입하신 보험을 확인해보세요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8556" y="4716016"/>
            <a:ext cx="5994780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독립된 상품으로 판매되기보다는 주택화재보험</a:t>
            </a:r>
            <a:r>
              <a:rPr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어린이보험</a:t>
            </a:r>
            <a:r>
              <a:rPr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운전자 보험이나</a:t>
            </a:r>
            <a:endParaRPr lang="en-US" altLang="ko-KR" sz="14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손해보험사의 상해보험 등에  특약으로 구성</a:t>
            </a:r>
            <a:r>
              <a:rPr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·</a:t>
            </a:r>
            <a:r>
              <a:rPr lang="ko-KR" altLang="en-US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판매하는 경우가 많습니다</a:t>
            </a:r>
            <a:r>
              <a:rPr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</a:p>
          <a:p>
            <a:pPr fontAlgn="base">
              <a:lnSpc>
                <a:spcPct val="150000"/>
              </a:lnSpc>
            </a:pPr>
            <a:r>
              <a:rPr lang="ko-KR" altLang="en-US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따라서 새로 보험에 가입하기 보다는 기존에 가입하신 보험상품의 특약내용을 알아보시고 없는 경우 특약으로</a:t>
            </a:r>
            <a:r>
              <a:rPr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넣어두면 좋을 것입니다</a:t>
            </a:r>
            <a:r>
              <a:rPr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</a:p>
          <a:p>
            <a:pPr fontAlgn="base">
              <a:lnSpc>
                <a:spcPct val="150000"/>
              </a:lnSpc>
            </a:pPr>
            <a:r>
              <a:rPr lang="ko-KR" altLang="en-US" sz="1400" b="1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특약으로 넣는다 해도 늘어나는 부담액은 월 </a:t>
            </a:r>
            <a:r>
              <a:rPr lang="en-US" altLang="ko-KR" sz="1400" b="1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1,000</a:t>
            </a:r>
            <a:r>
              <a:rPr lang="ko-KR" altLang="en-US" sz="1400" b="1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원 이하 입니다</a:t>
            </a:r>
            <a:r>
              <a:rPr lang="en-US" altLang="ko-KR" sz="1400" b="1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643665" y="2992882"/>
            <a:ext cx="4968552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이런 경우 보험 처리가 가능하며</a:t>
            </a:r>
            <a:r>
              <a:rPr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,  </a:t>
            </a:r>
            <a:r>
              <a:rPr lang="ko-KR" altLang="en-US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그 피해를 경감시키기 위해 </a:t>
            </a:r>
            <a:endParaRPr lang="en-US" altLang="ko-KR" sz="14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자신의 집을 수리하는 경우도 보험처리가 가능하고 그 밖에도 </a:t>
            </a:r>
            <a:endParaRPr lang="en-US" altLang="ko-KR" sz="14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일상생활에서의  배상에 대한 보험입니다</a:t>
            </a:r>
            <a:r>
              <a:rPr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  <a:r>
              <a:rPr lang="ko-KR" altLang="en-US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endParaRPr lang="en-US" altLang="ko-KR" sz="14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5" name="_x194630040" descr="EMB000003c015e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48" y="2915816"/>
            <a:ext cx="1345011" cy="1224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직사각형 14"/>
          <p:cNvSpPr/>
          <p:nvPr/>
        </p:nvSpPr>
        <p:spPr>
          <a:xfrm>
            <a:off x="239940" y="6516216"/>
            <a:ext cx="6401578" cy="28803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>
                <a:solidFill>
                  <a:prstClr val="white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변동이 있으면 보험회사에 알려주셔야 해요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6672" y="6940284"/>
            <a:ext cx="46805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40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이사 등 변동사항이 있을 때는 보험회사에 알려줘야 하고</a:t>
            </a:r>
            <a:r>
              <a:rPr lang="en-US" altLang="ko-KR" sz="140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</a:t>
            </a:r>
            <a:r>
              <a:rPr lang="ko-KR" altLang="en-US" sz="140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endParaRPr lang="en-US" altLang="ko-KR" sz="1400" dirty="0">
              <a:solidFill>
                <a:prstClr val="black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40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중복 가입 시 실비만 보상받고</a:t>
            </a:r>
            <a:r>
              <a:rPr lang="en-US" altLang="ko-KR" sz="140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140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가입 당사자만 보상받을 수 </a:t>
            </a:r>
            <a:endParaRPr lang="en-US" altLang="ko-KR" sz="1400" dirty="0">
              <a:solidFill>
                <a:prstClr val="black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40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있으며 주택을 임대했을 때는 지급대상에서 제외되므로 </a:t>
            </a:r>
            <a:endParaRPr lang="en-US" altLang="ko-KR" sz="1400" dirty="0">
              <a:solidFill>
                <a:prstClr val="black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400" b="1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보장 내용은 가입하신 보험회사에 알아보시는 것이 좋습니다</a:t>
            </a:r>
            <a:r>
              <a:rPr lang="en-US" altLang="ko-KR" sz="1400" b="1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  <a:r>
              <a:rPr lang="ko-KR" altLang="en-US" sz="1400" b="1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 </a:t>
            </a:r>
            <a:endParaRPr lang="en-US" altLang="ko-KR" sz="1400" b="1" dirty="0">
              <a:solidFill>
                <a:srgbClr val="FF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pic>
        <p:nvPicPr>
          <p:cNvPr id="17" name="Picture 2" descr="C:\Users\어울림\AppData\Local\Microsoft\Windows\Temporary Internet Files\Content.IE5\KH5ZEEQE\MC900428425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5328" y="7044345"/>
            <a:ext cx="1353455" cy="1200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그래픽 6">
            <a:extLst>
              <a:ext uri="{FF2B5EF4-FFF2-40B4-BE49-F238E27FC236}">
                <a16:creationId xmlns:a16="http://schemas.microsoft.com/office/drawing/2014/main" id="{249BCCA3-2702-4756-9934-6C65DA505C6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60648" y="598067"/>
            <a:ext cx="1483797" cy="148379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6CE7107-F330-46FC-8EBA-9AC3255BF095}"/>
              </a:ext>
            </a:extLst>
          </p:cNvPr>
          <p:cNvSpPr txBox="1"/>
          <p:nvPr/>
        </p:nvSpPr>
        <p:spPr>
          <a:xfrm>
            <a:off x="1529939" y="624250"/>
            <a:ext cx="50674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dirty="0">
                <a:latin typeface="a바른생각" panose="02020600000000000000" pitchFamily="18" charset="-127"/>
                <a:ea typeface="a바른생각" panose="02020600000000000000" pitchFamily="18" charset="-127"/>
              </a:rPr>
              <a:t>아파트 천장에서 물이 샌다면</a:t>
            </a:r>
            <a:r>
              <a:rPr lang="en-US" altLang="ko-KR" sz="2800" dirty="0">
                <a:latin typeface="a바른생각" panose="02020600000000000000" pitchFamily="18" charset="-127"/>
                <a:ea typeface="a바른생각" panose="02020600000000000000" pitchFamily="18" charset="-127"/>
              </a:rPr>
              <a:t>?</a:t>
            </a:r>
            <a:endParaRPr lang="ko-KR" altLang="en-US" sz="2800" dirty="0">
              <a:latin typeface="a바른생각" panose="02020600000000000000" pitchFamily="18" charset="-127"/>
              <a:ea typeface="a바른생각" panose="02020600000000000000" pitchFamily="18" charset="-127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CFEC513-1634-4361-9263-02C005E934E0}"/>
              </a:ext>
            </a:extLst>
          </p:cNvPr>
          <p:cNvSpPr txBox="1"/>
          <p:nvPr/>
        </p:nvSpPr>
        <p:spPr>
          <a:xfrm>
            <a:off x="1953619" y="1330221"/>
            <a:ext cx="4698635" cy="700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1400" b="1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아파트에서 배관누수로 천장에서 물이 새고 배관이 윗집의 </a:t>
            </a:r>
            <a:endParaRPr lang="en-US" altLang="ko-KR" sz="1400" b="1" dirty="0">
              <a:solidFill>
                <a:srgbClr val="FF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1400" b="1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전유부분이라면 수리비는 윗집 소유자가 부담해야 합니다</a:t>
            </a:r>
            <a:r>
              <a:rPr lang="en-US" altLang="ko-KR" sz="1400" b="1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  <a:r>
              <a:rPr lang="ko-KR" altLang="en-US" sz="1400" b="1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endParaRPr lang="en-US" altLang="ko-KR" sz="1400" b="1" dirty="0">
              <a:solidFill>
                <a:srgbClr val="FF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32992667"/>
      </p:ext>
    </p:extLst>
  </p:cSld>
  <p:clrMapOvr>
    <a:masterClrMapping/>
  </p:clrMapOvr>
</p:sld>
</file>

<file path=ppt/theme/theme1.xml><?xml version="1.0" encoding="utf-8"?>
<a:theme xmlns:a="http://schemas.openxmlformats.org/drawingml/2006/main" name="1_기본">
  <a:themeElements>
    <a:clrScheme name="따뜻한 파란색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기본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기본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773</TotalTime>
  <Words>139</Words>
  <Application>Microsoft Office PowerPoint</Application>
  <PresentationFormat>화면 슬라이드 쇼(4:3)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a바른생각</vt:lpstr>
      <vt:lpstr>나눔고딕</vt:lpstr>
      <vt:lpstr>Corbel</vt:lpstr>
      <vt:lpstr>1_기본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COM</dc:creator>
  <cp:lastModifiedBy>park nam</cp:lastModifiedBy>
  <cp:revision>71</cp:revision>
  <cp:lastPrinted>2017-12-20T05:10:50Z</cp:lastPrinted>
  <dcterms:created xsi:type="dcterms:W3CDTF">2015-12-09T06:37:35Z</dcterms:created>
  <dcterms:modified xsi:type="dcterms:W3CDTF">2021-02-22T08:35:18Z</dcterms:modified>
</cp:coreProperties>
</file>