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471287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000" y="1680837"/>
            <a:ext cx="6120130" cy="951230"/>
          </a:xfrm>
          <a:custGeom>
            <a:avLst/>
            <a:gdLst/>
            <a:ahLst/>
            <a:cxnLst/>
            <a:rect l="l" t="t" r="r" b="b"/>
            <a:pathLst>
              <a:path w="6120130" h="951230">
                <a:moveTo>
                  <a:pt x="6072376" y="950841"/>
                </a:moveTo>
                <a:lnTo>
                  <a:pt x="47622" y="950841"/>
                </a:lnTo>
                <a:lnTo>
                  <a:pt x="29132" y="947083"/>
                </a:lnTo>
                <a:lnTo>
                  <a:pt x="13989" y="936852"/>
                </a:lnTo>
                <a:lnTo>
                  <a:pt x="3757" y="921708"/>
                </a:lnTo>
                <a:lnTo>
                  <a:pt x="0" y="903217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03217"/>
                </a:lnTo>
                <a:lnTo>
                  <a:pt x="6116242" y="921708"/>
                </a:lnTo>
                <a:lnTo>
                  <a:pt x="6106010" y="936852"/>
                </a:lnTo>
                <a:lnTo>
                  <a:pt x="6090867" y="947083"/>
                </a:lnTo>
                <a:lnTo>
                  <a:pt x="6072376" y="950841"/>
                </a:lnTo>
                <a:close/>
              </a:path>
            </a:pathLst>
          </a:custGeom>
          <a:solidFill>
            <a:srgbClr val="EFF4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0000" y="2869804"/>
            <a:ext cx="38100" cy="340995"/>
          </a:xfrm>
          <a:custGeom>
            <a:avLst/>
            <a:gdLst/>
            <a:ahLst/>
            <a:cxnLst/>
            <a:rect l="l" t="t" r="r" b="b"/>
            <a:pathLst>
              <a:path w="38100" h="340994">
                <a:moveTo>
                  <a:pt x="38099" y="340979"/>
                </a:moveTo>
                <a:lnTo>
                  <a:pt x="0" y="340979"/>
                </a:lnTo>
                <a:lnTo>
                  <a:pt x="0" y="0"/>
                </a:lnTo>
                <a:lnTo>
                  <a:pt x="38099" y="0"/>
                </a:lnTo>
                <a:lnTo>
                  <a:pt x="38099" y="340979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000" y="4329452"/>
            <a:ext cx="38100" cy="340995"/>
          </a:xfrm>
          <a:custGeom>
            <a:avLst/>
            <a:gdLst/>
            <a:ahLst/>
            <a:cxnLst/>
            <a:rect l="l" t="t" r="r" b="b"/>
            <a:pathLst>
              <a:path w="38100" h="340995">
                <a:moveTo>
                  <a:pt x="38099" y="340979"/>
                </a:moveTo>
                <a:lnTo>
                  <a:pt x="0" y="340979"/>
                </a:lnTo>
                <a:lnTo>
                  <a:pt x="0" y="0"/>
                </a:lnTo>
                <a:lnTo>
                  <a:pt x="38099" y="0"/>
                </a:lnTo>
                <a:lnTo>
                  <a:pt x="38099" y="340979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0000" y="5789100"/>
            <a:ext cx="38100" cy="340995"/>
          </a:xfrm>
          <a:custGeom>
            <a:avLst/>
            <a:gdLst/>
            <a:ahLst/>
            <a:cxnLst/>
            <a:rect l="l" t="t" r="r" b="b"/>
            <a:pathLst>
              <a:path w="38100" h="340995">
                <a:moveTo>
                  <a:pt x="38099" y="340979"/>
                </a:moveTo>
                <a:lnTo>
                  <a:pt x="0" y="340979"/>
                </a:lnTo>
                <a:lnTo>
                  <a:pt x="0" y="0"/>
                </a:lnTo>
                <a:lnTo>
                  <a:pt x="38099" y="0"/>
                </a:lnTo>
                <a:lnTo>
                  <a:pt x="38099" y="340979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0000" y="8750634"/>
            <a:ext cx="38100" cy="340995"/>
          </a:xfrm>
          <a:custGeom>
            <a:avLst/>
            <a:gdLst/>
            <a:ahLst/>
            <a:cxnLst/>
            <a:rect l="l" t="t" r="r" b="b"/>
            <a:pathLst>
              <a:path w="38100" h="340995">
                <a:moveTo>
                  <a:pt x="38099" y="340978"/>
                </a:moveTo>
                <a:lnTo>
                  <a:pt x="0" y="340978"/>
                </a:lnTo>
                <a:lnTo>
                  <a:pt x="0" y="0"/>
                </a:lnTo>
                <a:lnTo>
                  <a:pt x="38099" y="0"/>
                </a:lnTo>
                <a:lnTo>
                  <a:pt x="38099" y="340978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7299" y="954685"/>
            <a:ext cx="51619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2B3D4F"/>
                </a:solidFill>
                <a:latin typeface="Times New Roman"/>
                <a:cs typeface="Times New Roman"/>
              </a:rPr>
              <a:t>[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요약</a:t>
            </a:r>
            <a:r>
              <a:rPr sz="2200" b="1" dirty="0">
                <a:solidFill>
                  <a:srgbClr val="2B3D4F"/>
                </a:solidFill>
                <a:latin typeface="Times New Roman"/>
                <a:cs typeface="Times New Roman"/>
              </a:rPr>
              <a:t>]</a:t>
            </a:r>
            <a:r>
              <a:rPr sz="2200" b="1" spc="-25" dirty="0">
                <a:solidFill>
                  <a:srgbClr val="2B3D4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나사로를</a:t>
            </a:r>
            <a:r>
              <a:rPr sz="2200" b="1" spc="-2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살리신</a:t>
            </a:r>
            <a:r>
              <a:rPr sz="2200" b="1" spc="-2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예수님과</a:t>
            </a:r>
            <a:r>
              <a:rPr sz="2200" b="1" spc="-2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부활의</a:t>
            </a:r>
            <a:r>
              <a:rPr sz="2200" b="1" spc="-1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진리</a:t>
            </a:r>
            <a:endParaRPr sz="2200">
              <a:latin typeface="Noto Sans KR"/>
              <a:cs typeface="Noto Sans K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0175" y="1869578"/>
            <a:ext cx="5810250" cy="50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1600"/>
              </a:lnSpc>
              <a:spcBef>
                <a:spcPts val="100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본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자료는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나사로를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살리신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기적을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부활의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의미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완성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그리고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성도의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영생에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대한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진리를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설명합니다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. [cite: 105, 140]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7299" y="2900881"/>
            <a:ext cx="6144260" cy="70335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9250" indent="-203200">
              <a:lnSpc>
                <a:spcPct val="100000"/>
              </a:lnSpc>
              <a:spcBef>
                <a:spcPts val="100"/>
              </a:spcBef>
              <a:buClr>
                <a:srgbClr val="5D6D7E"/>
              </a:buClr>
              <a:buFont typeface="Times New Roman"/>
              <a:buAutoNum type="arabicPeriod"/>
              <a:tabLst>
                <a:tab pos="349250" algn="l"/>
              </a:tabLst>
            </a:pP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죽은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자를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살리신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하나님과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죽음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이후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41600"/>
              </a:lnSpc>
              <a:spcBef>
                <a:spcPts val="145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성경은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엘리야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엘리사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그리고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사도들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죽은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자를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살린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기적들을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기록하고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있으며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lang="ko-KR" altLang="en-US"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이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음을 다스리시는 분임을 증명합니다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 1, 3].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성경에 따르면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믿는 자는 천국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낙원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)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에 가고 믿지 않는 자는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음부에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가게 됩니다</a:t>
            </a:r>
            <a:r>
              <a:rPr sz="1100" spc="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 4].</a:t>
            </a: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349250" indent="-203200">
              <a:lnSpc>
                <a:spcPct val="100000"/>
              </a:lnSpc>
              <a:spcBef>
                <a:spcPts val="5"/>
              </a:spcBef>
              <a:buClr>
                <a:srgbClr val="5D6D7E"/>
              </a:buClr>
              <a:buFont typeface="Times New Roman"/>
              <a:buAutoNum type="arabicPeriod" startAt="2"/>
              <a:tabLst>
                <a:tab pos="349250" algn="l"/>
              </a:tabLst>
            </a:pP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부활이요</a:t>
            </a:r>
            <a:r>
              <a:rPr sz="1600" b="1" spc="-5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생명이신</a:t>
            </a:r>
            <a:r>
              <a:rPr sz="1600" b="1" spc="-5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예수님</a:t>
            </a:r>
            <a:endParaRPr sz="1600" dirty="0">
              <a:latin typeface="Noto Sans KR"/>
              <a:cs typeface="Noto Sans KR"/>
            </a:endParaRPr>
          </a:p>
          <a:p>
            <a:pPr marL="12700" marR="21590">
              <a:lnSpc>
                <a:spcPct val="141600"/>
              </a:lnSpc>
              <a:spcBef>
                <a:spcPts val="145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예수님은</a:t>
            </a:r>
            <a:r>
              <a:rPr sz="1100" spc="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"</a:t>
            </a:r>
            <a:r>
              <a:rPr sz="1100" spc="-5" dirty="0" err="1">
                <a:solidFill>
                  <a:srgbClr val="333333"/>
                </a:solidFill>
                <a:latin typeface="Noto Sans KR"/>
                <a:cs typeface="Noto Sans KR"/>
              </a:rPr>
              <a:t>나는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부활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5" dirty="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생명</a:t>
            </a:r>
            <a:r>
              <a:rPr lang="ko-KR" altLang="en-US" sz="11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0" dirty="0">
                <a:solidFill>
                  <a:srgbClr val="333333"/>
                </a:solidFill>
                <a:latin typeface="Noto Sans KR"/>
                <a:cs typeface="Noto Sans KR"/>
              </a:rPr>
              <a:t>니</a:t>
            </a:r>
            <a:r>
              <a:rPr sz="1100" spc="-2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나를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믿는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자는 죽어도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살겠고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무릇 살아서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나를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믿는 자는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영원히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죽지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아니하리라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"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고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선언하셨습니다</a:t>
            </a:r>
            <a:r>
              <a:rPr sz="1100" spc="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25, 180].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lang="ko-KR" altLang="en-US"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이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사단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죽음에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대한 승리를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선포하신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5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5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100" spc="-25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예수님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0" dirty="0" err="1">
                <a:solidFill>
                  <a:srgbClr val="333333"/>
                </a:solidFill>
                <a:latin typeface="Noto Sans KR"/>
                <a:cs typeface="Noto Sans KR"/>
              </a:rPr>
              <a:t>구원자</a:t>
            </a:r>
            <a:r>
              <a:rPr lang="ko-KR" altLang="en-US" sz="11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0" dirty="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하나님의 아들임을 드러내는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핵심적인 선언입니다</a:t>
            </a:r>
            <a:r>
              <a:rPr sz="1100" spc="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134, 182].</a:t>
            </a: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349250" indent="-203200">
              <a:lnSpc>
                <a:spcPct val="100000"/>
              </a:lnSpc>
              <a:spcBef>
                <a:spcPts val="5"/>
              </a:spcBef>
              <a:buClr>
                <a:srgbClr val="5D6D7E"/>
              </a:buClr>
              <a:buFont typeface="Times New Roman"/>
              <a:buAutoNum type="arabicPeriod" startAt="3"/>
              <a:tabLst>
                <a:tab pos="349250" algn="l"/>
              </a:tabLst>
            </a:pP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나사로의</a:t>
            </a:r>
            <a:r>
              <a:rPr sz="1600" b="1" spc="-3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기적과</a:t>
            </a:r>
            <a:r>
              <a:rPr sz="1600" b="1" spc="-3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부활의</a:t>
            </a:r>
            <a:r>
              <a:rPr sz="1600" b="1" spc="-3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의미</a:t>
            </a:r>
            <a:endParaRPr sz="1600" dirty="0">
              <a:latin typeface="Noto Sans KR"/>
              <a:cs typeface="Noto Sans KR"/>
            </a:endParaRPr>
          </a:p>
          <a:p>
            <a:pPr marL="203200" marR="67945" indent="-92075">
              <a:lnSpc>
                <a:spcPct val="141500"/>
              </a:lnSpc>
              <a:spcBef>
                <a:spcPts val="1430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나사로를 살리신 사건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예수님은 죽은 지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나흘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된 나사로를 부르시어 살리셨으며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lang="ko-KR" altLang="en-US" sz="1200" dirty="0">
                <a:solidFill>
                  <a:srgbClr val="333333"/>
                </a:solidFill>
                <a:latin typeface="Times New Roman"/>
                <a:cs typeface="Times New Roman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죽은 자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살리시는 예수님의 생명의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능력을 보여줍니다</a:t>
            </a:r>
            <a:r>
              <a:rPr sz="1200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43, 45].</a:t>
            </a:r>
            <a:endParaRPr sz="1200" dirty="0">
              <a:latin typeface="Times New Roman"/>
              <a:cs typeface="Times New Roman"/>
            </a:endParaRPr>
          </a:p>
          <a:p>
            <a:pPr marL="203200" marR="52069" indent="-92075">
              <a:lnSpc>
                <a:spcPct val="141500"/>
              </a:lnSpc>
              <a:spcBef>
                <a:spcPts val="380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완성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부활은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값을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지불하신</a:t>
            </a:r>
            <a:r>
              <a:rPr sz="1200" spc="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'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1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5" dirty="0" err="1">
                <a:solidFill>
                  <a:srgbClr val="333333"/>
                </a:solidFill>
                <a:latin typeface="Noto Sans KR"/>
                <a:cs typeface="Noto Sans KR"/>
              </a:rPr>
              <a:t>루었다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(</a:t>
            </a:r>
            <a:r>
              <a:rPr sz="1200" spc="-15" dirty="0" err="1">
                <a:solidFill>
                  <a:srgbClr val="333333"/>
                </a:solidFill>
                <a:latin typeface="Noto Sans KR"/>
                <a:cs typeface="Noto Sans KR"/>
              </a:rPr>
              <a:t>테텔레스타</a:t>
            </a:r>
            <a:r>
              <a:rPr lang="ko-KR" altLang="en-US" sz="1200" spc="-1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5" dirty="0">
                <a:solidFill>
                  <a:srgbClr val="333333"/>
                </a:solidFill>
                <a:latin typeface="Times New Roman"/>
                <a:cs typeface="Times New Roman"/>
              </a:rPr>
              <a:t>)'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승리의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선언을 완성한 사건입니다</a:t>
            </a:r>
            <a:r>
              <a:rPr sz="1200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70, 76].</a:t>
            </a:r>
            <a:endParaRPr sz="1200" dirty="0">
              <a:latin typeface="Times New Roman"/>
              <a:cs typeface="Times New Roman"/>
            </a:endParaRPr>
          </a:p>
          <a:p>
            <a:pPr marL="203200" marR="93980" indent="-92075">
              <a:lnSpc>
                <a:spcPct val="141500"/>
              </a:lnSpc>
              <a:spcBef>
                <a:spcPts val="375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사망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권세로부터의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해방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부활은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율법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사단의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권세에서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해방시키고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생명을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가져왔습니다</a:t>
            </a:r>
            <a:r>
              <a:rPr sz="1200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 82, 83].</a:t>
            </a:r>
            <a:endParaRPr sz="1200" dirty="0">
              <a:latin typeface="Times New Roman"/>
              <a:cs typeface="Times New Roman"/>
            </a:endParaRPr>
          </a:p>
          <a:p>
            <a:pPr marL="203200" marR="43180" indent="-92075">
              <a:lnSpc>
                <a:spcPct val="141500"/>
              </a:lnSpc>
              <a:spcBef>
                <a:spcPts val="375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영생의 보증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예수님은 부활의 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'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첫 열매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'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가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되셨으며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lang="ko-KR" altLang="en-US" sz="1200" dirty="0">
                <a:solidFill>
                  <a:srgbClr val="333333"/>
                </a:solidFill>
                <a:latin typeface="Times New Roman"/>
                <a:cs typeface="Times New Roman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성도들의 부활과 영생을 보장하는 하나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님의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약속입니다</a:t>
            </a:r>
            <a:r>
              <a:rPr sz="1200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 86, 87].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146050">
              <a:lnSpc>
                <a:spcPct val="100000"/>
              </a:lnSpc>
            </a:pPr>
            <a:r>
              <a:rPr sz="1600" b="1" dirty="0">
                <a:solidFill>
                  <a:srgbClr val="5D6D7E"/>
                </a:solidFill>
                <a:latin typeface="Times New Roman"/>
                <a:cs typeface="Times New Roman"/>
              </a:rPr>
              <a:t>4.</a:t>
            </a:r>
            <a:r>
              <a:rPr sz="1600" b="1" spc="-20" dirty="0">
                <a:solidFill>
                  <a:srgbClr val="5D6D7E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부활</a:t>
            </a:r>
            <a:r>
              <a:rPr sz="1600" b="1" spc="-1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이전의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몸과</a:t>
            </a:r>
            <a:r>
              <a:rPr sz="1600" b="1" spc="-1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부활</a:t>
            </a:r>
            <a:r>
              <a:rPr sz="1600" b="1" spc="-1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이후의</a:t>
            </a:r>
            <a:r>
              <a:rPr sz="1600" b="1" spc="-1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몸</a:t>
            </a:r>
            <a:endParaRPr sz="1600" dirty="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바울은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부활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-1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전과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-1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후의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몸을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다음과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같</a:t>
            </a:r>
            <a:r>
              <a:rPr lang="ko-KR" altLang="en-US" sz="1100" spc="-4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대비합니다</a:t>
            </a:r>
            <a:r>
              <a:rPr sz="1100" spc="1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1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97]:</a:t>
            </a:r>
            <a:endParaRPr sz="1100" dirty="0">
              <a:latin typeface="Times New Roman"/>
              <a:cs typeface="Times New Roman"/>
            </a:endParaRPr>
          </a:p>
          <a:p>
            <a:pPr marL="203200" indent="-92075">
              <a:lnSpc>
                <a:spcPct val="100000"/>
              </a:lnSpc>
              <a:spcBef>
                <a:spcPts val="1325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이전의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몸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썩고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욕되고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약하며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육에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흙의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몸입니다</a:t>
            </a:r>
            <a:r>
              <a:rPr sz="1200" spc="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98].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216987"/>
            <a:ext cx="38100" cy="340995"/>
          </a:xfrm>
          <a:custGeom>
            <a:avLst/>
            <a:gdLst/>
            <a:ahLst/>
            <a:cxnLst/>
            <a:rect l="l" t="t" r="r" b="b"/>
            <a:pathLst>
              <a:path w="38100" h="340994">
                <a:moveTo>
                  <a:pt x="38099" y="340979"/>
                </a:moveTo>
                <a:lnTo>
                  <a:pt x="0" y="340979"/>
                </a:lnTo>
                <a:lnTo>
                  <a:pt x="0" y="0"/>
                </a:lnTo>
                <a:lnTo>
                  <a:pt x="38099" y="0"/>
                </a:lnTo>
                <a:lnTo>
                  <a:pt x="38099" y="340979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743262"/>
            <a:ext cx="6115050" cy="1657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0" indent="-92075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이후의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몸</a:t>
            </a:r>
            <a:r>
              <a:rPr sz="1200" b="1" dirty="0">
                <a:solidFill>
                  <a:srgbClr val="333333"/>
                </a:solidFill>
                <a:latin typeface="Times New Roman"/>
                <a:cs typeface="Times New Roman"/>
              </a:rPr>
              <a:t>:</a:t>
            </a:r>
            <a:r>
              <a:rPr sz="1200" b="1" spc="-4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썩지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않고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영광스러우며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강하고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하늘에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신령한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몸입니다</a:t>
            </a:r>
            <a:r>
              <a:rPr sz="1200" spc="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200" spc="-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333333"/>
                </a:solidFill>
                <a:latin typeface="Times New Roman"/>
                <a:cs typeface="Times New Roman"/>
              </a:rPr>
              <a:t>99].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146050">
              <a:lnSpc>
                <a:spcPct val="100000"/>
              </a:lnSpc>
            </a:pPr>
            <a:r>
              <a:rPr sz="1600" b="1" dirty="0">
                <a:solidFill>
                  <a:srgbClr val="5D6D7E"/>
                </a:solidFill>
                <a:latin typeface="Times New Roman"/>
                <a:cs typeface="Times New Roman"/>
              </a:rPr>
              <a:t>5.</a:t>
            </a:r>
            <a:r>
              <a:rPr sz="1600" b="1" spc="-30" dirty="0">
                <a:solidFill>
                  <a:srgbClr val="5D6D7E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결론</a:t>
            </a:r>
            <a:r>
              <a:rPr sz="1600" b="1" dirty="0">
                <a:solidFill>
                  <a:srgbClr val="5D6D7E"/>
                </a:solidFill>
                <a:latin typeface="Times New Roman"/>
                <a:cs typeface="Times New Roman"/>
              </a:rPr>
              <a:t>:</a:t>
            </a:r>
            <a:r>
              <a:rPr sz="1600" b="1" spc="-25" dirty="0">
                <a:solidFill>
                  <a:srgbClr val="5D6D7E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부활</a:t>
            </a:r>
            <a:r>
              <a:rPr sz="1600" b="1" spc="-25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신앙의</a:t>
            </a:r>
            <a:r>
              <a:rPr sz="1600" b="1" spc="-20" dirty="0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5D6D7E"/>
                </a:solidFill>
                <a:latin typeface="Noto Sans KR"/>
                <a:cs typeface="Noto Sans KR"/>
              </a:rPr>
              <a:t>적용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37400"/>
              </a:lnSpc>
              <a:spcBef>
                <a:spcPts val="151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부활은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미래의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야기가</a:t>
            </a:r>
            <a:r>
              <a:rPr sz="1100" spc="-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아니라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지금 우리의 삶에서 경험해야 할 능력입니다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 55, 61].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깊은 절망과 무덤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같은 인생의 문제들 속에서도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살아 계신 예수님을 만나 그 능력을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경험하는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100" spc="-4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바로 부활 신앙의 삶입니다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[cite:</a:t>
            </a:r>
            <a:r>
              <a:rPr sz="11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33333"/>
                </a:solidFill>
                <a:latin typeface="Times New Roman"/>
                <a:cs typeface="Times New Roman"/>
              </a:rPr>
              <a:t>62].</a:t>
            </a:r>
            <a:endParaRPr sz="11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393</Words>
  <Application>Microsoft Office PowerPoint</Application>
  <PresentationFormat>사용자 지정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Noto Sans KR</vt:lpstr>
      <vt:lpstr>Calibri</vt:lpstr>
      <vt:lpstr>Times New Roman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2</cp:revision>
  <dcterms:created xsi:type="dcterms:W3CDTF">2026-06-15T10:19:24Z</dcterms:created>
  <dcterms:modified xsi:type="dcterms:W3CDTF">2026-06-15T10:31:36Z</dcterms:modified>
</cp:coreProperties>
</file>