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1474440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719999" y="1680688"/>
            <a:ext cx="6120130" cy="1203325"/>
            <a:chOff x="719999" y="1680688"/>
            <a:chExt cx="6120130" cy="1203325"/>
          </a:xfrm>
        </p:grpSpPr>
        <p:sp>
          <p:nvSpPr>
            <p:cNvPr id="4" name="object 4"/>
            <p:cNvSpPr/>
            <p:nvPr/>
          </p:nvSpPr>
          <p:spPr>
            <a:xfrm>
              <a:off x="720000" y="1680688"/>
              <a:ext cx="6120130" cy="1203325"/>
            </a:xfrm>
            <a:custGeom>
              <a:avLst/>
              <a:gdLst/>
              <a:ahLst/>
              <a:cxnLst/>
              <a:rect l="l" t="t" r="r" b="b"/>
              <a:pathLst>
                <a:path w="6120130" h="1203325">
                  <a:moveTo>
                    <a:pt x="6072376" y="1203308"/>
                  </a:moveTo>
                  <a:lnTo>
                    <a:pt x="47622" y="1203308"/>
                  </a:lnTo>
                  <a:lnTo>
                    <a:pt x="29132" y="1199551"/>
                  </a:lnTo>
                  <a:lnTo>
                    <a:pt x="13989" y="1189319"/>
                  </a:lnTo>
                  <a:lnTo>
                    <a:pt x="3757" y="1174175"/>
                  </a:lnTo>
                  <a:lnTo>
                    <a:pt x="0" y="1155684"/>
                  </a:lnTo>
                  <a:lnTo>
                    <a:pt x="0" y="47623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2" y="3757"/>
                  </a:lnTo>
                  <a:lnTo>
                    <a:pt x="47624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19999" y="47623"/>
                  </a:lnTo>
                  <a:lnTo>
                    <a:pt x="6119999" y="1155684"/>
                  </a:lnTo>
                  <a:lnTo>
                    <a:pt x="6116242" y="1174175"/>
                  </a:lnTo>
                  <a:lnTo>
                    <a:pt x="6106010" y="1189319"/>
                  </a:lnTo>
                  <a:lnTo>
                    <a:pt x="6090867" y="1199551"/>
                  </a:lnTo>
                  <a:lnTo>
                    <a:pt x="6072376" y="1203308"/>
                  </a:lnTo>
                  <a:close/>
                </a:path>
              </a:pathLst>
            </a:custGeom>
            <a:solidFill>
              <a:srgbClr val="E8F6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19999" y="1680688"/>
              <a:ext cx="6120130" cy="1203325"/>
            </a:xfrm>
            <a:custGeom>
              <a:avLst/>
              <a:gdLst/>
              <a:ahLst/>
              <a:cxnLst/>
              <a:rect l="l" t="t" r="r" b="b"/>
              <a:pathLst>
                <a:path w="6120130" h="1203325">
                  <a:moveTo>
                    <a:pt x="6072375" y="1203308"/>
                  </a:moveTo>
                  <a:lnTo>
                    <a:pt x="47625" y="1203308"/>
                  </a:lnTo>
                  <a:lnTo>
                    <a:pt x="29133" y="1199551"/>
                  </a:lnTo>
                  <a:lnTo>
                    <a:pt x="13989" y="1189319"/>
                  </a:lnTo>
                  <a:lnTo>
                    <a:pt x="3757" y="1174175"/>
                  </a:lnTo>
                  <a:lnTo>
                    <a:pt x="0" y="1155683"/>
                  </a:lnTo>
                  <a:lnTo>
                    <a:pt x="0" y="47625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3" y="3757"/>
                  </a:lnTo>
                  <a:lnTo>
                    <a:pt x="47625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099402" y="9525"/>
                  </a:lnTo>
                  <a:lnTo>
                    <a:pt x="47625" y="9525"/>
                  </a:lnTo>
                  <a:lnTo>
                    <a:pt x="32831" y="12531"/>
                  </a:lnTo>
                  <a:lnTo>
                    <a:pt x="20716" y="20716"/>
                  </a:lnTo>
                  <a:lnTo>
                    <a:pt x="12531" y="32831"/>
                  </a:lnTo>
                  <a:lnTo>
                    <a:pt x="9525" y="47625"/>
                  </a:lnTo>
                  <a:lnTo>
                    <a:pt x="9525" y="1155683"/>
                  </a:lnTo>
                  <a:lnTo>
                    <a:pt x="12531" y="1170477"/>
                  </a:lnTo>
                  <a:lnTo>
                    <a:pt x="20716" y="1182592"/>
                  </a:lnTo>
                  <a:lnTo>
                    <a:pt x="32831" y="1190777"/>
                  </a:lnTo>
                  <a:lnTo>
                    <a:pt x="47625" y="1193783"/>
                  </a:lnTo>
                  <a:lnTo>
                    <a:pt x="6099402" y="1193783"/>
                  </a:lnTo>
                  <a:lnTo>
                    <a:pt x="6090867" y="1199551"/>
                  </a:lnTo>
                  <a:lnTo>
                    <a:pt x="6072375" y="1203308"/>
                  </a:lnTo>
                  <a:close/>
                </a:path>
                <a:path w="6120130" h="1203325">
                  <a:moveTo>
                    <a:pt x="6099402" y="1193783"/>
                  </a:moveTo>
                  <a:lnTo>
                    <a:pt x="6072375" y="1193783"/>
                  </a:lnTo>
                  <a:lnTo>
                    <a:pt x="6087168" y="1190777"/>
                  </a:lnTo>
                  <a:lnTo>
                    <a:pt x="6099283" y="1182592"/>
                  </a:lnTo>
                  <a:lnTo>
                    <a:pt x="6107468" y="1170477"/>
                  </a:lnTo>
                  <a:lnTo>
                    <a:pt x="6110475" y="1155683"/>
                  </a:lnTo>
                  <a:lnTo>
                    <a:pt x="6110475" y="47625"/>
                  </a:lnTo>
                  <a:lnTo>
                    <a:pt x="6107468" y="32831"/>
                  </a:lnTo>
                  <a:lnTo>
                    <a:pt x="6099283" y="20716"/>
                  </a:lnTo>
                  <a:lnTo>
                    <a:pt x="6087168" y="12531"/>
                  </a:lnTo>
                  <a:lnTo>
                    <a:pt x="6072375" y="9525"/>
                  </a:lnTo>
                  <a:lnTo>
                    <a:pt x="6099402" y="9525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20000" y="47625"/>
                  </a:lnTo>
                  <a:lnTo>
                    <a:pt x="6120000" y="1155683"/>
                  </a:lnTo>
                  <a:lnTo>
                    <a:pt x="6116242" y="1174175"/>
                  </a:lnTo>
                  <a:lnTo>
                    <a:pt x="6106010" y="1189319"/>
                  </a:lnTo>
                  <a:lnTo>
                    <a:pt x="6099402" y="1193783"/>
                  </a:lnTo>
                  <a:close/>
                </a:path>
              </a:pathLst>
            </a:custGeom>
            <a:solidFill>
              <a:srgbClr val="A1D8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720000" y="3122122"/>
            <a:ext cx="47625" cy="340360"/>
          </a:xfrm>
          <a:custGeom>
            <a:avLst/>
            <a:gdLst/>
            <a:ahLst/>
            <a:cxnLst/>
            <a:rect l="l" t="t" r="r" b="b"/>
            <a:pathLst>
              <a:path w="47625" h="340360">
                <a:moveTo>
                  <a:pt x="47624" y="340179"/>
                </a:moveTo>
                <a:lnTo>
                  <a:pt x="0" y="340179"/>
                </a:lnTo>
                <a:lnTo>
                  <a:pt x="0" y="0"/>
                </a:lnTo>
                <a:lnTo>
                  <a:pt x="47624" y="0"/>
                </a:lnTo>
                <a:lnTo>
                  <a:pt x="47624" y="340179"/>
                </a:lnTo>
                <a:close/>
              </a:path>
            </a:pathLst>
          </a:custGeom>
          <a:solidFill>
            <a:srgbClr val="3449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0000" y="5928671"/>
            <a:ext cx="47625" cy="340360"/>
          </a:xfrm>
          <a:custGeom>
            <a:avLst/>
            <a:gdLst/>
            <a:ahLst/>
            <a:cxnLst/>
            <a:rect l="l" t="t" r="r" b="b"/>
            <a:pathLst>
              <a:path w="47625" h="340360">
                <a:moveTo>
                  <a:pt x="47624" y="340179"/>
                </a:moveTo>
                <a:lnTo>
                  <a:pt x="0" y="340179"/>
                </a:lnTo>
                <a:lnTo>
                  <a:pt x="0" y="0"/>
                </a:lnTo>
                <a:lnTo>
                  <a:pt x="47624" y="0"/>
                </a:lnTo>
                <a:lnTo>
                  <a:pt x="47624" y="340179"/>
                </a:lnTo>
                <a:close/>
              </a:path>
            </a:pathLst>
          </a:custGeom>
          <a:solidFill>
            <a:srgbClr val="3449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07299" y="960433"/>
            <a:ext cx="308800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복음의</a:t>
            </a:r>
            <a:r>
              <a:rPr sz="2200" b="1" spc="8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핵심과</a:t>
            </a:r>
            <a:r>
              <a:rPr sz="2200" b="1" spc="8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대속의</a:t>
            </a:r>
            <a:r>
              <a:rPr sz="2200" b="1" spc="8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의미</a:t>
            </a:r>
            <a:endParaRPr sz="2200">
              <a:latin typeface="Noto Sans KR"/>
              <a:cs typeface="Noto Sans K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9700" y="1880247"/>
            <a:ext cx="5803900" cy="702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0800"/>
              </a:lnSpc>
              <a:spcBef>
                <a:spcPts val="100"/>
              </a:spcBef>
            </a:pP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핵심 메시지</a:t>
            </a:r>
            <a:r>
              <a:rPr sz="1100" b="1" dirty="0">
                <a:solidFill>
                  <a:srgbClr val="333333"/>
                </a:solidFill>
                <a:latin typeface="Arial"/>
                <a:cs typeface="Arial"/>
              </a:rPr>
              <a:t>: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기독교의 복음은 죄로 인해 영원한 형벌을 받을 수밖에 없는 우리를 대신하여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 그리 </a:t>
            </a:r>
            <a:r>
              <a:rPr sz="11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스도께서 십자가에서 피 흘려 죽으심으로 죄 사함과 영원한 생명을 주셨다는 하나님의 거대한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사랑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10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9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8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야기입니다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551951"/>
              </p:ext>
            </p:extLst>
          </p:nvPr>
        </p:nvGraphicFramePr>
        <p:xfrm>
          <a:off x="719999" y="7100011"/>
          <a:ext cx="6111240" cy="14867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4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573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2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성경</a:t>
                      </a:r>
                      <a:r>
                        <a:rPr sz="1200" b="1" spc="-4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구절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5494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2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의미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5494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573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히브리서</a:t>
                      </a:r>
                      <a:r>
                        <a:rPr sz="1200" spc="1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spc="-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9:22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죄의</a:t>
                      </a:r>
                      <a:r>
                        <a:rPr sz="1200" spc="5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 err="1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대가는</a:t>
                      </a:r>
                      <a:r>
                        <a:rPr sz="1200" spc="6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spc="-20" dirty="0" err="1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생명</a:t>
                      </a:r>
                      <a:r>
                        <a:rPr lang="ko-KR" altLang="en-US" sz="1200" spc="-2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이</a:t>
                      </a:r>
                      <a:r>
                        <a:rPr sz="1200" spc="-20" dirty="0" err="1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기에</a:t>
                      </a:r>
                      <a:r>
                        <a:rPr sz="1200" spc="-2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sz="1200" spc="-1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피</a:t>
                      </a:r>
                      <a:r>
                        <a:rPr sz="1200" spc="6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spc="-35" dirty="0" err="1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흘림</a:t>
                      </a:r>
                      <a:r>
                        <a:rPr lang="ko-KR" altLang="en-US" sz="1200" spc="-3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이</a:t>
                      </a:r>
                      <a:r>
                        <a:rPr sz="1200" spc="5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없으면</a:t>
                      </a:r>
                      <a:r>
                        <a:rPr sz="1200" spc="6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</a:t>
                      </a:r>
                      <a:r>
                        <a:rPr sz="1200" spc="5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사함도</a:t>
                      </a:r>
                      <a:r>
                        <a:rPr sz="1200" spc="6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없습니다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573"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에베소서</a:t>
                      </a:r>
                      <a:r>
                        <a:rPr sz="1200" spc="1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spc="-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1:7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예수님의</a:t>
                      </a:r>
                      <a:r>
                        <a:rPr sz="12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피라는</a:t>
                      </a:r>
                      <a:r>
                        <a:rPr sz="1200" spc="5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값을</a:t>
                      </a:r>
                      <a:r>
                        <a:rPr sz="12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지불하고</a:t>
                      </a:r>
                      <a:r>
                        <a:rPr sz="1200" spc="5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우리를</a:t>
                      </a:r>
                      <a:r>
                        <a:rPr sz="12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죄의</a:t>
                      </a:r>
                      <a:r>
                        <a:rPr sz="1200" spc="5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노예에서</a:t>
                      </a:r>
                      <a:r>
                        <a:rPr sz="12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해방시키셨습니다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707299" y="3154288"/>
            <a:ext cx="6102350" cy="37325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34495D"/>
                </a:solidFill>
                <a:latin typeface="Arial"/>
                <a:cs typeface="Arial"/>
              </a:rPr>
              <a:t>1.</a:t>
            </a:r>
            <a:r>
              <a:rPr sz="1600" b="1" spc="-30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복음의</a:t>
            </a:r>
            <a:r>
              <a:rPr sz="1600" b="1" spc="5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핵심</a:t>
            </a:r>
            <a:r>
              <a:rPr sz="1600" b="1" spc="6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요약</a:t>
            </a:r>
            <a:endParaRPr sz="1600" dirty="0">
              <a:latin typeface="Noto Sans KR"/>
              <a:cs typeface="Noto Sans KR"/>
            </a:endParaRPr>
          </a:p>
          <a:p>
            <a:pPr marL="393700" marR="35560" indent="-95885">
              <a:lnSpc>
                <a:spcPct val="140800"/>
              </a:lnSpc>
              <a:spcBef>
                <a:spcPts val="1425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사람과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관계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인격적인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존재로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창조하셨습니다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로봇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스스로를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만든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아니듯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역시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창조주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하나님과의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관계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안에서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존재합니다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102870" indent="-95885">
              <a:lnSpc>
                <a:spcPct val="140800"/>
              </a:lnSpc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죄와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그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결과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떠나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자기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마음대로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사는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삯은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사망</a:t>
            </a:r>
            <a:r>
              <a:rPr lang="ko-KR" altLang="en-US" sz="12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며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영원한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고통의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심판으로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6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어집니다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89535" indent="-95885">
              <a:lnSpc>
                <a:spcPct val="140800"/>
              </a:lnSpc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구원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없으신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예수님께서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대신하여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십자가에서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흘려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죽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으셨습니다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ko-KR" altLang="en-US" sz="1200" spc="-5" dirty="0">
                <a:solidFill>
                  <a:srgbClr val="333333"/>
                </a:solidFill>
                <a:latin typeface="Arial"/>
                <a:cs typeface="Arial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노예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상태에서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해방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구속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되었습니다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89535" indent="-95885">
              <a:lnSpc>
                <a:spcPct val="140800"/>
              </a:lnSpc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부활과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소망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죽음을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5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기고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다시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살아나신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믿는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자녀가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영원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천국을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누리게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 dirty="0">
              <a:latin typeface="Arial"/>
              <a:cs typeface="Arial"/>
            </a:endParaRPr>
          </a:p>
          <a:p>
            <a:pPr marL="155575">
              <a:lnSpc>
                <a:spcPct val="100000"/>
              </a:lnSpc>
            </a:pPr>
            <a:r>
              <a:rPr sz="1600" b="1" spc="-5" dirty="0">
                <a:solidFill>
                  <a:srgbClr val="34495D"/>
                </a:solidFill>
                <a:latin typeface="Arial"/>
                <a:cs typeface="Arial"/>
              </a:rPr>
              <a:t>2.</a:t>
            </a:r>
            <a:r>
              <a:rPr sz="1600" b="1" spc="-25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34495D"/>
                </a:solidFill>
                <a:latin typeface="Arial"/>
                <a:cs typeface="Arial"/>
              </a:rPr>
              <a:t>'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피</a:t>
            </a:r>
            <a:r>
              <a:rPr sz="1600" b="1" spc="6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흘림</a:t>
            </a:r>
            <a:r>
              <a:rPr sz="1600" b="1" dirty="0">
                <a:solidFill>
                  <a:srgbClr val="34495D"/>
                </a:solidFill>
                <a:latin typeface="Arial"/>
                <a:cs typeface="Arial"/>
              </a:rPr>
              <a:t>'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의</a:t>
            </a:r>
            <a:r>
              <a:rPr sz="1600" b="1" spc="6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성경적</a:t>
            </a:r>
            <a:r>
              <a:rPr sz="1600" b="1" spc="6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의미</a:t>
            </a:r>
            <a:endParaRPr sz="1600" dirty="0">
              <a:latin typeface="Noto Sans KR"/>
              <a:cs typeface="Noto Sans KR"/>
            </a:endParaRPr>
          </a:p>
          <a:p>
            <a:pPr marL="12700" marR="5080">
              <a:lnSpc>
                <a:spcPct val="140800"/>
              </a:lnSpc>
              <a:spcBef>
                <a:spcPts val="145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성경에서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피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곧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생명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의미합니다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지은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인간</a:t>
            </a: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직접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치러야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생명의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대가를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예수님</a:t>
            </a:r>
            <a:r>
              <a:rPr lang="ko-KR" altLang="en-US" sz="11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대신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치르 </a:t>
            </a:r>
            <a:r>
              <a:rPr sz="1100" spc="-229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100" spc="-4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바로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대속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입니다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720000"/>
            <a:ext cx="47625" cy="340360"/>
          </a:xfrm>
          <a:custGeom>
            <a:avLst/>
            <a:gdLst/>
            <a:ahLst/>
            <a:cxnLst/>
            <a:rect l="l" t="t" r="r" b="b"/>
            <a:pathLst>
              <a:path w="47625" h="340359">
                <a:moveTo>
                  <a:pt x="47624" y="340179"/>
                </a:moveTo>
                <a:lnTo>
                  <a:pt x="0" y="340179"/>
                </a:lnTo>
                <a:lnTo>
                  <a:pt x="0" y="0"/>
                </a:lnTo>
                <a:lnTo>
                  <a:pt x="47624" y="0"/>
                </a:lnTo>
                <a:lnTo>
                  <a:pt x="47624" y="340179"/>
                </a:lnTo>
                <a:close/>
              </a:path>
            </a:pathLst>
          </a:custGeom>
          <a:solidFill>
            <a:srgbClr val="3449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752166"/>
            <a:ext cx="6271351" cy="2862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34495D"/>
                </a:solidFill>
                <a:latin typeface="Arial"/>
                <a:cs typeface="Arial"/>
              </a:rPr>
              <a:t>3.</a:t>
            </a:r>
            <a:r>
              <a:rPr sz="1600" b="1" spc="-20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비유로</a:t>
            </a:r>
            <a:r>
              <a:rPr sz="1600" b="1" spc="6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보는</a:t>
            </a:r>
            <a:r>
              <a:rPr sz="1600" b="1" spc="6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복음</a:t>
            </a:r>
            <a:r>
              <a:rPr sz="1600" b="1" spc="7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Arial"/>
                <a:cs typeface="Arial"/>
              </a:rPr>
              <a:t>(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아프리카</a:t>
            </a:r>
            <a:r>
              <a:rPr sz="1600" b="1" spc="6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추장</a:t>
            </a:r>
            <a:r>
              <a:rPr sz="1600" b="1" spc="6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아들</a:t>
            </a:r>
            <a:r>
              <a:rPr sz="1600" b="1" spc="7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34495D"/>
                </a:solidFill>
                <a:latin typeface="Noto Sans KR"/>
                <a:cs typeface="Noto Sans KR"/>
              </a:rPr>
              <a:t>이야기</a:t>
            </a:r>
            <a:r>
              <a:rPr sz="1600" b="1" dirty="0">
                <a:solidFill>
                  <a:srgbClr val="34495D"/>
                </a:solidFill>
                <a:latin typeface="Arial"/>
                <a:cs typeface="Arial"/>
              </a:rPr>
              <a:t>)</a:t>
            </a:r>
            <a:endParaRPr sz="1600" dirty="0">
              <a:latin typeface="Arial"/>
              <a:cs typeface="Arial"/>
            </a:endParaRPr>
          </a:p>
          <a:p>
            <a:pPr marL="12700" marR="5080">
              <a:lnSpc>
                <a:spcPct val="140800"/>
              </a:lnSpc>
              <a:spcBef>
                <a:spcPts val="145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식인종들에게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붙잡혀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죽게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된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두가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구하기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위해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토마스</a:t>
            </a:r>
            <a:r>
              <a:rPr sz="11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spc="-5" dirty="0">
                <a:solidFill>
                  <a:srgbClr val="333333"/>
                </a:solidFill>
                <a:latin typeface="Noto Sans KR"/>
                <a:cs typeface="Noto Sans KR"/>
              </a:rPr>
              <a:t>의사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대신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창을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맞아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피를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흘린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사건은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예수님</a:t>
            </a:r>
            <a:r>
              <a:rPr sz="1100" spc="-2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대속을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가장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극적으로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보여줍니다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500" dirty="0">
              <a:latin typeface="Arial"/>
              <a:cs typeface="Arial"/>
            </a:endParaRPr>
          </a:p>
          <a:p>
            <a:pPr marL="393700" indent="-95885">
              <a:lnSpc>
                <a:spcPct val="100000"/>
              </a:lnSpc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두가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스스로의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힘으로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형벌에서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벗어날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자신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indent="-958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토마스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의사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짊어지고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십자가에서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흘리신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5080" indent="-95885">
              <a:lnSpc>
                <a:spcPct val="140800"/>
              </a:lnSpc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결과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은혜로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생명을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얻은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두가가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은인을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따라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평생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감사하며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살게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것처럼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구원받은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성도는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아버지라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부르며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감사하는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삽니다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 dirty="0">
              <a:latin typeface="Arial"/>
              <a:cs typeface="Arial"/>
            </a:endParaRPr>
          </a:p>
          <a:p>
            <a:pPr marL="2964180" marR="23495" indent="-2889250">
              <a:lnSpc>
                <a:spcPct val="140800"/>
              </a:lnSpc>
            </a:pPr>
            <a:r>
              <a:rPr sz="1100" i="1" dirty="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예수님의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피로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내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용서받고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아버지라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부를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있도록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나를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구원해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주심을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감사드립니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 다</a:t>
            </a:r>
            <a:r>
              <a:rPr sz="1100" i="1" dirty="0">
                <a:solidFill>
                  <a:srgbClr val="333333"/>
                </a:solidFill>
                <a:latin typeface="Arial"/>
                <a:cs typeface="Arial"/>
              </a:rPr>
              <a:t>."</a:t>
            </a:r>
            <a:endParaRPr sz="1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317</Words>
  <Application>Microsoft Office PowerPoint</Application>
  <PresentationFormat>사용자 지정</PresentationFormat>
  <Paragraphs>24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Noto Sans KR</vt:lpstr>
      <vt:lpstr>Arial</vt:lpstr>
      <vt:lpstr>Calibri</vt:lpstr>
      <vt:lpstr>Office Theme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1</cp:revision>
  <dcterms:created xsi:type="dcterms:W3CDTF">2026-06-21T12:22:10Z</dcterms:created>
  <dcterms:modified xsi:type="dcterms:W3CDTF">2026-06-21T12:25:05Z</dcterms:modified>
</cp:coreProperties>
</file>