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20000" y="1521778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826578"/>
            <a:ext cx="47625" cy="371475"/>
          </a:xfrm>
          <a:custGeom>
            <a:avLst/>
            <a:gdLst/>
            <a:ahLst/>
            <a:cxnLst/>
            <a:rect l="l" t="t" r="r" b="b"/>
            <a:pathLst>
              <a:path w="47625" h="371475">
                <a:moveTo>
                  <a:pt x="47624" y="371205"/>
                </a:moveTo>
                <a:lnTo>
                  <a:pt x="0" y="371205"/>
                </a:lnTo>
                <a:lnTo>
                  <a:pt x="0" y="0"/>
                </a:lnTo>
                <a:lnTo>
                  <a:pt x="47624" y="0"/>
                </a:lnTo>
                <a:lnTo>
                  <a:pt x="47624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20000" y="3424740"/>
            <a:ext cx="47625" cy="371475"/>
          </a:xfrm>
          <a:custGeom>
            <a:avLst/>
            <a:gdLst/>
            <a:ahLst/>
            <a:cxnLst/>
            <a:rect l="l" t="t" r="r" b="b"/>
            <a:pathLst>
              <a:path w="47625" h="371475">
                <a:moveTo>
                  <a:pt x="47624" y="371205"/>
                </a:moveTo>
                <a:lnTo>
                  <a:pt x="0" y="371205"/>
                </a:lnTo>
                <a:lnTo>
                  <a:pt x="0" y="0"/>
                </a:lnTo>
                <a:lnTo>
                  <a:pt x="47624" y="0"/>
                </a:lnTo>
                <a:lnTo>
                  <a:pt x="47624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6064119"/>
            <a:ext cx="47625" cy="371475"/>
          </a:xfrm>
          <a:custGeom>
            <a:avLst/>
            <a:gdLst/>
            <a:ahLst/>
            <a:cxnLst/>
            <a:rect l="l" t="t" r="r" b="b"/>
            <a:pathLst>
              <a:path w="47625" h="371475">
                <a:moveTo>
                  <a:pt x="47624" y="371205"/>
                </a:moveTo>
                <a:lnTo>
                  <a:pt x="0" y="371205"/>
                </a:lnTo>
                <a:lnTo>
                  <a:pt x="0" y="0"/>
                </a:lnTo>
                <a:lnTo>
                  <a:pt x="47624" y="0"/>
                </a:lnTo>
                <a:lnTo>
                  <a:pt x="47624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20000" y="6625063"/>
            <a:ext cx="6120130" cy="1446530"/>
          </a:xfrm>
          <a:custGeom>
            <a:avLst/>
            <a:gdLst/>
            <a:ahLst/>
            <a:cxnLst/>
            <a:rect l="l" t="t" r="r" b="b"/>
            <a:pathLst>
              <a:path w="6120130" h="1446529">
                <a:moveTo>
                  <a:pt x="6072377" y="1446422"/>
                </a:moveTo>
                <a:lnTo>
                  <a:pt x="47622" y="1446422"/>
                </a:lnTo>
                <a:lnTo>
                  <a:pt x="29132" y="1442664"/>
                </a:lnTo>
                <a:lnTo>
                  <a:pt x="13989" y="1432432"/>
                </a:lnTo>
                <a:lnTo>
                  <a:pt x="3757" y="1417289"/>
                </a:lnTo>
                <a:lnTo>
                  <a:pt x="0" y="1398798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1398798"/>
                </a:lnTo>
                <a:lnTo>
                  <a:pt x="6116242" y="1417289"/>
                </a:lnTo>
                <a:lnTo>
                  <a:pt x="6106010" y="1432432"/>
                </a:lnTo>
                <a:lnTo>
                  <a:pt x="6090867" y="1442664"/>
                </a:lnTo>
                <a:lnTo>
                  <a:pt x="6072377" y="1446422"/>
                </a:lnTo>
                <a:close/>
              </a:path>
            </a:pathLst>
          </a:custGeom>
          <a:solidFill>
            <a:srgbClr val="F4F6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20000" y="8357236"/>
            <a:ext cx="47625" cy="371475"/>
          </a:xfrm>
          <a:custGeom>
            <a:avLst/>
            <a:gdLst/>
            <a:ahLst/>
            <a:cxnLst/>
            <a:rect l="l" t="t" r="r" b="b"/>
            <a:pathLst>
              <a:path w="47625" h="371475">
                <a:moveTo>
                  <a:pt x="47624" y="371205"/>
                </a:moveTo>
                <a:lnTo>
                  <a:pt x="0" y="371205"/>
                </a:lnTo>
                <a:lnTo>
                  <a:pt x="0" y="0"/>
                </a:lnTo>
                <a:lnTo>
                  <a:pt x="47624" y="0"/>
                </a:lnTo>
                <a:lnTo>
                  <a:pt x="47624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16643" y="983450"/>
            <a:ext cx="2129563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5050" y="888384"/>
            <a:ext cx="517640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o-KR" altLang="en-US" dirty="0"/>
              <a:t>복음 </a:t>
            </a:r>
            <a:r>
              <a:rPr lang="en-US" altLang="ko-KR" dirty="0"/>
              <a:t>1 </a:t>
            </a:r>
            <a:r>
              <a:rPr lang="ko-KR" altLang="en-US" dirty="0"/>
              <a:t>행위로 얻으려는 구원의 착각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50175" y="1856854"/>
            <a:ext cx="35058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1.</a:t>
            </a:r>
            <a:r>
              <a:rPr sz="1800" b="1" spc="-6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인간의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실존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5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질서에서</a:t>
            </a:r>
            <a:r>
              <a:rPr sz="1800" b="1" spc="-20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벗어난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죄인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299" y="2342509"/>
            <a:ext cx="6151245" cy="73866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ct val="135300"/>
              </a:lnSpc>
              <a:spcBef>
                <a:spcPts val="13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본래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질서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안에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있었으나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사탄의</a:t>
            </a:r>
            <a:r>
              <a:rPr sz="1200" spc="7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교만과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탐심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 err="1">
                <a:solidFill>
                  <a:srgbClr val="333333"/>
                </a:solidFill>
                <a:latin typeface="Noto Sans KR"/>
                <a:cs typeface="Noto Sans KR"/>
              </a:rPr>
              <a:t>하나님과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같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되려는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마음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200" spc="7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따라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궤도를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10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탈했습니다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20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200" spc="1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중에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출생하였으며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시</a:t>
            </a:r>
            <a:r>
              <a:rPr sz="1200" spc="1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51:5),</a:t>
            </a:r>
            <a:r>
              <a:rPr sz="1200" spc="4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의는</a:t>
            </a:r>
            <a:r>
              <a:rPr sz="1200" spc="1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sz="1200" spc="10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보시기에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더러운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옷</a:t>
            </a:r>
            <a:r>
              <a:rPr sz="1200" spc="1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200" spc="10" dirty="0">
                <a:solidFill>
                  <a:srgbClr val="333333"/>
                </a:solidFill>
                <a:latin typeface="Noto Sans KR"/>
                <a:cs typeface="Noto Sans KR"/>
              </a:rPr>
              <a:t>과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같습니다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사</a:t>
            </a:r>
            <a:r>
              <a:rPr sz="1200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64:6).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175" y="3455016"/>
            <a:ext cx="3295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2.</a:t>
            </a:r>
            <a:r>
              <a:rPr sz="1800" b="1" spc="-6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구원의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착각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5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행위</a:t>
            </a:r>
            <a:r>
              <a:rPr sz="1800" b="1" spc="-20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구원론의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허구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7299" y="4008945"/>
            <a:ext cx="6160135" cy="1750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사람들은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흔히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다음과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같은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방법으로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얻으려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하지만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lang="ko-KR" altLang="en-US" sz="1200" spc="-30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성경적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근거가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없습니다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  <a:p>
            <a:pPr marL="203200" indent="-97155">
              <a:lnSpc>
                <a:spcPct val="100000"/>
              </a:lnSpc>
              <a:spcBef>
                <a:spcPts val="1285"/>
              </a:spcBef>
              <a:buFont typeface="Arial"/>
              <a:buChar char="•"/>
              <a:tabLst>
                <a:tab pos="203200" algn="l"/>
              </a:tabLst>
            </a:pP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도덕적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선행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나</a:t>
            </a:r>
            <a:r>
              <a:rPr sz="1200" spc="-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사회적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공헌</a:t>
            </a:r>
            <a:endParaRPr sz="1200" dirty="0">
              <a:latin typeface="Noto Sans KR"/>
              <a:cs typeface="Noto Sans KR"/>
            </a:endParaRPr>
          </a:p>
          <a:p>
            <a:pPr marL="203200" indent="-97155">
              <a:lnSpc>
                <a:spcPct val="100000"/>
              </a:lnSpc>
              <a:spcBef>
                <a:spcPts val="915"/>
              </a:spcBef>
              <a:buFont typeface="Arial"/>
              <a:buChar char="•"/>
              <a:tabLst>
                <a:tab pos="203200" algn="l"/>
              </a:tabLst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종교적</a:t>
            </a:r>
            <a:r>
              <a:rPr sz="1200" spc="-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활동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예배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출석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5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헌금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  <a:p>
            <a:pPr marL="203200" indent="-97155">
              <a:lnSpc>
                <a:spcPct val="100000"/>
              </a:lnSpc>
              <a:spcBef>
                <a:spcPts val="910"/>
              </a:spcBef>
              <a:buFont typeface="Arial"/>
              <a:buChar char="•"/>
              <a:tabLst>
                <a:tab pos="203200" algn="l"/>
              </a:tabLst>
            </a:pP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혈통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모태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5" dirty="0">
                <a:solidFill>
                  <a:srgbClr val="333333"/>
                </a:solidFill>
                <a:latin typeface="Noto Sans KR"/>
                <a:cs typeface="Noto Sans KR"/>
              </a:rPr>
              <a:t>신앙</a:t>
            </a:r>
            <a:r>
              <a:rPr sz="1200" spc="-15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75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율법의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행위로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의롭다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하심을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얻을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육체는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없으며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3:20),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자기를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의롭다고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여기고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남을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멸시하는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태도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바리새인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 앞에 가증한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것입니다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0175" y="6094395"/>
            <a:ext cx="40373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3.</a:t>
            </a:r>
            <a:r>
              <a:rPr sz="1800" b="1" spc="-6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복음의</a:t>
            </a:r>
            <a:r>
              <a:rPr sz="1800" b="1" spc="-2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핵심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6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spc="25" dirty="0">
                <a:solidFill>
                  <a:srgbClr val="1A5275"/>
                </a:solidFill>
                <a:latin typeface="Noto Sans KR"/>
                <a:cs typeface="Noto Sans KR"/>
              </a:rPr>
              <a:t>테텔레스타이</a:t>
            </a:r>
            <a:r>
              <a:rPr sz="1800" b="1" spc="25" dirty="0">
                <a:solidFill>
                  <a:srgbClr val="1A5275"/>
                </a:solidFill>
                <a:latin typeface="Arial"/>
                <a:cs typeface="Arial"/>
              </a:rPr>
              <a:t>(Tetelestai)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2549" y="6931633"/>
            <a:ext cx="5965825" cy="930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rgbClr val="566472"/>
                </a:solidFill>
                <a:latin typeface="Arial"/>
                <a:cs typeface="Arial"/>
              </a:rPr>
              <a:t>"</a:t>
            </a:r>
            <a:r>
              <a:rPr sz="1400" b="1" dirty="0">
                <a:solidFill>
                  <a:srgbClr val="566472"/>
                </a:solidFill>
                <a:latin typeface="Noto Sans KR"/>
                <a:cs typeface="Noto Sans KR"/>
              </a:rPr>
              <a:t>다 이루었다</a:t>
            </a:r>
            <a:r>
              <a:rPr sz="1400" b="1" spc="-5" dirty="0">
                <a:solidFill>
                  <a:srgbClr val="566472"/>
                </a:solidFill>
                <a:latin typeface="Arial"/>
                <a:cs typeface="Arial"/>
              </a:rPr>
              <a:t>"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148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그리스도께서는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값을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온전히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지불하셨습니다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없으신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예수님께서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대신 죄가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되심으로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200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우리에게 하나님의 의를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입혀주셨습니다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고후</a:t>
            </a:r>
            <a:r>
              <a:rPr sz="1200" spc="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5:21).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0175" y="8387512"/>
            <a:ext cx="19297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4.</a:t>
            </a:r>
            <a:r>
              <a:rPr sz="1800" b="1" spc="-7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결론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7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구원의</a:t>
            </a:r>
            <a:r>
              <a:rPr sz="1800" b="1" spc="-2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근거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7299" y="8873166"/>
            <a:ext cx="6163945" cy="7450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37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구원은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노력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아니라 전적인 하나님의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긍휼하심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딛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3:5)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에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달려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예수님만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길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진리요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생명</a:t>
            </a:r>
            <a:r>
              <a:rPr lang="ko-KR" altLang="en-US" sz="12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시며</a:t>
            </a:r>
            <a:r>
              <a:rPr sz="1200" spc="-2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요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14:6),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오직 그분을 영접하고 믿는 자에게 하나님의 자녀가 되는 권세가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주어집니다</a:t>
            </a:r>
            <a:r>
              <a:rPr sz="1200" spc="-1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sz="1200" spc="3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" dirty="0">
                <a:solidFill>
                  <a:srgbClr val="333333"/>
                </a:solidFill>
                <a:latin typeface="Arial"/>
                <a:cs typeface="Arial"/>
              </a:rPr>
              <a:t>1:12).</a:t>
            </a:r>
            <a:endParaRPr sz="1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217</Words>
  <Application>Microsoft Office PowerPoint</Application>
  <PresentationFormat>사용자 지정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복음 1 행위로 얻으려는 구원의 착각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2026-06-21T11:28:29Z</dcterms:created>
  <dcterms:modified xsi:type="dcterms:W3CDTF">2026-06-21T11:30:52Z</dcterms:modified>
</cp:coreProperties>
</file>