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40000" y="1521778"/>
            <a:ext cx="6480175" cy="19050"/>
          </a:xfrm>
          <a:custGeom>
            <a:avLst/>
            <a:gdLst/>
            <a:ahLst/>
            <a:cxnLst/>
            <a:rect l="l" t="t" r="r" b="b"/>
            <a:pathLst>
              <a:path w="6480175" h="19050">
                <a:moveTo>
                  <a:pt x="6480000" y="0"/>
                </a:moveTo>
                <a:lnTo>
                  <a:pt x="6480000" y="19049"/>
                </a:lnTo>
                <a:lnTo>
                  <a:pt x="0" y="19049"/>
                </a:lnTo>
                <a:lnTo>
                  <a:pt x="0" y="0"/>
                </a:lnTo>
                <a:lnTo>
                  <a:pt x="648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40000" y="1826578"/>
            <a:ext cx="38100" cy="371475"/>
          </a:xfrm>
          <a:custGeom>
            <a:avLst/>
            <a:gdLst/>
            <a:ahLst/>
            <a:cxnLst/>
            <a:rect l="l" t="t" r="r" b="b"/>
            <a:pathLst>
              <a:path w="38100" h="371475">
                <a:moveTo>
                  <a:pt x="38099" y="371205"/>
                </a:moveTo>
                <a:lnTo>
                  <a:pt x="0" y="371205"/>
                </a:lnTo>
                <a:lnTo>
                  <a:pt x="0" y="0"/>
                </a:lnTo>
                <a:lnTo>
                  <a:pt x="38099" y="0"/>
                </a:lnTo>
                <a:lnTo>
                  <a:pt x="38099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0000" y="3042234"/>
            <a:ext cx="19050" cy="344805"/>
          </a:xfrm>
          <a:custGeom>
            <a:avLst/>
            <a:gdLst/>
            <a:ahLst/>
            <a:cxnLst/>
            <a:rect l="l" t="t" r="r" b="b"/>
            <a:pathLst>
              <a:path w="19050" h="344804">
                <a:moveTo>
                  <a:pt x="19049" y="344405"/>
                </a:moveTo>
                <a:lnTo>
                  <a:pt x="0" y="344405"/>
                </a:lnTo>
                <a:lnTo>
                  <a:pt x="0" y="0"/>
                </a:lnTo>
                <a:lnTo>
                  <a:pt x="19049" y="0"/>
                </a:lnTo>
                <a:lnTo>
                  <a:pt x="19049" y="344405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40000" y="3434265"/>
            <a:ext cx="19050" cy="344805"/>
          </a:xfrm>
          <a:custGeom>
            <a:avLst/>
            <a:gdLst/>
            <a:ahLst/>
            <a:cxnLst/>
            <a:rect l="l" t="t" r="r" b="b"/>
            <a:pathLst>
              <a:path w="19050" h="344804">
                <a:moveTo>
                  <a:pt x="19049" y="344405"/>
                </a:moveTo>
                <a:lnTo>
                  <a:pt x="0" y="344405"/>
                </a:lnTo>
                <a:lnTo>
                  <a:pt x="0" y="0"/>
                </a:lnTo>
                <a:lnTo>
                  <a:pt x="19049" y="0"/>
                </a:lnTo>
                <a:lnTo>
                  <a:pt x="19049" y="344405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540000" y="4064420"/>
            <a:ext cx="38100" cy="371475"/>
          </a:xfrm>
          <a:custGeom>
            <a:avLst/>
            <a:gdLst/>
            <a:ahLst/>
            <a:cxnLst/>
            <a:rect l="l" t="t" r="r" b="b"/>
            <a:pathLst>
              <a:path w="38100" h="371475">
                <a:moveTo>
                  <a:pt x="38099" y="371205"/>
                </a:moveTo>
                <a:lnTo>
                  <a:pt x="0" y="371205"/>
                </a:lnTo>
                <a:lnTo>
                  <a:pt x="0" y="0"/>
                </a:lnTo>
                <a:lnTo>
                  <a:pt x="38099" y="0"/>
                </a:lnTo>
                <a:lnTo>
                  <a:pt x="38099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40000" y="5531232"/>
            <a:ext cx="19050" cy="344805"/>
          </a:xfrm>
          <a:custGeom>
            <a:avLst/>
            <a:gdLst/>
            <a:ahLst/>
            <a:cxnLst/>
            <a:rect l="l" t="t" r="r" b="b"/>
            <a:pathLst>
              <a:path w="19050" h="344804">
                <a:moveTo>
                  <a:pt x="19049" y="344405"/>
                </a:moveTo>
                <a:lnTo>
                  <a:pt x="0" y="344405"/>
                </a:lnTo>
                <a:lnTo>
                  <a:pt x="0" y="0"/>
                </a:lnTo>
                <a:lnTo>
                  <a:pt x="19049" y="0"/>
                </a:lnTo>
                <a:lnTo>
                  <a:pt x="19049" y="344405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540000" y="5923263"/>
            <a:ext cx="19050" cy="595630"/>
          </a:xfrm>
          <a:custGeom>
            <a:avLst/>
            <a:gdLst/>
            <a:ahLst/>
            <a:cxnLst/>
            <a:rect l="l" t="t" r="r" b="b"/>
            <a:pathLst>
              <a:path w="19050" h="595629">
                <a:moveTo>
                  <a:pt x="19049" y="595561"/>
                </a:moveTo>
                <a:lnTo>
                  <a:pt x="0" y="595561"/>
                </a:lnTo>
                <a:lnTo>
                  <a:pt x="0" y="0"/>
                </a:lnTo>
                <a:lnTo>
                  <a:pt x="19049" y="0"/>
                </a:lnTo>
                <a:lnTo>
                  <a:pt x="19049" y="595561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540000" y="6804575"/>
            <a:ext cx="38100" cy="371475"/>
          </a:xfrm>
          <a:custGeom>
            <a:avLst/>
            <a:gdLst/>
            <a:ahLst/>
            <a:cxnLst/>
            <a:rect l="l" t="t" r="r" b="b"/>
            <a:pathLst>
              <a:path w="38100" h="371475">
                <a:moveTo>
                  <a:pt x="38099" y="371205"/>
                </a:moveTo>
                <a:lnTo>
                  <a:pt x="0" y="371205"/>
                </a:lnTo>
                <a:lnTo>
                  <a:pt x="0" y="0"/>
                </a:lnTo>
                <a:lnTo>
                  <a:pt x="38099" y="0"/>
                </a:lnTo>
                <a:lnTo>
                  <a:pt x="38099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40000" y="1253222"/>
            <a:ext cx="38100" cy="371475"/>
          </a:xfrm>
          <a:custGeom>
            <a:avLst/>
            <a:gdLst/>
            <a:ahLst/>
            <a:cxnLst/>
            <a:rect l="l" t="t" r="r" b="b"/>
            <a:pathLst>
              <a:path w="38100" h="371475">
                <a:moveTo>
                  <a:pt x="38099" y="371205"/>
                </a:moveTo>
                <a:lnTo>
                  <a:pt x="0" y="371205"/>
                </a:lnTo>
                <a:lnTo>
                  <a:pt x="0" y="0"/>
                </a:lnTo>
                <a:lnTo>
                  <a:pt x="38099" y="0"/>
                </a:lnTo>
                <a:lnTo>
                  <a:pt x="38099" y="371205"/>
                </a:lnTo>
                <a:close/>
              </a:path>
            </a:pathLst>
          </a:custGeom>
          <a:solidFill>
            <a:srgbClr val="1A52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539999" y="2468878"/>
            <a:ext cx="6480175" cy="344805"/>
          </a:xfrm>
          <a:custGeom>
            <a:avLst/>
            <a:gdLst/>
            <a:ahLst/>
            <a:cxnLst/>
            <a:rect l="l" t="t" r="r" b="b"/>
            <a:pathLst>
              <a:path w="6480175" h="344805">
                <a:moveTo>
                  <a:pt x="6480000" y="344405"/>
                </a:moveTo>
                <a:lnTo>
                  <a:pt x="0" y="344405"/>
                </a:lnTo>
                <a:lnTo>
                  <a:pt x="0" y="0"/>
                </a:lnTo>
                <a:lnTo>
                  <a:pt x="6480000" y="0"/>
                </a:lnTo>
                <a:lnTo>
                  <a:pt x="6480000" y="344405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0000" y="2468878"/>
            <a:ext cx="19050" cy="344805"/>
          </a:xfrm>
          <a:custGeom>
            <a:avLst/>
            <a:gdLst/>
            <a:ahLst/>
            <a:cxnLst/>
            <a:rect l="l" t="t" r="r" b="b"/>
            <a:pathLst>
              <a:path w="19050" h="344805">
                <a:moveTo>
                  <a:pt x="19049" y="344405"/>
                </a:moveTo>
                <a:lnTo>
                  <a:pt x="0" y="344405"/>
                </a:lnTo>
                <a:lnTo>
                  <a:pt x="0" y="0"/>
                </a:lnTo>
                <a:lnTo>
                  <a:pt x="19049" y="0"/>
                </a:lnTo>
                <a:lnTo>
                  <a:pt x="19049" y="344405"/>
                </a:lnTo>
                <a:close/>
              </a:path>
            </a:pathLst>
          </a:custGeom>
          <a:solidFill>
            <a:srgbClr val="CCCC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17519" y="983450"/>
            <a:ext cx="4327810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2B3D4F"/>
                </a:solidFill>
                <a:latin typeface="Noto Sans KR"/>
                <a:cs typeface="Noto Sans KR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17519" y="983450"/>
            <a:ext cx="43249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err="1"/>
              <a:t>복음</a:t>
            </a:r>
            <a:r>
              <a:rPr spc="-25" dirty="0"/>
              <a:t> </a:t>
            </a:r>
            <a:r>
              <a:rPr lang="en-US" spc="-40" dirty="0"/>
              <a:t>4 </a:t>
            </a:r>
            <a:r>
              <a:rPr spc="-70" dirty="0">
                <a:latin typeface="Arial"/>
                <a:cs typeface="Arial"/>
              </a:rPr>
              <a:t> </a:t>
            </a:r>
            <a:r>
              <a:rPr dirty="0"/>
              <a:t>하나님께로</a:t>
            </a:r>
            <a:r>
              <a:rPr spc="-25" dirty="0"/>
              <a:t> </a:t>
            </a:r>
            <a:r>
              <a:rPr dirty="0"/>
              <a:t>돌아오는</a:t>
            </a:r>
            <a:r>
              <a:rPr spc="-25" dirty="0"/>
              <a:t> </a:t>
            </a:r>
            <a:r>
              <a:rPr dirty="0"/>
              <a:t>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0649" y="1856854"/>
            <a:ext cx="28746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1.</a:t>
            </a:r>
            <a:r>
              <a:rPr sz="1800" b="1" spc="-6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인간의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근본</a:t>
            </a:r>
            <a:r>
              <a:rPr sz="1800" b="1" spc="-20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문제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5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죄와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사망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299" y="2342509"/>
            <a:ext cx="6404610" cy="4916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 인간은 하나님께로부터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창조되었으나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,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아담의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불순종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후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죄가 세상에 들어왔고 그 결과 죄에 대한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책임과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사망을 피할 수 없게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되었습니다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</a:t>
            </a:r>
            <a:endParaRPr sz="1200" dirty="0">
              <a:latin typeface="Century"/>
              <a:cs typeface="Centur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9050" y="3042233"/>
            <a:ext cx="6461125" cy="261610"/>
          </a:xfrm>
          <a:prstGeom prst="rect">
            <a:avLst/>
          </a:prstGeom>
          <a:solidFill>
            <a:srgbClr val="F9F9F9"/>
          </a:solidFill>
        </p:spPr>
        <p:txBody>
          <a:bodyPr vert="horz" wrap="square" lIns="0" tIns="7620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00"/>
              </a:spcBef>
            </a:pPr>
            <a:r>
              <a:rPr sz="1200" i="1" spc="10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spc="10" dirty="0">
                <a:solidFill>
                  <a:srgbClr val="545454"/>
                </a:solidFill>
                <a:latin typeface="Noto Sans KR"/>
                <a:cs typeface="Noto Sans KR"/>
              </a:rPr>
              <a:t>한번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죽는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것은 사람에게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545454"/>
                </a:solidFill>
                <a:latin typeface="Noto Sans KR"/>
                <a:cs typeface="Noto Sans KR"/>
              </a:rPr>
              <a:t>정하신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545454"/>
                </a:solidFill>
                <a:latin typeface="Noto Sans KR"/>
                <a:cs typeface="Noto Sans KR"/>
              </a:rPr>
              <a:t>것</a:t>
            </a:r>
            <a:r>
              <a:rPr lang="ko-KR" altLang="en-US" sz="1200" spc="-3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545454"/>
                </a:solidFill>
                <a:latin typeface="Noto Sans KR"/>
                <a:cs typeface="Noto Sans KR"/>
              </a:rPr>
              <a:t>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그 </a:t>
            </a:r>
            <a:r>
              <a:rPr sz="1200" dirty="0" err="1">
                <a:solidFill>
                  <a:srgbClr val="545454"/>
                </a:solidFill>
                <a:latin typeface="Noto Sans KR"/>
                <a:cs typeface="Noto Sans KR"/>
              </a:rPr>
              <a:t>후에는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545454"/>
                </a:solidFill>
                <a:latin typeface="Noto Sans KR"/>
                <a:cs typeface="Noto Sans KR"/>
              </a:rPr>
              <a:t>심판</a:t>
            </a:r>
            <a:r>
              <a:rPr lang="ko-KR" altLang="en-US" sz="1200" spc="-3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545454"/>
                </a:solidFill>
                <a:latin typeface="Noto Sans KR"/>
                <a:cs typeface="Noto Sans KR"/>
              </a:rPr>
              <a:t>있으리니</a:t>
            </a:r>
            <a:r>
              <a:rPr sz="1200" i="1" spc="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i="1" spc="-25" dirty="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545454"/>
                </a:solidFill>
                <a:latin typeface="Arial"/>
                <a:cs typeface="Arial"/>
              </a:rPr>
              <a:t>(</a:t>
            </a:r>
            <a:r>
              <a:rPr sz="1200" spc="-30" dirty="0">
                <a:solidFill>
                  <a:srgbClr val="545454"/>
                </a:solidFill>
                <a:latin typeface="Noto Sans KR"/>
                <a:cs typeface="Noto Sans KR"/>
              </a:rPr>
              <a:t>히</a:t>
            </a:r>
            <a:r>
              <a:rPr sz="1200" spc="3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i="1" spc="-20" dirty="0">
                <a:solidFill>
                  <a:srgbClr val="545454"/>
                </a:solidFill>
                <a:latin typeface="Arial"/>
                <a:cs typeface="Arial"/>
              </a:rPr>
              <a:t>9:27)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9050" y="3434264"/>
            <a:ext cx="6461125" cy="261610"/>
          </a:xfrm>
          <a:prstGeom prst="rect">
            <a:avLst/>
          </a:prstGeom>
          <a:solidFill>
            <a:srgbClr val="F9F9F9"/>
          </a:solidFill>
        </p:spPr>
        <p:txBody>
          <a:bodyPr vert="horz" wrap="square" lIns="0" tIns="7620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00"/>
              </a:spcBef>
            </a:pPr>
            <a:r>
              <a:rPr sz="1200" i="1" spc="10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spc="10" dirty="0">
                <a:solidFill>
                  <a:srgbClr val="545454"/>
                </a:solidFill>
                <a:latin typeface="Noto Sans KR"/>
                <a:cs typeface="Noto Sans KR"/>
              </a:rPr>
              <a:t>죄의</a:t>
            </a:r>
            <a:r>
              <a:rPr sz="1200" spc="-1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545454"/>
                </a:solidFill>
                <a:latin typeface="Noto Sans KR"/>
                <a:cs typeface="Noto Sans KR"/>
              </a:rPr>
              <a:t>삯은</a:t>
            </a:r>
            <a:r>
              <a:rPr sz="1200" spc="-1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-15" dirty="0" err="1">
                <a:solidFill>
                  <a:srgbClr val="545454"/>
                </a:solidFill>
                <a:latin typeface="Noto Sans KR"/>
                <a:cs typeface="Noto Sans KR"/>
              </a:rPr>
              <a:t>사망</a:t>
            </a:r>
            <a:r>
              <a:rPr lang="ko-KR" altLang="en-US" sz="1200" spc="-1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15" dirty="0">
                <a:solidFill>
                  <a:srgbClr val="545454"/>
                </a:solidFill>
                <a:latin typeface="Noto Sans KR"/>
                <a:cs typeface="Noto Sans KR"/>
              </a:rPr>
              <a:t>요</a:t>
            </a:r>
            <a:r>
              <a:rPr sz="1200" i="1" spc="-1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i="1" spc="-35" dirty="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545454"/>
                </a:solidFill>
                <a:latin typeface="Arial"/>
                <a:cs typeface="Arial"/>
              </a:rPr>
              <a:t>(</a:t>
            </a:r>
            <a:r>
              <a:rPr sz="1200" spc="-30" dirty="0">
                <a:solidFill>
                  <a:srgbClr val="545454"/>
                </a:solidFill>
                <a:latin typeface="Noto Sans KR"/>
                <a:cs typeface="Noto Sans KR"/>
              </a:rPr>
              <a:t>롬</a:t>
            </a:r>
            <a:r>
              <a:rPr sz="1200" spc="3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i="1" spc="-20" dirty="0">
                <a:solidFill>
                  <a:srgbClr val="545454"/>
                </a:solidFill>
                <a:latin typeface="Arial"/>
                <a:cs typeface="Arial"/>
              </a:rPr>
              <a:t>6:23)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0649" y="4094697"/>
            <a:ext cx="32435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2.</a:t>
            </a:r>
            <a:r>
              <a:rPr sz="1800" b="1" spc="-6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하나님의</a:t>
            </a:r>
            <a:r>
              <a:rPr sz="1800" b="1" spc="-20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-25" dirty="0">
                <a:solidFill>
                  <a:srgbClr val="1A5275"/>
                </a:solidFill>
                <a:latin typeface="Noto Sans KR"/>
                <a:cs typeface="Noto Sans KR"/>
              </a:rPr>
              <a:t>해결책</a:t>
            </a:r>
            <a:r>
              <a:rPr sz="1800" b="1" spc="-25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6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예수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그리스도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7299" y="4580351"/>
            <a:ext cx="6430010" cy="7418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7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 인간을 멸망치 않고 구원하시기 위해 독생자 예수 그리스도를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보내셨습니다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예수님은 죄 없는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분으로서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대신하여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죽으시고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다시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살아나심으로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속죄를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0" dirty="0" err="1">
                <a:solidFill>
                  <a:srgbClr val="333333"/>
                </a:solidFill>
                <a:latin typeface="Noto Sans KR"/>
                <a:cs typeface="Noto Sans KR"/>
              </a:rPr>
              <a:t>루셨습니</a:t>
            </a:r>
            <a:r>
              <a:rPr sz="1200" spc="-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sz="1200" spc="-10" dirty="0">
                <a:solidFill>
                  <a:srgbClr val="333333"/>
                </a:solidFill>
                <a:latin typeface="Century"/>
                <a:cs typeface="Century"/>
              </a:rPr>
              <a:t>.</a:t>
            </a:r>
            <a:endParaRPr sz="1200" dirty="0">
              <a:latin typeface="Century"/>
              <a:cs typeface="Century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9050" y="5531232"/>
            <a:ext cx="6461125" cy="261610"/>
          </a:xfrm>
          <a:prstGeom prst="rect">
            <a:avLst/>
          </a:prstGeom>
          <a:solidFill>
            <a:srgbClr val="F9F9F9"/>
          </a:solidFill>
        </p:spPr>
        <p:txBody>
          <a:bodyPr vert="horz" wrap="square" lIns="0" tIns="76200" rIns="0" bIns="0" rtlCol="0">
            <a:spAutoFit/>
          </a:bodyPr>
          <a:lstStyle/>
          <a:p>
            <a:pPr marL="46990">
              <a:lnSpc>
                <a:spcPct val="100000"/>
              </a:lnSpc>
              <a:spcBef>
                <a:spcPts val="600"/>
              </a:spcBef>
            </a:pPr>
            <a:r>
              <a:rPr sz="1200" i="1" spc="10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spc="10" dirty="0">
                <a:solidFill>
                  <a:srgbClr val="545454"/>
                </a:solidFill>
                <a:latin typeface="Noto Sans KR"/>
                <a:cs typeface="Noto Sans KR"/>
              </a:rPr>
              <a:t>내가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곧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545454"/>
                </a:solidFill>
                <a:latin typeface="Noto Sans KR"/>
                <a:cs typeface="Noto Sans KR"/>
              </a:rPr>
              <a:t>길</a:t>
            </a:r>
            <a:r>
              <a:rPr lang="ko-KR" altLang="en-US" sz="1200" spc="-3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545454"/>
                </a:solidFill>
                <a:latin typeface="Noto Sans KR"/>
                <a:cs typeface="Noto Sans KR"/>
              </a:rPr>
              <a:t>요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545454"/>
                </a:solidFill>
                <a:latin typeface="Noto Sans KR"/>
                <a:cs typeface="Noto Sans KR"/>
              </a:rPr>
              <a:t>진리요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545454"/>
                </a:solidFill>
                <a:latin typeface="Noto Sans KR"/>
                <a:cs typeface="Noto Sans KR"/>
              </a:rPr>
              <a:t>생명</a:t>
            </a:r>
            <a:r>
              <a:rPr lang="ko-KR" altLang="en-US" sz="1200" spc="-2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545454"/>
                </a:solidFill>
                <a:latin typeface="Noto Sans KR"/>
                <a:cs typeface="Noto Sans KR"/>
              </a:rPr>
              <a:t>니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 나로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말미암지 않고는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아버지께로 올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자가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545454"/>
                </a:solidFill>
                <a:latin typeface="Noto Sans KR"/>
                <a:cs typeface="Noto Sans KR"/>
              </a:rPr>
              <a:t>없느니라</a:t>
            </a:r>
            <a:r>
              <a:rPr sz="1200" i="1" spc="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i="1" spc="-25" dirty="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545454"/>
                </a:solidFill>
                <a:latin typeface="Arial"/>
                <a:cs typeface="Arial"/>
              </a:rPr>
              <a:t>(</a:t>
            </a:r>
            <a:r>
              <a:rPr sz="1200" spc="-30" dirty="0">
                <a:solidFill>
                  <a:srgbClr val="545454"/>
                </a:solidFill>
                <a:latin typeface="Noto Sans KR"/>
                <a:cs typeface="Noto Sans KR"/>
              </a:rPr>
              <a:t>요</a:t>
            </a:r>
            <a:r>
              <a:rPr sz="1200" spc="3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i="1" spc="-20" dirty="0">
                <a:solidFill>
                  <a:srgbClr val="545454"/>
                </a:solidFill>
                <a:latin typeface="Arial"/>
                <a:cs typeface="Arial"/>
              </a:rPr>
              <a:t>14:6)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9050" y="5923263"/>
            <a:ext cx="6461125" cy="491417"/>
          </a:xfrm>
          <a:prstGeom prst="rect">
            <a:avLst/>
          </a:prstGeom>
          <a:solidFill>
            <a:srgbClr val="F9F9F9"/>
          </a:solidFill>
        </p:spPr>
        <p:txBody>
          <a:bodyPr vert="horz" wrap="square" lIns="0" tIns="2540" rIns="0" bIns="0" rtlCol="0">
            <a:spAutoFit/>
          </a:bodyPr>
          <a:lstStyle/>
          <a:p>
            <a:pPr marL="46990" marR="153035">
              <a:lnSpc>
                <a:spcPct val="140200"/>
              </a:lnSpc>
              <a:spcBef>
                <a:spcPts val="20"/>
              </a:spcBef>
            </a:pPr>
            <a:r>
              <a:rPr sz="1200" i="1" spc="10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spc="10" dirty="0">
                <a:solidFill>
                  <a:srgbClr val="545454"/>
                </a:solidFill>
                <a:latin typeface="Noto Sans KR"/>
                <a:cs typeface="Noto Sans KR"/>
              </a:rPr>
              <a:t>염소와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송아지의 피로 하지 아니하고 오직 예수 그리스도의 피로 영원한 </a:t>
            </a:r>
            <a:r>
              <a:rPr sz="1200" dirty="0" err="1">
                <a:solidFill>
                  <a:srgbClr val="545454"/>
                </a:solidFill>
                <a:latin typeface="Noto Sans KR"/>
                <a:cs typeface="Noto Sans KR"/>
              </a:rPr>
              <a:t>속죄를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545454"/>
                </a:solidFill>
                <a:latin typeface="Noto Sans KR"/>
                <a:cs typeface="Noto Sans KR"/>
              </a:rPr>
              <a:t>루사</a:t>
            </a:r>
            <a:r>
              <a:rPr sz="1200" spc="-3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단번에 성소에 </a:t>
            </a:r>
            <a:r>
              <a:rPr sz="1200" spc="-25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들어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spc="5" dirty="0">
                <a:solidFill>
                  <a:srgbClr val="545454"/>
                </a:solidFill>
                <a:latin typeface="Noto Sans KR"/>
                <a:cs typeface="Noto Sans KR"/>
              </a:rPr>
              <a:t>가셨느니라</a:t>
            </a:r>
            <a:r>
              <a:rPr sz="1200" i="1" spc="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i="1" spc="-25" dirty="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sz="1200" i="1" spc="-30" dirty="0">
                <a:solidFill>
                  <a:srgbClr val="545454"/>
                </a:solidFill>
                <a:latin typeface="Arial"/>
                <a:cs typeface="Arial"/>
              </a:rPr>
              <a:t>(</a:t>
            </a:r>
            <a:r>
              <a:rPr sz="1200" spc="-30" dirty="0">
                <a:solidFill>
                  <a:srgbClr val="545454"/>
                </a:solidFill>
                <a:latin typeface="Noto Sans KR"/>
                <a:cs typeface="Noto Sans KR"/>
              </a:rPr>
              <a:t>히</a:t>
            </a:r>
            <a:r>
              <a:rPr sz="1200" spc="40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i="1" spc="-20" dirty="0">
                <a:solidFill>
                  <a:srgbClr val="545454"/>
                </a:solidFill>
                <a:latin typeface="Arial"/>
                <a:cs typeface="Arial"/>
              </a:rPr>
              <a:t>9:12)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0649" y="6834851"/>
            <a:ext cx="38220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3.</a:t>
            </a:r>
            <a:r>
              <a:rPr sz="1800" b="1" spc="-55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바리새인과</a:t>
            </a:r>
            <a:r>
              <a:rPr sz="1800" b="1" spc="-20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세리의</a:t>
            </a:r>
            <a:r>
              <a:rPr sz="1800" b="1" spc="-1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비유</a:t>
            </a:r>
            <a:r>
              <a:rPr sz="1800" b="1" spc="3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5" dirty="0">
                <a:solidFill>
                  <a:srgbClr val="1A5275"/>
                </a:solidFill>
                <a:latin typeface="Arial"/>
                <a:cs typeface="Arial"/>
              </a:rPr>
              <a:t>(</a:t>
            </a:r>
            <a:r>
              <a:rPr sz="1800" b="1" spc="5" dirty="0">
                <a:solidFill>
                  <a:srgbClr val="1A5275"/>
                </a:solidFill>
                <a:latin typeface="Noto Sans KR"/>
                <a:cs typeface="Noto Sans KR"/>
              </a:rPr>
              <a:t>눅</a:t>
            </a:r>
            <a:r>
              <a:rPr sz="1800" b="1" spc="3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spc="5" dirty="0">
                <a:solidFill>
                  <a:srgbClr val="1A5275"/>
                </a:solidFill>
                <a:latin typeface="Arial"/>
                <a:cs typeface="Arial"/>
              </a:rPr>
              <a:t>18:9~14)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7299" y="7388781"/>
            <a:ext cx="64712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예수님께서는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기도하는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사람의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모습을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하나님께서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기뻐하시는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신앙의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태도를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가르쳐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주셨습니다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</a:t>
            </a:r>
            <a:endParaRPr sz="1200">
              <a:latin typeface="Century"/>
              <a:cs typeface="Century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539999" y="7807174"/>
          <a:ext cx="6470015" cy="1804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5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0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3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180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구분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바리새인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세리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180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태도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spc="-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교만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,</a:t>
                      </a:r>
                      <a:r>
                        <a:rPr sz="1200" spc="-50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자기</a:t>
                      </a:r>
                      <a:r>
                        <a:rPr sz="1200" spc="-2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의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과시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spc="-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겸손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,</a:t>
                      </a:r>
                      <a:r>
                        <a:rPr sz="1200" spc="-50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 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통회</a:t>
                      </a:r>
                      <a:r>
                        <a:rPr sz="1200" spc="-5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,</a:t>
                      </a:r>
                      <a:r>
                        <a:rPr sz="1200" spc="-50" dirty="0">
                          <a:solidFill>
                            <a:srgbClr val="333333"/>
                          </a:solidFill>
                          <a:latin typeface="Century"/>
                          <a:cs typeface="Century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자기</a:t>
                      </a:r>
                      <a:r>
                        <a:rPr sz="1200" spc="-1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부인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180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기도</a:t>
                      </a:r>
                      <a:r>
                        <a:rPr sz="1200" spc="-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내용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자신의</a:t>
                      </a:r>
                      <a:r>
                        <a:rPr sz="12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행위와</a:t>
                      </a:r>
                      <a:r>
                        <a:rPr sz="12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공로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하나님의</a:t>
                      </a:r>
                      <a:r>
                        <a:rPr sz="12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긍휼과</a:t>
                      </a:r>
                      <a:r>
                        <a:rPr sz="12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자비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180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결과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의롭다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함을</a:t>
                      </a:r>
                      <a:r>
                        <a:rPr sz="1200" spc="-2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받지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못함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70"/>
                        </a:spcBef>
                      </a:pP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의롭다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함을</a:t>
                      </a:r>
                      <a:r>
                        <a:rPr sz="1200" spc="-2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받고</a:t>
                      </a:r>
                      <a:r>
                        <a:rPr sz="1200" spc="-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2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내려감</a:t>
                      </a:r>
                      <a:endParaRPr sz="1200">
                        <a:latin typeface="Noto Sans KR"/>
                        <a:cs typeface="Noto Sans KR"/>
                      </a:endParaRPr>
                    </a:p>
                  </a:txBody>
                  <a:tcPr marL="0" marR="0" marT="135890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299" y="735946"/>
            <a:ext cx="49466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무릇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자기를 높이는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자는 낮아지고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자기를 낮추는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자는 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높아지리라</a:t>
            </a:r>
            <a:r>
              <a:rPr sz="1200" b="1" spc="-5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200" b="1" spc="-3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눅</a:t>
            </a:r>
            <a:r>
              <a:rPr sz="1200" b="1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Arial"/>
                <a:cs typeface="Arial"/>
              </a:rPr>
              <a:t>18:14)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0649" y="1283499"/>
            <a:ext cx="192976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20" dirty="0">
                <a:solidFill>
                  <a:srgbClr val="1A5275"/>
                </a:solidFill>
                <a:latin typeface="Arial"/>
                <a:cs typeface="Arial"/>
              </a:rPr>
              <a:t>4.</a:t>
            </a:r>
            <a:r>
              <a:rPr sz="1800" b="1" spc="-7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spc="-30" dirty="0">
                <a:solidFill>
                  <a:srgbClr val="1A5275"/>
                </a:solidFill>
                <a:latin typeface="Noto Sans KR"/>
                <a:cs typeface="Noto Sans KR"/>
              </a:rPr>
              <a:t>결론</a:t>
            </a:r>
            <a:r>
              <a:rPr sz="1800" b="1" spc="-30" dirty="0">
                <a:solidFill>
                  <a:srgbClr val="1A5275"/>
                </a:solidFill>
                <a:latin typeface="Arial"/>
                <a:cs typeface="Arial"/>
              </a:rPr>
              <a:t>:</a:t>
            </a:r>
            <a:r>
              <a:rPr sz="1800" b="1" spc="-70" dirty="0">
                <a:solidFill>
                  <a:srgbClr val="1A5275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결정과</a:t>
            </a:r>
            <a:r>
              <a:rPr sz="1800" b="1" spc="-25" dirty="0">
                <a:solidFill>
                  <a:srgbClr val="1A5275"/>
                </a:solidFill>
                <a:latin typeface="Noto Sans KR"/>
                <a:cs typeface="Noto Sans KR"/>
              </a:rPr>
              <a:t> </a:t>
            </a:r>
            <a:r>
              <a:rPr sz="1800" b="1" dirty="0">
                <a:solidFill>
                  <a:srgbClr val="1A5275"/>
                </a:solidFill>
                <a:latin typeface="Noto Sans KR"/>
                <a:cs typeface="Noto Sans KR"/>
              </a:rPr>
              <a:t>책임</a:t>
            </a:r>
            <a:endParaRPr sz="1800">
              <a:latin typeface="Noto Sans KR"/>
              <a:cs typeface="Noto Sans K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7299" y="1769152"/>
            <a:ext cx="6492875" cy="1679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590">
              <a:lnSpc>
                <a:spcPct val="137300"/>
              </a:lnSpc>
              <a:spcBef>
                <a:spcPts val="100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당신을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사랑하시며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당신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구원받기를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원하십니다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</a:t>
            </a:r>
            <a:r>
              <a:rPr sz="1200" spc="-30" dirty="0">
                <a:solidFill>
                  <a:srgbClr val="333333"/>
                </a:solidFill>
                <a:latin typeface="Century"/>
                <a:cs typeface="Century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그리스도를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구주로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영접하고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마음에</a:t>
            </a:r>
            <a:r>
              <a:rPr sz="1200" spc="-1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모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시는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것은 당신의 결단에 달려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</a:t>
            </a:r>
            <a:endParaRPr sz="1200" dirty="0">
              <a:latin typeface="Century"/>
              <a:cs typeface="Century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00" dirty="0">
              <a:latin typeface="Century"/>
              <a:cs typeface="Century"/>
            </a:endParaRPr>
          </a:p>
          <a:p>
            <a:pPr marL="79375">
              <a:lnSpc>
                <a:spcPct val="100000"/>
              </a:lnSpc>
            </a:pPr>
            <a:r>
              <a:rPr sz="1200" i="1" spc="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spc="5" dirty="0">
                <a:solidFill>
                  <a:srgbClr val="545454"/>
                </a:solidFill>
                <a:latin typeface="Noto Sans KR"/>
                <a:cs typeface="Noto Sans KR"/>
              </a:rPr>
              <a:t>영접하는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자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곧 그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-5" dirty="0">
                <a:solidFill>
                  <a:srgbClr val="545454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545454"/>
                </a:solidFill>
                <a:latin typeface="Noto Sans KR"/>
                <a:cs typeface="Noto Sans KR"/>
              </a:rPr>
              <a:t>름을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 믿는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자들에게는 하나님의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자녀가 되는</a:t>
            </a:r>
            <a:r>
              <a:rPr sz="1200" spc="-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545454"/>
                </a:solidFill>
                <a:latin typeface="Noto Sans KR"/>
                <a:cs typeface="Noto Sans KR"/>
              </a:rPr>
              <a:t>권세를 </a:t>
            </a:r>
            <a:r>
              <a:rPr sz="1200" spc="5" dirty="0">
                <a:solidFill>
                  <a:srgbClr val="545454"/>
                </a:solidFill>
                <a:latin typeface="Noto Sans KR"/>
                <a:cs typeface="Noto Sans KR"/>
              </a:rPr>
              <a:t>주셨으니</a:t>
            </a:r>
            <a:r>
              <a:rPr sz="1200" i="1" spc="5" dirty="0">
                <a:solidFill>
                  <a:srgbClr val="545454"/>
                </a:solidFill>
                <a:latin typeface="Arial"/>
                <a:cs typeface="Arial"/>
              </a:rPr>
              <a:t>"</a:t>
            </a:r>
            <a:r>
              <a:rPr sz="1200" i="1" spc="-30" dirty="0">
                <a:solidFill>
                  <a:srgbClr val="545454"/>
                </a:solidFill>
                <a:latin typeface="Arial"/>
                <a:cs typeface="Arial"/>
              </a:rPr>
              <a:t> (</a:t>
            </a:r>
            <a:r>
              <a:rPr sz="1200" spc="-30" dirty="0">
                <a:solidFill>
                  <a:srgbClr val="545454"/>
                </a:solidFill>
                <a:latin typeface="Noto Sans KR"/>
                <a:cs typeface="Noto Sans KR"/>
              </a:rPr>
              <a:t>요</a:t>
            </a:r>
            <a:r>
              <a:rPr sz="1200" spc="35" dirty="0">
                <a:solidFill>
                  <a:srgbClr val="545454"/>
                </a:solidFill>
                <a:latin typeface="Noto Sans KR"/>
                <a:cs typeface="Noto Sans KR"/>
              </a:rPr>
              <a:t> </a:t>
            </a:r>
            <a:r>
              <a:rPr sz="1200" i="1" spc="-20" dirty="0">
                <a:solidFill>
                  <a:srgbClr val="545454"/>
                </a:solidFill>
                <a:latin typeface="Arial"/>
                <a:cs typeface="Arial"/>
              </a:rPr>
              <a:t>1:12)</a:t>
            </a:r>
            <a:endParaRPr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 dirty="0">
              <a:latin typeface="Arial"/>
              <a:cs typeface="Arial"/>
            </a:endParaRPr>
          </a:p>
          <a:p>
            <a:pPr marL="12700" marR="59055">
              <a:lnSpc>
                <a:spcPct val="137300"/>
              </a:lnSpc>
              <a:spcBef>
                <a:spcPts val="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복음을 거부하고 복종치 않는다면 그에 따른 책임 또한 본인에게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. </a:t>
            </a:r>
            <a:r>
              <a:rPr lang="ko-KR" altLang="en-US" sz="1200" spc="-5" dirty="0">
                <a:solidFill>
                  <a:srgbClr val="333333"/>
                </a:solidFill>
                <a:latin typeface="Century"/>
                <a:cs typeface="Century"/>
              </a:rPr>
              <a:t>이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제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당신은 하나님 앞에서 어 </a:t>
            </a:r>
            <a:r>
              <a:rPr sz="1200" spc="-2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떠한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선택을 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하시겠습니까</a:t>
            </a:r>
            <a:r>
              <a:rPr sz="1200" spc="-5" dirty="0">
                <a:solidFill>
                  <a:srgbClr val="333333"/>
                </a:solidFill>
                <a:latin typeface="Century"/>
                <a:cs typeface="Century"/>
              </a:rPr>
              <a:t>?</a:t>
            </a:r>
            <a:endParaRPr sz="1200" dirty="0">
              <a:latin typeface="Century"/>
              <a:cs typeface="Centur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283</Words>
  <Application>Microsoft Office PowerPoint</Application>
  <PresentationFormat>사용자 지정</PresentationFormat>
  <Paragraphs>30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7" baseType="lpstr">
      <vt:lpstr>Noto Sans KR</vt:lpstr>
      <vt:lpstr>Arial</vt:lpstr>
      <vt:lpstr>Calibri</vt:lpstr>
      <vt:lpstr>Century</vt:lpstr>
      <vt:lpstr>Office Theme</vt:lpstr>
      <vt:lpstr>복음 4  하나님께로 돌아오는 길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2</cp:revision>
  <dcterms:created xsi:type="dcterms:W3CDTF">2026-06-22T09:54:04Z</dcterms:created>
  <dcterms:modified xsi:type="dcterms:W3CDTF">2026-06-22T09:56:07Z</dcterms:modified>
</cp:coreProperties>
</file>