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35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20000" y="1507146"/>
            <a:ext cx="6120130" cy="19050"/>
          </a:xfrm>
          <a:custGeom>
            <a:avLst/>
            <a:gdLst/>
            <a:ahLst/>
            <a:cxnLst/>
            <a:rect l="l" t="t" r="r" b="b"/>
            <a:pathLst>
              <a:path w="6120130" h="19050">
                <a:moveTo>
                  <a:pt x="6120000" y="0"/>
                </a:moveTo>
                <a:lnTo>
                  <a:pt x="6120000" y="19049"/>
                </a:lnTo>
                <a:lnTo>
                  <a:pt x="0" y="19049"/>
                </a:lnTo>
                <a:lnTo>
                  <a:pt x="0" y="0"/>
                </a:lnTo>
                <a:lnTo>
                  <a:pt x="6120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20000" y="1764321"/>
            <a:ext cx="47625" cy="365760"/>
          </a:xfrm>
          <a:custGeom>
            <a:avLst/>
            <a:gdLst/>
            <a:ahLst/>
            <a:cxnLst/>
            <a:rect l="l" t="t" r="r" b="b"/>
            <a:pathLst>
              <a:path w="47625" h="365760">
                <a:moveTo>
                  <a:pt x="47624" y="365759"/>
                </a:moveTo>
                <a:lnTo>
                  <a:pt x="0" y="365759"/>
                </a:lnTo>
                <a:lnTo>
                  <a:pt x="0" y="0"/>
                </a:lnTo>
                <a:lnTo>
                  <a:pt x="47624" y="0"/>
                </a:lnTo>
                <a:lnTo>
                  <a:pt x="47624" y="365759"/>
                </a:lnTo>
                <a:close/>
              </a:path>
            </a:pathLst>
          </a:custGeom>
          <a:solidFill>
            <a:srgbClr val="5D3F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20000" y="3045624"/>
            <a:ext cx="47625" cy="365760"/>
          </a:xfrm>
          <a:custGeom>
            <a:avLst/>
            <a:gdLst/>
            <a:ahLst/>
            <a:cxnLst/>
            <a:rect l="l" t="t" r="r" b="b"/>
            <a:pathLst>
              <a:path w="47625" h="365760">
                <a:moveTo>
                  <a:pt x="47624" y="365759"/>
                </a:moveTo>
                <a:lnTo>
                  <a:pt x="0" y="365759"/>
                </a:lnTo>
                <a:lnTo>
                  <a:pt x="0" y="0"/>
                </a:lnTo>
                <a:lnTo>
                  <a:pt x="47624" y="0"/>
                </a:lnTo>
                <a:lnTo>
                  <a:pt x="47624" y="365759"/>
                </a:lnTo>
                <a:close/>
              </a:path>
            </a:pathLst>
          </a:custGeom>
          <a:solidFill>
            <a:srgbClr val="5D3F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20000" y="6700557"/>
            <a:ext cx="47625" cy="365760"/>
          </a:xfrm>
          <a:custGeom>
            <a:avLst/>
            <a:gdLst/>
            <a:ahLst/>
            <a:cxnLst/>
            <a:rect l="l" t="t" r="r" b="b"/>
            <a:pathLst>
              <a:path w="47625" h="365759">
                <a:moveTo>
                  <a:pt x="47624" y="365759"/>
                </a:moveTo>
                <a:lnTo>
                  <a:pt x="0" y="365759"/>
                </a:lnTo>
                <a:lnTo>
                  <a:pt x="0" y="0"/>
                </a:lnTo>
                <a:lnTo>
                  <a:pt x="47624" y="0"/>
                </a:lnTo>
                <a:lnTo>
                  <a:pt x="47624" y="365759"/>
                </a:lnTo>
                <a:close/>
              </a:path>
            </a:pathLst>
          </a:custGeom>
          <a:solidFill>
            <a:srgbClr val="5D3F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20000" y="8225701"/>
            <a:ext cx="47625" cy="365760"/>
          </a:xfrm>
          <a:custGeom>
            <a:avLst/>
            <a:gdLst/>
            <a:ahLst/>
            <a:cxnLst/>
            <a:rect l="l" t="t" r="r" b="b"/>
            <a:pathLst>
              <a:path w="47625" h="365759">
                <a:moveTo>
                  <a:pt x="47624" y="365759"/>
                </a:moveTo>
                <a:lnTo>
                  <a:pt x="0" y="365759"/>
                </a:lnTo>
                <a:lnTo>
                  <a:pt x="0" y="0"/>
                </a:lnTo>
                <a:lnTo>
                  <a:pt x="47624" y="0"/>
                </a:lnTo>
                <a:lnTo>
                  <a:pt x="47624" y="365759"/>
                </a:lnTo>
                <a:close/>
              </a:path>
            </a:pathLst>
          </a:custGeom>
          <a:solidFill>
            <a:srgbClr val="5D3F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299" y="983450"/>
            <a:ext cx="6148250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7299" y="2282122"/>
            <a:ext cx="6148250" cy="7218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299" y="983450"/>
            <a:ext cx="27330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복음(福音),</a:t>
            </a:r>
            <a:r>
              <a:rPr spc="25" dirty="0"/>
              <a:t> </a:t>
            </a:r>
            <a:r>
              <a:rPr dirty="0"/>
              <a:t>회개하라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0175" y="1805569"/>
            <a:ext cx="46907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1.</a:t>
            </a:r>
            <a:r>
              <a:rPr sz="1800" b="1" spc="80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도입:</a:t>
            </a:r>
            <a:r>
              <a:rPr sz="1800" b="1" spc="80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회개의</a:t>
            </a:r>
            <a:r>
              <a:rPr sz="1800" b="1" spc="85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부르심</a:t>
            </a:r>
            <a:r>
              <a:rPr sz="1800" b="1" spc="80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(마</a:t>
            </a:r>
            <a:r>
              <a:rPr sz="1800" b="1" spc="85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11:20-24,</a:t>
            </a:r>
            <a:r>
              <a:rPr sz="1800" b="1" spc="80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행</a:t>
            </a:r>
            <a:r>
              <a:rPr sz="1800" b="1" spc="80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17:30)</a:t>
            </a:r>
            <a:endParaRPr sz="1800">
              <a:latin typeface="Noto Sans KR"/>
              <a:cs typeface="Noto Sans K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299" y="2282122"/>
            <a:ext cx="6138545" cy="725647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5565" algn="just">
              <a:lnSpc>
                <a:spcPct val="133300"/>
              </a:lnSpc>
              <a:spcBef>
                <a:spcPts val="10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예수께서는 많은 권능을 행하셨음에도 회개하지 않은 고라신, 벳새다, 가버나움 도시들을 책망하 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셨습니다.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회개는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하나님께서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모든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사람에게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명하신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필수적인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구원의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과정입니다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1,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2,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48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endParaRPr sz="1200" dirty="0">
              <a:latin typeface="Noto Sans KR"/>
              <a:cs typeface="Noto Sans KR"/>
            </a:endParaRPr>
          </a:p>
          <a:p>
            <a:pPr marL="155575">
              <a:lnSpc>
                <a:spcPct val="100000"/>
              </a:lnSpc>
            </a:pPr>
            <a:endParaRPr lang="en-US" sz="1200" dirty="0">
              <a:latin typeface="Noto Sans KR"/>
              <a:cs typeface="Noto Sans KR"/>
            </a:endParaRPr>
          </a:p>
          <a:p>
            <a:pPr marL="155575">
              <a:lnSpc>
                <a:spcPct val="100000"/>
              </a:lnSpc>
            </a:pPr>
            <a:endParaRPr lang="en-US" sz="1200" b="1" dirty="0">
              <a:solidFill>
                <a:srgbClr val="5D3F36"/>
              </a:solidFill>
              <a:latin typeface="Noto Sans KR"/>
              <a:cs typeface="Noto Sans KR"/>
            </a:endParaRPr>
          </a:p>
          <a:p>
            <a:pPr marL="155575">
              <a:lnSpc>
                <a:spcPct val="100000"/>
              </a:lnSpc>
            </a:pP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2.</a:t>
            </a:r>
            <a:r>
              <a:rPr sz="1800" b="1" spc="70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회개의</a:t>
            </a:r>
            <a:r>
              <a:rPr sz="1800" b="1" spc="70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8단계:</a:t>
            </a:r>
            <a:r>
              <a:rPr sz="1800" b="1" spc="70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전인격적</a:t>
            </a:r>
            <a:r>
              <a:rPr sz="1800" b="1" spc="70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변화</a:t>
            </a:r>
            <a:endParaRPr sz="1800" dirty="0">
              <a:latin typeface="Noto Sans KR"/>
              <a:cs typeface="Noto Sans KR"/>
            </a:endParaRPr>
          </a:p>
          <a:p>
            <a:pPr marL="203200" indent="-86360">
              <a:lnSpc>
                <a:spcPct val="100000"/>
              </a:lnSpc>
              <a:spcBef>
                <a:spcPts val="2075"/>
              </a:spcBef>
              <a:buFont typeface="Noto Sans KR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자각과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슬퍼함: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자신의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깨닫고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애통해함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(욥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42:6)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7,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8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endParaRPr sz="1200" dirty="0">
              <a:latin typeface="Noto Sans KR"/>
              <a:cs typeface="Noto Sans KR"/>
            </a:endParaRPr>
          </a:p>
          <a:p>
            <a:pPr marL="203200" indent="-86360">
              <a:lnSpc>
                <a:spcPct val="100000"/>
              </a:lnSpc>
              <a:spcBef>
                <a:spcPts val="1230"/>
              </a:spcBef>
              <a:buFont typeface="Noto Sans KR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인정: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변명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없</a:t>
            </a:r>
            <a:r>
              <a:rPr lang="ko-KR" altLang="en-US" sz="1200" spc="-5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사람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앞에서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시인함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Arial"/>
                <a:cs typeface="Arial"/>
              </a:rPr>
              <a:t>9,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10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endParaRPr sz="1200" dirty="0">
              <a:latin typeface="Noto Sans KR"/>
              <a:cs typeface="Noto Sans KR"/>
            </a:endParaRPr>
          </a:p>
          <a:p>
            <a:pPr marL="203200" indent="-86360">
              <a:lnSpc>
                <a:spcPct val="100000"/>
              </a:lnSpc>
              <a:spcBef>
                <a:spcPts val="1230"/>
              </a:spcBef>
              <a:buFont typeface="Noto Sans KR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고백: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5" dirty="0" err="1">
                <a:solidFill>
                  <a:srgbClr val="333333"/>
                </a:solidFill>
                <a:latin typeface="Noto Sans KR"/>
                <a:cs typeface="Noto Sans KR"/>
              </a:rPr>
              <a:t>숨김없</a:t>
            </a:r>
            <a:r>
              <a:rPr lang="ko-KR" altLang="en-US" sz="1200" spc="-2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구체적으로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입으로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고백함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10,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11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endParaRPr sz="1200" dirty="0">
              <a:latin typeface="Noto Sans KR"/>
              <a:cs typeface="Noto Sans KR"/>
            </a:endParaRPr>
          </a:p>
          <a:p>
            <a:pPr marL="203200" indent="-86360">
              <a:lnSpc>
                <a:spcPct val="100000"/>
              </a:lnSpc>
              <a:spcBef>
                <a:spcPts val="1230"/>
              </a:spcBef>
              <a:buFont typeface="Noto Sans KR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용서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간구: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자비에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의지하여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용서를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구함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12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endParaRPr sz="1200" dirty="0">
              <a:latin typeface="Noto Sans KR"/>
              <a:cs typeface="Noto Sans KR"/>
            </a:endParaRPr>
          </a:p>
          <a:p>
            <a:pPr marL="203200" indent="-86360">
              <a:lnSpc>
                <a:spcPct val="100000"/>
              </a:lnSpc>
              <a:spcBef>
                <a:spcPts val="1230"/>
              </a:spcBef>
              <a:buFont typeface="Noto Sans KR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사죄의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확신: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사하시는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약속을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믿음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(사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1:18)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12,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13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endParaRPr sz="1200" dirty="0">
              <a:latin typeface="Noto Sans KR"/>
              <a:cs typeface="Noto Sans KR"/>
            </a:endParaRPr>
          </a:p>
          <a:p>
            <a:pPr marL="203200" indent="-86360">
              <a:lnSpc>
                <a:spcPct val="100000"/>
              </a:lnSpc>
              <a:spcBef>
                <a:spcPts val="1230"/>
              </a:spcBef>
              <a:buFont typeface="Noto Sans KR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죄에서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돌이킴: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마음을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바꾸고(메타노에오)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실제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삶에서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결별함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14,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15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endParaRPr sz="1200" dirty="0">
              <a:latin typeface="Noto Sans KR"/>
              <a:cs typeface="Noto Sans KR"/>
            </a:endParaRPr>
          </a:p>
          <a:p>
            <a:pPr marL="203200" indent="-86360">
              <a:lnSpc>
                <a:spcPct val="100000"/>
              </a:lnSpc>
              <a:spcBef>
                <a:spcPts val="1230"/>
              </a:spcBef>
              <a:buFont typeface="Noto Sans KR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하나님께로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돌아옴: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통치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안에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거하며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주님과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동행하는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삶을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삶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(갈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2:20)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16,</a:t>
            </a:r>
            <a:endParaRPr sz="1200" dirty="0">
              <a:latin typeface="Arial"/>
              <a:cs typeface="Arial"/>
            </a:endParaRPr>
          </a:p>
          <a:p>
            <a:pPr marL="203200">
              <a:lnSpc>
                <a:spcPct val="100000"/>
              </a:lnSpc>
              <a:spcBef>
                <a:spcPts val="48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17,</a:t>
            </a:r>
            <a:r>
              <a:rPr sz="1200" spc="-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18].</a:t>
            </a:r>
            <a:endParaRPr sz="1200" dirty="0">
              <a:latin typeface="Noto Sans KR"/>
              <a:cs typeface="Noto Sans KR"/>
            </a:endParaRPr>
          </a:p>
          <a:p>
            <a:pPr marL="203200" indent="-86360">
              <a:lnSpc>
                <a:spcPct val="100000"/>
              </a:lnSpc>
              <a:spcBef>
                <a:spcPts val="1230"/>
              </a:spcBef>
              <a:buFont typeface="Noto Sans KR"/>
              <a:buChar char="•"/>
              <a:tabLst>
                <a:tab pos="20320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성령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충만: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회개와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세례를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통해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성령을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선물로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받음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(행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2:38)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18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endParaRPr sz="1200" dirty="0">
              <a:latin typeface="Noto Sans KR"/>
              <a:cs typeface="Noto Sans KR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lang="en-US" sz="1200" dirty="0">
              <a:latin typeface="Noto Sans KR"/>
              <a:cs typeface="Noto Sans KR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200" dirty="0">
              <a:latin typeface="Noto Sans KR"/>
              <a:cs typeface="Noto Sans KR"/>
            </a:endParaRPr>
          </a:p>
          <a:p>
            <a:pPr marL="428625" indent="-273685">
              <a:lnSpc>
                <a:spcPct val="100000"/>
              </a:lnSpc>
              <a:buClr>
                <a:srgbClr val="5D3F36"/>
              </a:buClr>
              <a:buFont typeface="Noto Sans KR"/>
              <a:buAutoNum type="arabicPeriod" startAt="3"/>
              <a:tabLst>
                <a:tab pos="429259" algn="l"/>
              </a:tabLst>
            </a:pP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회개하지</a:t>
            </a:r>
            <a:r>
              <a:rPr sz="1800" b="1" spc="70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않는</a:t>
            </a:r>
            <a:r>
              <a:rPr sz="1800" b="1" spc="70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이유:</a:t>
            </a:r>
            <a:r>
              <a:rPr sz="1800" b="1" spc="70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불신앙과</a:t>
            </a:r>
            <a:r>
              <a:rPr sz="1800" b="1" spc="70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교만</a:t>
            </a:r>
            <a:endParaRPr sz="1800" dirty="0">
              <a:latin typeface="Noto Sans KR"/>
              <a:cs typeface="Noto Sans KR"/>
            </a:endParaRPr>
          </a:p>
          <a:p>
            <a:pPr marL="12700" marR="121920" algn="just">
              <a:lnSpc>
                <a:spcPct val="133300"/>
              </a:lnSpc>
              <a:spcBef>
                <a:spcPts val="1595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역사 속에서 사라진 도시들은 불신앙과 교만에 사로잡혀 있었습니다. 교만은 실체보다 허세를 부 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리는 </a:t>
            </a:r>
            <a:r>
              <a:rPr sz="1200" spc="-15" dirty="0">
                <a:solidFill>
                  <a:srgbClr val="333333"/>
                </a:solidFill>
                <a:latin typeface="Noto Sans KR"/>
                <a:cs typeface="Noto Sans KR"/>
              </a:rPr>
              <a:t>'</a:t>
            </a:r>
            <a:r>
              <a:rPr sz="1200" spc="-15" dirty="0" err="1">
                <a:solidFill>
                  <a:srgbClr val="333333"/>
                </a:solidFill>
                <a:latin typeface="Noto Sans KR"/>
                <a:cs typeface="Noto Sans KR"/>
              </a:rPr>
              <a:t>부풀림</a:t>
            </a:r>
            <a:r>
              <a:rPr sz="1200" spc="-15" dirty="0">
                <a:solidFill>
                  <a:srgbClr val="333333"/>
                </a:solidFill>
                <a:latin typeface="Noto Sans KR"/>
                <a:cs typeface="Noto Sans KR"/>
              </a:rPr>
              <a:t>'</a:t>
            </a:r>
            <a:r>
              <a:rPr lang="ko-KR" altLang="en-US" sz="1200" spc="-1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15" dirty="0">
                <a:solidFill>
                  <a:srgbClr val="333333"/>
                </a:solidFill>
                <a:latin typeface="Noto Sans KR"/>
                <a:cs typeface="Noto Sans KR"/>
              </a:rPr>
              <a:t>며,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 앞에서 천천히 꺼져가는 촛불과 같습니다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19, 20, 21, 22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].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교만 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패망의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5" dirty="0" err="1">
                <a:solidFill>
                  <a:srgbClr val="333333"/>
                </a:solidFill>
                <a:latin typeface="Noto Sans KR"/>
                <a:cs typeface="Noto Sans KR"/>
              </a:rPr>
              <a:t>선봉</a:t>
            </a:r>
            <a:r>
              <a:rPr lang="ko-KR" altLang="en-US" sz="1200" spc="-2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5" dirty="0">
                <a:solidFill>
                  <a:srgbClr val="333333"/>
                </a:solidFill>
                <a:latin typeface="Noto Sans KR"/>
                <a:cs typeface="Noto Sans KR"/>
              </a:rPr>
              <a:t>며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심판을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초래합니다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23,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25,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26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endParaRPr sz="1200" dirty="0">
              <a:latin typeface="Noto Sans KR"/>
              <a:cs typeface="Noto Sans KR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200" dirty="0">
              <a:latin typeface="Noto Sans KR"/>
              <a:cs typeface="Noto Sans KR"/>
            </a:endParaRPr>
          </a:p>
          <a:p>
            <a:pPr marL="428625" indent="-273685">
              <a:lnSpc>
                <a:spcPct val="100000"/>
              </a:lnSpc>
              <a:spcBef>
                <a:spcPts val="5"/>
              </a:spcBef>
              <a:buClr>
                <a:srgbClr val="5D3F36"/>
              </a:buClr>
              <a:buFont typeface="Noto Sans KR"/>
              <a:buAutoNum type="arabicPeriod" startAt="4"/>
              <a:tabLst>
                <a:tab pos="429259" algn="l"/>
              </a:tabLst>
            </a:pP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부활의</a:t>
            </a:r>
            <a:r>
              <a:rPr sz="1800" b="1" spc="60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선물과</a:t>
            </a:r>
            <a:r>
              <a:rPr sz="1800" b="1" spc="60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우리의</a:t>
            </a:r>
            <a:r>
              <a:rPr sz="1800" b="1" spc="65" dirty="0">
                <a:solidFill>
                  <a:srgbClr val="5D3F36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5D3F36"/>
                </a:solidFill>
                <a:latin typeface="Noto Sans KR"/>
                <a:cs typeface="Noto Sans KR"/>
              </a:rPr>
              <a:t>사명</a:t>
            </a:r>
            <a:endParaRPr sz="1800" dirty="0">
              <a:latin typeface="Noto Sans KR"/>
              <a:cs typeface="Noto Sans KR"/>
            </a:endParaRPr>
          </a:p>
          <a:p>
            <a:pPr marL="12700" marR="5080" algn="just">
              <a:lnSpc>
                <a:spcPct val="133300"/>
              </a:lnSpc>
              <a:spcBef>
                <a:spcPts val="159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 그리스도의 부활은 우리에게 죄사함(칭의), 영생, 절대적 구주, 절대 진리, 천국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유업의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소망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라는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큰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선물을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주었습니다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81,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82,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83,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84,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85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우리는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지식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아닌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전인격적인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회심을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경</a:t>
            </a:r>
            <a:endParaRPr sz="1200" dirty="0">
              <a:latin typeface="Noto Sans KR"/>
              <a:cs typeface="Noto Sans KR"/>
            </a:endParaRPr>
          </a:p>
          <a:p>
            <a:pPr marL="12700" algn="just">
              <a:lnSpc>
                <a:spcPct val="100000"/>
              </a:lnSpc>
              <a:spcBef>
                <a:spcPts val="48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험하고,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아직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복음을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모르는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spc="6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5" dirty="0" err="1">
                <a:solidFill>
                  <a:srgbClr val="333333"/>
                </a:solidFill>
                <a:latin typeface="Noto Sans KR"/>
                <a:cs typeface="Noto Sans KR"/>
              </a:rPr>
              <a:t>들에게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예수를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증거해야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합니다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5" dirty="0">
                <a:solidFill>
                  <a:srgbClr val="333333"/>
                </a:solidFill>
                <a:latin typeface="Noto Sans KR"/>
                <a:cs typeface="Noto Sans KR"/>
              </a:rPr>
              <a:t>[</a:t>
            </a:r>
            <a:r>
              <a:rPr sz="1200" spc="15" dirty="0">
                <a:solidFill>
                  <a:srgbClr val="333333"/>
                </a:solidFill>
                <a:latin typeface="Arial"/>
                <a:cs typeface="Arial"/>
              </a:rPr>
              <a:t>cite: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35,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36,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65,</a:t>
            </a:r>
            <a:r>
              <a:rPr sz="1200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71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].</a:t>
            </a:r>
            <a:endParaRPr sz="1200" dirty="0">
              <a:latin typeface="Noto Sans KR"/>
              <a:cs typeface="Noto Sans K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333</Words>
  <Application>Microsoft Office PowerPoint</Application>
  <PresentationFormat>사용자 지정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Noto Sans KR</vt:lpstr>
      <vt:lpstr>Arial</vt:lpstr>
      <vt:lpstr>Calibri</vt:lpstr>
      <vt:lpstr>Office Theme</vt:lpstr>
      <vt:lpstr>복음(福音), 회개하라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성용 한</cp:lastModifiedBy>
  <cp:revision>2</cp:revision>
  <dcterms:created xsi:type="dcterms:W3CDTF">2026-06-18T08:14:41Z</dcterms:created>
  <dcterms:modified xsi:type="dcterms:W3CDTF">2026-06-18T08:37:15Z</dcterms:modified>
</cp:coreProperties>
</file>