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20000" y="1474440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719999" y="7521091"/>
            <a:ext cx="6120130" cy="898525"/>
          </a:xfrm>
          <a:custGeom>
            <a:avLst/>
            <a:gdLst/>
            <a:ahLst/>
            <a:cxnLst/>
            <a:rect l="l" t="t" r="r" b="b"/>
            <a:pathLst>
              <a:path w="6120130" h="898525">
                <a:moveTo>
                  <a:pt x="6119999" y="898508"/>
                </a:moveTo>
                <a:lnTo>
                  <a:pt x="0" y="898508"/>
                </a:lnTo>
                <a:lnTo>
                  <a:pt x="0" y="0"/>
                </a:lnTo>
                <a:lnTo>
                  <a:pt x="6119999" y="0"/>
                </a:lnTo>
                <a:lnTo>
                  <a:pt x="6119999" y="898508"/>
                </a:lnTo>
                <a:close/>
              </a:path>
            </a:pathLst>
          </a:custGeom>
          <a:solidFill>
            <a:srgbClr val="FFF9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720000" y="7521092"/>
            <a:ext cx="38100" cy="898525"/>
          </a:xfrm>
          <a:custGeom>
            <a:avLst/>
            <a:gdLst/>
            <a:ahLst/>
            <a:cxnLst/>
            <a:rect l="l" t="t" r="r" b="b"/>
            <a:pathLst>
              <a:path w="38100" h="898525">
                <a:moveTo>
                  <a:pt x="38099" y="898508"/>
                </a:moveTo>
                <a:lnTo>
                  <a:pt x="0" y="898508"/>
                </a:lnTo>
                <a:lnTo>
                  <a:pt x="0" y="0"/>
                </a:lnTo>
                <a:lnTo>
                  <a:pt x="38099" y="0"/>
                </a:lnTo>
                <a:lnTo>
                  <a:pt x="38099" y="898508"/>
                </a:lnTo>
                <a:close/>
              </a:path>
            </a:pathLst>
          </a:custGeom>
          <a:solidFill>
            <a:srgbClr val="F0C30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7299" y="960433"/>
            <a:ext cx="567944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이사야</a:t>
            </a:r>
            <a:r>
              <a:rPr sz="2200" b="1" spc="9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spc="-5" dirty="0">
                <a:solidFill>
                  <a:srgbClr val="2B3D4F"/>
                </a:solidFill>
                <a:latin typeface="Arial"/>
                <a:cs typeface="Arial"/>
              </a:rPr>
              <a:t>1</a:t>
            </a:r>
            <a:r>
              <a:rPr sz="2200" b="1" spc="-5" dirty="0">
                <a:solidFill>
                  <a:srgbClr val="2B3D4F"/>
                </a:solidFill>
                <a:latin typeface="Noto Sans KR"/>
                <a:cs typeface="Noto Sans KR"/>
              </a:rPr>
              <a:t>장</a:t>
            </a:r>
            <a:r>
              <a:rPr sz="2200" b="1" spc="9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spc="-5" dirty="0">
                <a:solidFill>
                  <a:srgbClr val="2B3D4F"/>
                </a:solidFill>
                <a:latin typeface="Arial"/>
                <a:cs typeface="Arial"/>
              </a:rPr>
              <a:t>18</a:t>
            </a:r>
            <a:r>
              <a:rPr sz="2200" b="1" spc="-5" dirty="0">
                <a:solidFill>
                  <a:srgbClr val="2B3D4F"/>
                </a:solidFill>
                <a:latin typeface="Noto Sans KR"/>
                <a:cs typeface="Noto Sans KR"/>
              </a:rPr>
              <a:t>절</a:t>
            </a:r>
            <a:r>
              <a:rPr sz="2200" b="1" spc="-5" dirty="0">
                <a:solidFill>
                  <a:srgbClr val="2B3D4F"/>
                </a:solidFill>
                <a:latin typeface="Arial"/>
                <a:cs typeface="Arial"/>
              </a:rPr>
              <a:t>:</a:t>
            </a:r>
            <a:r>
              <a:rPr sz="2200" b="1" spc="-15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하나님의</a:t>
            </a:r>
            <a:r>
              <a:rPr sz="2200" b="1" spc="10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자비로운</a:t>
            </a:r>
            <a:r>
              <a:rPr sz="2200" b="1" spc="10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초청과</a:t>
            </a:r>
            <a:r>
              <a:rPr sz="2200" b="1" spc="10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구원</a:t>
            </a:r>
            <a:endParaRPr sz="2200">
              <a:latin typeface="Noto Sans KR"/>
              <a:cs typeface="Noto Sans K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7299" y="1765176"/>
            <a:ext cx="6098540" cy="2411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5110" indent="-233045">
              <a:lnSpc>
                <a:spcPct val="100000"/>
              </a:lnSpc>
              <a:spcBef>
                <a:spcPts val="100"/>
              </a:spcBef>
              <a:buClr>
                <a:srgbClr val="496EA5"/>
              </a:buClr>
              <a:buFont typeface="Arial"/>
              <a:buAutoNum type="arabicPeriod"/>
              <a:tabLst>
                <a:tab pos="245745" algn="l"/>
              </a:tabLst>
            </a:pPr>
            <a:r>
              <a:rPr sz="1650" b="1" spc="-5" dirty="0">
                <a:solidFill>
                  <a:srgbClr val="496EA5"/>
                </a:solidFill>
                <a:latin typeface="Arial"/>
                <a:cs typeface="Arial"/>
              </a:rPr>
              <a:t>"</a:t>
            </a:r>
            <a:r>
              <a:rPr sz="1650" b="1" spc="-5" dirty="0">
                <a:solidFill>
                  <a:srgbClr val="496EA5"/>
                </a:solidFill>
                <a:latin typeface="Noto Sans KR"/>
                <a:cs typeface="Noto Sans KR"/>
              </a:rPr>
              <a:t>오라</a:t>
            </a:r>
            <a:r>
              <a:rPr sz="1650" b="1" spc="65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우리가</a:t>
            </a:r>
            <a:r>
              <a:rPr sz="1650" b="1" spc="70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서로</a:t>
            </a:r>
            <a:r>
              <a:rPr sz="1650" b="1" spc="70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spc="-5" dirty="0">
                <a:solidFill>
                  <a:srgbClr val="496EA5"/>
                </a:solidFill>
                <a:latin typeface="Noto Sans KR"/>
                <a:cs typeface="Noto Sans KR"/>
              </a:rPr>
              <a:t>변론하자</a:t>
            </a:r>
            <a:r>
              <a:rPr sz="1650" b="1" spc="-5" dirty="0">
                <a:solidFill>
                  <a:srgbClr val="496EA5"/>
                </a:solidFill>
                <a:latin typeface="Arial"/>
                <a:cs typeface="Arial"/>
              </a:rPr>
              <a:t>"</a:t>
            </a:r>
            <a:r>
              <a:rPr sz="1650" b="1" spc="-5" dirty="0">
                <a:solidFill>
                  <a:srgbClr val="496EA5"/>
                </a:solidFill>
                <a:latin typeface="Noto Sans KR"/>
                <a:cs typeface="Noto Sans KR"/>
              </a:rPr>
              <a:t>의</a:t>
            </a:r>
            <a:r>
              <a:rPr sz="1650" b="1" spc="70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의미</a:t>
            </a:r>
            <a:endParaRPr sz="1650" dirty="0">
              <a:latin typeface="Noto Sans KR"/>
              <a:cs typeface="Noto Sans KR"/>
            </a:endParaRPr>
          </a:p>
          <a:p>
            <a:pPr marL="12700" marR="5080">
              <a:lnSpc>
                <a:spcPct val="140800"/>
              </a:lnSpc>
              <a:spcBef>
                <a:spcPts val="150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히브리어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야카흐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(yakach)'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단순한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토론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법정적</a:t>
            </a:r>
            <a:r>
              <a:rPr sz="1100" b="1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의미와</a:t>
            </a:r>
            <a:r>
              <a:rPr sz="11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관계</a:t>
            </a:r>
            <a:r>
              <a:rPr sz="11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회복의</a:t>
            </a:r>
            <a:r>
              <a:rPr sz="11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spc="-5" dirty="0">
                <a:solidFill>
                  <a:srgbClr val="333333"/>
                </a:solidFill>
                <a:latin typeface="Noto Sans KR"/>
                <a:cs typeface="Noto Sans KR"/>
              </a:rPr>
              <a:t>의미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동시에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담고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있습니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하나님께서는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정죄하여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멸망시키려는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100" spc="-4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아니라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실상을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직시하게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함으로써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용서와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회복으로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0" dirty="0" err="1">
                <a:solidFill>
                  <a:srgbClr val="333333"/>
                </a:solidFill>
                <a:latin typeface="Noto Sans KR"/>
                <a:cs typeface="Noto Sans KR"/>
              </a:rPr>
              <a:t>끄시려는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아버지의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간곡한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초청입니다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150" dirty="0">
              <a:latin typeface="Arial"/>
              <a:cs typeface="Arial"/>
            </a:endParaRPr>
          </a:p>
          <a:p>
            <a:pPr marL="245110" indent="-233045">
              <a:lnSpc>
                <a:spcPct val="100000"/>
              </a:lnSpc>
              <a:spcBef>
                <a:spcPts val="5"/>
              </a:spcBef>
              <a:buClr>
                <a:srgbClr val="496EA5"/>
              </a:buClr>
              <a:buFont typeface="Arial"/>
              <a:buAutoNum type="arabicPeriod" startAt="2"/>
              <a:tabLst>
                <a:tab pos="245745" algn="l"/>
              </a:tabLst>
            </a:pP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죄</a:t>
            </a:r>
            <a:r>
              <a:rPr sz="1650" b="1" spc="50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사함과</a:t>
            </a:r>
            <a:r>
              <a:rPr sz="1650" b="1" spc="45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Arial"/>
                <a:cs typeface="Arial"/>
              </a:rPr>
              <a:t>'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피</a:t>
            </a:r>
            <a:r>
              <a:rPr sz="1650" b="1" dirty="0">
                <a:solidFill>
                  <a:srgbClr val="496EA5"/>
                </a:solidFill>
                <a:latin typeface="Arial"/>
                <a:cs typeface="Arial"/>
              </a:rPr>
              <a:t>'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의</a:t>
            </a:r>
            <a:r>
              <a:rPr sz="1650" b="1" spc="55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신학</a:t>
            </a:r>
            <a:endParaRPr sz="1650" dirty="0">
              <a:latin typeface="Noto Sans KR"/>
              <a:cs typeface="Noto Sans KR"/>
            </a:endParaRPr>
          </a:p>
          <a:p>
            <a:pPr marL="12700" marR="48260">
              <a:lnSpc>
                <a:spcPct val="140800"/>
              </a:lnSpc>
              <a:spcBef>
                <a:spcPts val="1505"/>
              </a:spcBef>
            </a:pP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사야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1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장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18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절의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주홍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진홍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같은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가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어떻게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눈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양털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>
                <a:solidFill>
                  <a:srgbClr val="333333"/>
                </a:solidFill>
                <a:latin typeface="Noto Sans KR"/>
                <a:cs typeface="Noto Sans KR"/>
              </a:rPr>
              <a:t>같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희어질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있는지는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1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spc="-5" dirty="0">
                <a:solidFill>
                  <a:srgbClr val="333333"/>
                </a:solidFill>
                <a:latin typeface="Noto Sans KR"/>
                <a:cs typeface="Noto Sans KR"/>
              </a:rPr>
              <a:t>보혈</a:t>
            </a:r>
            <a:r>
              <a:rPr sz="1100" b="1" spc="-5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b="1" spc="-5" dirty="0">
                <a:solidFill>
                  <a:srgbClr val="333333"/>
                </a:solidFill>
                <a:latin typeface="Noto Sans KR"/>
                <a:cs typeface="Noto Sans KR"/>
              </a:rPr>
              <a:t>피</a:t>
            </a:r>
            <a:r>
              <a:rPr sz="1100" b="1" spc="-5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을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완성됩니다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19999" y="4389716"/>
          <a:ext cx="6109970" cy="17441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98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13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602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b="1" dirty="0">
                          <a:solidFill>
                            <a:srgbClr val="2B3D4F"/>
                          </a:solidFill>
                          <a:latin typeface="Noto Sans KR"/>
                          <a:cs typeface="Noto Sans KR"/>
                        </a:rPr>
                        <a:t>구분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E8EFF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b="1" dirty="0">
                          <a:solidFill>
                            <a:srgbClr val="2B3D4F"/>
                          </a:solidFill>
                          <a:latin typeface="Noto Sans KR"/>
                          <a:cs typeface="Noto Sans KR"/>
                        </a:rPr>
                        <a:t>의미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E8EF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02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</a:t>
                      </a:r>
                      <a:r>
                        <a:rPr sz="1100" b="1" spc="1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붉음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생명의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대가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사망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)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를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치러야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하는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치명적인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흔적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02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피</a:t>
                      </a:r>
                      <a:r>
                        <a:rPr sz="1100" b="1" spc="1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희생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죄의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삯을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만족시키는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대속물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레</a:t>
                      </a:r>
                      <a:r>
                        <a:rPr sz="1100" spc="3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spc="-5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17:11)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602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</a:t>
                      </a:r>
                      <a:r>
                        <a:rPr sz="1100" b="1" spc="2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사함</a:t>
                      </a:r>
                      <a:r>
                        <a:rPr sz="1100" b="1" spc="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(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희어짐</a:t>
                      </a:r>
                      <a:r>
                        <a:rPr sz="1100" b="1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)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그리스도의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피로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죄의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책임을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면제받고</a:t>
                      </a:r>
                      <a:r>
                        <a:rPr sz="1100" spc="4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정결해짐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32715" marB="0">
                    <a:lnL w="9525">
                      <a:solidFill>
                        <a:srgbClr val="DDDDDD"/>
                      </a:solidFill>
                      <a:prstDash val="solid"/>
                    </a:lnL>
                    <a:lnR w="9525">
                      <a:solidFill>
                        <a:srgbClr val="DDDDDD"/>
                      </a:solidFill>
                      <a:prstDash val="solid"/>
                    </a:lnR>
                    <a:lnT w="9525">
                      <a:solidFill>
                        <a:srgbClr val="DDDDDD"/>
                      </a:solidFill>
                      <a:prstDash val="solid"/>
                    </a:lnT>
                    <a:lnB w="9525">
                      <a:solidFill>
                        <a:srgbClr val="DDDDDD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07299" y="6415040"/>
            <a:ext cx="6132830" cy="1887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50" b="1" spc="-5" dirty="0">
                <a:solidFill>
                  <a:srgbClr val="496EA5"/>
                </a:solidFill>
                <a:latin typeface="Arial"/>
                <a:cs typeface="Arial"/>
              </a:rPr>
              <a:t>3.</a:t>
            </a:r>
            <a:r>
              <a:rPr sz="1650" b="1" spc="-40" dirty="0">
                <a:solidFill>
                  <a:srgbClr val="496EA5"/>
                </a:solidFill>
                <a:latin typeface="Arial"/>
                <a:cs typeface="Arial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결론</a:t>
            </a:r>
            <a:r>
              <a:rPr sz="1650" b="1" spc="55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및</a:t>
            </a:r>
            <a:r>
              <a:rPr sz="1650" b="1" spc="55" dirty="0">
                <a:solidFill>
                  <a:srgbClr val="496EA5"/>
                </a:solidFill>
                <a:latin typeface="Noto Sans KR"/>
                <a:cs typeface="Noto Sans KR"/>
              </a:rPr>
              <a:t> </a:t>
            </a:r>
            <a:r>
              <a:rPr sz="1650" b="1" dirty="0">
                <a:solidFill>
                  <a:srgbClr val="496EA5"/>
                </a:solidFill>
                <a:latin typeface="Noto Sans KR"/>
                <a:cs typeface="Noto Sans KR"/>
              </a:rPr>
              <a:t>적용</a:t>
            </a:r>
            <a:endParaRPr sz="1650" dirty="0">
              <a:latin typeface="Noto Sans KR"/>
              <a:cs typeface="Noto Sans KR"/>
            </a:endParaRPr>
          </a:p>
          <a:p>
            <a:pPr marL="12700" marR="8890">
              <a:lnSpc>
                <a:spcPct val="140800"/>
              </a:lnSpc>
              <a:spcBef>
                <a:spcPts val="150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하나님께서는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정의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심판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자비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용서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십자가에서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동시에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충족시키셨습니다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우리가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앞에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자신의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정직하게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고백할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때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그리스도의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보혈은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완전히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씻어주십니다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100" dirty="0">
              <a:latin typeface="Arial"/>
              <a:cs typeface="Arial"/>
            </a:endParaRPr>
          </a:p>
          <a:p>
            <a:pPr marL="146050">
              <a:lnSpc>
                <a:spcPct val="100000"/>
              </a:lnSpc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예화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100" b="1" spc="-2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디엘</a:t>
            </a:r>
            <a:r>
              <a:rPr sz="1100" b="1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무디의</a:t>
            </a:r>
            <a:r>
              <a:rPr sz="1100" b="1" spc="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일화</a:t>
            </a:r>
            <a:endParaRPr sz="1100" dirty="0">
              <a:latin typeface="Noto Sans KR"/>
              <a:cs typeface="Noto Sans KR"/>
            </a:endParaRPr>
          </a:p>
          <a:p>
            <a:pPr marL="146050" marR="161925">
              <a:lnSpc>
                <a:spcPct val="140800"/>
              </a:lnSpc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허물을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숨기지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않고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주인에게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정직하게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고백한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청년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용서를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받은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것처럼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00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우리도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앞에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어떠한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죄라도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숨기지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않고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내어놓을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때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정결케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하시는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은혜를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경험할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213</Words>
  <Application>Microsoft Office PowerPoint</Application>
  <PresentationFormat>사용자 지정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</vt:lpstr>
      <vt:lpstr>Arial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2026-06-21T11:41:02Z</dcterms:created>
  <dcterms:modified xsi:type="dcterms:W3CDTF">2026-06-21T11:42:52Z</dcterms:modified>
</cp:coreProperties>
</file>