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20000" y="1462896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20000" y="1767696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A8B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720000" y="3012522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A8B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720000" y="4257347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A8B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20000" y="5502173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A8B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720000" y="6745157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A8B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720000" y="7989982"/>
            <a:ext cx="47625" cy="330200"/>
          </a:xfrm>
          <a:custGeom>
            <a:avLst/>
            <a:gdLst/>
            <a:ahLst/>
            <a:cxnLst/>
            <a:rect l="l" t="t" r="r" b="b"/>
            <a:pathLst>
              <a:path w="47625" h="330200">
                <a:moveTo>
                  <a:pt x="47624" y="329956"/>
                </a:moveTo>
                <a:lnTo>
                  <a:pt x="0" y="329956"/>
                </a:lnTo>
                <a:lnTo>
                  <a:pt x="0" y="0"/>
                </a:lnTo>
                <a:lnTo>
                  <a:pt x="47624" y="0"/>
                </a:lnTo>
                <a:lnTo>
                  <a:pt x="47624" y="329956"/>
                </a:lnTo>
                <a:close/>
              </a:path>
            </a:pathLst>
          </a:custGeom>
          <a:solidFill>
            <a:srgbClr val="A8B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960433"/>
            <a:ext cx="3966845" cy="1102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복음의</a:t>
            </a:r>
            <a:r>
              <a:rPr dirty="0" sz="2200" spc="-2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spc="-40" b="1">
                <a:solidFill>
                  <a:srgbClr val="2B3D4F"/>
                </a:solidFill>
                <a:latin typeface="Noto Sans KR"/>
                <a:cs typeface="Noto Sans KR"/>
              </a:rPr>
              <a:t>핵심</a:t>
            </a:r>
            <a:r>
              <a:rPr dirty="0" sz="2200" spc="-40" b="1">
                <a:solidFill>
                  <a:srgbClr val="2B3D4F"/>
                </a:solidFill>
                <a:latin typeface="Arial"/>
                <a:cs typeface="Arial"/>
              </a:rPr>
              <a:t>:</a:t>
            </a:r>
            <a:r>
              <a:rPr dirty="0" sz="2200" spc="-60" b="1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하나님의</a:t>
            </a:r>
            <a:r>
              <a:rPr dirty="0" sz="2200" spc="-2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사랑과</a:t>
            </a:r>
            <a:r>
              <a:rPr dirty="0" sz="22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구원</a:t>
            </a:r>
            <a:endParaRPr sz="22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900">
              <a:latin typeface="Noto Sans KR"/>
              <a:cs typeface="Noto Sans KR"/>
            </a:endParaRPr>
          </a:p>
          <a:p>
            <a:pPr marL="155575">
              <a:lnSpc>
                <a:spcPct val="100000"/>
              </a:lnSpc>
            </a:pP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1.</a:t>
            </a:r>
            <a:r>
              <a:rPr dirty="0" sz="1600" spc="-5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하나님의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사랑</a:t>
            </a:r>
            <a:r>
              <a:rPr dirty="0" sz="1600" spc="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Arial"/>
                <a:cs typeface="Arial"/>
              </a:rPr>
              <a:t>(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요한복음</a:t>
            </a:r>
            <a:r>
              <a:rPr dirty="0" sz="1600" spc="3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Arial"/>
                <a:cs typeface="Arial"/>
              </a:rPr>
              <a:t>3:16)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299" y="2223991"/>
            <a:ext cx="6141085" cy="6708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8419">
              <a:lnSpc>
                <a:spcPct val="137300"/>
              </a:lnSpc>
              <a:spcBef>
                <a:spcPts val="10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하나님께서는 타락하여 저주 아래 놓인 세상을 극진히 사랑하사 독생자 예수 그리스도를 </a:t>
            </a:r>
            <a:r>
              <a:rPr dirty="0" sz="1100" spc="-90">
                <a:solidFill>
                  <a:srgbClr val="333333"/>
                </a:solidFill>
                <a:latin typeface="Noto Sans KR"/>
                <a:cs typeface="Noto Sans KR"/>
              </a:rPr>
              <a:t>🕔</a:t>
            </a:r>
            <a:r>
              <a:rPr dirty="0" sz="1100" spc="-90">
                <a:solidFill>
                  <a:srgbClr val="333333"/>
                </a:solidFill>
                <a:latin typeface="Noto Sans KR"/>
                <a:cs typeface="Noto Sans KR"/>
              </a:rPr>
              <a:t> 땅에 보내셨습니 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45">
                <a:solidFill>
                  <a:srgbClr val="333333"/>
                </a:solidFill>
                <a:latin typeface="Noto Sans KR"/>
                <a:cs typeface="Noto Sans KR"/>
              </a:rPr>
              <a:t>🕔는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인간의 어떠한 노력보다 앞선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하나님의 주도적인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사랑입니다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 marL="382270" indent="-227329">
              <a:lnSpc>
                <a:spcPct val="100000"/>
              </a:lnSpc>
              <a:spcBef>
                <a:spcPts val="945"/>
              </a:spcBef>
              <a:buClr>
                <a:srgbClr val="5D6D7E"/>
              </a:buClr>
              <a:buFont typeface="Arial"/>
              <a:buAutoNum type="arabicPeriod" startAt="2"/>
              <a:tabLst>
                <a:tab pos="382905" algn="l"/>
              </a:tabLst>
            </a:pP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죄의</a:t>
            </a:r>
            <a:r>
              <a:rPr dirty="0" sz="1600" spc="-5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실체와</a:t>
            </a:r>
            <a:r>
              <a:rPr dirty="0" sz="1600" spc="-5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결과</a:t>
            </a:r>
            <a:endParaRPr sz="1600">
              <a:latin typeface="Noto Sans KR"/>
              <a:cs typeface="Noto Sans KR"/>
            </a:endParaRPr>
          </a:p>
          <a:p>
            <a:pPr marL="12700" marR="51435">
              <a:lnSpc>
                <a:spcPct val="137300"/>
              </a:lnSpc>
              <a:spcBef>
                <a:spcPts val="147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아담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45">
                <a:solidFill>
                  <a:srgbClr val="333333"/>
                </a:solidFill>
                <a:latin typeface="Noto Sans KR"/>
                <a:cs typeface="Noto Sans KR"/>
              </a:rPr>
              <a:t>🕔후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인류는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불의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탐욕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시기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등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수많은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속에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살아가고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삯은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20">
                <a:solidFill>
                  <a:srgbClr val="333333"/>
                </a:solidFill>
                <a:latin typeface="Noto Sans KR"/>
                <a:cs typeface="Noto Sans KR"/>
              </a:rPr>
              <a:t>사망🕔며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하나님과의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영 </a:t>
            </a:r>
            <a:r>
              <a:rPr dirty="0" sz="1100" spc="-2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원한 단절을 초래합니다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인간은 스스로의 힘으로 </a:t>
            </a:r>
            <a:r>
              <a:rPr dirty="0" sz="1100" spc="-90">
                <a:solidFill>
                  <a:srgbClr val="333333"/>
                </a:solidFill>
                <a:latin typeface="Noto Sans KR"/>
                <a:cs typeface="Noto Sans KR"/>
              </a:rPr>
              <a:t>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죄의 문제를 해결할 수 없습니다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 marL="382270" indent="-227329">
              <a:lnSpc>
                <a:spcPct val="100000"/>
              </a:lnSpc>
              <a:spcBef>
                <a:spcPts val="944"/>
              </a:spcBef>
              <a:buClr>
                <a:srgbClr val="5D6D7E"/>
              </a:buClr>
              <a:buFont typeface="Arial"/>
              <a:buAutoNum type="arabicPeriod" startAt="3"/>
              <a:tabLst>
                <a:tab pos="382905" algn="l"/>
              </a:tabLst>
            </a:pP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대속의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원리</a:t>
            </a:r>
            <a:r>
              <a:rPr dirty="0" sz="1600" spc="-30" b="1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dirty="0" sz="1600" spc="-6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십자가의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보혈</a:t>
            </a:r>
            <a:endParaRPr sz="1600">
              <a:latin typeface="Noto Sans KR"/>
              <a:cs typeface="Noto Sans KR"/>
            </a:endParaRPr>
          </a:p>
          <a:p>
            <a:pPr marL="12700" marR="5080">
              <a:lnSpc>
                <a:spcPct val="137300"/>
              </a:lnSpc>
              <a:spcBef>
                <a:spcPts val="147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사함에는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반드시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피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흘림🕔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필요합니다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그리스도께서는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흠 없는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어린양으로서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십자가에서 </a:t>
            </a:r>
            <a:r>
              <a:rPr dirty="0" sz="1100" spc="-229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 값을 대신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치르셨습니다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25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dirty="0" sz="1100" spc="25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🕔루었다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선언을 통해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영원한 속죄를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성취하셨습니다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 marL="382270" indent="-227329">
              <a:lnSpc>
                <a:spcPct val="100000"/>
              </a:lnSpc>
              <a:spcBef>
                <a:spcPts val="944"/>
              </a:spcBef>
              <a:buClr>
                <a:srgbClr val="5D6D7E"/>
              </a:buClr>
              <a:buFont typeface="Arial"/>
              <a:buAutoNum type="arabicPeriod" startAt="4"/>
              <a:tabLst>
                <a:tab pos="382905" algn="l"/>
              </a:tabLst>
            </a:pP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구원의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방법</a:t>
            </a:r>
            <a:r>
              <a:rPr dirty="0" sz="1600" spc="-30" b="1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dirty="0" sz="1600" spc="-6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오직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믿음</a:t>
            </a:r>
            <a:endParaRPr sz="1600">
              <a:latin typeface="Noto Sans KR"/>
              <a:cs typeface="Noto Sans KR"/>
            </a:endParaRPr>
          </a:p>
          <a:p>
            <a:pPr marL="12700">
              <a:lnSpc>
                <a:spcPct val="100000"/>
              </a:lnSpc>
              <a:spcBef>
                <a:spcPts val="1964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구원은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행위가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아닌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은혜입니다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dirty="0" sz="11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회개하고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그리스도를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유일한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구주로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영접하는</a:t>
            </a:r>
            <a:endParaRPr sz="1100">
              <a:latin typeface="Noto Sans KR"/>
              <a:cs typeface="Noto Sans KR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믿음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만🕔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구원에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🕔르는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유일한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통로입니다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 marL="382270" indent="-227329">
              <a:lnSpc>
                <a:spcPct val="100000"/>
              </a:lnSpc>
              <a:spcBef>
                <a:spcPts val="985"/>
              </a:spcBef>
              <a:buClr>
                <a:srgbClr val="5D6D7E"/>
              </a:buClr>
              <a:buFont typeface="Arial"/>
              <a:buAutoNum type="arabicPeriod" startAt="5"/>
              <a:tabLst>
                <a:tab pos="382905" algn="l"/>
              </a:tabLst>
            </a:pP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결과</a:t>
            </a:r>
            <a:r>
              <a:rPr dirty="0" sz="1600" spc="-30" b="1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dirty="0" sz="1600" spc="-65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새로운</a:t>
            </a:r>
            <a:r>
              <a:rPr dirty="0" sz="1600" spc="-2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생명과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영생</a:t>
            </a:r>
            <a:endParaRPr sz="1600">
              <a:latin typeface="Noto Sans KR"/>
              <a:cs typeface="Noto Sans KR"/>
            </a:endParaRPr>
          </a:p>
          <a:p>
            <a:pPr marL="12700" marR="5080">
              <a:lnSpc>
                <a:spcPct val="137300"/>
              </a:lnSpc>
              <a:spcBef>
                <a:spcPts val="147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예수님을 믿는 자는 사망에서 생명으로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옮겨졌습니다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dirty="0" sz="1100" spc="-45">
                <a:solidFill>
                  <a:srgbClr val="333333"/>
                </a:solidFill>
                <a:latin typeface="Noto Sans KR"/>
                <a:cs typeface="Noto Sans KR"/>
              </a:rPr>
              <a:t>🕔제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우리는 하나님의 자녀라는 권세를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얻었으며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영원 </a:t>
            </a:r>
            <a:r>
              <a:rPr dirty="0" sz="1100" spc="-2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천국 유업을 약속받은 존재가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되었습니다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 marL="382270" indent="-227329">
              <a:lnSpc>
                <a:spcPct val="100000"/>
              </a:lnSpc>
              <a:spcBef>
                <a:spcPts val="944"/>
              </a:spcBef>
              <a:buClr>
                <a:srgbClr val="5D6D7E"/>
              </a:buClr>
              <a:buFont typeface="Arial"/>
              <a:buAutoNum type="arabicPeriod" startAt="6"/>
              <a:tabLst>
                <a:tab pos="382905" algn="l"/>
              </a:tabLst>
            </a:pP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결론</a:t>
            </a:r>
            <a:r>
              <a:rPr dirty="0" sz="1600" spc="-30" b="1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dirty="0" sz="1600" spc="-65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영광</a:t>
            </a:r>
            <a:r>
              <a:rPr dirty="0" sz="1600" spc="-2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돌리는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삶</a:t>
            </a:r>
            <a:endParaRPr sz="1600">
              <a:latin typeface="Noto Sans KR"/>
              <a:cs typeface="Noto Sans KR"/>
            </a:endParaRPr>
          </a:p>
          <a:p>
            <a:pPr marL="12700" marR="15875">
              <a:lnSpc>
                <a:spcPct val="137300"/>
              </a:lnSpc>
              <a:spcBef>
                <a:spcPts val="1475"/>
              </a:spcBef>
            </a:pP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값없🕔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받은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구원의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은혜를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기억하며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복음의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증인으로서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진리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안에서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거룩한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살아가는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45">
                <a:solidFill>
                  <a:srgbClr val="333333"/>
                </a:solidFill>
                <a:latin typeface="Noto Sans KR"/>
                <a:cs typeface="Noto Sans KR"/>
              </a:rPr>
              <a:t>것🕔 </a:t>
            </a:r>
            <a:r>
              <a:rPr dirty="0" sz="1100" spc="-2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사명입니다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51019" y="9445579"/>
            <a:ext cx="28581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7E8C8C"/>
                </a:solidFill>
                <a:latin typeface="Noto Sans KR"/>
                <a:cs typeface="Noto Sans KR"/>
              </a:rPr>
              <a:t>참고</a:t>
            </a:r>
            <a:r>
              <a:rPr dirty="0" sz="1100" spc="-10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7E8C8C"/>
                </a:solidFill>
                <a:latin typeface="Noto Sans KR"/>
                <a:cs typeface="Noto Sans KR"/>
              </a:rPr>
              <a:t>자료</a:t>
            </a:r>
            <a:r>
              <a:rPr dirty="0" sz="1100" spc="-5">
                <a:solidFill>
                  <a:srgbClr val="7E8C8C"/>
                </a:solidFill>
                <a:latin typeface="Arial"/>
                <a:cs typeface="Arial"/>
              </a:rPr>
              <a:t>:</a:t>
            </a:r>
            <a:r>
              <a:rPr dirty="0" sz="1100" spc="-30">
                <a:solidFill>
                  <a:srgbClr val="7E8C8C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7E8C8C"/>
                </a:solidFill>
                <a:latin typeface="Noto Sans KR"/>
                <a:cs typeface="Noto Sans KR"/>
              </a:rPr>
              <a:t>티니피플</a:t>
            </a:r>
            <a:r>
              <a:rPr dirty="0" sz="1100" spc="-5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E8C8C"/>
                </a:solidFill>
                <a:latin typeface="Noto Sans KR"/>
                <a:cs typeface="Noto Sans KR"/>
              </a:rPr>
              <a:t>복음</a:t>
            </a:r>
            <a:r>
              <a:rPr dirty="0" sz="1100" spc="-10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E8C8C"/>
                </a:solidFill>
                <a:latin typeface="Noto Sans KR"/>
                <a:cs typeface="Noto Sans KR"/>
              </a:rPr>
              <a:t>교육</a:t>
            </a:r>
            <a:r>
              <a:rPr dirty="0" sz="1100" spc="-5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E8C8C"/>
                </a:solidFill>
                <a:latin typeface="Noto Sans KR"/>
                <a:cs typeface="Noto Sans KR"/>
              </a:rPr>
              <a:t>자료</a:t>
            </a:r>
            <a:r>
              <a:rPr dirty="0" sz="1100" spc="25">
                <a:solidFill>
                  <a:srgbClr val="7E8C8C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E8C8C"/>
                </a:solidFill>
                <a:latin typeface="Arial"/>
                <a:cs typeface="Arial"/>
              </a:rPr>
              <a:t>(2026.06.13)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2026-06-13T01:21:33Z</dcterms:created>
  <dcterms:modified xsi:type="dcterms:W3CDTF">2026-06-13T01:21:33Z</dcterms:modified>
</cp:coreProperties>
</file>