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534372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2253212"/>
            <a:ext cx="38100" cy="382905"/>
          </a:xfrm>
          <a:custGeom>
            <a:avLst/>
            <a:gdLst/>
            <a:ahLst/>
            <a:cxnLst/>
            <a:rect l="l" t="t" r="r" b="b"/>
            <a:pathLst>
              <a:path w="38100" h="382905">
                <a:moveTo>
                  <a:pt x="38099" y="382698"/>
                </a:moveTo>
                <a:lnTo>
                  <a:pt x="0" y="382698"/>
                </a:lnTo>
                <a:lnTo>
                  <a:pt x="0" y="0"/>
                </a:lnTo>
                <a:lnTo>
                  <a:pt x="38099" y="0"/>
                </a:lnTo>
                <a:lnTo>
                  <a:pt x="38099" y="382698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5371011"/>
            <a:ext cx="38100" cy="382905"/>
          </a:xfrm>
          <a:custGeom>
            <a:avLst/>
            <a:gdLst/>
            <a:ahLst/>
            <a:cxnLst/>
            <a:rect l="l" t="t" r="r" b="b"/>
            <a:pathLst>
              <a:path w="38100" h="382904">
                <a:moveTo>
                  <a:pt x="38099" y="382698"/>
                </a:moveTo>
                <a:lnTo>
                  <a:pt x="0" y="382698"/>
                </a:lnTo>
                <a:lnTo>
                  <a:pt x="0" y="0"/>
                </a:lnTo>
                <a:lnTo>
                  <a:pt x="38099" y="0"/>
                </a:lnTo>
                <a:lnTo>
                  <a:pt x="38099" y="382698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720000"/>
            <a:ext cx="38100" cy="382905"/>
          </a:xfrm>
          <a:custGeom>
            <a:avLst/>
            <a:gdLst/>
            <a:ahLst/>
            <a:cxnLst/>
            <a:rect l="l" t="t" r="r" b="b"/>
            <a:pathLst>
              <a:path w="38100" h="382905">
                <a:moveTo>
                  <a:pt x="38099" y="382698"/>
                </a:moveTo>
                <a:lnTo>
                  <a:pt x="0" y="382698"/>
                </a:lnTo>
                <a:lnTo>
                  <a:pt x="0" y="0"/>
                </a:lnTo>
                <a:lnTo>
                  <a:pt x="38099" y="0"/>
                </a:lnTo>
                <a:lnTo>
                  <a:pt x="38099" y="382698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3580351"/>
            <a:ext cx="38100" cy="382905"/>
          </a:xfrm>
          <a:custGeom>
            <a:avLst/>
            <a:gdLst/>
            <a:ahLst/>
            <a:cxnLst/>
            <a:rect l="l" t="t" r="r" b="b"/>
            <a:pathLst>
              <a:path w="38100" h="382904">
                <a:moveTo>
                  <a:pt x="38099" y="382698"/>
                </a:moveTo>
                <a:lnTo>
                  <a:pt x="0" y="382698"/>
                </a:lnTo>
                <a:lnTo>
                  <a:pt x="0" y="0"/>
                </a:lnTo>
                <a:lnTo>
                  <a:pt x="38099" y="0"/>
                </a:lnTo>
                <a:lnTo>
                  <a:pt x="38099" y="382698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6040378"/>
            <a:ext cx="6120130" cy="949325"/>
          </a:xfrm>
          <a:custGeom>
            <a:avLst/>
            <a:gdLst/>
            <a:ahLst/>
            <a:cxnLst/>
            <a:rect l="l" t="t" r="r" b="b"/>
            <a:pathLst>
              <a:path w="6120130" h="949325">
                <a:moveTo>
                  <a:pt x="6072377" y="949046"/>
                </a:moveTo>
                <a:lnTo>
                  <a:pt x="47622" y="949046"/>
                </a:lnTo>
                <a:lnTo>
                  <a:pt x="29132" y="945289"/>
                </a:lnTo>
                <a:lnTo>
                  <a:pt x="13989" y="935057"/>
                </a:lnTo>
                <a:lnTo>
                  <a:pt x="3757" y="919914"/>
                </a:lnTo>
                <a:lnTo>
                  <a:pt x="0" y="901423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01423"/>
                </a:lnTo>
                <a:lnTo>
                  <a:pt x="6116242" y="919914"/>
                </a:lnTo>
                <a:lnTo>
                  <a:pt x="6106010" y="935057"/>
                </a:lnTo>
                <a:lnTo>
                  <a:pt x="6090867" y="945289"/>
                </a:lnTo>
                <a:lnTo>
                  <a:pt x="6072377" y="949046"/>
                </a:lnTo>
                <a:close/>
              </a:path>
            </a:pathLst>
          </a:custGeom>
          <a:solidFill>
            <a:srgbClr val="EDF2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000" y="6054368"/>
            <a:ext cx="38735" cy="921385"/>
          </a:xfrm>
          <a:custGeom>
            <a:avLst/>
            <a:gdLst/>
            <a:ahLst/>
            <a:cxnLst/>
            <a:rect l="l" t="t" r="r" b="b"/>
            <a:pathLst>
              <a:path w="38734" h="921384">
                <a:moveTo>
                  <a:pt x="13989" y="921067"/>
                </a:moveTo>
                <a:lnTo>
                  <a:pt x="3757" y="905924"/>
                </a:lnTo>
                <a:lnTo>
                  <a:pt x="0" y="887432"/>
                </a:lnTo>
                <a:lnTo>
                  <a:pt x="0" y="33634"/>
                </a:lnTo>
                <a:lnTo>
                  <a:pt x="3757" y="15142"/>
                </a:lnTo>
                <a:lnTo>
                  <a:pt x="13989" y="0"/>
                </a:lnTo>
                <a:lnTo>
                  <a:pt x="38471" y="24482"/>
                </a:lnTo>
                <a:lnTo>
                  <a:pt x="38099" y="33634"/>
                </a:lnTo>
                <a:lnTo>
                  <a:pt x="38099" y="887432"/>
                </a:lnTo>
                <a:lnTo>
                  <a:pt x="38471" y="896585"/>
                </a:lnTo>
                <a:lnTo>
                  <a:pt x="13989" y="921067"/>
                </a:lnTo>
                <a:close/>
              </a:path>
            </a:pathLst>
          </a:custGeom>
          <a:solidFill>
            <a:srgbClr val="7080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983450"/>
            <a:ext cx="61482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299" y="2774341"/>
            <a:ext cx="6148250" cy="2332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299" y="983450"/>
            <a:ext cx="4314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복음</a:t>
            </a:r>
            <a:r>
              <a:rPr spc="100" dirty="0"/>
              <a:t> </a:t>
            </a:r>
            <a:r>
              <a:rPr spc="-5" dirty="0">
                <a:latin typeface="Arial"/>
                <a:cs typeface="Arial"/>
              </a:rPr>
              <a:t>3:</a:t>
            </a:r>
            <a:r>
              <a:rPr spc="-25" dirty="0">
                <a:latin typeface="Arial"/>
                <a:cs typeface="Arial"/>
              </a:rPr>
              <a:t> </a:t>
            </a:r>
            <a:r>
              <a:rPr dirty="0"/>
              <a:t>죄</a:t>
            </a:r>
            <a:r>
              <a:rPr dirty="0">
                <a:latin typeface="Arial"/>
                <a:cs typeface="Arial"/>
              </a:rPr>
              <a:t>(</a:t>
            </a:r>
            <a:r>
              <a:rPr dirty="0"/>
              <a:t>罪</a:t>
            </a:r>
            <a:r>
              <a:rPr dirty="0">
                <a:latin typeface="Arial"/>
                <a:cs typeface="Arial"/>
              </a:rPr>
              <a:t>)</a:t>
            </a:r>
            <a:r>
              <a:rPr dirty="0"/>
              <a:t>를</a:t>
            </a:r>
            <a:r>
              <a:rPr spc="105" dirty="0"/>
              <a:t> </a:t>
            </a:r>
            <a:r>
              <a:rPr dirty="0"/>
              <a:t>정결케</a:t>
            </a:r>
            <a:r>
              <a:rPr spc="105" dirty="0"/>
              <a:t> </a:t>
            </a:r>
            <a:r>
              <a:rPr dirty="0"/>
              <a:t>하신</a:t>
            </a:r>
            <a:r>
              <a:rPr spc="110" dirty="0"/>
              <a:t> </a:t>
            </a:r>
            <a:r>
              <a:rPr dirty="0"/>
              <a:t>주님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299" y="1780900"/>
            <a:ext cx="1946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주제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CLEAN</a:t>
            </a:r>
            <a:r>
              <a:rPr sz="1200" b="1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&amp;</a:t>
            </a:r>
            <a:r>
              <a:rPr sz="1200" b="1" spc="-25" dirty="0">
                <a:solidFill>
                  <a:srgbClr val="333333"/>
                </a:solidFill>
                <a:latin typeface="Arial"/>
                <a:cs typeface="Arial"/>
              </a:rPr>
              <a:t> NEAT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정결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650" y="2290981"/>
            <a:ext cx="3620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880B8"/>
                </a:solidFill>
                <a:latin typeface="Arial"/>
                <a:cs typeface="Arial"/>
              </a:rPr>
              <a:t>1.</a:t>
            </a:r>
            <a:r>
              <a:rPr sz="1800" b="1" spc="-2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인간의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실존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죄로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인한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오염과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절망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650" y="5408780"/>
            <a:ext cx="4671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880B8"/>
                </a:solidFill>
                <a:latin typeface="Arial"/>
                <a:cs typeface="Arial"/>
              </a:rPr>
              <a:t>2.</a:t>
            </a:r>
            <a:r>
              <a:rPr sz="1800" b="1" spc="-2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하나님의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해결책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예수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그리스도의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정결케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하심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299" y="2774341"/>
            <a:ext cx="6090285" cy="233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08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본질적으로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하나님과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분리되어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있으며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스스로의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힘으로는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정결해질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영적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파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상태에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9055" indent="-95885">
              <a:lnSpc>
                <a:spcPct val="1408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영적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상태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마음으로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원수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되었으며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골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1:21),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종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지옥에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갈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수밖에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운명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놓여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있었습니다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엡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2:12).</a:t>
            </a:r>
            <a:endParaRPr sz="1200" dirty="0">
              <a:latin typeface="Arial"/>
              <a:cs typeface="Arial"/>
            </a:endParaRPr>
          </a:p>
          <a:p>
            <a:pPr marL="393700" marR="20955" indent="-95885">
              <a:lnSpc>
                <a:spcPct val="140800"/>
              </a:lnSpc>
              <a:spcBef>
                <a:spcPts val="37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결과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ko-KR" altLang="en-US" sz="1200" b="1" spc="-10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단순한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도덕적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실수를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넘어선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존재론적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오염입니다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성경은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행악자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모습으로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비추며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대적하거나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비웃는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상태를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지적합니다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46355" indent="-95885">
              <a:lnSpc>
                <a:spcPct val="140800"/>
              </a:lnSpc>
              <a:spcBef>
                <a:spcPts val="375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스스로의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한계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떠난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무지함과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가운데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빠져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있으면서도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4:8),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세상의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철학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인간적인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방법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골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2:8,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23)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으로는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결코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00" dirty="0">
                <a:solidFill>
                  <a:srgbClr val="333333"/>
                </a:solidFill>
                <a:latin typeface="Noto Sans KR"/>
                <a:cs typeface="Noto Sans KR"/>
              </a:rPr>
              <a:t> 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정결함을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299" y="5966710"/>
            <a:ext cx="6134100" cy="28443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하나님께서는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더러움을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씻어내기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위해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스스로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정결한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제물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되셨습니다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080" indent="-95885">
              <a:lnSpc>
                <a:spcPct val="137100"/>
              </a:lnSpc>
              <a:spcBef>
                <a:spcPts val="125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사역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어린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양과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같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벧전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1:19)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위해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죽으셨습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그분은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대신해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법적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요구와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증서를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도말하셨습니다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골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2:14~15).</a:t>
            </a:r>
            <a:endParaRPr sz="1200" dirty="0">
              <a:latin typeface="Arial"/>
              <a:cs typeface="Arial"/>
            </a:endParaRPr>
          </a:p>
          <a:p>
            <a:pPr marL="393700" indent="-95885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정결의</a:t>
            </a:r>
            <a:r>
              <a:rPr sz="1200" b="1" spc="1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원리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endParaRPr sz="1200" dirty="0">
              <a:latin typeface="Arial"/>
              <a:cs typeface="Arial"/>
            </a:endParaRPr>
          </a:p>
          <a:p>
            <a:pPr marL="774700" lvl="1" indent="-96520">
              <a:lnSpc>
                <a:spcPct val="100000"/>
              </a:lnSpc>
              <a:spcBef>
                <a:spcPts val="585"/>
              </a:spcBef>
              <a:buFont typeface="Arial"/>
              <a:buChar char="◦"/>
              <a:tabLst>
                <a:tab pos="774700" algn="l"/>
              </a:tabLst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예수의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피는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죄에서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깨끗하게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하십니다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요일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1:7).</a:t>
            </a:r>
            <a:endParaRPr sz="1200" dirty="0">
              <a:latin typeface="Arial"/>
              <a:cs typeface="Arial"/>
            </a:endParaRPr>
          </a:p>
          <a:p>
            <a:pPr marL="774700" marR="157480" lvl="1" indent="-96520">
              <a:lnSpc>
                <a:spcPct val="140800"/>
              </a:lnSpc>
              <a:spcBef>
                <a:spcPts val="375"/>
              </a:spcBef>
              <a:buFont typeface="Arial"/>
              <a:buChar char="◦"/>
              <a:tabLst>
                <a:tab pos="774700" algn="l"/>
              </a:tabLst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우리가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범죄를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인정하고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자백하면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미쁘신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불의에서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깨끗하게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하십니다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요일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1:9).</a:t>
            </a:r>
            <a:endParaRPr sz="1200" dirty="0">
              <a:latin typeface="Arial"/>
              <a:cs typeface="Arial"/>
            </a:endParaRPr>
          </a:p>
          <a:p>
            <a:pPr marL="774700" lvl="1" indent="-96520">
              <a:lnSpc>
                <a:spcPct val="100000"/>
              </a:lnSpc>
              <a:spcBef>
                <a:spcPts val="965"/>
              </a:spcBef>
              <a:buFont typeface="Arial"/>
              <a:buChar char="◦"/>
              <a:tabLst>
                <a:tab pos="774700" algn="l"/>
              </a:tabLst>
            </a:pP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노력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오직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생명과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부활을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선물입니다</a:t>
            </a:r>
            <a:endParaRPr sz="1200" dirty="0">
              <a:latin typeface="Noto Sans KR"/>
              <a:cs typeface="Noto Sans KR"/>
            </a:endParaRPr>
          </a:p>
          <a:p>
            <a:pPr marL="774700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골</a:t>
            </a:r>
            <a:r>
              <a:rPr sz="1200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2:12~13,</a:t>
            </a:r>
            <a:r>
              <a:rPr sz="12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3:4).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650" y="757769"/>
            <a:ext cx="3556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880B8"/>
                </a:solidFill>
                <a:latin typeface="Arial"/>
                <a:cs typeface="Arial"/>
              </a:rPr>
              <a:t>3.</a:t>
            </a:r>
            <a:r>
              <a:rPr sz="1800" b="1" spc="-2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응답과</a:t>
            </a:r>
            <a:r>
              <a:rPr sz="1800" b="1" spc="7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구원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800" b="1" spc="-20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강도의</a:t>
            </a:r>
            <a:r>
              <a:rPr sz="1800" b="1" spc="7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깨달음과</a:t>
            </a:r>
            <a:r>
              <a:rPr sz="1800" b="1" spc="8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믿음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650" y="3618120"/>
            <a:ext cx="3645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880B8"/>
                </a:solidFill>
                <a:latin typeface="Arial"/>
                <a:cs typeface="Arial"/>
              </a:rPr>
              <a:t>4.</a:t>
            </a:r>
            <a:r>
              <a:rPr sz="1800" b="1" spc="-20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결론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2880B8"/>
                </a:solidFill>
                <a:latin typeface="Arial"/>
                <a:cs typeface="Arial"/>
              </a:rPr>
              <a:t>CLEAN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&amp;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880B8"/>
                </a:solidFill>
                <a:latin typeface="Arial"/>
                <a:cs typeface="Arial"/>
              </a:rPr>
              <a:t>NEAT</a:t>
            </a:r>
            <a:r>
              <a:rPr sz="1800" b="1" spc="-1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(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정결한</a:t>
            </a:r>
            <a:r>
              <a:rPr sz="1800" b="1" spc="8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삶</a:t>
            </a:r>
            <a:r>
              <a:rPr sz="1800" b="1" dirty="0">
                <a:solidFill>
                  <a:srgbClr val="2880B8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299" y="1315698"/>
            <a:ext cx="6101715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누가복음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23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장의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행악자의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비유는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핵심을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명확히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보여줍니다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080" indent="-95885">
              <a:lnSpc>
                <a:spcPct val="1408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두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가지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반응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끝까지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비방하며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부인하지만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다른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인정하고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고백하며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주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(Lord)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인정합니다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47625" indent="-95885">
              <a:lnSpc>
                <a:spcPct val="140800"/>
              </a:lnSpc>
              <a:spcBef>
                <a:spcPts val="375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즉각적인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구원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죽을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때나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사후에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루어지는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아닙니다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됨을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시인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순간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단번에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 </a:t>
            </a:r>
            <a:r>
              <a:rPr lang="ko-KR" altLang="en-US" sz="1200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15" dirty="0" err="1">
                <a:solidFill>
                  <a:srgbClr val="333333"/>
                </a:solidFill>
                <a:latin typeface="Noto Sans KR"/>
                <a:cs typeface="Noto Sans KR"/>
              </a:rPr>
              <a:t>루어집니다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10:10).</a:t>
            </a:r>
            <a:endParaRPr sz="1200" dirty="0">
              <a:latin typeface="Arial"/>
              <a:cs typeface="Arial"/>
            </a:endParaRPr>
          </a:p>
          <a:p>
            <a:pPr marL="393700" marR="132715" indent="-95885">
              <a:lnSpc>
                <a:spcPct val="140800"/>
              </a:lnSpc>
              <a:spcBef>
                <a:spcPts val="37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결과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자에게는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영생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있으며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진노에서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벗어나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정결하고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새로운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피조물로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거듭나게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3:36).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299" y="4101481"/>
            <a:ext cx="6114415" cy="3787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408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복음은 단지 죄를 씻는 것에서 끝나지 않고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 생명 안에서 새롭게 정돈되는 삶으로 우리를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초대합니다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080" indent="-95885">
              <a:lnSpc>
                <a:spcPct val="1408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영광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정결해진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자들은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계시록의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모습처럼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영광과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존귀를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돌리는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삽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4:8~11).</a:t>
            </a:r>
            <a:endParaRPr sz="1200" dirty="0">
              <a:latin typeface="Arial"/>
              <a:cs typeface="Arial"/>
            </a:endParaRPr>
          </a:p>
          <a:p>
            <a:pPr marL="393700" marR="15875" indent="-95885">
              <a:lnSpc>
                <a:spcPct val="140800"/>
              </a:lnSpc>
              <a:spcBef>
                <a:spcPts val="37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확신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정결함을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공로가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아니라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히브리서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절과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9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14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절의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말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씀처럼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아들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그리스도께서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친히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정결하게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하셨기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때문입니다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 dirty="0">
              <a:latin typeface="Arial"/>
              <a:cs typeface="Arial"/>
            </a:endParaRPr>
          </a:p>
          <a:p>
            <a:pPr marL="146050" marR="121920">
              <a:lnSpc>
                <a:spcPct val="140800"/>
              </a:lnSpc>
              <a:spcBef>
                <a:spcPts val="1090"/>
              </a:spcBef>
            </a:pP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주의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우슬초로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나를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정결하게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하소서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내가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정하리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나의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씻어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주소서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내가</a:t>
            </a:r>
            <a:r>
              <a:rPr sz="1200" spc="8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눈보다</a:t>
            </a:r>
            <a:r>
              <a:rPr sz="1200" spc="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더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희리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51:7)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00" dirty="0">
              <a:latin typeface="Arial"/>
              <a:cs typeface="Arial"/>
            </a:endParaRPr>
          </a:p>
          <a:p>
            <a:pPr marL="12700" marR="6985" algn="just">
              <a:lnSpc>
                <a:spcPct val="140800"/>
              </a:lnSpc>
            </a:pPr>
            <a:r>
              <a:rPr lang="ko-KR" altLang="en-US" sz="1200" spc="-9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9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복음의 핵심은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나의 어떠함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 내려놓고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 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 그리스도께서 행하신 정결케 하는 능력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전적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으로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의지하는 것입니다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본인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죄인임을 인정하는 순간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lang="ko-KR" altLang="en-US" sz="1200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미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 정결케 하시는 은혜가 시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작된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484</Words>
  <Application>Microsoft Office PowerPoint</Application>
  <PresentationFormat>사용자 지정</PresentationFormat>
  <Paragraphs>28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Noto Sans KR</vt:lpstr>
      <vt:lpstr>Arial</vt:lpstr>
      <vt:lpstr>Calibri</vt:lpstr>
      <vt:lpstr>Office Theme</vt:lpstr>
      <vt:lpstr>복음 3: 죄(罪)를 정결케 하신 주님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3</cp:revision>
  <dcterms:created xsi:type="dcterms:W3CDTF">2026-06-22T09:38:19Z</dcterms:created>
  <dcterms:modified xsi:type="dcterms:W3CDTF">2026-06-22T09:41:13Z</dcterms:modified>
</cp:coreProperties>
</file>