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0" y="1259302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0000" y="1516477"/>
            <a:ext cx="38100" cy="320040"/>
          </a:xfrm>
          <a:custGeom>
            <a:avLst/>
            <a:gdLst/>
            <a:ahLst/>
            <a:cxnLst/>
            <a:rect l="l" t="t" r="r" b="b"/>
            <a:pathLst>
              <a:path w="38100" h="320039">
                <a:moveTo>
                  <a:pt x="38099" y="319859"/>
                </a:moveTo>
                <a:lnTo>
                  <a:pt x="0" y="319859"/>
                </a:lnTo>
                <a:lnTo>
                  <a:pt x="0" y="0"/>
                </a:lnTo>
                <a:lnTo>
                  <a:pt x="38099" y="0"/>
                </a:lnTo>
                <a:lnTo>
                  <a:pt x="38099" y="319859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0000" y="2687184"/>
            <a:ext cx="38100" cy="320040"/>
          </a:xfrm>
          <a:custGeom>
            <a:avLst/>
            <a:gdLst/>
            <a:ahLst/>
            <a:cxnLst/>
            <a:rect l="l" t="t" r="r" b="b"/>
            <a:pathLst>
              <a:path w="38100" h="320039">
                <a:moveTo>
                  <a:pt x="38099" y="319859"/>
                </a:moveTo>
                <a:lnTo>
                  <a:pt x="0" y="319859"/>
                </a:lnTo>
                <a:lnTo>
                  <a:pt x="0" y="0"/>
                </a:lnTo>
                <a:lnTo>
                  <a:pt x="38099" y="0"/>
                </a:lnTo>
                <a:lnTo>
                  <a:pt x="38099" y="319859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000" y="6577064"/>
            <a:ext cx="38100" cy="320040"/>
          </a:xfrm>
          <a:custGeom>
            <a:avLst/>
            <a:gdLst/>
            <a:ahLst/>
            <a:cxnLst/>
            <a:rect l="l" t="t" r="r" b="b"/>
            <a:pathLst>
              <a:path w="38100" h="320040">
                <a:moveTo>
                  <a:pt x="38099" y="319859"/>
                </a:moveTo>
                <a:lnTo>
                  <a:pt x="0" y="319859"/>
                </a:lnTo>
                <a:lnTo>
                  <a:pt x="0" y="0"/>
                </a:lnTo>
                <a:lnTo>
                  <a:pt x="38099" y="0"/>
                </a:lnTo>
                <a:lnTo>
                  <a:pt x="38099" y="319859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0000" y="7747770"/>
            <a:ext cx="38100" cy="320040"/>
          </a:xfrm>
          <a:custGeom>
            <a:avLst/>
            <a:gdLst/>
            <a:ahLst/>
            <a:cxnLst/>
            <a:rect l="l" t="t" r="r" b="b"/>
            <a:pathLst>
              <a:path w="38100" h="320040">
                <a:moveTo>
                  <a:pt x="38099" y="319859"/>
                </a:moveTo>
                <a:lnTo>
                  <a:pt x="0" y="319859"/>
                </a:lnTo>
                <a:lnTo>
                  <a:pt x="0" y="0"/>
                </a:lnTo>
                <a:lnTo>
                  <a:pt x="38099" y="0"/>
                </a:lnTo>
                <a:lnTo>
                  <a:pt x="38099" y="319859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07299" y="759266"/>
            <a:ext cx="5704205" cy="1049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복음</a:t>
            </a:r>
            <a:r>
              <a:rPr sz="2200" b="1" spc="95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spc="-5" dirty="0">
                <a:solidFill>
                  <a:srgbClr val="2B3D4F"/>
                </a:solidFill>
                <a:latin typeface="Arial"/>
                <a:cs typeface="Arial"/>
              </a:rPr>
              <a:t>7:</a:t>
            </a:r>
            <a:r>
              <a:rPr sz="2200" b="1" spc="-20" dirty="0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잃어버린</a:t>
            </a:r>
            <a:r>
              <a:rPr sz="2200" b="1" spc="10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양을</a:t>
            </a:r>
            <a:r>
              <a:rPr sz="2200" b="1" spc="105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향한</a:t>
            </a:r>
            <a:r>
              <a:rPr sz="2200" b="1" spc="10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하나님의</a:t>
            </a:r>
            <a:r>
              <a:rPr sz="2200" b="1" spc="100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사랑과</a:t>
            </a:r>
            <a:r>
              <a:rPr sz="2200" b="1" spc="105" dirty="0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sz="2200" b="1" dirty="0">
                <a:solidFill>
                  <a:srgbClr val="2B3D4F"/>
                </a:solidFill>
                <a:latin typeface="Noto Sans KR"/>
                <a:cs typeface="Noto Sans KR"/>
              </a:rPr>
              <a:t>구원</a:t>
            </a:r>
            <a:endParaRPr sz="220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00">
              <a:latin typeface="Noto Sans KR"/>
              <a:cs typeface="Noto Sans KR"/>
            </a:endParaRPr>
          </a:p>
          <a:p>
            <a:pPr marL="146050">
              <a:lnSpc>
                <a:spcPct val="100000"/>
              </a:lnSpc>
              <a:spcBef>
                <a:spcPts val="5"/>
              </a:spcBef>
            </a:pPr>
            <a:r>
              <a:rPr sz="1600" b="1" spc="-5" dirty="0">
                <a:solidFill>
                  <a:srgbClr val="2880B8"/>
                </a:solidFill>
                <a:latin typeface="Arial"/>
                <a:cs typeface="Arial"/>
              </a:rPr>
              <a:t>1.</a:t>
            </a:r>
            <a:r>
              <a:rPr sz="1600" b="1" spc="-40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하나님의</a:t>
            </a:r>
            <a:r>
              <a:rPr sz="1600" b="1" spc="5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보편적</a:t>
            </a:r>
            <a:r>
              <a:rPr sz="1600" b="1" spc="5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초청</a:t>
            </a:r>
            <a:endParaRPr sz="1600">
              <a:latin typeface="Noto Sans KR"/>
              <a:cs typeface="Noto Sans KR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7299" y="1963886"/>
            <a:ext cx="6133465" cy="1414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2400"/>
              </a:lnSpc>
              <a:spcBef>
                <a:spcPts val="100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하나님은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사람</a:t>
            </a:r>
            <a:r>
              <a:rPr lang="ko-KR" altLang="en-US" sz="1100" spc="-3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구원을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받으며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진리를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아는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데에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100" spc="5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25" dirty="0" err="1">
                <a:solidFill>
                  <a:srgbClr val="333333"/>
                </a:solidFill>
                <a:latin typeface="Noto Sans KR"/>
                <a:cs typeface="Noto Sans KR"/>
              </a:rPr>
              <a:t>르기를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원하십니다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딤전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2:4).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길을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잃고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방황하는 </a:t>
            </a:r>
            <a:r>
              <a:rPr sz="1100" spc="-229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100" spc="5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들을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하나님은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간절한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마음으로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찾고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계십니다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 dirty="0">
              <a:latin typeface="Arial"/>
              <a:cs typeface="Arial"/>
            </a:endParaRPr>
          </a:p>
          <a:p>
            <a:pPr marL="146050">
              <a:lnSpc>
                <a:spcPct val="100000"/>
              </a:lnSpc>
            </a:pPr>
            <a:r>
              <a:rPr sz="1600" b="1" spc="-5" dirty="0">
                <a:solidFill>
                  <a:srgbClr val="2880B8"/>
                </a:solidFill>
                <a:latin typeface="Arial"/>
                <a:cs typeface="Arial"/>
              </a:rPr>
              <a:t>2.</a:t>
            </a:r>
            <a:r>
              <a:rPr sz="1600" b="1" spc="-30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잃어버린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양</a:t>
            </a:r>
            <a:r>
              <a:rPr sz="1600" b="1" dirty="0">
                <a:solidFill>
                  <a:srgbClr val="2880B8"/>
                </a:solidFill>
                <a:latin typeface="Arial"/>
                <a:cs typeface="Arial"/>
              </a:rPr>
              <a:t>:</a:t>
            </a:r>
            <a:r>
              <a:rPr sz="1600" b="1" spc="-25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그들은</a:t>
            </a:r>
            <a:r>
              <a:rPr sz="1600" b="1" spc="6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누구인가</a:t>
            </a:r>
            <a:r>
              <a:rPr sz="1600" b="1" dirty="0">
                <a:solidFill>
                  <a:srgbClr val="2880B8"/>
                </a:solidFill>
                <a:latin typeface="Arial"/>
                <a:cs typeface="Arial"/>
              </a:rPr>
              <a:t>?</a:t>
            </a:r>
            <a:endParaRPr sz="16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30"/>
              </a:spcBef>
            </a:pP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‘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잃어버린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양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’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은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품을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떠나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영적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실체를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잃어버린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인간의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보편적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상태를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의미합니다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069375"/>
              </p:ext>
            </p:extLst>
          </p:nvPr>
        </p:nvGraphicFramePr>
        <p:xfrm>
          <a:off x="719999" y="3584557"/>
          <a:ext cx="6111240" cy="2110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8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12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057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Noto Sans KR"/>
                          <a:cs typeface="Noto Sans KR"/>
                        </a:rPr>
                        <a:t>유형</a:t>
                      </a:r>
                      <a:endParaRPr sz="1100">
                        <a:latin typeface="Noto Sans KR"/>
                        <a:cs typeface="Noto Sans KR"/>
                      </a:endParaRPr>
                    </a:p>
                  </a:txBody>
                  <a:tcPr marL="0" marR="0" marT="125730" marB="0">
                    <a:lnL w="9525">
                      <a:solidFill>
                        <a:srgbClr val="BCC3C6"/>
                      </a:solidFill>
                      <a:prstDash val="solid"/>
                    </a:lnL>
                    <a:lnR w="9525">
                      <a:solidFill>
                        <a:srgbClr val="BCC3C6"/>
                      </a:solidFill>
                      <a:prstDash val="solid"/>
                    </a:lnR>
                    <a:lnT w="9525">
                      <a:solidFill>
                        <a:srgbClr val="BCC3C6"/>
                      </a:solidFill>
                      <a:prstDash val="solid"/>
                    </a:lnT>
                    <a:lnB w="9525">
                      <a:solidFill>
                        <a:srgbClr val="BCC3C6"/>
                      </a:solidFill>
                      <a:prstDash val="solid"/>
                    </a:lnB>
                    <a:solidFill>
                      <a:srgbClr val="34495D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Noto Sans KR"/>
                          <a:cs typeface="Noto Sans KR"/>
                        </a:rPr>
                        <a:t>상태</a:t>
                      </a:r>
                      <a:r>
                        <a:rPr sz="1100" b="1" spc="10" dirty="0">
                          <a:solidFill>
                            <a:srgbClr val="FFFFFF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b="1" dirty="0">
                          <a:solidFill>
                            <a:srgbClr val="FFFFFF"/>
                          </a:solidFill>
                          <a:latin typeface="Noto Sans KR"/>
                          <a:cs typeface="Noto Sans KR"/>
                        </a:rPr>
                        <a:t>설명</a:t>
                      </a:r>
                      <a:endParaRPr sz="1100">
                        <a:latin typeface="Noto Sans KR"/>
                        <a:cs typeface="Noto Sans KR"/>
                      </a:endParaRPr>
                    </a:p>
                  </a:txBody>
                  <a:tcPr marL="0" marR="0" marT="125730" marB="0">
                    <a:lnL w="9525">
                      <a:solidFill>
                        <a:srgbClr val="BCC3C6"/>
                      </a:solidFill>
                      <a:prstDash val="solid"/>
                    </a:lnL>
                    <a:lnR w="9525">
                      <a:solidFill>
                        <a:srgbClr val="BCC3C6"/>
                      </a:solidFill>
                      <a:prstDash val="solid"/>
                    </a:lnR>
                    <a:lnT w="9525">
                      <a:solidFill>
                        <a:srgbClr val="BCC3C6"/>
                      </a:solidFill>
                      <a:prstDash val="solid"/>
                    </a:lnT>
                    <a:lnB w="9525">
                      <a:solidFill>
                        <a:srgbClr val="BCC3C6"/>
                      </a:solidFill>
                      <a:prstDash val="solid"/>
                    </a:lnB>
                    <a:solidFill>
                      <a:srgbClr val="3449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2057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관계가</a:t>
                      </a:r>
                      <a:r>
                        <a:rPr sz="1100" spc="2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단절된</a:t>
                      </a:r>
                      <a:r>
                        <a:rPr sz="1100" spc="3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자</a:t>
                      </a:r>
                      <a:endParaRPr sz="1100">
                        <a:latin typeface="Noto Sans KR"/>
                        <a:cs typeface="Noto Sans KR"/>
                      </a:endParaRPr>
                    </a:p>
                  </a:txBody>
                  <a:tcPr marL="0" marR="0" marT="125730" marB="0">
                    <a:lnL w="9525">
                      <a:solidFill>
                        <a:srgbClr val="BCC3C6"/>
                      </a:solidFill>
                      <a:prstDash val="solid"/>
                    </a:lnL>
                    <a:lnR w="9525">
                      <a:solidFill>
                        <a:srgbClr val="BCC3C6"/>
                      </a:solidFill>
                      <a:prstDash val="solid"/>
                    </a:lnR>
                    <a:lnT w="9525">
                      <a:solidFill>
                        <a:srgbClr val="BCC3C6"/>
                      </a:solidFill>
                      <a:prstDash val="solid"/>
                    </a:lnT>
                    <a:lnB w="9525">
                      <a:solidFill>
                        <a:srgbClr val="BCC3C6"/>
                      </a:solidFill>
                      <a:prstDash val="solid"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dirty="0" err="1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하나님과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spc="-30" dirty="0" err="1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화목</a:t>
                      </a:r>
                      <a:r>
                        <a:rPr lang="ko-KR" altLang="en-US" sz="1100" spc="-3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이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깨어져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영적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고아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상태에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있는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사람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125730" marB="0">
                    <a:lnL w="9525">
                      <a:solidFill>
                        <a:srgbClr val="BCC3C6"/>
                      </a:solidFill>
                      <a:prstDash val="solid"/>
                    </a:lnL>
                    <a:lnR w="9525">
                      <a:solidFill>
                        <a:srgbClr val="BCC3C6"/>
                      </a:solidFill>
                      <a:prstDash val="solid"/>
                    </a:lnR>
                    <a:lnT w="9525">
                      <a:solidFill>
                        <a:srgbClr val="BCC3C6"/>
                      </a:solidFill>
                      <a:prstDash val="solid"/>
                    </a:lnT>
                    <a:lnB w="9525">
                      <a:solidFill>
                        <a:srgbClr val="BCC3C6"/>
                      </a:solidFill>
                      <a:prstDash val="solid"/>
                    </a:lnB>
                    <a:solidFill>
                      <a:srgbClr val="FDFB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057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두려움에</a:t>
                      </a:r>
                      <a:r>
                        <a:rPr sz="1100" spc="2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매인</a:t>
                      </a:r>
                      <a:r>
                        <a:rPr sz="1100" spc="3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자</a:t>
                      </a:r>
                      <a:endParaRPr sz="1100">
                        <a:latin typeface="Noto Sans KR"/>
                        <a:cs typeface="Noto Sans KR"/>
                      </a:endParaRPr>
                    </a:p>
                  </a:txBody>
                  <a:tcPr marL="0" marR="0" marT="125730" marB="0">
                    <a:lnL w="9525">
                      <a:solidFill>
                        <a:srgbClr val="BCC3C6"/>
                      </a:solidFill>
                      <a:prstDash val="solid"/>
                    </a:lnL>
                    <a:lnR w="9525">
                      <a:solidFill>
                        <a:srgbClr val="BCC3C6"/>
                      </a:solidFill>
                      <a:prstDash val="solid"/>
                    </a:lnR>
                    <a:lnT w="9525">
                      <a:solidFill>
                        <a:srgbClr val="BCC3C6"/>
                      </a:solidFill>
                      <a:prstDash val="solid"/>
                    </a:lnT>
                    <a:lnB w="9525">
                      <a:solidFill>
                        <a:srgbClr val="BCC3C6"/>
                      </a:solidFill>
                      <a:prstDash val="solid"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죽음의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공포로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인해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죄와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사망의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권세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아래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종노릇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하는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자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T="125730" marB="0">
                    <a:lnL w="9525">
                      <a:solidFill>
                        <a:srgbClr val="BCC3C6"/>
                      </a:solidFill>
                      <a:prstDash val="solid"/>
                    </a:lnL>
                    <a:lnR w="9525">
                      <a:solidFill>
                        <a:srgbClr val="BCC3C6"/>
                      </a:solidFill>
                      <a:prstDash val="solid"/>
                    </a:lnR>
                    <a:lnT w="9525">
                      <a:solidFill>
                        <a:srgbClr val="BCC3C6"/>
                      </a:solidFill>
                      <a:prstDash val="solid"/>
                    </a:lnT>
                    <a:lnB w="9525">
                      <a:solidFill>
                        <a:srgbClr val="BCC3C6"/>
                      </a:solidFill>
                      <a:prstDash val="solid"/>
                    </a:lnB>
                    <a:solidFill>
                      <a:srgbClr val="FDFB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2057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어둠</a:t>
                      </a:r>
                      <a:r>
                        <a:rPr sz="1100" spc="3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속에</a:t>
                      </a:r>
                      <a:r>
                        <a:rPr sz="1100" spc="3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있는</a:t>
                      </a:r>
                      <a:r>
                        <a:rPr sz="1100" spc="3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자</a:t>
                      </a:r>
                      <a:endParaRPr sz="1100">
                        <a:latin typeface="Noto Sans KR"/>
                        <a:cs typeface="Noto Sans KR"/>
                      </a:endParaRPr>
                    </a:p>
                  </a:txBody>
                  <a:tcPr marL="0" marR="0" marT="125730" marB="0">
                    <a:lnL w="9525">
                      <a:solidFill>
                        <a:srgbClr val="BCC3C6"/>
                      </a:solidFill>
                      <a:prstDash val="solid"/>
                    </a:lnL>
                    <a:lnR w="9525">
                      <a:solidFill>
                        <a:srgbClr val="BCC3C6"/>
                      </a:solidFill>
                      <a:prstDash val="solid"/>
                    </a:lnR>
                    <a:lnT w="9525">
                      <a:solidFill>
                        <a:srgbClr val="BCC3C6"/>
                      </a:solidFill>
                      <a:prstDash val="solid"/>
                    </a:lnT>
                    <a:lnB w="9525">
                      <a:solidFill>
                        <a:srgbClr val="BCC3C6"/>
                      </a:solidFill>
                      <a:prstDash val="solid"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dirty="0" err="1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참된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spc="-3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빛</a:t>
                      </a:r>
                      <a:r>
                        <a:rPr lang="ko-KR" altLang="en-US" sz="1100" spc="-3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이</a:t>
                      </a:r>
                      <a:r>
                        <a:rPr sz="1100" spc="-3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신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예수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그리스도를</a:t>
                      </a:r>
                      <a:r>
                        <a:rPr sz="1100" spc="5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알지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못하고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죄의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짐을</a:t>
                      </a:r>
                      <a:r>
                        <a:rPr sz="1100" spc="5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지고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사는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사람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125730" marB="0">
                    <a:lnL w="9525">
                      <a:solidFill>
                        <a:srgbClr val="BCC3C6"/>
                      </a:solidFill>
                      <a:prstDash val="solid"/>
                    </a:lnL>
                    <a:lnR w="9525">
                      <a:solidFill>
                        <a:srgbClr val="BCC3C6"/>
                      </a:solidFill>
                      <a:prstDash val="solid"/>
                    </a:lnR>
                    <a:lnT w="9525">
                      <a:solidFill>
                        <a:srgbClr val="BCC3C6"/>
                      </a:solidFill>
                      <a:prstDash val="solid"/>
                    </a:lnT>
                    <a:lnB w="9525">
                      <a:solidFill>
                        <a:srgbClr val="BCC3C6"/>
                      </a:solidFill>
                      <a:prstDash val="solid"/>
                    </a:lnB>
                    <a:solidFill>
                      <a:srgbClr val="FDFB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2057"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무력한</a:t>
                      </a:r>
                      <a:r>
                        <a:rPr sz="1100" spc="1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자</a:t>
                      </a:r>
                      <a:endParaRPr sz="1100">
                        <a:latin typeface="Noto Sans KR"/>
                        <a:cs typeface="Noto Sans KR"/>
                      </a:endParaRPr>
                    </a:p>
                  </a:txBody>
                  <a:tcPr marL="0" marR="0" marT="125730" marB="0">
                    <a:lnL w="9525">
                      <a:solidFill>
                        <a:srgbClr val="BCC3C6"/>
                      </a:solidFill>
                      <a:prstDash val="solid"/>
                    </a:lnL>
                    <a:lnR w="9525">
                      <a:solidFill>
                        <a:srgbClr val="BCC3C6"/>
                      </a:solidFill>
                      <a:prstDash val="solid"/>
                    </a:lnR>
                    <a:lnT w="9525">
                      <a:solidFill>
                        <a:srgbClr val="BCC3C6"/>
                      </a:solidFill>
                      <a:prstDash val="solid"/>
                    </a:lnT>
                    <a:lnB w="9525">
                      <a:solidFill>
                        <a:srgbClr val="BCC3C6"/>
                      </a:solidFill>
                      <a:prstDash val="solid"/>
                    </a:lnB>
                    <a:solidFill>
                      <a:srgbClr val="FDFBF6"/>
                    </a:solidFill>
                  </a:tcPr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990"/>
                        </a:spcBef>
                      </a:pP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스스로의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행위나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노력으로는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결코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의로워질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수</a:t>
                      </a:r>
                      <a:r>
                        <a:rPr sz="1100" spc="5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없는</a:t>
                      </a:r>
                      <a:r>
                        <a:rPr sz="1100" spc="45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 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Noto Sans KR"/>
                          <a:cs typeface="Noto Sans KR"/>
                        </a:rPr>
                        <a:t>상태</a:t>
                      </a:r>
                      <a:r>
                        <a:rPr sz="1100" dirty="0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.</a:t>
                      </a:r>
                      <a:endParaRPr sz="1100" dirty="0">
                        <a:latin typeface="Arial"/>
                        <a:cs typeface="Arial"/>
                      </a:endParaRPr>
                    </a:p>
                  </a:txBody>
                  <a:tcPr marL="0" marR="0" marT="125730" marB="0">
                    <a:lnL w="9525">
                      <a:solidFill>
                        <a:srgbClr val="BCC3C6"/>
                      </a:solidFill>
                      <a:prstDash val="solid"/>
                    </a:lnL>
                    <a:lnR w="9525">
                      <a:solidFill>
                        <a:srgbClr val="BCC3C6"/>
                      </a:solidFill>
                      <a:prstDash val="solid"/>
                    </a:lnR>
                    <a:lnT w="9525">
                      <a:solidFill>
                        <a:srgbClr val="BCC3C6"/>
                      </a:solidFill>
                      <a:prstDash val="solid"/>
                    </a:lnT>
                    <a:lnB w="9525">
                      <a:solidFill>
                        <a:srgbClr val="BCC3C6"/>
                      </a:solidFill>
                      <a:prstDash val="solid"/>
                    </a:lnB>
                    <a:solidFill>
                      <a:srgbClr val="FDFB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" name="object 10"/>
          <p:cNvSpPr txBox="1"/>
          <p:nvPr/>
        </p:nvSpPr>
        <p:spPr>
          <a:xfrm>
            <a:off x="707299" y="5853767"/>
            <a:ext cx="6137910" cy="33868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620">
              <a:lnSpc>
                <a:spcPct val="132400"/>
              </a:lnSpc>
              <a:spcBef>
                <a:spcPts val="100"/>
              </a:spcBef>
            </a:pP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결론</a:t>
            </a:r>
            <a:r>
              <a:rPr sz="11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1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자신의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존재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100" spc="5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유를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잃고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죄로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인해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단절되어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스스로의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힘으로는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운명을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바꿀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없는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사람</a:t>
            </a:r>
            <a:r>
              <a:rPr lang="ko-KR" altLang="en-US" sz="1100" spc="-3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바로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잃 </a:t>
            </a:r>
            <a:r>
              <a:rPr sz="1100" spc="-229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어버린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양입니다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 dirty="0">
              <a:latin typeface="Arial"/>
              <a:cs typeface="Arial"/>
            </a:endParaRPr>
          </a:p>
          <a:p>
            <a:pPr marL="371475" indent="-226060">
              <a:lnSpc>
                <a:spcPct val="100000"/>
              </a:lnSpc>
              <a:buClr>
                <a:srgbClr val="2880B8"/>
              </a:buClr>
              <a:buFont typeface="Arial"/>
              <a:buAutoNum type="arabicPeriod" startAt="3"/>
              <a:tabLst>
                <a:tab pos="372110" algn="l"/>
              </a:tabLst>
            </a:pP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구원의</a:t>
            </a:r>
            <a:r>
              <a:rPr sz="1600" b="1" spc="-2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필요성</a:t>
            </a:r>
            <a:endParaRPr sz="1600" dirty="0">
              <a:latin typeface="Noto Sans KR"/>
              <a:cs typeface="Noto Sans KR"/>
            </a:endParaRPr>
          </a:p>
          <a:p>
            <a:pPr marL="12700" marR="5080">
              <a:lnSpc>
                <a:spcPct val="132400"/>
              </a:lnSpc>
              <a:spcBef>
                <a:spcPts val="1430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인간은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죽음의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필연성과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삯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사망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아래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있습니다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스스로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해결할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없는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근본적인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단절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문제를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해 </a:t>
            </a:r>
            <a:r>
              <a:rPr sz="1100" spc="-2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결하기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위해서는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대속적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은혜인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2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sz="1100" spc="-20" dirty="0" err="1">
                <a:solidFill>
                  <a:srgbClr val="333333"/>
                </a:solidFill>
                <a:latin typeface="Noto Sans KR"/>
                <a:cs typeface="Noto Sans KR"/>
              </a:rPr>
              <a:t>구원</a:t>
            </a:r>
            <a:r>
              <a:rPr sz="1100" spc="-20" dirty="0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lang="ko-KR" altLang="en-US" sz="1100" spc="-20" dirty="0">
                <a:solidFill>
                  <a:srgbClr val="333333"/>
                </a:solidFill>
                <a:latin typeface="Arial"/>
                <a:cs typeface="Arial"/>
              </a:rPr>
              <a:t>이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반드시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필요합니다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050" dirty="0">
              <a:latin typeface="Arial"/>
              <a:cs typeface="Arial"/>
            </a:endParaRPr>
          </a:p>
          <a:p>
            <a:pPr marL="371475" indent="-226060">
              <a:lnSpc>
                <a:spcPct val="100000"/>
              </a:lnSpc>
              <a:buClr>
                <a:srgbClr val="2880B8"/>
              </a:buClr>
              <a:buFont typeface="Arial"/>
              <a:buAutoNum type="arabicPeriod" startAt="4"/>
              <a:tabLst>
                <a:tab pos="372110" algn="l"/>
              </a:tabLst>
            </a:pP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하나님의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해결책</a:t>
            </a:r>
            <a:r>
              <a:rPr sz="1600" b="1" dirty="0">
                <a:solidFill>
                  <a:srgbClr val="2880B8"/>
                </a:solidFill>
                <a:latin typeface="Arial"/>
                <a:cs typeface="Arial"/>
              </a:rPr>
              <a:t>:</a:t>
            </a:r>
            <a:r>
              <a:rPr sz="1600" b="1" spc="-30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예수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그리스도의</a:t>
            </a:r>
            <a:r>
              <a:rPr sz="1600" b="1" spc="6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제사</a:t>
            </a:r>
            <a:endParaRPr sz="1600" dirty="0">
              <a:latin typeface="Noto Sans KR"/>
              <a:cs typeface="Noto Sans KR"/>
            </a:endParaRPr>
          </a:p>
          <a:p>
            <a:pPr marL="12700">
              <a:lnSpc>
                <a:spcPct val="100000"/>
              </a:lnSpc>
              <a:spcBef>
                <a:spcPts val="1855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그리스도는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단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한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번의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완전한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제사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십자가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를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통해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율법의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모든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요구를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만족시키셨습니다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 marL="203200" indent="-88265">
              <a:lnSpc>
                <a:spcPct val="100000"/>
              </a:lnSpc>
              <a:spcBef>
                <a:spcPts val="1180"/>
              </a:spcBef>
              <a:buFont typeface="Arial"/>
              <a:buChar char="•"/>
              <a:tabLst>
                <a:tab pos="203200" algn="l"/>
              </a:tabLst>
            </a:pP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완결된</a:t>
            </a:r>
            <a:r>
              <a:rPr sz="1100" b="1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사역</a:t>
            </a:r>
            <a:r>
              <a:rPr sz="11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1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예수님의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피는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죄의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값을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완전히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지불하였습니다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 marL="203200" indent="-88265">
              <a:lnSpc>
                <a:spcPct val="100000"/>
              </a:lnSpc>
              <a:spcBef>
                <a:spcPts val="430"/>
              </a:spcBef>
              <a:buFont typeface="Arial"/>
              <a:buChar char="•"/>
              <a:tabLst>
                <a:tab pos="203200" algn="l"/>
              </a:tabLst>
            </a:pP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영원한</a:t>
            </a:r>
            <a:r>
              <a:rPr sz="1100" b="1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온전함</a:t>
            </a:r>
            <a:r>
              <a:rPr sz="11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1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히브리서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5" dirty="0">
                <a:solidFill>
                  <a:srgbClr val="333333"/>
                </a:solidFill>
                <a:latin typeface="Arial"/>
                <a:cs typeface="Arial"/>
              </a:rPr>
              <a:t>10:14</a:t>
            </a:r>
            <a:r>
              <a:rPr sz="1100" spc="-5" dirty="0">
                <a:solidFill>
                  <a:srgbClr val="333333"/>
                </a:solidFill>
                <a:latin typeface="Noto Sans KR"/>
                <a:cs typeface="Noto Sans KR"/>
              </a:rPr>
              <a:t>에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따라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거룩하게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된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자들을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영원히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온전케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하셨습니다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 marL="203200" indent="-88265">
              <a:lnSpc>
                <a:spcPct val="100000"/>
              </a:lnSpc>
              <a:spcBef>
                <a:spcPts val="425"/>
              </a:spcBef>
              <a:buFont typeface="Arial"/>
              <a:buChar char="•"/>
              <a:tabLst>
                <a:tab pos="203200" algn="l"/>
              </a:tabLst>
            </a:pP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소망의</a:t>
            </a:r>
            <a:r>
              <a:rPr sz="1100" b="1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근거</a:t>
            </a:r>
            <a:r>
              <a:rPr sz="1100" b="1" dirty="0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sz="1100" b="1" spc="-10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심판의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두려움에서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해방되어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영생의</a:t>
            </a:r>
            <a:r>
              <a:rPr sz="11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길로</a:t>
            </a:r>
            <a:r>
              <a:rPr sz="11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인도합니다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0" y="720000"/>
            <a:ext cx="38100" cy="320040"/>
          </a:xfrm>
          <a:custGeom>
            <a:avLst/>
            <a:gdLst/>
            <a:ahLst/>
            <a:cxnLst/>
            <a:rect l="l" t="t" r="r" b="b"/>
            <a:pathLst>
              <a:path w="38100" h="320040">
                <a:moveTo>
                  <a:pt x="38099" y="319859"/>
                </a:moveTo>
                <a:lnTo>
                  <a:pt x="0" y="319859"/>
                </a:lnTo>
                <a:lnTo>
                  <a:pt x="0" y="0"/>
                </a:lnTo>
                <a:lnTo>
                  <a:pt x="38099" y="0"/>
                </a:lnTo>
                <a:lnTo>
                  <a:pt x="38099" y="319859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0000" y="1843081"/>
            <a:ext cx="6120130" cy="951865"/>
          </a:xfrm>
          <a:custGeom>
            <a:avLst/>
            <a:gdLst/>
            <a:ahLst/>
            <a:cxnLst/>
            <a:rect l="l" t="t" r="r" b="b"/>
            <a:pathLst>
              <a:path w="6120130" h="951864">
                <a:moveTo>
                  <a:pt x="6072376" y="951848"/>
                </a:moveTo>
                <a:lnTo>
                  <a:pt x="47623" y="951848"/>
                </a:lnTo>
                <a:lnTo>
                  <a:pt x="29132" y="948091"/>
                </a:lnTo>
                <a:lnTo>
                  <a:pt x="13989" y="937859"/>
                </a:lnTo>
                <a:lnTo>
                  <a:pt x="3757" y="922715"/>
                </a:lnTo>
                <a:lnTo>
                  <a:pt x="0" y="904224"/>
                </a:lnTo>
                <a:lnTo>
                  <a:pt x="0" y="47623"/>
                </a:lnTo>
                <a:lnTo>
                  <a:pt x="3757" y="29133"/>
                </a:lnTo>
                <a:lnTo>
                  <a:pt x="13989" y="13989"/>
                </a:lnTo>
                <a:lnTo>
                  <a:pt x="29132" y="3757"/>
                </a:lnTo>
                <a:lnTo>
                  <a:pt x="47624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19999" y="47623"/>
                </a:lnTo>
                <a:lnTo>
                  <a:pt x="6119999" y="904224"/>
                </a:lnTo>
                <a:lnTo>
                  <a:pt x="6116242" y="922715"/>
                </a:lnTo>
                <a:lnTo>
                  <a:pt x="6106010" y="937859"/>
                </a:lnTo>
                <a:lnTo>
                  <a:pt x="6090867" y="948091"/>
                </a:lnTo>
                <a:lnTo>
                  <a:pt x="6072376" y="951848"/>
                </a:lnTo>
                <a:close/>
              </a:path>
            </a:pathLst>
          </a:custGeom>
          <a:solidFill>
            <a:srgbClr val="EBEFF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07299" y="742006"/>
            <a:ext cx="6117590" cy="1894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05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2880B8"/>
                </a:solidFill>
                <a:latin typeface="Arial"/>
                <a:cs typeface="Arial"/>
              </a:rPr>
              <a:t>5.</a:t>
            </a:r>
            <a:r>
              <a:rPr sz="1600" b="1" spc="-55" dirty="0">
                <a:solidFill>
                  <a:srgbClr val="2880B8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영원한</a:t>
            </a:r>
            <a:r>
              <a:rPr sz="1600" b="1" spc="3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소망</a:t>
            </a:r>
            <a:endParaRPr sz="1600" dirty="0">
              <a:latin typeface="Noto Sans KR"/>
              <a:cs typeface="Noto Sans KR"/>
            </a:endParaRPr>
          </a:p>
          <a:p>
            <a:pPr marL="12700" marR="5080">
              <a:lnSpc>
                <a:spcPct val="132400"/>
              </a:lnSpc>
              <a:spcBef>
                <a:spcPts val="1430"/>
              </a:spcBef>
            </a:pP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우리의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소망은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변하는</a:t>
            </a:r>
            <a:r>
              <a:rPr sz="11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세상</a:t>
            </a:r>
            <a:r>
              <a:rPr lang="ko-KR" altLang="en-US" sz="1100" spc="-3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아닌</a:t>
            </a:r>
            <a:r>
              <a:rPr sz="11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언약에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근거합니다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r>
              <a:rPr sz="1100" spc="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예수님께서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예비하신</a:t>
            </a:r>
            <a:r>
              <a:rPr sz="11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처소를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소망하며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믿 </a:t>
            </a:r>
            <a:r>
              <a:rPr sz="1100" spc="-22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음으로</a:t>
            </a:r>
            <a:r>
              <a:rPr sz="11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인내하는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자에게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30" dirty="0" err="1">
                <a:solidFill>
                  <a:srgbClr val="333333"/>
                </a:solidFill>
                <a:latin typeface="Noto Sans KR"/>
                <a:cs typeface="Noto Sans KR"/>
              </a:rPr>
              <a:t>영생</a:t>
            </a:r>
            <a:r>
              <a:rPr lang="ko-KR" altLang="en-US" sz="1100" spc="-3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주어집니다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250" dirty="0">
              <a:latin typeface="Arial"/>
              <a:cs typeface="Arial"/>
            </a:endParaRPr>
          </a:p>
          <a:p>
            <a:pPr marL="155575" marR="159385" algn="just">
              <a:lnSpc>
                <a:spcPct val="132400"/>
              </a:lnSpc>
            </a:pPr>
            <a:r>
              <a:rPr sz="1100" b="1" dirty="0">
                <a:solidFill>
                  <a:srgbClr val="333333"/>
                </a:solidFill>
                <a:latin typeface="Noto Sans KR"/>
                <a:cs typeface="Noto Sans KR"/>
              </a:rPr>
              <a:t>핵심 요약</a:t>
            </a:r>
            <a:r>
              <a:rPr sz="1100" b="1" dirty="0">
                <a:solidFill>
                  <a:srgbClr val="333333"/>
                </a:solidFill>
                <a:latin typeface="Arial"/>
                <a:cs typeface="Arial"/>
              </a:rPr>
              <a:t>: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복음은 </a:t>
            </a:r>
            <a:r>
              <a:rPr sz="1100" spc="-20" dirty="0">
                <a:solidFill>
                  <a:srgbClr val="333333"/>
                </a:solidFill>
                <a:latin typeface="Arial"/>
                <a:cs typeface="Arial"/>
              </a:rPr>
              <a:t>"</a:t>
            </a:r>
            <a:r>
              <a:rPr sz="1100" spc="-20" dirty="0" err="1">
                <a:solidFill>
                  <a:srgbClr val="333333"/>
                </a:solidFill>
                <a:latin typeface="Noto Sans KR"/>
                <a:cs typeface="Noto Sans KR"/>
              </a:rPr>
              <a:t>하나님</a:t>
            </a:r>
            <a:r>
              <a:rPr lang="ko-KR" altLang="en-US" sz="1100" spc="-2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2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나를 찾고 계신다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"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는 사실을 깨닫는 것에서 시작됩니다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잃어버린 양임을 </a:t>
            </a:r>
            <a:r>
              <a:rPr sz="11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인정하는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45" dirty="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lang="ko-KR" altLang="en-US" sz="1100" spc="-4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 err="1">
                <a:solidFill>
                  <a:srgbClr val="333333"/>
                </a:solidFill>
                <a:latin typeface="Noto Sans KR"/>
                <a:cs typeface="Noto Sans KR"/>
              </a:rPr>
              <a:t>구원의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spc="-15" dirty="0" err="1">
                <a:solidFill>
                  <a:srgbClr val="333333"/>
                </a:solidFill>
                <a:latin typeface="Noto Sans KR"/>
                <a:cs typeface="Noto Sans KR"/>
              </a:rPr>
              <a:t>첫걸음</a:t>
            </a:r>
            <a:r>
              <a:rPr lang="ko-KR" altLang="en-US" sz="1100" spc="-1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100" spc="-15" dirty="0">
                <a:solidFill>
                  <a:srgbClr val="333333"/>
                </a:solidFill>
                <a:latin typeface="Noto Sans KR"/>
                <a:cs typeface="Noto Sans KR"/>
              </a:rPr>
              <a:t>며</a:t>
            </a:r>
            <a:r>
              <a:rPr sz="1100" spc="-15" dirty="0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예수 그리스도를 믿음으로 받아들일 때 참된 자유와 영원한 생명을 </a:t>
            </a:r>
            <a:r>
              <a:rPr sz="11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100" dirty="0">
                <a:solidFill>
                  <a:srgbClr val="333333"/>
                </a:solidFill>
                <a:latin typeface="Noto Sans KR"/>
                <a:cs typeface="Noto Sans KR"/>
              </a:rPr>
              <a:t>얻습니다</a:t>
            </a:r>
            <a:r>
              <a:rPr sz="1100" dirty="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305</Words>
  <Application>Microsoft Office PowerPoint</Application>
  <PresentationFormat>사용자 지정</PresentationFormat>
  <Paragraphs>31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Noto Sans KR</vt:lpstr>
      <vt:lpstr>Arial</vt:lpstr>
      <vt:lpstr>Calibri</vt:lpstr>
      <vt:lpstr>Office Theme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1</cp:revision>
  <dcterms:created xsi:type="dcterms:W3CDTF">2026-06-23T04:53:42Z</dcterms:created>
  <dcterms:modified xsi:type="dcterms:W3CDTF">2026-06-23T04:56:16Z</dcterms:modified>
</cp:coreProperties>
</file>