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1462896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719999" y="1669144"/>
            <a:ext cx="6120130" cy="1184910"/>
            <a:chOff x="719999" y="1669144"/>
            <a:chExt cx="6120130" cy="1184910"/>
          </a:xfrm>
        </p:grpSpPr>
        <p:sp>
          <p:nvSpPr>
            <p:cNvPr id="4" name="object 4"/>
            <p:cNvSpPr/>
            <p:nvPr/>
          </p:nvSpPr>
          <p:spPr>
            <a:xfrm>
              <a:off x="720000" y="1669144"/>
              <a:ext cx="6120130" cy="1184910"/>
            </a:xfrm>
            <a:custGeom>
              <a:avLst/>
              <a:gdLst/>
              <a:ahLst/>
              <a:cxnLst/>
              <a:rect l="l" t="t" r="r" b="b"/>
              <a:pathLst>
                <a:path w="6120130" h="1184910">
                  <a:moveTo>
                    <a:pt x="6072376" y="1184362"/>
                  </a:moveTo>
                  <a:lnTo>
                    <a:pt x="47622" y="1184362"/>
                  </a:lnTo>
                  <a:lnTo>
                    <a:pt x="29132" y="1180604"/>
                  </a:lnTo>
                  <a:lnTo>
                    <a:pt x="13989" y="1170372"/>
                  </a:lnTo>
                  <a:lnTo>
                    <a:pt x="3757" y="1155229"/>
                  </a:lnTo>
                  <a:lnTo>
                    <a:pt x="0" y="1136738"/>
                  </a:lnTo>
                  <a:lnTo>
                    <a:pt x="0" y="47623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2" y="3757"/>
                  </a:lnTo>
                  <a:lnTo>
                    <a:pt x="47624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19999" y="47623"/>
                  </a:lnTo>
                  <a:lnTo>
                    <a:pt x="6119999" y="1136738"/>
                  </a:lnTo>
                  <a:lnTo>
                    <a:pt x="6116242" y="1155229"/>
                  </a:lnTo>
                  <a:lnTo>
                    <a:pt x="6106010" y="1170372"/>
                  </a:lnTo>
                  <a:lnTo>
                    <a:pt x="6090867" y="1180604"/>
                  </a:lnTo>
                  <a:lnTo>
                    <a:pt x="6072376" y="118436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719999" y="1669144"/>
              <a:ext cx="6120130" cy="1184910"/>
            </a:xfrm>
            <a:custGeom>
              <a:avLst/>
              <a:gdLst/>
              <a:ahLst/>
              <a:cxnLst/>
              <a:rect l="l" t="t" r="r" b="b"/>
              <a:pathLst>
                <a:path w="6120130" h="1184910">
                  <a:moveTo>
                    <a:pt x="6072375" y="1184362"/>
                  </a:moveTo>
                  <a:lnTo>
                    <a:pt x="47625" y="1184362"/>
                  </a:lnTo>
                  <a:lnTo>
                    <a:pt x="29133" y="1180604"/>
                  </a:lnTo>
                  <a:lnTo>
                    <a:pt x="13989" y="1170372"/>
                  </a:lnTo>
                  <a:lnTo>
                    <a:pt x="3757" y="1155229"/>
                  </a:lnTo>
                  <a:lnTo>
                    <a:pt x="0" y="1136737"/>
                  </a:lnTo>
                  <a:lnTo>
                    <a:pt x="0" y="47625"/>
                  </a:lnTo>
                  <a:lnTo>
                    <a:pt x="3757" y="29133"/>
                  </a:lnTo>
                  <a:lnTo>
                    <a:pt x="13989" y="13989"/>
                  </a:lnTo>
                  <a:lnTo>
                    <a:pt x="29133" y="3757"/>
                  </a:lnTo>
                  <a:lnTo>
                    <a:pt x="47625" y="0"/>
                  </a:lnTo>
                  <a:lnTo>
                    <a:pt x="6072375" y="0"/>
                  </a:lnTo>
                  <a:lnTo>
                    <a:pt x="6090867" y="3757"/>
                  </a:lnTo>
                  <a:lnTo>
                    <a:pt x="6099402" y="9525"/>
                  </a:lnTo>
                  <a:lnTo>
                    <a:pt x="47625" y="9525"/>
                  </a:lnTo>
                  <a:lnTo>
                    <a:pt x="32831" y="12531"/>
                  </a:lnTo>
                  <a:lnTo>
                    <a:pt x="20716" y="20716"/>
                  </a:lnTo>
                  <a:lnTo>
                    <a:pt x="12531" y="32831"/>
                  </a:lnTo>
                  <a:lnTo>
                    <a:pt x="9525" y="47625"/>
                  </a:lnTo>
                  <a:lnTo>
                    <a:pt x="9525" y="1136737"/>
                  </a:lnTo>
                  <a:lnTo>
                    <a:pt x="12531" y="1151530"/>
                  </a:lnTo>
                  <a:lnTo>
                    <a:pt x="20716" y="1163645"/>
                  </a:lnTo>
                  <a:lnTo>
                    <a:pt x="32831" y="1171831"/>
                  </a:lnTo>
                  <a:lnTo>
                    <a:pt x="47625" y="1174837"/>
                  </a:lnTo>
                  <a:lnTo>
                    <a:pt x="6099402" y="1174837"/>
                  </a:lnTo>
                  <a:lnTo>
                    <a:pt x="6090867" y="1180604"/>
                  </a:lnTo>
                  <a:lnTo>
                    <a:pt x="6072375" y="1184362"/>
                  </a:lnTo>
                  <a:close/>
                </a:path>
                <a:path w="6120130" h="1184910">
                  <a:moveTo>
                    <a:pt x="6099402" y="1174837"/>
                  </a:moveTo>
                  <a:lnTo>
                    <a:pt x="6072375" y="1174837"/>
                  </a:lnTo>
                  <a:lnTo>
                    <a:pt x="6087168" y="1171831"/>
                  </a:lnTo>
                  <a:lnTo>
                    <a:pt x="6099283" y="1163645"/>
                  </a:lnTo>
                  <a:lnTo>
                    <a:pt x="6107468" y="1151530"/>
                  </a:lnTo>
                  <a:lnTo>
                    <a:pt x="6110475" y="1136737"/>
                  </a:lnTo>
                  <a:lnTo>
                    <a:pt x="6110475" y="47625"/>
                  </a:lnTo>
                  <a:lnTo>
                    <a:pt x="6107468" y="32831"/>
                  </a:lnTo>
                  <a:lnTo>
                    <a:pt x="6099283" y="20716"/>
                  </a:lnTo>
                  <a:lnTo>
                    <a:pt x="6087168" y="12531"/>
                  </a:lnTo>
                  <a:lnTo>
                    <a:pt x="6072375" y="9525"/>
                  </a:lnTo>
                  <a:lnTo>
                    <a:pt x="6099402" y="9525"/>
                  </a:lnTo>
                  <a:lnTo>
                    <a:pt x="6106010" y="13989"/>
                  </a:lnTo>
                  <a:lnTo>
                    <a:pt x="6116242" y="29133"/>
                  </a:lnTo>
                  <a:lnTo>
                    <a:pt x="6120000" y="47625"/>
                  </a:lnTo>
                  <a:lnTo>
                    <a:pt x="6120000" y="1136737"/>
                  </a:lnTo>
                  <a:lnTo>
                    <a:pt x="6116242" y="1155229"/>
                  </a:lnTo>
                  <a:lnTo>
                    <a:pt x="6106010" y="1170372"/>
                  </a:lnTo>
                  <a:lnTo>
                    <a:pt x="6099402" y="1174837"/>
                  </a:lnTo>
                  <a:close/>
                </a:path>
              </a:pathLst>
            </a:custGeom>
            <a:solidFill>
              <a:srgbClr val="DDDDDD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720000" y="3091632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AEB5B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720000" y="4519064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AEB5B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720000" y="5716264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AEB5B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720000" y="6913464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AEB5B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720000" y="8569286"/>
            <a:ext cx="38100" cy="330200"/>
          </a:xfrm>
          <a:custGeom>
            <a:avLst/>
            <a:gdLst/>
            <a:ahLst/>
            <a:cxnLst/>
            <a:rect l="l" t="t" r="r" b="b"/>
            <a:pathLst>
              <a:path w="38100" h="330200">
                <a:moveTo>
                  <a:pt x="38099" y="329956"/>
                </a:moveTo>
                <a:lnTo>
                  <a:pt x="0" y="329956"/>
                </a:lnTo>
                <a:lnTo>
                  <a:pt x="0" y="0"/>
                </a:lnTo>
                <a:lnTo>
                  <a:pt x="38099" y="0"/>
                </a:lnTo>
                <a:lnTo>
                  <a:pt x="38099" y="329956"/>
                </a:lnTo>
                <a:close/>
              </a:path>
            </a:pathLst>
          </a:custGeom>
          <a:solidFill>
            <a:srgbClr val="AEB5B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707299" y="960433"/>
            <a:ext cx="366458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40" b="1">
                <a:solidFill>
                  <a:srgbClr val="2B3D4F"/>
                </a:solidFill>
                <a:latin typeface="Noto Sans KR"/>
                <a:cs typeface="Noto Sans KR"/>
              </a:rPr>
              <a:t>복음</a:t>
            </a:r>
            <a:r>
              <a:rPr dirty="0" sz="2200" spc="-40" b="1">
                <a:solidFill>
                  <a:srgbClr val="2B3D4F"/>
                </a:solidFill>
                <a:latin typeface="Arial"/>
                <a:cs typeface="Arial"/>
              </a:rPr>
              <a:t>:</a:t>
            </a:r>
            <a:r>
              <a:rPr dirty="0" sz="2200" spc="-65" b="1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예복을</a:t>
            </a:r>
            <a:r>
              <a:rPr dirty="0" sz="2200" spc="-2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준비한</a:t>
            </a:r>
            <a:r>
              <a:rPr dirty="0" sz="2200" spc="-2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자의</a:t>
            </a:r>
            <a:r>
              <a:rPr dirty="0" sz="2200" spc="-15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spc="5" b="1">
                <a:solidFill>
                  <a:srgbClr val="2B3D4F"/>
                </a:solidFill>
                <a:latin typeface="Noto Sans KR"/>
                <a:cs typeface="Noto Sans KR"/>
              </a:rPr>
              <a:t>복</a:t>
            </a:r>
            <a:r>
              <a:rPr dirty="0" sz="2200" spc="5" b="1">
                <a:solidFill>
                  <a:srgbClr val="2B3D4F"/>
                </a:solidFill>
                <a:latin typeface="Arial"/>
                <a:cs typeface="Arial"/>
              </a:rPr>
              <a:t>(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福</a:t>
            </a:r>
            <a:r>
              <a:rPr dirty="0" sz="2200" spc="10" b="1">
                <a:solidFill>
                  <a:srgbClr val="2B3D4F"/>
                </a:solidFill>
                <a:latin typeface="Arial"/>
                <a:cs typeface="Arial"/>
              </a:rPr>
              <a:t>)</a:t>
            </a:r>
            <a:endParaRPr sz="2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59700" y="1981517"/>
            <a:ext cx="4331970" cy="5632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주제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혼인 잔치의 비유를 통한 구원과 예복의 의미 고찰</a:t>
            </a:r>
            <a:endParaRPr sz="110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750">
              <a:latin typeface="Noto Sans KR"/>
              <a:cs typeface="Noto Sans KR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핵심 질문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나는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주님🕔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예비하신 천국 잔치에 들어갈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35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예복</a:t>
            </a:r>
            <a:r>
              <a:rPr dirty="0" sz="1100" spc="35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을 준비하였는가</a:t>
            </a:r>
            <a:r>
              <a:rPr dirty="0" sz="1100" spc="-135">
                <a:solidFill>
                  <a:srgbClr val="333333"/>
                </a:solidFill>
                <a:latin typeface="Arial"/>
                <a:cs typeface="Arial"/>
              </a:rPr>
              <a:t>?</a:t>
            </a:r>
            <a:endParaRPr sz="11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40650" y="3117129"/>
            <a:ext cx="5976620" cy="63944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600" spc="15" b="1">
                <a:solidFill>
                  <a:srgbClr val="5D6D7E"/>
                </a:solidFill>
                <a:latin typeface="Arial"/>
                <a:cs typeface="Arial"/>
              </a:rPr>
              <a:t>1.</a:t>
            </a:r>
            <a:r>
              <a:rPr dirty="0" sz="1600" spc="-55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인생의</a:t>
            </a:r>
            <a:r>
              <a:rPr dirty="0" sz="1600" spc="-1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근본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문제</a:t>
            </a:r>
            <a:r>
              <a:rPr dirty="0" sz="1600" spc="-30" b="1">
                <a:solidFill>
                  <a:srgbClr val="5D6D7E"/>
                </a:solidFill>
                <a:latin typeface="Arial"/>
                <a:cs typeface="Arial"/>
              </a:rPr>
              <a:t>:</a:t>
            </a:r>
            <a:r>
              <a:rPr dirty="0" sz="1600" spc="-50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죄</a:t>
            </a:r>
            <a:endParaRPr sz="1600">
              <a:latin typeface="Noto Sans KR"/>
              <a:cs typeface="Noto Sans KR"/>
            </a:endParaRPr>
          </a:p>
          <a:p>
            <a:pPr marL="260350" marR="34290" indent="-88900">
              <a:lnSpc>
                <a:spcPct val="137300"/>
              </a:lnSpc>
              <a:spcBef>
                <a:spcPts val="1470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죄의 정의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생명의 근원 되시는 하나님을 떠나 스스로 터진 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웅덩🕔를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판 것</a:t>
            </a:r>
            <a:r>
              <a:rPr dirty="0" sz="1100" spc="-4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렘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2:13),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하나님을 믿지 않 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16:9).</a:t>
            </a:r>
            <a:endParaRPr sz="1100">
              <a:latin typeface="Arial"/>
              <a:cs typeface="Arial"/>
            </a:endParaRPr>
          </a:p>
          <a:p>
            <a:pPr marL="260350" indent="-889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인간의 한계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스스로의 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노력🕔나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선행으로는 내면의 죄를 깨끗하게 할 수 없음</a:t>
            </a:r>
            <a:r>
              <a:rPr dirty="0" sz="1100" spc="-4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잠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20:9).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15" b="1">
                <a:solidFill>
                  <a:srgbClr val="5D6D7E"/>
                </a:solidFill>
                <a:latin typeface="Arial"/>
                <a:cs typeface="Arial"/>
              </a:rPr>
              <a:t>2.</a:t>
            </a:r>
            <a:r>
              <a:rPr dirty="0" sz="1600" spc="-60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죄의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결과와</a:t>
            </a:r>
            <a:r>
              <a:rPr dirty="0" sz="1600" spc="-2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영적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상태</a:t>
            </a:r>
            <a:endParaRPr sz="1600">
              <a:latin typeface="Noto Sans KR"/>
              <a:cs typeface="Noto Sans KR"/>
            </a:endParaRPr>
          </a:p>
          <a:p>
            <a:pPr marL="260350" indent="-88900">
              <a:lnSpc>
                <a:spcPct val="100000"/>
              </a:lnSpc>
              <a:spcBef>
                <a:spcPts val="1964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사망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죄의 삯은 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사망🕔며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 spc="-45">
                <a:solidFill>
                  <a:srgbClr val="333333"/>
                </a:solidFill>
                <a:latin typeface="Noto Sans KR"/>
                <a:cs typeface="Noto Sans KR"/>
              </a:rPr>
              <a:t>🕔는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하나님과의 영적 단절을 의미함</a:t>
            </a:r>
            <a:r>
              <a:rPr dirty="0" sz="1100" spc="-4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6:23).</a:t>
            </a:r>
            <a:endParaRPr sz="1100">
              <a:latin typeface="Arial"/>
              <a:cs typeface="Arial"/>
            </a:endParaRPr>
          </a:p>
          <a:p>
            <a:pPr marL="260350" indent="-889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영적 점검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인간은 죽음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🕔후의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영원한 거처를 결정해야 하는 중대한 기로에 서 있음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15" b="1">
                <a:solidFill>
                  <a:srgbClr val="5D6D7E"/>
                </a:solidFill>
                <a:latin typeface="Arial"/>
                <a:cs typeface="Arial"/>
              </a:rPr>
              <a:t>3.</a:t>
            </a:r>
            <a:r>
              <a:rPr dirty="0" sz="1600" spc="-65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회개와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예수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그리스도</a:t>
            </a:r>
            <a:endParaRPr sz="1600">
              <a:latin typeface="Noto Sans KR"/>
              <a:cs typeface="Noto Sans KR"/>
            </a:endParaRPr>
          </a:p>
          <a:p>
            <a:pPr marL="260350" indent="-88900">
              <a:lnSpc>
                <a:spcPct val="100000"/>
              </a:lnSpc>
              <a:spcBef>
                <a:spcPts val="1964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회개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자신의 죄인 됨을 자복하고 하나님께로 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돌🕔키는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필수적 과정</a:t>
            </a:r>
            <a:r>
              <a:rPr dirty="0" sz="1100" spc="-4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눅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13:3).</a:t>
            </a:r>
            <a:endParaRPr sz="1100">
              <a:latin typeface="Arial"/>
              <a:cs typeface="Arial"/>
            </a:endParaRPr>
          </a:p>
          <a:p>
            <a:pPr marL="260350" indent="-889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구원의 길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오직 예수 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그리스도만🕔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하나님께로 가는 유일한 길</a:t>
            </a:r>
            <a:r>
              <a:rPr dirty="0" sz="1100" spc="-4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14:6).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15" b="1">
                <a:solidFill>
                  <a:srgbClr val="5D6D7E"/>
                </a:solidFill>
                <a:latin typeface="Arial"/>
                <a:cs typeface="Arial"/>
              </a:rPr>
              <a:t>4.</a:t>
            </a:r>
            <a:r>
              <a:rPr dirty="0" sz="1600" spc="-50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혼인</a:t>
            </a:r>
            <a:r>
              <a:rPr dirty="0" sz="1600" spc="-1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잔치의</a:t>
            </a:r>
            <a:r>
              <a:rPr dirty="0" sz="1600" spc="-1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비유</a:t>
            </a:r>
            <a:r>
              <a:rPr dirty="0" sz="1600" spc="3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Arial"/>
                <a:cs typeface="Arial"/>
              </a:rPr>
              <a:t>(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마태복음</a:t>
            </a:r>
            <a:r>
              <a:rPr dirty="0" sz="1600" spc="35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spc="15" b="1">
                <a:solidFill>
                  <a:srgbClr val="5D6D7E"/>
                </a:solidFill>
                <a:latin typeface="Arial"/>
                <a:cs typeface="Arial"/>
              </a:rPr>
              <a:t>22</a:t>
            </a:r>
            <a:r>
              <a:rPr dirty="0" sz="1600" spc="15" b="1">
                <a:solidFill>
                  <a:srgbClr val="5D6D7E"/>
                </a:solidFill>
                <a:latin typeface="Noto Sans KR"/>
                <a:cs typeface="Noto Sans KR"/>
              </a:rPr>
              <a:t>장</a:t>
            </a:r>
            <a:r>
              <a:rPr dirty="0" sz="1600" spc="15" b="1">
                <a:solidFill>
                  <a:srgbClr val="5D6D7E"/>
                </a:solidFill>
                <a:latin typeface="Arial"/>
                <a:cs typeface="Arial"/>
              </a:rPr>
              <a:t>)</a:t>
            </a:r>
            <a:endParaRPr sz="1600">
              <a:latin typeface="Arial"/>
              <a:cs typeface="Arial"/>
            </a:endParaRPr>
          </a:p>
          <a:p>
            <a:pPr marL="260350" indent="-88900">
              <a:lnSpc>
                <a:spcPct val="100000"/>
              </a:lnSpc>
              <a:spcBef>
                <a:spcPts val="1964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예복의 의미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예복은 자신의 의나 행위가 아닌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믿음으로 입는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35">
                <a:solidFill>
                  <a:srgbClr val="333333"/>
                </a:solidFill>
                <a:latin typeface="Arial"/>
                <a:cs typeface="Arial"/>
              </a:rPr>
              <a:t>'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예수 그리스도</a:t>
            </a:r>
            <a:r>
              <a:rPr dirty="0" sz="1100" spc="-4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의의 세마포</a:t>
            </a:r>
            <a:r>
              <a:rPr dirty="0" sz="1100">
                <a:solidFill>
                  <a:srgbClr val="333333"/>
                </a:solidFill>
                <a:latin typeface="Arial"/>
                <a:cs typeface="Arial"/>
              </a:rPr>
              <a:t>)'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를 상징함</a:t>
            </a:r>
            <a:endParaRPr sz="1100">
              <a:latin typeface="Noto Sans KR"/>
              <a:cs typeface="Noto Sans KR"/>
            </a:endParaRPr>
          </a:p>
          <a:p>
            <a:pPr marL="260350">
              <a:lnSpc>
                <a:spcPct val="100000"/>
              </a:lnSpc>
              <a:spcBef>
                <a:spcPts val="440"/>
              </a:spcBef>
            </a:pP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20">
                <a:solidFill>
                  <a:srgbClr val="333333"/>
                </a:solidFill>
                <a:latin typeface="Noto Sans KR"/>
                <a:cs typeface="Noto Sans KR"/>
              </a:rPr>
              <a:t>갈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3:27).</a:t>
            </a:r>
            <a:endParaRPr sz="1100">
              <a:latin typeface="Arial"/>
              <a:cs typeface="Arial"/>
            </a:endParaRPr>
          </a:p>
          <a:p>
            <a:pPr marL="260350" marR="5080" indent="-88900">
              <a:lnSpc>
                <a:spcPct val="137300"/>
              </a:lnSpc>
              <a:spcBef>
                <a:spcPts val="40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심판의 경고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자기의 옷</a:t>
            </a:r>
            <a:r>
              <a:rPr dirty="0" sz="1100" spc="-4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자기 의</a:t>
            </a:r>
            <a:r>
              <a:rPr dirty="0" sz="1100" spc="-40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만을 고집하며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주님🕔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주신 예복을 거부하는 자는 잔치에 참여할 수 없 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음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600" spc="15" b="1">
                <a:solidFill>
                  <a:srgbClr val="5D6D7E"/>
                </a:solidFill>
                <a:latin typeface="Arial"/>
                <a:cs typeface="Arial"/>
              </a:rPr>
              <a:t>5.</a:t>
            </a:r>
            <a:r>
              <a:rPr dirty="0" sz="1600" spc="-60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spc="-30" b="1">
                <a:solidFill>
                  <a:srgbClr val="5D6D7E"/>
                </a:solidFill>
                <a:latin typeface="Noto Sans KR"/>
                <a:cs typeface="Noto Sans KR"/>
              </a:rPr>
              <a:t>결론</a:t>
            </a:r>
            <a:r>
              <a:rPr dirty="0" sz="1600" spc="-30" b="1">
                <a:solidFill>
                  <a:srgbClr val="5D6D7E"/>
                </a:solidFill>
                <a:latin typeface="Arial"/>
                <a:cs typeface="Arial"/>
              </a:rPr>
              <a:t>:</a:t>
            </a:r>
            <a:r>
              <a:rPr dirty="0" sz="1600" spc="-60" b="1">
                <a:solidFill>
                  <a:srgbClr val="5D6D7E"/>
                </a:solidFill>
                <a:latin typeface="Arial"/>
                <a:cs typeface="Arial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부활과</a:t>
            </a:r>
            <a:r>
              <a:rPr dirty="0" sz="1600" spc="-20" b="1">
                <a:solidFill>
                  <a:srgbClr val="5D6D7E"/>
                </a:solidFill>
                <a:latin typeface="Noto Sans KR"/>
                <a:cs typeface="Noto Sans KR"/>
              </a:rPr>
              <a:t> </a:t>
            </a:r>
            <a:r>
              <a:rPr dirty="0" sz="1600" b="1">
                <a:solidFill>
                  <a:srgbClr val="5D6D7E"/>
                </a:solidFill>
                <a:latin typeface="Noto Sans KR"/>
                <a:cs typeface="Noto Sans KR"/>
              </a:rPr>
              <a:t>소망</a:t>
            </a:r>
            <a:endParaRPr sz="1600">
              <a:latin typeface="Noto Sans KR"/>
              <a:cs typeface="Noto Sans KR"/>
            </a:endParaRPr>
          </a:p>
          <a:p>
            <a:pPr marL="260350" indent="-88900">
              <a:lnSpc>
                <a:spcPct val="100000"/>
              </a:lnSpc>
              <a:spcBef>
                <a:spcPts val="1964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결단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지금 </a:t>
            </a:r>
            <a:r>
              <a:rPr dirty="0" sz="1100" spc="-90">
                <a:solidFill>
                  <a:srgbClr val="333333"/>
                </a:solidFill>
                <a:latin typeface="Noto Sans KR"/>
                <a:cs typeface="Noto Sans KR"/>
              </a:rPr>
              <a:t>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순간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옛사람의 옷을 벗고 그리스도의 의의 옷을 입는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결단🕔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필요함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 marL="260350" indent="-889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260350" algn="l"/>
              </a:tabLst>
            </a:pPr>
            <a:r>
              <a:rPr dirty="0" sz="1100" b="1">
                <a:solidFill>
                  <a:srgbClr val="333333"/>
                </a:solidFill>
                <a:latin typeface="Noto Sans KR"/>
                <a:cs typeface="Noto Sans KR"/>
              </a:rPr>
              <a:t>부활의 약속</a:t>
            </a:r>
            <a:r>
              <a:rPr dirty="0" sz="1100" spc="-55" b="1">
                <a:solidFill>
                  <a:srgbClr val="333333"/>
                </a:solidFill>
                <a:latin typeface="Arial"/>
                <a:cs typeface="Arial"/>
              </a:rPr>
              <a:t>:</a:t>
            </a:r>
            <a:r>
              <a:rPr dirty="0" sz="1100" spc="-6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예수 그리스도를 믿는 자는 심판에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🕔르지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않고 사망에서 생명으로 옮겨짐</a:t>
            </a:r>
            <a:r>
              <a:rPr dirty="0" sz="1100" spc="-4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5:24).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33583" y="740272"/>
            <a:ext cx="169291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solidFill>
                  <a:srgbClr val="777777"/>
                </a:solidFill>
                <a:latin typeface="Noto Sans KR"/>
                <a:cs typeface="Noto Sans KR"/>
              </a:rPr>
              <a:t>기독교</a:t>
            </a:r>
            <a:r>
              <a:rPr dirty="0" sz="1100" spc="-25">
                <a:solidFill>
                  <a:srgbClr val="777777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777777"/>
                </a:solidFill>
                <a:latin typeface="Noto Sans KR"/>
                <a:cs typeface="Noto Sans KR"/>
              </a:rPr>
              <a:t>복음</a:t>
            </a:r>
            <a:r>
              <a:rPr dirty="0" sz="1100" spc="-20">
                <a:solidFill>
                  <a:srgbClr val="777777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777777"/>
                </a:solidFill>
                <a:latin typeface="Noto Sans KR"/>
                <a:cs typeface="Noto Sans KR"/>
              </a:rPr>
              <a:t>메시지</a:t>
            </a:r>
            <a:r>
              <a:rPr dirty="0" sz="1100" spc="-25">
                <a:solidFill>
                  <a:srgbClr val="777777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777777"/>
                </a:solidFill>
                <a:latin typeface="Noto Sans KR"/>
                <a:cs typeface="Noto Sans KR"/>
              </a:rPr>
              <a:t>요약</a:t>
            </a:r>
            <a:r>
              <a:rPr dirty="0" sz="1100" spc="-20">
                <a:solidFill>
                  <a:srgbClr val="777777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777777"/>
                </a:solidFill>
                <a:latin typeface="Noto Sans KR"/>
                <a:cs typeface="Noto Sans KR"/>
              </a:rPr>
              <a:t>자료</a:t>
            </a:r>
            <a:endParaRPr sz="1100">
              <a:latin typeface="Noto Sans KR"/>
              <a:cs typeface="Noto Sans KR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2026-06-12T06:34:52Z</dcterms:created>
  <dcterms:modified xsi:type="dcterms:W3CDTF">2026-06-12T06:34:52Z</dcterms:modified>
</cp:coreProperties>
</file>