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35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B3D4F"/>
                </a:solidFill>
                <a:latin typeface="Noto Sans KR"/>
                <a:cs typeface="Noto Sans K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B3D4F"/>
                </a:solidFill>
                <a:latin typeface="Noto Sans KR"/>
                <a:cs typeface="Noto Sans K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B3D4F"/>
                </a:solidFill>
                <a:latin typeface="Noto Sans KR"/>
                <a:cs typeface="Noto Sans K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32000" y="1323892"/>
            <a:ext cx="6696075" cy="19050"/>
          </a:xfrm>
          <a:custGeom>
            <a:avLst/>
            <a:gdLst/>
            <a:ahLst/>
            <a:cxnLst/>
            <a:rect l="l" t="t" r="r" b="b"/>
            <a:pathLst>
              <a:path w="6696075" h="19050">
                <a:moveTo>
                  <a:pt x="6696000" y="0"/>
                </a:moveTo>
                <a:lnTo>
                  <a:pt x="6696000" y="19049"/>
                </a:lnTo>
                <a:lnTo>
                  <a:pt x="0" y="19049"/>
                </a:lnTo>
                <a:lnTo>
                  <a:pt x="0" y="0"/>
                </a:lnTo>
                <a:lnTo>
                  <a:pt x="6696000" y="0"/>
                </a:lnTo>
                <a:close/>
              </a:path>
            </a:pathLst>
          </a:custGeom>
          <a:solidFill>
            <a:srgbClr val="2B3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32000" y="1581067"/>
            <a:ext cx="38100" cy="360045"/>
          </a:xfrm>
          <a:custGeom>
            <a:avLst/>
            <a:gdLst/>
            <a:ahLst/>
            <a:cxnLst/>
            <a:rect l="l" t="t" r="r" b="b"/>
            <a:pathLst>
              <a:path w="38100" h="360044">
                <a:moveTo>
                  <a:pt x="38099" y="359838"/>
                </a:moveTo>
                <a:lnTo>
                  <a:pt x="0" y="359838"/>
                </a:lnTo>
                <a:lnTo>
                  <a:pt x="0" y="0"/>
                </a:lnTo>
                <a:lnTo>
                  <a:pt x="38099" y="0"/>
                </a:lnTo>
                <a:lnTo>
                  <a:pt x="38099" y="359838"/>
                </a:lnTo>
                <a:close/>
              </a:path>
            </a:pathLst>
          </a:custGeom>
          <a:solidFill>
            <a:srgbClr val="3497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432000" y="3732211"/>
            <a:ext cx="38100" cy="360045"/>
          </a:xfrm>
          <a:custGeom>
            <a:avLst/>
            <a:gdLst/>
            <a:ahLst/>
            <a:cxnLst/>
            <a:rect l="l" t="t" r="r" b="b"/>
            <a:pathLst>
              <a:path w="38100" h="360045">
                <a:moveTo>
                  <a:pt x="38099" y="359838"/>
                </a:moveTo>
                <a:lnTo>
                  <a:pt x="0" y="359838"/>
                </a:lnTo>
                <a:lnTo>
                  <a:pt x="0" y="0"/>
                </a:lnTo>
                <a:lnTo>
                  <a:pt x="38099" y="0"/>
                </a:lnTo>
                <a:lnTo>
                  <a:pt x="38099" y="359838"/>
                </a:lnTo>
                <a:close/>
              </a:path>
            </a:pathLst>
          </a:custGeom>
          <a:solidFill>
            <a:srgbClr val="3497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432000" y="6125564"/>
            <a:ext cx="38100" cy="360045"/>
          </a:xfrm>
          <a:custGeom>
            <a:avLst/>
            <a:gdLst/>
            <a:ahLst/>
            <a:cxnLst/>
            <a:rect l="l" t="t" r="r" b="b"/>
            <a:pathLst>
              <a:path w="38100" h="360045">
                <a:moveTo>
                  <a:pt x="38099" y="359838"/>
                </a:moveTo>
                <a:lnTo>
                  <a:pt x="0" y="359838"/>
                </a:lnTo>
                <a:lnTo>
                  <a:pt x="0" y="0"/>
                </a:lnTo>
                <a:lnTo>
                  <a:pt x="38099" y="0"/>
                </a:lnTo>
                <a:lnTo>
                  <a:pt x="38099" y="359838"/>
                </a:lnTo>
                <a:close/>
              </a:path>
            </a:pathLst>
          </a:custGeom>
          <a:solidFill>
            <a:srgbClr val="3497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432000" y="7792291"/>
            <a:ext cx="38100" cy="360045"/>
          </a:xfrm>
          <a:custGeom>
            <a:avLst/>
            <a:gdLst/>
            <a:ahLst/>
            <a:cxnLst/>
            <a:rect l="l" t="t" r="r" b="b"/>
            <a:pathLst>
              <a:path w="38100" h="360045">
                <a:moveTo>
                  <a:pt x="38099" y="359837"/>
                </a:moveTo>
                <a:lnTo>
                  <a:pt x="0" y="359837"/>
                </a:lnTo>
                <a:lnTo>
                  <a:pt x="0" y="0"/>
                </a:lnTo>
                <a:lnTo>
                  <a:pt x="38099" y="0"/>
                </a:lnTo>
                <a:lnTo>
                  <a:pt x="38099" y="359837"/>
                </a:lnTo>
                <a:close/>
              </a:path>
            </a:pathLst>
          </a:custGeom>
          <a:solidFill>
            <a:srgbClr val="3497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9299" y="788210"/>
            <a:ext cx="6724250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2B3D4F"/>
                </a:solidFill>
                <a:latin typeface="Noto Sans KR"/>
                <a:cs typeface="Noto Sans K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9299" y="788210"/>
            <a:ext cx="40646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err="1"/>
              <a:t>복음</a:t>
            </a:r>
            <a:r>
              <a:rPr spc="-25" dirty="0"/>
              <a:t> </a:t>
            </a:r>
            <a:r>
              <a:rPr lang="en-US" spc="-25" dirty="0"/>
              <a:t> 5 </a:t>
            </a:r>
            <a:r>
              <a:rPr spc="-30" dirty="0">
                <a:latin typeface="Arial"/>
                <a:cs typeface="Arial"/>
              </a:rPr>
              <a:t> </a:t>
            </a:r>
            <a:r>
              <a:rPr dirty="0"/>
              <a:t>하나님의</a:t>
            </a:r>
            <a:r>
              <a:rPr spc="-25" dirty="0"/>
              <a:t> </a:t>
            </a:r>
            <a:r>
              <a:rPr dirty="0"/>
              <a:t>은혜와</a:t>
            </a:r>
            <a:r>
              <a:rPr spc="-20" dirty="0"/>
              <a:t> </a:t>
            </a:r>
            <a:r>
              <a:rPr dirty="0"/>
              <a:t>사랑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2649" y="1607406"/>
            <a:ext cx="206628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34495D"/>
                </a:solidFill>
                <a:latin typeface="Arial"/>
                <a:cs typeface="Arial"/>
              </a:rPr>
              <a:t>1.</a:t>
            </a:r>
            <a:r>
              <a:rPr sz="1800" b="1" spc="-45" dirty="0">
                <a:solidFill>
                  <a:srgbClr val="34495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34495D"/>
                </a:solidFill>
                <a:latin typeface="Noto Sans KR"/>
                <a:cs typeface="Noto Sans KR"/>
              </a:rPr>
              <a:t>구원의</a:t>
            </a:r>
            <a:r>
              <a:rPr sz="1800" b="1" spc="-30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34495D"/>
                </a:solidFill>
                <a:latin typeface="Noto Sans KR"/>
                <a:cs typeface="Noto Sans KR"/>
              </a:rPr>
              <a:t>근거와</a:t>
            </a:r>
            <a:r>
              <a:rPr sz="1800" b="1" spc="-25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34495D"/>
                </a:solidFill>
                <a:latin typeface="Noto Sans KR"/>
                <a:cs typeface="Noto Sans KR"/>
              </a:rPr>
              <a:t>확신</a:t>
            </a:r>
            <a:endParaRPr sz="1800">
              <a:latin typeface="Noto Sans KR"/>
              <a:cs typeface="Noto Sans KR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19299" y="2146286"/>
            <a:ext cx="6684645" cy="13296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구원은</a:t>
            </a:r>
            <a:r>
              <a:rPr sz="1200" spc="-1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인간의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행위가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아닌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오직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하나님의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은혜와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사랑에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근거합니다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  <a:p>
            <a:pPr marL="393700" marR="5080" indent="-95885">
              <a:lnSpc>
                <a:spcPct val="132400"/>
              </a:lnSpc>
              <a:spcBef>
                <a:spcPts val="1200"/>
              </a:spcBef>
              <a:buFont typeface="Arial"/>
              <a:buChar char="•"/>
              <a:tabLst>
                <a:tab pos="3937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구원의 기초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: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하나님은 자비와 은혜로 우리를 구원하시며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엡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2:5,8;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딛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3:5),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그리스도의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십자가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35" dirty="0" err="1">
                <a:solidFill>
                  <a:srgbClr val="333333"/>
                </a:solidFill>
                <a:latin typeface="Noto Sans KR"/>
                <a:cs typeface="Noto Sans KR"/>
              </a:rPr>
              <a:t>대속</a:t>
            </a:r>
            <a:r>
              <a:rPr lang="ko-KR" altLang="en-US" sz="1200" spc="-3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3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핵심입니다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고전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1:18).</a:t>
            </a:r>
            <a:endParaRPr sz="1200" dirty="0">
              <a:latin typeface="Arial"/>
              <a:cs typeface="Arial"/>
            </a:endParaRPr>
          </a:p>
          <a:p>
            <a:pPr marL="393700" marR="71755" indent="-95885">
              <a:lnSpc>
                <a:spcPct val="132400"/>
              </a:lnSpc>
              <a:buFont typeface="Arial"/>
              <a:buChar char="•"/>
              <a:tabLst>
                <a:tab pos="3937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확신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200" b="1" spc="-7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구원은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변치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않으시는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하나님의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약속과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말씀에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기초합니다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벧전</a:t>
            </a:r>
            <a:r>
              <a:rPr sz="12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1:23).</a:t>
            </a:r>
            <a:r>
              <a:rPr sz="1200" spc="-1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주님께서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사망을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폐하시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고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죄값을 치르셨기에 우리는 확신을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누립니다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딤후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1:9-10).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52649" y="3758550"/>
            <a:ext cx="206628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34495D"/>
                </a:solidFill>
                <a:latin typeface="Arial"/>
                <a:cs typeface="Arial"/>
              </a:rPr>
              <a:t>2.</a:t>
            </a:r>
            <a:r>
              <a:rPr sz="1800" b="1" spc="-45" dirty="0">
                <a:solidFill>
                  <a:srgbClr val="34495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34495D"/>
                </a:solidFill>
                <a:latin typeface="Noto Sans KR"/>
                <a:cs typeface="Noto Sans KR"/>
              </a:rPr>
              <a:t>죄의</a:t>
            </a:r>
            <a:r>
              <a:rPr sz="1800" b="1" spc="-30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34495D"/>
                </a:solidFill>
                <a:latin typeface="Noto Sans KR"/>
                <a:cs typeface="Noto Sans KR"/>
              </a:rPr>
              <a:t>보편성과</a:t>
            </a:r>
            <a:r>
              <a:rPr sz="1800" b="1" spc="-25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34495D"/>
                </a:solidFill>
                <a:latin typeface="Noto Sans KR"/>
                <a:cs typeface="Noto Sans KR"/>
              </a:rPr>
              <a:t>실상</a:t>
            </a:r>
            <a:endParaRPr sz="1800">
              <a:latin typeface="Noto Sans KR"/>
              <a:cs typeface="Noto Sans KR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19299" y="4238101"/>
            <a:ext cx="6643370" cy="16313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2400"/>
              </a:lnSpc>
              <a:spcBef>
                <a:spcPts val="100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로마서</a:t>
            </a:r>
            <a:r>
              <a:rPr sz="12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3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장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23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절에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따라 모든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사람은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죄인입니다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로마서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1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장</a:t>
            </a:r>
            <a:r>
              <a:rPr sz="12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28-32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절은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 하나님을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떠난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인간의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타락한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실상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을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보여줍니다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  <a:p>
            <a:pPr marL="393700" marR="78740" indent="-95885">
              <a:lnSpc>
                <a:spcPct val="132400"/>
              </a:lnSpc>
              <a:spcBef>
                <a:spcPts val="1200"/>
              </a:spcBef>
              <a:buFont typeface="Arial"/>
              <a:buChar char="•"/>
              <a:tabLst>
                <a:tab pos="3937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죄의</a:t>
            </a:r>
            <a:r>
              <a:rPr sz="1200" b="1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종류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200" b="1" spc="-7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불의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추악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탐욕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악의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시기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살인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분쟁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사기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악독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비방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교만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부모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거역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무정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무자비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0" dirty="0">
                <a:solidFill>
                  <a:srgbClr val="333333"/>
                </a:solidFill>
                <a:latin typeface="Noto Sans KR"/>
                <a:cs typeface="Noto Sans KR"/>
              </a:rPr>
              <a:t>등</a:t>
            </a:r>
            <a:r>
              <a:rPr lang="ko-KR" altLang="en-US" sz="1200" spc="-5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있습니다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  <a:p>
            <a:pPr marL="393700" marR="38100" indent="-95885">
              <a:lnSpc>
                <a:spcPct val="132400"/>
              </a:lnSpc>
              <a:buFont typeface="Arial"/>
              <a:buChar char="•"/>
              <a:tabLst>
                <a:tab pos="3937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심각성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200" b="1" spc="-7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단순히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죄를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짓는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것을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넘어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죄를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정당화하고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행하는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자들을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옳다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여기는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악의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연대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가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인간의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비극입니다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2649" y="6151903"/>
            <a:ext cx="32734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34495D"/>
                </a:solidFill>
                <a:latin typeface="Arial"/>
                <a:cs typeface="Arial"/>
              </a:rPr>
              <a:t>3.</a:t>
            </a:r>
            <a:r>
              <a:rPr sz="1800" b="1" spc="-25" dirty="0">
                <a:solidFill>
                  <a:srgbClr val="34495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34495D"/>
                </a:solidFill>
                <a:latin typeface="Noto Sans KR"/>
                <a:cs typeface="Noto Sans KR"/>
              </a:rPr>
              <a:t>거듭난</a:t>
            </a:r>
            <a:r>
              <a:rPr sz="1800" b="1" spc="-15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34495D"/>
                </a:solidFill>
                <a:latin typeface="Noto Sans KR"/>
                <a:cs typeface="Noto Sans KR"/>
              </a:rPr>
              <a:t>자의</a:t>
            </a:r>
            <a:r>
              <a:rPr sz="1800" b="1" spc="-15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34495D"/>
                </a:solidFill>
                <a:latin typeface="Noto Sans KR"/>
                <a:cs typeface="Noto Sans KR"/>
              </a:rPr>
              <a:t>삶과</a:t>
            </a:r>
            <a:r>
              <a:rPr sz="1800" b="1" spc="-15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34495D"/>
                </a:solidFill>
                <a:latin typeface="Noto Sans KR"/>
                <a:cs typeface="Noto Sans KR"/>
              </a:rPr>
              <a:t>죄에</a:t>
            </a:r>
            <a:r>
              <a:rPr sz="1800" b="1" spc="-15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34495D"/>
                </a:solidFill>
                <a:latin typeface="Noto Sans KR"/>
                <a:cs typeface="Noto Sans KR"/>
              </a:rPr>
              <a:t>대한</a:t>
            </a:r>
            <a:r>
              <a:rPr sz="1800" b="1" spc="-15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34495D"/>
                </a:solidFill>
                <a:latin typeface="Noto Sans KR"/>
                <a:cs typeface="Noto Sans KR"/>
              </a:rPr>
              <a:t>태도</a:t>
            </a:r>
            <a:endParaRPr sz="1800">
              <a:latin typeface="Noto Sans KR"/>
              <a:cs typeface="Noto Sans KR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9299" y="6690782"/>
            <a:ext cx="6336030" cy="859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중생한</a:t>
            </a:r>
            <a:r>
              <a:rPr sz="1200" spc="-1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자는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성령의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증거를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가지며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죄를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대하는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태도가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변화됩니다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 dirty="0">
              <a:latin typeface="Arial"/>
              <a:cs typeface="Arial"/>
            </a:endParaRPr>
          </a:p>
          <a:p>
            <a:pPr marL="393700" indent="-95885">
              <a:lnSpc>
                <a:spcPct val="100000"/>
              </a:lnSpc>
              <a:buFont typeface="Arial"/>
              <a:buChar char="•"/>
              <a:tabLst>
                <a:tab pos="3937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죄에</a:t>
            </a:r>
            <a:r>
              <a:rPr sz="1200" b="1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대한</a:t>
            </a:r>
            <a:r>
              <a:rPr sz="1200" b="1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태도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200" b="1" spc="-7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인정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고백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슬퍼함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시</a:t>
            </a:r>
            <a:r>
              <a:rPr sz="12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32:5,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51:3-4),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죄를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lang="ko-KR" altLang="en-US" sz="1200" spc="-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35" dirty="0" err="1">
                <a:solidFill>
                  <a:srgbClr val="333333"/>
                </a:solidFill>
                <a:latin typeface="Noto Sans KR"/>
                <a:cs typeface="Noto Sans KR"/>
              </a:rPr>
              <a:t>기고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싸워 나감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롬</a:t>
            </a:r>
            <a:r>
              <a:rPr sz="12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6:6,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히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12:1-4).</a:t>
            </a:r>
            <a:endParaRPr sz="1200" dirty="0">
              <a:latin typeface="Arial"/>
              <a:cs typeface="Arial"/>
            </a:endParaRPr>
          </a:p>
          <a:p>
            <a:pPr marL="393700" indent="-95885">
              <a:lnSpc>
                <a:spcPct val="100000"/>
              </a:lnSpc>
              <a:spcBef>
                <a:spcPts val="470"/>
              </a:spcBef>
              <a:buFont typeface="Arial"/>
              <a:buChar char="•"/>
              <a:tabLst>
                <a:tab pos="3937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승리</a:t>
            </a:r>
            <a:r>
              <a:rPr sz="1200" b="1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방법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200" b="1" spc="-7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말씀을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마음에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둠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성령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안에서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행함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대언자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예수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그리스도를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의뢰함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요일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2:1).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52649" y="7818629"/>
            <a:ext cx="27489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34495D"/>
                </a:solidFill>
                <a:latin typeface="Arial"/>
                <a:cs typeface="Arial"/>
              </a:rPr>
              <a:t>4.</a:t>
            </a:r>
            <a:r>
              <a:rPr sz="1800" b="1" spc="-35" dirty="0">
                <a:solidFill>
                  <a:srgbClr val="34495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34495D"/>
                </a:solidFill>
                <a:latin typeface="Noto Sans KR"/>
                <a:cs typeface="Noto Sans KR"/>
              </a:rPr>
              <a:t>사단의</a:t>
            </a:r>
            <a:r>
              <a:rPr sz="1800" b="1" spc="-25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34495D"/>
                </a:solidFill>
                <a:latin typeface="Noto Sans KR"/>
                <a:cs typeface="Noto Sans KR"/>
              </a:rPr>
              <a:t>속임수와</a:t>
            </a:r>
            <a:r>
              <a:rPr sz="1800" b="1" spc="-20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34495D"/>
                </a:solidFill>
                <a:latin typeface="Noto Sans KR"/>
                <a:cs typeface="Noto Sans KR"/>
              </a:rPr>
              <a:t>영적</a:t>
            </a:r>
            <a:r>
              <a:rPr sz="1800" b="1" spc="-20" dirty="0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34495D"/>
                </a:solidFill>
                <a:latin typeface="Noto Sans KR"/>
                <a:cs typeface="Noto Sans KR"/>
              </a:rPr>
              <a:t>승리</a:t>
            </a:r>
            <a:endParaRPr sz="1800">
              <a:latin typeface="Noto Sans KR"/>
              <a:cs typeface="Noto Sans KR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19299" y="8298181"/>
            <a:ext cx="6689090" cy="1146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2400"/>
              </a:lnSpc>
              <a:spcBef>
                <a:spcPts val="100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사단은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보상심리와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정죄를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통해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우리를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송사하지만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우리는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lang="ko-KR" altLang="en-US" sz="1200" spc="-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50" dirty="0">
                <a:solidFill>
                  <a:srgbClr val="333333"/>
                </a:solidFill>
                <a:latin typeface="Noto Sans KR"/>
                <a:cs typeface="Noto Sans KR"/>
              </a:rPr>
              <a:t>미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죄의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0" dirty="0">
                <a:solidFill>
                  <a:srgbClr val="333333"/>
                </a:solidFill>
                <a:latin typeface="Noto Sans KR"/>
                <a:cs typeface="Noto Sans KR"/>
              </a:rPr>
              <a:t>삯</a:t>
            </a:r>
            <a:r>
              <a:rPr lang="ko-KR" altLang="en-US" sz="1200" spc="-5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주님께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지불되었음을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기억해야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합 </a:t>
            </a:r>
            <a:r>
              <a:rPr sz="1200" spc="-2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  <a:p>
            <a:pPr marL="393700" marR="117475" indent="-95885">
              <a:lnSpc>
                <a:spcPct val="132400"/>
              </a:lnSpc>
              <a:spcBef>
                <a:spcPts val="1200"/>
              </a:spcBef>
              <a:buFont typeface="Arial"/>
              <a:buChar char="•"/>
              <a:tabLst>
                <a:tab pos="3937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결론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200" b="1" spc="-7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한번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35" dirty="0" err="1">
                <a:solidFill>
                  <a:srgbClr val="333333"/>
                </a:solidFill>
                <a:latin typeface="Noto Sans KR"/>
                <a:cs typeface="Noto Sans KR"/>
              </a:rPr>
              <a:t>아들</a:t>
            </a:r>
            <a:r>
              <a:rPr lang="ko-KR" altLang="en-US" sz="1200" spc="-3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된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자는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영원한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20" dirty="0" err="1">
                <a:solidFill>
                  <a:srgbClr val="333333"/>
                </a:solidFill>
                <a:latin typeface="Noto Sans KR"/>
                <a:cs typeface="Noto Sans KR"/>
              </a:rPr>
              <a:t>아들</a:t>
            </a:r>
            <a:r>
              <a:rPr lang="ko-KR" altLang="en-US" sz="1200" spc="-2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20" dirty="0">
                <a:solidFill>
                  <a:srgbClr val="333333"/>
                </a:solidFill>
                <a:latin typeface="Noto Sans KR"/>
                <a:cs typeface="Noto Sans KR"/>
              </a:rPr>
              <a:t>며</a:t>
            </a:r>
            <a:r>
              <a:rPr sz="1200" spc="-2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그리스도께서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거두신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승리가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우리의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승리입니다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날마다 </a:t>
            </a:r>
            <a:r>
              <a:rPr sz="1200" spc="-2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대언자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되신 예수 그리스도를 의지하십시오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268</Words>
  <Application>Microsoft Office PowerPoint</Application>
  <PresentationFormat>사용자 지정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Noto Sans KR</vt:lpstr>
      <vt:lpstr>Arial</vt:lpstr>
      <vt:lpstr>Calibri</vt:lpstr>
      <vt:lpstr>Office Theme</vt:lpstr>
      <vt:lpstr>복음  5  하나님의 은혜와 사랑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성용 한</cp:lastModifiedBy>
  <cp:revision>2</cp:revision>
  <dcterms:created xsi:type="dcterms:W3CDTF">2026-06-22T10:12:20Z</dcterms:created>
  <dcterms:modified xsi:type="dcterms:W3CDTF">2026-06-22T10:14:07Z</dcterms:modified>
</cp:coreProperties>
</file>