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정동임" initials="정" lastIdx="15" clrIdx="0">
    <p:extLst>
      <p:ext uri="{19B8F6BF-5375-455C-9EA6-DF929625EA0E}">
        <p15:presenceInfo xmlns:p15="http://schemas.microsoft.com/office/powerpoint/2012/main" userId="정동임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9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4" y="30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r>
              <a:rPr lang="ko-KR" altLang="en-US"/>
              <a:t>분기별 이용객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5817246055552941"/>
          <c:y val="0.20982881003132944"/>
          <c:w val="0.7540020905966357"/>
          <c:h val="0.538143182754084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2014년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ko-K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1분기</c:v>
                </c:pt>
                <c:pt idx="1">
                  <c:v>2분기</c:v>
                </c:pt>
                <c:pt idx="2">
                  <c:v>3분기</c:v>
                </c:pt>
                <c:pt idx="3">
                  <c:v>4분기</c:v>
                </c:pt>
              </c:strCache>
            </c:strRef>
          </c:cat>
          <c:val>
            <c:numRef>
              <c:f>Sheet1!$B$2:$E$2</c:f>
              <c:numCache>
                <c:formatCode>_(* #,##0_);_(* \(#,##0\);_(* "-"_);_(@_)</c:formatCode>
                <c:ptCount val="4"/>
                <c:pt idx="0">
                  <c:v>1230</c:v>
                </c:pt>
                <c:pt idx="1">
                  <c:v>2500</c:v>
                </c:pt>
                <c:pt idx="2">
                  <c:v>3001</c:v>
                </c:pt>
                <c:pt idx="3">
                  <c:v>1005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AA-43BD-A17F-4114751A590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0983936"/>
        <c:axId val="80985472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2012년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1분기</c:v>
                </c:pt>
                <c:pt idx="1">
                  <c:v>2분기</c:v>
                </c:pt>
                <c:pt idx="2">
                  <c:v>3분기</c:v>
                </c:pt>
                <c:pt idx="3">
                  <c:v>4분기</c:v>
                </c:pt>
              </c:strCache>
            </c:strRef>
          </c:cat>
          <c:val>
            <c:numRef>
              <c:f>Sheet1!$B$3:$E$3</c:f>
              <c:numCache>
                <c:formatCode>_(* #,##0_);_(* \(#,##0\);_(* "-"_);_(@_)</c:formatCode>
                <c:ptCount val="4"/>
                <c:pt idx="0">
                  <c:v>850</c:v>
                </c:pt>
                <c:pt idx="1">
                  <c:v>1500</c:v>
                </c:pt>
                <c:pt idx="2">
                  <c:v>1800</c:v>
                </c:pt>
                <c:pt idx="3">
                  <c:v>650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7AA-43BD-A17F-4114751A590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2401920"/>
        <c:axId val="82400384"/>
      </c:lineChart>
      <c:catAx>
        <c:axId val="809839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ko-KR"/>
          </a:p>
        </c:txPr>
        <c:crossAx val="80985472"/>
        <c:crosses val="autoZero"/>
        <c:auto val="1"/>
        <c:lblAlgn val="ctr"/>
        <c:lblOffset val="100"/>
        <c:noMultiLvlLbl val="0"/>
      </c:catAx>
      <c:valAx>
        <c:axId val="80985472"/>
        <c:scaling>
          <c:orientation val="minMax"/>
          <c:max val="4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\(#,##0\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ko-KR"/>
          </a:p>
        </c:txPr>
        <c:crossAx val="80983936"/>
        <c:crosses val="autoZero"/>
        <c:crossBetween val="between"/>
        <c:majorUnit val="1000"/>
      </c:valAx>
      <c:valAx>
        <c:axId val="82400384"/>
        <c:scaling>
          <c:orientation val="minMax"/>
        </c:scaling>
        <c:delete val="0"/>
        <c:axPos val="r"/>
        <c:numFmt formatCode="_(* #,##0_);_(* \(#,##0\);_(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ko-KR"/>
          </a:p>
        </c:txPr>
        <c:crossAx val="82401920"/>
        <c:crosses val="max"/>
        <c:crossBetween val="between"/>
      </c:valAx>
      <c:catAx>
        <c:axId val="824019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8240038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ea"/>
          <a:ea typeface="+mn-ea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1536" y="1069849"/>
            <a:ext cx="9960864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3657600" y="384048"/>
            <a:ext cx="79248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DEC0-B713-41B5-B38E-911114C050F0}" type="datetimeFigureOut">
              <a:rPr lang="ko-KR" altLang="en-US" smtClean="0"/>
              <a:t>2024-04-09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93A5-7EB0-47C1-A6B9-CF128B1A47D9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4446678" y="1909248"/>
            <a:ext cx="8028305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6197600" y="4419600"/>
            <a:ext cx="1193800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3864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DEC0-B713-41B5-B38E-911114C050F0}" type="datetimeFigureOut">
              <a:rPr lang="ko-KR" altLang="en-US" smtClean="0"/>
              <a:t>2024-04-09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93A5-7EB0-47C1-A6B9-CF128B1A47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8266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9424416" y="356617"/>
            <a:ext cx="2157984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56617"/>
            <a:ext cx="8534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DEC0-B713-41B5-B38E-911114C050F0}" type="datetimeFigureOut">
              <a:rPr lang="ko-KR" altLang="en-US" smtClean="0"/>
              <a:t>2024-04-09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93A5-7EB0-47C1-A6B9-CF128B1A47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1712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88720"/>
            <a:ext cx="10972800" cy="498348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DEC0-B713-41B5-B38E-911114C050F0}" type="datetimeFigureOut">
              <a:rPr lang="ko-KR" altLang="en-US" smtClean="0"/>
              <a:t>2024-04-09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93A5-7EB0-47C1-A6B9-CF128B1A47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2919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976" y="2286001"/>
            <a:ext cx="103632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5360" y="1353312"/>
            <a:ext cx="103632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DEC0-B713-41B5-B38E-911114C050F0}" type="datetimeFigureOut">
              <a:rPr lang="ko-KR" altLang="en-US" smtClean="0"/>
              <a:t>2024-04-09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93A5-7EB0-47C1-A6B9-CF128B1A47D9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4446678" y="1909248"/>
            <a:ext cx="8028305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6197600" y="4419600"/>
            <a:ext cx="1193800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74643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6176" y="1289304"/>
            <a:ext cx="53848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2304" y="1289304"/>
            <a:ext cx="53848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DEC0-B713-41B5-B38E-911114C050F0}" type="datetimeFigureOut">
              <a:rPr lang="ko-KR" altLang="en-US" smtClean="0"/>
              <a:t>2024-04-09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93A5-7EB0-47C1-A6B9-CF128B1A47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135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609600" y="1353312"/>
            <a:ext cx="5388864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093976"/>
            <a:ext cx="5386917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6193367" y="1353312"/>
            <a:ext cx="5388864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093976"/>
            <a:ext cx="5389033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DEC0-B713-41B5-B38E-911114C050F0}" type="datetimeFigureOut">
              <a:rPr lang="ko-KR" altLang="en-US" smtClean="0"/>
              <a:t>2024-04-09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93A5-7EB0-47C1-A6B9-CF128B1A47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3496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DEC0-B713-41B5-B38E-911114C050F0}" type="datetimeFigureOut">
              <a:rPr lang="ko-KR" altLang="en-US" smtClean="0"/>
              <a:t>2024-04-09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93A5-7EB0-47C1-A6B9-CF128B1A47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907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DEC0-B713-41B5-B38E-911114C050F0}" type="datetimeFigureOut">
              <a:rPr lang="ko-KR" altLang="en-US" smtClean="0"/>
              <a:t>2024-04-09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93A5-7EB0-47C1-A6B9-CF128B1A47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5468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1536" y="0"/>
            <a:ext cx="9960864" cy="987552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4688" y="1371600"/>
            <a:ext cx="6230112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034528" y="1371600"/>
            <a:ext cx="3511296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DEC0-B713-41B5-B38E-911114C050F0}" type="datetimeFigureOut">
              <a:rPr lang="ko-KR" altLang="en-US" smtClean="0"/>
              <a:t>2024-04-09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93A5-7EB0-47C1-A6B9-CF128B1A47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7936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670560" y="4855464"/>
            <a:ext cx="4291584" cy="777240"/>
          </a:xfrm>
          <a:solidFill>
            <a:schemeClr val="bg2">
              <a:lumMod val="50000"/>
            </a:schemeClr>
          </a:solidFill>
        </p:spPr>
        <p:txBody>
          <a:bodyPr anchor="ctr"/>
          <a:lstStyle>
            <a:lvl1pPr algn="ctr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5157216" y="1216152"/>
            <a:ext cx="6169152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0" y="1216152"/>
            <a:ext cx="4291584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DEC0-B713-41B5-B38E-911114C050F0}" type="datetimeFigureOut">
              <a:rPr lang="ko-KR" altLang="en-US" smtClean="0"/>
              <a:t>2024-04-09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93A5-7EB0-47C1-A6B9-CF128B1A47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0476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12192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621536" cy="987552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/>
          <p:cNvSpPr/>
          <p:nvPr/>
        </p:nvSpPr>
        <p:spPr bwMode="white">
          <a:xfrm>
            <a:off x="101600" y="1066800"/>
            <a:ext cx="3454400" cy="1219200"/>
          </a:xfrm>
          <a:prstGeom prst="rect">
            <a:avLst/>
          </a:prstGeom>
          <a:blipFill dpi="0" rotWithShape="1">
            <a:blip r:embed="rId13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0" name="Picture 136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11546538" y="5872450"/>
            <a:ext cx="723900" cy="555625"/>
          </a:xfrm>
          <a:prstGeom prst="rect">
            <a:avLst/>
          </a:prstGeom>
          <a:noFill/>
        </p:spPr>
      </p:pic>
      <p:pic>
        <p:nvPicPr>
          <p:cNvPr id="11" name="Picture 13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 flipH="1" flipV="1">
            <a:off x="203200" y="4724401"/>
            <a:ext cx="567267" cy="434975"/>
          </a:xfrm>
          <a:prstGeom prst="rect">
            <a:avLst/>
          </a:prstGeom>
          <a:noFill/>
        </p:spPr>
      </p:pic>
      <p:pic>
        <p:nvPicPr>
          <p:cNvPr id="12" name="Picture 9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711200" y="152401"/>
            <a:ext cx="922867" cy="708025"/>
          </a:xfrm>
          <a:prstGeom prst="rect">
            <a:avLst/>
          </a:prstGeom>
          <a:noFill/>
        </p:spPr>
      </p:pic>
      <p:cxnSp>
        <p:nvCxnSpPr>
          <p:cNvPr id="13" name="Straight Connector 12"/>
          <p:cNvCxnSpPr/>
          <p:nvPr/>
        </p:nvCxnSpPr>
        <p:spPr bwMode="white">
          <a:xfrm>
            <a:off x="1622595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11618976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3560064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12192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7717536" y="1069848"/>
            <a:ext cx="4474464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82016" y="-103188"/>
            <a:ext cx="5466816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621536" y="0"/>
            <a:ext cx="9960864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188720"/>
            <a:ext cx="10972800" cy="490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408" y="6364225"/>
            <a:ext cx="29138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657DEC0-B713-41B5-B38E-911114C050F0}" type="datetimeFigureOut">
              <a:rPr lang="ko-KR" altLang="en-US" smtClean="0"/>
              <a:t>2024-04-09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0064" y="6364225"/>
            <a:ext cx="708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536" y="6364225"/>
            <a:ext cx="8168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78F393A5-7EB0-47C1-A6B9-CF128B1A47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6683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 cap="none" spc="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3">
            <a:lumMod val="60000"/>
            <a:lumOff val="40000"/>
          </a:schemeClr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4">
            <a:lumMod val="60000"/>
            <a:lumOff val="4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6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FCE2BF-D151-4B50-8D7F-5D0448E222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/>
              <a:t>별 볼 일 있는 서울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18A32DD-341A-453B-B20C-3FDD931D62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/>
              <a:t>서울시립천문대</a:t>
            </a:r>
          </a:p>
        </p:txBody>
      </p:sp>
    </p:spTree>
    <p:extLst>
      <p:ext uri="{BB962C8B-B14F-4D97-AF65-F5344CB8AC3E}">
        <p14:creationId xmlns:p14="http://schemas.microsoft.com/office/powerpoint/2010/main" val="2883983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A58FF86-ABCF-482C-AD6A-767F168AD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목차</a:t>
            </a: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D276F161-E75F-403B-A575-B87CF7DF76A4}"/>
              </a:ext>
            </a:extLst>
          </p:cNvPr>
          <p:cNvSpPr/>
          <p:nvPr/>
        </p:nvSpPr>
        <p:spPr>
          <a:xfrm>
            <a:off x="3532316" y="1592887"/>
            <a:ext cx="7433836" cy="524660"/>
          </a:xfrm>
          <a:prstGeom prst="roundRect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3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449" tIns="58420" rIns="58420" bIns="58420" numCol="1" spcCol="1270" anchor="ctr" anchorCtr="0">
            <a:noAutofit/>
          </a:bodyPr>
          <a:lstStyle/>
          <a:p>
            <a:pPr marL="0" lvl="0" indent="0" algn="l" defTabSz="102235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ko-KR" sz="2300" kern="1200"/>
              <a:t>천문대 소개</a:t>
            </a:r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id="{6F183EB7-C956-404C-B468-CE5561490E1C}"/>
              </a:ext>
            </a:extLst>
          </p:cNvPr>
          <p:cNvSpPr/>
          <p:nvPr/>
        </p:nvSpPr>
        <p:spPr>
          <a:xfrm>
            <a:off x="3204403" y="1527304"/>
            <a:ext cx="655825" cy="655825"/>
          </a:xfrm>
          <a:prstGeom prst="ellipse">
            <a:avLst/>
          </a:prstGeom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altLang="ko-KR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ko-KR" altLang="en-US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0CAF2393-13C0-4F03-B894-8AE4DC843D41}"/>
              </a:ext>
            </a:extLst>
          </p:cNvPr>
          <p:cNvSpPr/>
          <p:nvPr/>
        </p:nvSpPr>
        <p:spPr>
          <a:xfrm>
            <a:off x="3963885" y="2379778"/>
            <a:ext cx="7002267" cy="524660"/>
          </a:xfrm>
          <a:prstGeom prst="roundRect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1026885"/>
              <a:satOff val="-792"/>
              <a:lumOff val="0"/>
              <a:alphaOff val="0"/>
            </a:schemeClr>
          </a:fillRef>
          <a:effectRef idx="3">
            <a:schemeClr val="accent5">
              <a:hueOff val="-1026885"/>
              <a:satOff val="-792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449" tIns="58420" rIns="58420" bIns="58420" numCol="1" spcCol="1270" anchor="ctr" anchorCtr="0">
            <a:noAutofit/>
          </a:bodyPr>
          <a:lstStyle/>
          <a:p>
            <a:pPr marL="0" lvl="0" indent="0" algn="l" defTabSz="102235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ko-KR" sz="2300" kern="1200"/>
              <a:t>천문대 교육 프로그램</a:t>
            </a:r>
          </a:p>
        </p:txBody>
      </p:sp>
      <p:sp>
        <p:nvSpPr>
          <p:cNvPr id="28" name="타원 27">
            <a:extLst>
              <a:ext uri="{FF2B5EF4-FFF2-40B4-BE49-F238E27FC236}">
                <a16:creationId xmlns:a16="http://schemas.microsoft.com/office/drawing/2014/main" id="{021221BF-5E05-4BB5-BCC5-49CCCD7B3817}"/>
              </a:ext>
            </a:extLst>
          </p:cNvPr>
          <p:cNvSpPr/>
          <p:nvPr/>
        </p:nvSpPr>
        <p:spPr>
          <a:xfrm>
            <a:off x="3635972" y="2314195"/>
            <a:ext cx="655825" cy="655825"/>
          </a:xfrm>
          <a:prstGeom prst="ellipse">
            <a:avLst/>
          </a:prstGeom>
        </p:spPr>
        <p:style>
          <a:lnRef idx="1">
            <a:schemeClr val="accent5">
              <a:hueOff val="-1026885"/>
              <a:satOff val="-792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altLang="ko-KR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ko-KR" altLang="en-US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A9A25091-DC21-4F2D-A589-8030F1732EDB}"/>
              </a:ext>
            </a:extLst>
          </p:cNvPr>
          <p:cNvSpPr/>
          <p:nvPr/>
        </p:nvSpPr>
        <p:spPr>
          <a:xfrm>
            <a:off x="4161231" y="3166670"/>
            <a:ext cx="6804921" cy="524660"/>
          </a:xfrm>
          <a:prstGeom prst="roundRect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2053771"/>
              <a:satOff val="-1584"/>
              <a:lumOff val="0"/>
              <a:alphaOff val="0"/>
            </a:schemeClr>
          </a:fillRef>
          <a:effectRef idx="3">
            <a:schemeClr val="accent5">
              <a:hueOff val="-2053771"/>
              <a:satOff val="-1584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449" tIns="58420" rIns="58420" bIns="58420" numCol="1" spcCol="1270" anchor="ctr" anchorCtr="0">
            <a:noAutofit/>
          </a:bodyPr>
          <a:lstStyle/>
          <a:p>
            <a:pPr marL="0" lvl="0" indent="0" algn="l" defTabSz="102235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ko-KR" sz="2300" kern="1200"/>
              <a:t>천문대 방문객 현황</a:t>
            </a: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82858246-C4BA-4D5C-B270-9126B329D142}"/>
              </a:ext>
            </a:extLst>
          </p:cNvPr>
          <p:cNvSpPr/>
          <p:nvPr/>
        </p:nvSpPr>
        <p:spPr>
          <a:xfrm>
            <a:off x="3833318" y="3101087"/>
            <a:ext cx="655825" cy="655825"/>
          </a:xfrm>
          <a:prstGeom prst="ellipse">
            <a:avLst/>
          </a:prstGeom>
        </p:spPr>
        <p:style>
          <a:lnRef idx="1">
            <a:schemeClr val="accent5">
              <a:hueOff val="-2053771"/>
              <a:satOff val="-1584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altLang="ko-KR">
                <a:solidFill>
                  <a:srgbClr val="CC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ko-KR" altLang="en-US">
              <a:solidFill>
                <a:srgbClr val="CC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6AAF05AD-6D3A-42C4-BC06-FEFEBAC34E22}"/>
              </a:ext>
            </a:extLst>
          </p:cNvPr>
          <p:cNvSpPr/>
          <p:nvPr/>
        </p:nvSpPr>
        <p:spPr>
          <a:xfrm>
            <a:off x="4161231" y="3953063"/>
            <a:ext cx="6804921" cy="524660"/>
          </a:xfrm>
          <a:prstGeom prst="roundRect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3080656"/>
              <a:satOff val="-2376"/>
              <a:lumOff val="0"/>
              <a:alphaOff val="0"/>
            </a:schemeClr>
          </a:fillRef>
          <a:effectRef idx="3">
            <a:schemeClr val="accent5">
              <a:hueOff val="-3080656"/>
              <a:satOff val="-2376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449" tIns="58420" rIns="58420" bIns="58420" numCol="1" spcCol="1270" anchor="ctr" anchorCtr="0">
            <a:noAutofit/>
          </a:bodyPr>
          <a:lstStyle/>
          <a:p>
            <a:pPr marL="0" lvl="0" indent="0" algn="l" defTabSz="102235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ko-KR" sz="2300" kern="1200"/>
              <a:t>천문대 시설 안내</a:t>
            </a:r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F02EA006-FD75-4245-82AE-18FD4991CA67}"/>
              </a:ext>
            </a:extLst>
          </p:cNvPr>
          <p:cNvSpPr/>
          <p:nvPr/>
        </p:nvSpPr>
        <p:spPr>
          <a:xfrm>
            <a:off x="3833318" y="3887480"/>
            <a:ext cx="655825" cy="655825"/>
          </a:xfrm>
          <a:prstGeom prst="ellipse">
            <a:avLst/>
          </a:prstGeom>
        </p:spPr>
        <p:style>
          <a:lnRef idx="1">
            <a:schemeClr val="accent5">
              <a:hueOff val="-3080656"/>
              <a:satOff val="-2376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altLang="ko-KR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ko-KR" altLang="en-US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30B73F78-5D90-4B13-9039-FF01FF03D93A}"/>
              </a:ext>
            </a:extLst>
          </p:cNvPr>
          <p:cNvSpPr/>
          <p:nvPr/>
        </p:nvSpPr>
        <p:spPr>
          <a:xfrm>
            <a:off x="3963885" y="4739954"/>
            <a:ext cx="7002267" cy="524660"/>
          </a:xfrm>
          <a:prstGeom prst="roundRect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4107542"/>
              <a:satOff val="-3168"/>
              <a:lumOff val="0"/>
              <a:alphaOff val="0"/>
            </a:schemeClr>
          </a:fillRef>
          <a:effectRef idx="3">
            <a:schemeClr val="accent5">
              <a:hueOff val="-4107542"/>
              <a:satOff val="-3168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449" tIns="58420" rIns="58420" bIns="58420" numCol="1" spcCol="1270" anchor="ctr" anchorCtr="0">
            <a:noAutofit/>
          </a:bodyPr>
          <a:lstStyle/>
          <a:p>
            <a:pPr marL="0" lvl="0" indent="0" algn="l" defTabSz="102235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ko-KR" sz="2300" kern="1200"/>
              <a:t>달 관찰</a:t>
            </a:r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8DA72318-2816-4686-94DE-E55B71E3E3B5}"/>
              </a:ext>
            </a:extLst>
          </p:cNvPr>
          <p:cNvSpPr/>
          <p:nvPr/>
        </p:nvSpPr>
        <p:spPr>
          <a:xfrm>
            <a:off x="3635972" y="4674372"/>
            <a:ext cx="655825" cy="655825"/>
          </a:xfrm>
          <a:prstGeom prst="ellipse">
            <a:avLst/>
          </a:prstGeom>
        </p:spPr>
        <p:style>
          <a:lnRef idx="1">
            <a:schemeClr val="accent5">
              <a:hueOff val="-4107542"/>
              <a:satOff val="-3168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altLang="ko-KR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ko-KR" altLang="en-US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0CB53C3B-2738-4AE3-9CD5-75141CD72CD6}"/>
              </a:ext>
            </a:extLst>
          </p:cNvPr>
          <p:cNvSpPr/>
          <p:nvPr/>
        </p:nvSpPr>
        <p:spPr>
          <a:xfrm>
            <a:off x="3532316" y="5526846"/>
            <a:ext cx="7433836" cy="524660"/>
          </a:xfrm>
          <a:prstGeom prst="roundRect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5134427"/>
              <a:satOff val="-3960"/>
              <a:lumOff val="0"/>
              <a:alphaOff val="0"/>
            </a:schemeClr>
          </a:fillRef>
          <a:effectRef idx="3">
            <a:schemeClr val="accent5">
              <a:hueOff val="-5134427"/>
              <a:satOff val="-396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449" tIns="58420" rIns="58420" bIns="58420" numCol="1" spcCol="1270" anchor="ctr" anchorCtr="0">
            <a:noAutofit/>
          </a:bodyPr>
          <a:lstStyle/>
          <a:p>
            <a:pPr marL="0" lvl="0" indent="0" algn="l" defTabSz="102235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ko-KR" sz="2300" kern="1200"/>
              <a:t>화성 관찰</a:t>
            </a:r>
          </a:p>
        </p:txBody>
      </p:sp>
      <p:sp>
        <p:nvSpPr>
          <p:cNvPr id="36" name="타원 35">
            <a:extLst>
              <a:ext uri="{FF2B5EF4-FFF2-40B4-BE49-F238E27FC236}">
                <a16:creationId xmlns:a16="http://schemas.microsoft.com/office/drawing/2014/main" id="{EC3DE9AF-A6A0-49BC-8571-A445903081B0}"/>
              </a:ext>
            </a:extLst>
          </p:cNvPr>
          <p:cNvSpPr/>
          <p:nvPr/>
        </p:nvSpPr>
        <p:spPr>
          <a:xfrm>
            <a:off x="3204403" y="5461263"/>
            <a:ext cx="655825" cy="655825"/>
          </a:xfrm>
          <a:prstGeom prst="ellipse">
            <a:avLst/>
          </a:prstGeom>
        </p:spPr>
        <p:style>
          <a:lnRef idx="1">
            <a:schemeClr val="accent5">
              <a:hueOff val="-5134427"/>
              <a:satOff val="-396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altLang="ko-KR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ko-KR" altLang="en-US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0996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9FA9472-53DA-4699-8BAC-86B69BB0D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천문대 소개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357F283-83D7-4304-9CDE-93D27170BB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/>
              <a:t>별난 세상과 함께하는 별자리 여행</a:t>
            </a:r>
            <a:endParaRPr lang="en-US" altLang="ko-KR"/>
          </a:p>
          <a:p>
            <a:pPr lvl="1"/>
            <a:r>
              <a:rPr lang="ko-KR" altLang="en-US">
                <a:latin typeface="+mn-ea"/>
              </a:rPr>
              <a:t>별을 보기</a:t>
            </a:r>
            <a:r>
              <a:rPr lang="en-US" altLang="ko-KR">
                <a:latin typeface="+mn-ea"/>
              </a:rPr>
              <a:t> </a:t>
            </a:r>
            <a:r>
              <a:rPr lang="ko-KR" altLang="en-US">
                <a:latin typeface="+mn-ea"/>
              </a:rPr>
              <a:t>위해 도시를 떠나 깊은 산 속으로 가지</a:t>
            </a:r>
            <a:r>
              <a:rPr lang="en-US" altLang="ko-KR">
                <a:latin typeface="+mn-ea"/>
              </a:rPr>
              <a:t> </a:t>
            </a:r>
            <a:r>
              <a:rPr lang="ko-KR" altLang="en-US">
                <a:latin typeface="+mn-ea"/>
              </a:rPr>
              <a:t>않아도 됨</a:t>
            </a:r>
            <a:endParaRPr lang="en-US" altLang="ko-KR">
              <a:latin typeface="+mn-ea"/>
            </a:endParaRPr>
          </a:p>
          <a:p>
            <a:pPr lvl="1"/>
            <a:r>
              <a:rPr lang="ko-KR" altLang="en-US">
                <a:latin typeface="+mn-ea"/>
              </a:rPr>
              <a:t>도시의 불빛 때문에 잃어버렸다고 생각한 밤하늘의 낭만을 </a:t>
            </a:r>
            <a:r>
              <a:rPr lang="en-US" altLang="ko-KR">
                <a:latin typeface="+mn-ea"/>
              </a:rPr>
              <a:t>18m </a:t>
            </a:r>
            <a:r>
              <a:rPr lang="ko-KR" altLang="en-US">
                <a:latin typeface="+mn-ea"/>
              </a:rPr>
              <a:t>돔 스크린과 </a:t>
            </a:r>
            <a:r>
              <a:rPr lang="en-US" altLang="ko-KR">
                <a:latin typeface="+mn-ea"/>
              </a:rPr>
              <a:t>600mm </a:t>
            </a:r>
            <a:r>
              <a:rPr lang="ko-KR" altLang="en-US">
                <a:latin typeface="+mn-ea"/>
              </a:rPr>
              <a:t>대형망원경에 담아</a:t>
            </a:r>
            <a:r>
              <a:rPr lang="en-US" altLang="ko-KR">
                <a:latin typeface="+mn-ea"/>
              </a:rPr>
              <a:t>, </a:t>
            </a:r>
            <a:r>
              <a:rPr lang="ko-KR" altLang="en-US">
                <a:latin typeface="+mn-ea"/>
              </a:rPr>
              <a:t>서울 시민들에게 별빛을 돌려드리고자 다양한 프로그램을 구성</a:t>
            </a:r>
            <a:r>
              <a:rPr lang="en-US" altLang="ko-KR">
                <a:latin typeface="+mn-ea"/>
              </a:rPr>
              <a:t>, </a:t>
            </a:r>
            <a:r>
              <a:rPr lang="ko-KR" altLang="en-US">
                <a:latin typeface="+mn-ea"/>
              </a:rPr>
              <a:t>운영하고 있습니다</a:t>
            </a:r>
            <a:r>
              <a:rPr lang="en-US" altLang="ko-KR">
                <a:latin typeface="+mn-ea"/>
              </a:rPr>
              <a:t>.</a:t>
            </a:r>
          </a:p>
          <a:p>
            <a:pPr lvl="1" algn="r"/>
            <a:endParaRPr lang="en-US" altLang="ko-KR">
              <a:latin typeface="+mn-ea"/>
            </a:endParaRPr>
          </a:p>
          <a:p>
            <a:pPr marL="457200" lvl="1" indent="0" algn="r">
              <a:buNone/>
            </a:pPr>
            <a:r>
              <a:rPr lang="ko-KR" altLang="en-US">
                <a:latin typeface="바탕" panose="02030600000101010101" pitchFamily="18" charset="-127"/>
                <a:ea typeface="바탕" panose="02030600000101010101" pitchFamily="18" charset="-127"/>
              </a:rPr>
              <a:t>웹사이트에서 보려면 여기를 클릭하십시오</a:t>
            </a:r>
          </a:p>
        </p:txBody>
      </p:sp>
    </p:spTree>
    <p:extLst>
      <p:ext uri="{BB962C8B-B14F-4D97-AF65-F5344CB8AC3E}">
        <p14:creationId xmlns:p14="http://schemas.microsoft.com/office/powerpoint/2010/main" val="1169654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DA4928B-1FC6-4853-8DD8-16EE57380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천문대 교육 프로그램</a:t>
            </a:r>
          </a:p>
        </p:txBody>
      </p:sp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B97B25FA-1EB2-4E1A-A372-3E87DC4663A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9882679"/>
              </p:ext>
            </p:extLst>
          </p:nvPr>
        </p:nvGraphicFramePr>
        <p:xfrm>
          <a:off x="609600" y="1437958"/>
          <a:ext cx="10972799" cy="39223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738">
                  <a:extLst>
                    <a:ext uri="{9D8B030D-6E8A-4147-A177-3AD203B41FA5}">
                      <a16:colId xmlns:a16="http://schemas.microsoft.com/office/drawing/2014/main" val="39877253"/>
                    </a:ext>
                  </a:extLst>
                </a:gridCol>
                <a:gridCol w="2019738">
                  <a:extLst>
                    <a:ext uri="{9D8B030D-6E8A-4147-A177-3AD203B41FA5}">
                      <a16:colId xmlns:a16="http://schemas.microsoft.com/office/drawing/2014/main" val="3124792191"/>
                    </a:ext>
                  </a:extLst>
                </a:gridCol>
                <a:gridCol w="2019738">
                  <a:extLst>
                    <a:ext uri="{9D8B030D-6E8A-4147-A177-3AD203B41FA5}">
                      <a16:colId xmlns:a16="http://schemas.microsoft.com/office/drawing/2014/main" val="2498216790"/>
                    </a:ext>
                  </a:extLst>
                </a:gridCol>
                <a:gridCol w="4913585">
                  <a:extLst>
                    <a:ext uri="{9D8B030D-6E8A-4147-A177-3AD203B41FA5}">
                      <a16:colId xmlns:a16="http://schemas.microsoft.com/office/drawing/2014/main" val="644556574"/>
                    </a:ext>
                  </a:extLst>
                </a:gridCol>
              </a:tblGrid>
              <a:tr h="5831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구분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장소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시간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천체투영실 별오름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0807179"/>
                  </a:ext>
                </a:extLst>
              </a:tr>
              <a:tr h="10065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영상교육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천체투영실 별찬</a:t>
                      </a:r>
                      <a:endParaRPr kumimoji="1" lang="ko-KR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60</a:t>
                      </a:r>
                      <a:r>
                        <a:rPr lang="ko-KR" altLang="en-US"/>
                        <a:t>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천문과학에 관련된 영상 상영 및 계절별 별자리 찾는 법 배우기</a:t>
                      </a:r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63713714"/>
                  </a:ext>
                </a:extLst>
              </a:tr>
              <a:tr h="11663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천체관측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천체관측실 별오름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/>
                        <a:t>30</a:t>
                      </a:r>
                      <a:r>
                        <a:rPr lang="ko-KR" altLang="en-US"/>
                        <a:t>분 </a:t>
                      </a:r>
                      <a:r>
                        <a:rPr lang="en-US" altLang="ko-KR"/>
                        <a:t>~ 60</a:t>
                      </a:r>
                      <a:r>
                        <a:rPr lang="ko-KR" altLang="en-US"/>
                        <a:t>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주간 </a:t>
                      </a:r>
                      <a:r>
                        <a:rPr lang="en-US" altLang="ko-KR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태양의 흑점</a:t>
                      </a:r>
                      <a:r>
                        <a:rPr lang="en-US" altLang="ko-KR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홍염</a:t>
                      </a:r>
                      <a:endParaRPr lang="ko-KR" altLang="en-US"/>
                    </a:p>
                    <a:p>
                      <a:pPr algn="l" latinLnBrk="1"/>
                      <a:r>
                        <a:rPr lang="ko-KR" alt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야간 </a:t>
                      </a:r>
                      <a:r>
                        <a:rPr lang="en-US" altLang="ko-KR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달</a:t>
                      </a:r>
                      <a:r>
                        <a:rPr lang="en-US" altLang="ko-KR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행성</a:t>
                      </a:r>
                      <a:r>
                        <a:rPr lang="en-US" altLang="ko-KR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성단</a:t>
                      </a:r>
                      <a:r>
                        <a:rPr lang="en-US" altLang="ko-KR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이중성 등</a:t>
                      </a:r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58799931"/>
                  </a:ext>
                </a:extLst>
              </a:tr>
              <a:tr h="11663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천문공작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천체과학교육실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30</a:t>
                      </a:r>
                      <a:r>
                        <a:rPr lang="ko-KR" altLang="en-US"/>
                        <a:t>분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천문</a:t>
                      </a:r>
                      <a:r>
                        <a:rPr lang="en-US" altLang="ko-KR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과학에 관한 공작을 통해서 흥미와 재미를 높이는 교육</a:t>
                      </a:r>
                      <a:r>
                        <a:rPr lang="en-US" altLang="ko-KR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다양한 공작프로그램 중 택</a:t>
                      </a:r>
                      <a:r>
                        <a:rPr lang="en-US" altLang="ko-KR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</a:t>
                      </a:r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7826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851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62623EF-6732-4300-A2BA-66ABC81F5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천문대 방문객 현황</a:t>
            </a:r>
          </a:p>
        </p:txBody>
      </p:sp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0D04A4AF-52F0-4544-9E17-49D9C94756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4602051"/>
              </p:ext>
            </p:extLst>
          </p:nvPr>
        </p:nvGraphicFramePr>
        <p:xfrm>
          <a:off x="609600" y="1189038"/>
          <a:ext cx="10972800" cy="4983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63192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DE57CEF-5C81-416D-9AB7-B04835E66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천문대 시설 안내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B09D9DD-D9A9-4D3B-A487-B439AF5DE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/>
              <a:t>별찬</a:t>
            </a:r>
            <a:endParaRPr lang="en-US" altLang="ko-KR"/>
          </a:p>
          <a:p>
            <a:pPr lvl="1"/>
            <a:r>
              <a:rPr lang="ko-KR" altLang="en-US"/>
              <a:t> 직경 </a:t>
            </a:r>
            <a:r>
              <a:rPr lang="en-US" altLang="ko-KR"/>
              <a:t>18m </a:t>
            </a:r>
            <a:r>
              <a:rPr lang="ko-KR" altLang="en-US"/>
              <a:t>돔 안에 별이 가득 차 있는 공간이라는 뜻으로 고해상도 </a:t>
            </a:r>
            <a:r>
              <a:rPr lang="en-US" altLang="ko-KR"/>
              <a:t>6</a:t>
            </a:r>
            <a:r>
              <a:rPr lang="ko-KR" altLang="en-US"/>
              <a:t>대의 프로젝터가 밤하늘을 재현하는 극장식 시설입니다</a:t>
            </a:r>
            <a:r>
              <a:rPr lang="en-US" altLang="ko-KR"/>
              <a:t>.</a:t>
            </a:r>
          </a:p>
          <a:p>
            <a:r>
              <a:rPr lang="ko-KR" altLang="en-US"/>
              <a:t>별오름</a:t>
            </a:r>
            <a:endParaRPr lang="en-US" altLang="ko-KR"/>
          </a:p>
          <a:p>
            <a:pPr lvl="1"/>
            <a:r>
              <a:rPr lang="ko-KR" altLang="en-US"/>
              <a:t>원형돔 </a:t>
            </a:r>
            <a:r>
              <a:rPr lang="en-US" altLang="ko-KR"/>
              <a:t>: </a:t>
            </a:r>
            <a:r>
              <a:rPr lang="ko-KR" altLang="en-US"/>
              <a:t>주관측실로 직경 </a:t>
            </a:r>
            <a:r>
              <a:rPr lang="en-US" altLang="ko-KR"/>
              <a:t>8m</a:t>
            </a:r>
            <a:r>
              <a:rPr lang="ko-KR" altLang="en-US"/>
              <a:t>의 돔이 </a:t>
            </a:r>
            <a:r>
              <a:rPr lang="en-US" altLang="ko-KR"/>
              <a:t>360</a:t>
            </a:r>
            <a:r>
              <a:rPr lang="ko-KR" altLang="en-US"/>
              <a:t>도 회전하며 </a:t>
            </a:r>
            <a:r>
              <a:rPr lang="en-US" altLang="ko-KR"/>
              <a:t>600mm</a:t>
            </a:r>
            <a:r>
              <a:rPr lang="ko-KR" altLang="en-US"/>
              <a:t>의 대형망원경이 밤하늘을 탐색합니다</a:t>
            </a:r>
            <a:r>
              <a:rPr lang="en-US" altLang="ko-KR"/>
              <a:t>.</a:t>
            </a:r>
          </a:p>
          <a:p>
            <a:pPr lvl="1"/>
            <a:r>
              <a:rPr lang="ko-KR" altLang="en-US"/>
              <a:t>슬라이딩돔 </a:t>
            </a:r>
            <a:r>
              <a:rPr lang="en-US" altLang="ko-KR"/>
              <a:t>: </a:t>
            </a:r>
            <a:r>
              <a:rPr lang="ko-KR" altLang="en-US"/>
              <a:t>보조관측실로 돔 전체가 열려 천체투영실에서 배운 별자리를 실제 하늘에서 찾아보는 공간입니다</a:t>
            </a:r>
            <a:r>
              <a:rPr lang="en-US" altLang="ko-KR"/>
              <a:t>. 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0573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6C2EFE0-490E-4562-862B-919BB589D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0"/>
            <a:ext cx="9960864" cy="987552"/>
          </a:xfrm>
        </p:spPr>
        <p:txBody>
          <a:bodyPr/>
          <a:lstStyle/>
          <a:p>
            <a:r>
              <a:rPr lang="ko-KR" altLang="en-US"/>
              <a:t>달 관찰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7E64A38-A6AB-4BD4-91AD-AA5B0EB33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7033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1575AC-12C7-4ACA-B601-6304509B3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화성 관찰</a:t>
            </a:r>
          </a:p>
        </p:txBody>
      </p:sp>
      <p:pic>
        <p:nvPicPr>
          <p:cNvPr id="5" name="화성">
            <a:hlinkClick r:id="" action="ppaction://media"/>
            <a:extLst>
              <a:ext uri="{FF2B5EF4-FFF2-40B4-BE49-F238E27FC236}">
                <a16:creationId xmlns:a16="http://schemas.microsoft.com/office/drawing/2014/main" id="{1F4A4129-1C1A-4595-B07F-B91A0464F8D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68425" y="1189038"/>
            <a:ext cx="9453563" cy="4983162"/>
          </a:xfrm>
        </p:spPr>
      </p:pic>
    </p:spTree>
    <p:extLst>
      <p:ext uri="{BB962C8B-B14F-4D97-AF65-F5344CB8AC3E}">
        <p14:creationId xmlns:p14="http://schemas.microsoft.com/office/powerpoint/2010/main" val="36826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ew_Korea03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우주 테마</Template>
  <TotalTime>1857</TotalTime>
  <Words>207</Words>
  <Application>Microsoft Office PowerPoint</Application>
  <PresentationFormat>와이드스크린</PresentationFormat>
  <Paragraphs>49</Paragraphs>
  <Slides>8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6" baseType="lpstr">
      <vt:lpstr>굴림</vt:lpstr>
      <vt:lpstr>바탕</vt:lpstr>
      <vt:lpstr>Arial</vt:lpstr>
      <vt:lpstr>Corbel</vt:lpstr>
      <vt:lpstr>Tw Cen MT</vt:lpstr>
      <vt:lpstr>Wingdings</vt:lpstr>
      <vt:lpstr>Wingdings 2</vt:lpstr>
      <vt:lpstr>New_Korea03</vt:lpstr>
      <vt:lpstr>별 볼 일 있는 서울</vt:lpstr>
      <vt:lpstr>목차</vt:lpstr>
      <vt:lpstr>천문대 소개</vt:lpstr>
      <vt:lpstr>천문대 교육 프로그램</vt:lpstr>
      <vt:lpstr>천문대 방문객 현황</vt:lpstr>
      <vt:lpstr>천문대 시설 안내</vt:lpstr>
      <vt:lpstr>달 관찰</vt:lpstr>
      <vt:lpstr>화성 관찰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별 볼 일 있는 서울</dc:title>
  <dc:creator>정동임</dc:creator>
  <cp:lastModifiedBy>대호 조</cp:lastModifiedBy>
  <cp:revision>43</cp:revision>
  <dcterms:created xsi:type="dcterms:W3CDTF">2018-03-04T17:06:59Z</dcterms:created>
  <dcterms:modified xsi:type="dcterms:W3CDTF">2024-04-09T06:18:05Z</dcterms:modified>
</cp:coreProperties>
</file>