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EF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보통 스타일 3 - 강조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보통 스타일 4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85BE263C-DBD7-4A20-BB59-AAB30ACAA65A}" styleName="보통 스타일 3 - 강조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E171933-4619-4E11-9A3F-F7608DF75F80}" styleName="보통 스타일 1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3D553E-0BF3-40BB-982F-6A5D29039208}" type="doc">
      <dgm:prSet loTypeId="urn:microsoft.com/office/officeart/2005/8/layout/radial5" loCatId="cycle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pPr latinLnBrk="1"/>
          <a:endParaRPr lang="ko-KR" altLang="en-US"/>
        </a:p>
      </dgm:t>
    </dgm:pt>
    <dgm:pt modelId="{32A96323-DDEF-43A3-B5E8-16DE3E59C9F1}">
      <dgm:prSet phldrT="[텍스트]"/>
      <dgm:spPr/>
      <dgm:t>
        <a:bodyPr/>
        <a:lstStyle/>
        <a:p>
          <a:pPr latinLnBrk="1"/>
          <a:r>
            <a:rPr lang="ko-KR" altLang="en-US"/>
            <a:t>빅데이터 분석 기술</a:t>
          </a:r>
        </a:p>
      </dgm:t>
    </dgm:pt>
    <dgm:pt modelId="{719A247D-B2D3-4B00-94A3-71B92AE88F15}" type="parTrans" cxnId="{ECE9F56C-379C-422A-BB32-7510CE07D7D1}">
      <dgm:prSet/>
      <dgm:spPr/>
      <dgm:t>
        <a:bodyPr/>
        <a:lstStyle/>
        <a:p>
          <a:pPr latinLnBrk="1"/>
          <a:endParaRPr lang="ko-KR" altLang="en-US"/>
        </a:p>
      </dgm:t>
    </dgm:pt>
    <dgm:pt modelId="{4C082396-E487-406F-AD21-1B6D3912C918}" type="sibTrans" cxnId="{ECE9F56C-379C-422A-BB32-7510CE07D7D1}">
      <dgm:prSet/>
      <dgm:spPr/>
      <dgm:t>
        <a:bodyPr/>
        <a:lstStyle/>
        <a:p>
          <a:pPr latinLnBrk="1"/>
          <a:endParaRPr lang="ko-KR" altLang="en-US"/>
        </a:p>
      </dgm:t>
    </dgm:pt>
    <dgm:pt modelId="{0879C260-3CE3-4161-A40B-9C5956B6E00A}">
      <dgm:prSet phldrT="[텍스트]"/>
      <dgm:spPr/>
      <dgm:t>
        <a:bodyPr/>
        <a:lstStyle/>
        <a:p>
          <a:pPr latinLnBrk="1"/>
          <a:r>
            <a:rPr lang="ko-KR" altLang="en-US"/>
            <a:t>고객 데이터 관계 분석</a:t>
          </a:r>
        </a:p>
      </dgm:t>
    </dgm:pt>
    <dgm:pt modelId="{5676ACDF-3014-4BF6-89D7-1C0C449D5B98}" type="parTrans" cxnId="{6E9ADADA-B0B1-438F-BF39-4EDAE66CAC35}">
      <dgm:prSet/>
      <dgm:spPr/>
      <dgm:t>
        <a:bodyPr/>
        <a:lstStyle/>
        <a:p>
          <a:pPr latinLnBrk="1"/>
          <a:endParaRPr lang="ko-KR" altLang="en-US"/>
        </a:p>
      </dgm:t>
    </dgm:pt>
    <dgm:pt modelId="{D8CBCE0F-3C13-4241-A5B4-7FD3EE9F9D40}" type="sibTrans" cxnId="{6E9ADADA-B0B1-438F-BF39-4EDAE66CAC35}">
      <dgm:prSet/>
      <dgm:spPr/>
      <dgm:t>
        <a:bodyPr/>
        <a:lstStyle/>
        <a:p>
          <a:pPr latinLnBrk="1"/>
          <a:endParaRPr lang="ko-KR" altLang="en-US"/>
        </a:p>
      </dgm:t>
    </dgm:pt>
    <dgm:pt modelId="{F39D11E2-569B-4DCE-9001-55AFADE3B777}">
      <dgm:prSet phldrT="[텍스트]"/>
      <dgm:spPr/>
      <dgm:t>
        <a:bodyPr/>
        <a:lstStyle/>
        <a:p>
          <a:pPr latinLnBrk="1"/>
          <a:r>
            <a:rPr lang="ko-KR" altLang="en-US"/>
            <a:t>대용량 멀티미디어 분석</a:t>
          </a:r>
        </a:p>
      </dgm:t>
    </dgm:pt>
    <dgm:pt modelId="{AB55480F-8144-4EFD-9F2B-01F571C0226B}" type="parTrans" cxnId="{D168D9C4-8D49-4ACF-B352-F0C53FFD911F}">
      <dgm:prSet/>
      <dgm:spPr/>
      <dgm:t>
        <a:bodyPr/>
        <a:lstStyle/>
        <a:p>
          <a:pPr latinLnBrk="1"/>
          <a:endParaRPr lang="ko-KR" altLang="en-US"/>
        </a:p>
      </dgm:t>
    </dgm:pt>
    <dgm:pt modelId="{73380405-EE6D-4707-9EB2-5EDE356D6D22}" type="sibTrans" cxnId="{D168D9C4-8D49-4ACF-B352-F0C53FFD911F}">
      <dgm:prSet/>
      <dgm:spPr/>
      <dgm:t>
        <a:bodyPr/>
        <a:lstStyle/>
        <a:p>
          <a:pPr latinLnBrk="1"/>
          <a:endParaRPr lang="ko-KR" altLang="en-US"/>
        </a:p>
      </dgm:t>
    </dgm:pt>
    <dgm:pt modelId="{D673F03D-C37C-4C4D-B4F5-1D110BAB4EE4}">
      <dgm:prSet phldrT="[텍스트]"/>
      <dgm:spPr/>
      <dgm:t>
        <a:bodyPr/>
        <a:lstStyle/>
        <a:p>
          <a:pPr latinLnBrk="1"/>
          <a:r>
            <a:rPr lang="en-US" altLang="ko-KR"/>
            <a:t>M2M </a:t>
          </a:r>
          <a:r>
            <a:rPr lang="ko-KR" altLang="en-US"/>
            <a:t>센서정보 분석</a:t>
          </a:r>
        </a:p>
      </dgm:t>
    </dgm:pt>
    <dgm:pt modelId="{23EC7AD6-0107-4D91-8D94-96FAF777CFB8}" type="parTrans" cxnId="{14987C29-7214-4C5E-955C-A354919DA39C}">
      <dgm:prSet/>
      <dgm:spPr/>
      <dgm:t>
        <a:bodyPr/>
        <a:lstStyle/>
        <a:p>
          <a:pPr latinLnBrk="1"/>
          <a:endParaRPr lang="ko-KR" altLang="en-US"/>
        </a:p>
      </dgm:t>
    </dgm:pt>
    <dgm:pt modelId="{51F80CA6-4816-40E1-B952-F9F769FDA851}" type="sibTrans" cxnId="{14987C29-7214-4C5E-955C-A354919DA39C}">
      <dgm:prSet/>
      <dgm:spPr/>
      <dgm:t>
        <a:bodyPr/>
        <a:lstStyle/>
        <a:p>
          <a:pPr latinLnBrk="1"/>
          <a:endParaRPr lang="ko-KR" altLang="en-US"/>
        </a:p>
      </dgm:t>
    </dgm:pt>
    <dgm:pt modelId="{8F4C2CAB-C2CE-4E86-9FBD-3B84A8460CBC}">
      <dgm:prSet phldrT="[텍스트]"/>
      <dgm:spPr/>
      <dgm:t>
        <a:bodyPr/>
        <a:lstStyle/>
        <a:p>
          <a:pPr latinLnBrk="1"/>
          <a:r>
            <a:rPr lang="en-US" altLang="ko-KR"/>
            <a:t>SNS </a:t>
          </a:r>
          <a:r>
            <a:rPr lang="ko-KR" altLang="en-US"/>
            <a:t>비정형 데이터 분석</a:t>
          </a:r>
        </a:p>
      </dgm:t>
    </dgm:pt>
    <dgm:pt modelId="{ECB9F424-266A-41A3-B3B8-4CE9AB5CEA13}" type="parTrans" cxnId="{07ADC623-55C4-4D82-BC81-874957906E49}">
      <dgm:prSet/>
      <dgm:spPr/>
      <dgm:t>
        <a:bodyPr/>
        <a:lstStyle/>
        <a:p>
          <a:pPr latinLnBrk="1"/>
          <a:endParaRPr lang="ko-KR" altLang="en-US"/>
        </a:p>
      </dgm:t>
    </dgm:pt>
    <dgm:pt modelId="{1F4625E5-A77E-4424-B897-D6A70B33A3D1}" type="sibTrans" cxnId="{07ADC623-55C4-4D82-BC81-874957906E49}">
      <dgm:prSet/>
      <dgm:spPr/>
      <dgm:t>
        <a:bodyPr/>
        <a:lstStyle/>
        <a:p>
          <a:pPr latinLnBrk="1"/>
          <a:endParaRPr lang="ko-KR" altLang="en-US"/>
        </a:p>
      </dgm:t>
    </dgm:pt>
    <dgm:pt modelId="{453DA1D6-E563-4ECE-872C-9ADDE4EA0141}" type="pres">
      <dgm:prSet presAssocID="{A63D553E-0BF3-40BB-982F-6A5D29039208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1638359-74FE-432D-B7C6-E93A85C0D821}" type="pres">
      <dgm:prSet presAssocID="{32A96323-DDEF-43A3-B5E8-16DE3E59C9F1}" presName="centerShape" presStyleLbl="node0" presStyleIdx="0" presStyleCnt="1" custScaleX="133100" custScaleY="133100"/>
      <dgm:spPr/>
    </dgm:pt>
    <dgm:pt modelId="{C97C018E-143A-4298-87BD-7B3585889BBE}" type="pres">
      <dgm:prSet presAssocID="{5676ACDF-3014-4BF6-89D7-1C0C449D5B98}" presName="parTrans" presStyleLbl="sibTrans2D1" presStyleIdx="0" presStyleCnt="4"/>
      <dgm:spPr/>
    </dgm:pt>
    <dgm:pt modelId="{0AD4C6F9-784C-42F9-B81A-65749E016B36}" type="pres">
      <dgm:prSet presAssocID="{5676ACDF-3014-4BF6-89D7-1C0C449D5B98}" presName="connectorText" presStyleLbl="sibTrans2D1" presStyleIdx="0" presStyleCnt="4"/>
      <dgm:spPr/>
    </dgm:pt>
    <dgm:pt modelId="{87055C43-6FFE-42FB-A2E3-C9DBE7EEE0EF}" type="pres">
      <dgm:prSet presAssocID="{0879C260-3CE3-4161-A40B-9C5956B6E00A}" presName="node" presStyleLbl="node1" presStyleIdx="0" presStyleCnt="4" custRadScaleRad="93769" custRadScaleInc="200725">
        <dgm:presLayoutVars>
          <dgm:bulletEnabled val="1"/>
        </dgm:presLayoutVars>
      </dgm:prSet>
      <dgm:spPr/>
    </dgm:pt>
    <dgm:pt modelId="{591BCDA1-EE32-4095-859D-7C61AD2EEB5C}" type="pres">
      <dgm:prSet presAssocID="{AB55480F-8144-4EFD-9F2B-01F571C0226B}" presName="parTrans" presStyleLbl="sibTrans2D1" presStyleIdx="1" presStyleCnt="4"/>
      <dgm:spPr/>
    </dgm:pt>
    <dgm:pt modelId="{4291E9B7-F77B-4BC6-9C95-C5AF9626CB0F}" type="pres">
      <dgm:prSet presAssocID="{AB55480F-8144-4EFD-9F2B-01F571C0226B}" presName="connectorText" presStyleLbl="sibTrans2D1" presStyleIdx="1" presStyleCnt="4"/>
      <dgm:spPr/>
    </dgm:pt>
    <dgm:pt modelId="{8874BF2F-E737-429B-8C58-F250A5D4E57F}" type="pres">
      <dgm:prSet presAssocID="{F39D11E2-569B-4DCE-9001-55AFADE3B777}" presName="node" presStyleLbl="node1" presStyleIdx="1" presStyleCnt="4" custRadScaleRad="106390" custRadScaleInc="123572">
        <dgm:presLayoutVars>
          <dgm:bulletEnabled val="1"/>
        </dgm:presLayoutVars>
      </dgm:prSet>
      <dgm:spPr/>
    </dgm:pt>
    <dgm:pt modelId="{1FFF90C1-7AA1-4B27-8AB6-BFE241FF7359}" type="pres">
      <dgm:prSet presAssocID="{23EC7AD6-0107-4D91-8D94-96FAF777CFB8}" presName="parTrans" presStyleLbl="sibTrans2D1" presStyleIdx="2" presStyleCnt="4"/>
      <dgm:spPr/>
    </dgm:pt>
    <dgm:pt modelId="{E7D03085-A760-4A12-A502-C7C15872D35E}" type="pres">
      <dgm:prSet presAssocID="{23EC7AD6-0107-4D91-8D94-96FAF777CFB8}" presName="connectorText" presStyleLbl="sibTrans2D1" presStyleIdx="2" presStyleCnt="4"/>
      <dgm:spPr/>
    </dgm:pt>
    <dgm:pt modelId="{B6B7B103-2BC0-4921-BAF3-1DE67C6BE287}" type="pres">
      <dgm:prSet presAssocID="{D673F03D-C37C-4C4D-B4F5-1D110BAB4EE4}" presName="node" presStyleLbl="node1" presStyleIdx="2" presStyleCnt="4" custRadScaleRad="104846" custRadScaleInc="78913">
        <dgm:presLayoutVars>
          <dgm:bulletEnabled val="1"/>
        </dgm:presLayoutVars>
      </dgm:prSet>
      <dgm:spPr/>
    </dgm:pt>
    <dgm:pt modelId="{BAF5394B-E773-4D0F-B78A-427C138EEDF6}" type="pres">
      <dgm:prSet presAssocID="{ECB9F424-266A-41A3-B3B8-4CE9AB5CEA13}" presName="parTrans" presStyleLbl="sibTrans2D1" presStyleIdx="3" presStyleCnt="4"/>
      <dgm:spPr/>
    </dgm:pt>
    <dgm:pt modelId="{AEE83A2F-4D76-445F-8FE3-1D36B6230842}" type="pres">
      <dgm:prSet presAssocID="{ECB9F424-266A-41A3-B3B8-4CE9AB5CEA13}" presName="connectorText" presStyleLbl="sibTrans2D1" presStyleIdx="3" presStyleCnt="4"/>
      <dgm:spPr/>
    </dgm:pt>
    <dgm:pt modelId="{8276E0F9-52BC-4859-9B4A-8EC284B3C788}" type="pres">
      <dgm:prSet presAssocID="{8F4C2CAB-C2CE-4E86-9FBD-3B84A8460CBC}" presName="node" presStyleLbl="node1" presStyleIdx="3" presStyleCnt="4">
        <dgm:presLayoutVars>
          <dgm:bulletEnabled val="1"/>
        </dgm:presLayoutVars>
      </dgm:prSet>
      <dgm:spPr/>
    </dgm:pt>
  </dgm:ptLst>
  <dgm:cxnLst>
    <dgm:cxn modelId="{C564E905-A034-48E6-877F-C128E45CCA4A}" type="presOf" srcId="{D673F03D-C37C-4C4D-B4F5-1D110BAB4EE4}" destId="{B6B7B103-2BC0-4921-BAF3-1DE67C6BE287}" srcOrd="0" destOrd="0" presId="urn:microsoft.com/office/officeart/2005/8/layout/radial5"/>
    <dgm:cxn modelId="{2EBE1519-71EB-4F8D-A0A2-293A202A650B}" type="presOf" srcId="{ECB9F424-266A-41A3-B3B8-4CE9AB5CEA13}" destId="{AEE83A2F-4D76-445F-8FE3-1D36B6230842}" srcOrd="1" destOrd="0" presId="urn:microsoft.com/office/officeart/2005/8/layout/radial5"/>
    <dgm:cxn modelId="{FCF2CA1D-C6DF-480E-9152-10BE10DFE03B}" type="presOf" srcId="{32A96323-DDEF-43A3-B5E8-16DE3E59C9F1}" destId="{81638359-74FE-432D-B7C6-E93A85C0D821}" srcOrd="0" destOrd="0" presId="urn:microsoft.com/office/officeart/2005/8/layout/radial5"/>
    <dgm:cxn modelId="{07ADC623-55C4-4D82-BC81-874957906E49}" srcId="{32A96323-DDEF-43A3-B5E8-16DE3E59C9F1}" destId="{8F4C2CAB-C2CE-4E86-9FBD-3B84A8460CBC}" srcOrd="3" destOrd="0" parTransId="{ECB9F424-266A-41A3-B3B8-4CE9AB5CEA13}" sibTransId="{1F4625E5-A77E-4424-B897-D6A70B33A3D1}"/>
    <dgm:cxn modelId="{14987C29-7214-4C5E-955C-A354919DA39C}" srcId="{32A96323-DDEF-43A3-B5E8-16DE3E59C9F1}" destId="{D673F03D-C37C-4C4D-B4F5-1D110BAB4EE4}" srcOrd="2" destOrd="0" parTransId="{23EC7AD6-0107-4D91-8D94-96FAF777CFB8}" sibTransId="{51F80CA6-4816-40E1-B952-F9F769FDA851}"/>
    <dgm:cxn modelId="{0EA4542F-921C-4E04-A83B-F5466098CA69}" type="presOf" srcId="{AB55480F-8144-4EFD-9F2B-01F571C0226B}" destId="{591BCDA1-EE32-4095-859D-7C61AD2EEB5C}" srcOrd="0" destOrd="0" presId="urn:microsoft.com/office/officeart/2005/8/layout/radial5"/>
    <dgm:cxn modelId="{311F3162-BF1C-4DDC-AC36-86FFD9448639}" type="presOf" srcId="{23EC7AD6-0107-4D91-8D94-96FAF777CFB8}" destId="{E7D03085-A760-4A12-A502-C7C15872D35E}" srcOrd="1" destOrd="0" presId="urn:microsoft.com/office/officeart/2005/8/layout/radial5"/>
    <dgm:cxn modelId="{ECE9F56C-379C-422A-BB32-7510CE07D7D1}" srcId="{A63D553E-0BF3-40BB-982F-6A5D29039208}" destId="{32A96323-DDEF-43A3-B5E8-16DE3E59C9F1}" srcOrd="0" destOrd="0" parTransId="{719A247D-B2D3-4B00-94A3-71B92AE88F15}" sibTransId="{4C082396-E487-406F-AD21-1B6D3912C918}"/>
    <dgm:cxn modelId="{600D6F70-2F64-4E82-A2FA-EFDBEEC4FBC4}" type="presOf" srcId="{5676ACDF-3014-4BF6-89D7-1C0C449D5B98}" destId="{C97C018E-143A-4298-87BD-7B3585889BBE}" srcOrd="0" destOrd="0" presId="urn:microsoft.com/office/officeart/2005/8/layout/radial5"/>
    <dgm:cxn modelId="{28CD1053-EA14-4A79-BB89-4D2700D5C850}" type="presOf" srcId="{5676ACDF-3014-4BF6-89D7-1C0C449D5B98}" destId="{0AD4C6F9-784C-42F9-B81A-65749E016B36}" srcOrd="1" destOrd="0" presId="urn:microsoft.com/office/officeart/2005/8/layout/radial5"/>
    <dgm:cxn modelId="{9901F557-CB00-4530-AEE9-F3B9208475C9}" type="presOf" srcId="{8F4C2CAB-C2CE-4E86-9FBD-3B84A8460CBC}" destId="{8276E0F9-52BC-4859-9B4A-8EC284B3C788}" srcOrd="0" destOrd="0" presId="urn:microsoft.com/office/officeart/2005/8/layout/radial5"/>
    <dgm:cxn modelId="{3063F57F-6542-4E2D-917C-568178A67C5A}" type="presOf" srcId="{AB55480F-8144-4EFD-9F2B-01F571C0226B}" destId="{4291E9B7-F77B-4BC6-9C95-C5AF9626CB0F}" srcOrd="1" destOrd="0" presId="urn:microsoft.com/office/officeart/2005/8/layout/radial5"/>
    <dgm:cxn modelId="{D168D9C4-8D49-4ACF-B352-F0C53FFD911F}" srcId="{32A96323-DDEF-43A3-B5E8-16DE3E59C9F1}" destId="{F39D11E2-569B-4DCE-9001-55AFADE3B777}" srcOrd="1" destOrd="0" parTransId="{AB55480F-8144-4EFD-9F2B-01F571C0226B}" sibTransId="{73380405-EE6D-4707-9EB2-5EDE356D6D22}"/>
    <dgm:cxn modelId="{EB3703D7-1DE9-4D8F-A5D3-41DFAA77816B}" type="presOf" srcId="{F39D11E2-569B-4DCE-9001-55AFADE3B777}" destId="{8874BF2F-E737-429B-8C58-F250A5D4E57F}" srcOrd="0" destOrd="0" presId="urn:microsoft.com/office/officeart/2005/8/layout/radial5"/>
    <dgm:cxn modelId="{6E9ADADA-B0B1-438F-BF39-4EDAE66CAC35}" srcId="{32A96323-DDEF-43A3-B5E8-16DE3E59C9F1}" destId="{0879C260-3CE3-4161-A40B-9C5956B6E00A}" srcOrd="0" destOrd="0" parTransId="{5676ACDF-3014-4BF6-89D7-1C0C449D5B98}" sibTransId="{D8CBCE0F-3C13-4241-A5B4-7FD3EE9F9D40}"/>
    <dgm:cxn modelId="{8E4F99DB-D8CC-424B-9C7E-7244CD0CBA03}" type="presOf" srcId="{ECB9F424-266A-41A3-B3B8-4CE9AB5CEA13}" destId="{BAF5394B-E773-4D0F-B78A-427C138EEDF6}" srcOrd="0" destOrd="0" presId="urn:microsoft.com/office/officeart/2005/8/layout/radial5"/>
    <dgm:cxn modelId="{A92E60E2-355A-4713-A8A5-17424B74D179}" type="presOf" srcId="{23EC7AD6-0107-4D91-8D94-96FAF777CFB8}" destId="{1FFF90C1-7AA1-4B27-8AB6-BFE241FF7359}" srcOrd="0" destOrd="0" presId="urn:microsoft.com/office/officeart/2005/8/layout/radial5"/>
    <dgm:cxn modelId="{91F7BAEA-123D-45F8-8218-25F515B20541}" type="presOf" srcId="{A63D553E-0BF3-40BB-982F-6A5D29039208}" destId="{453DA1D6-E563-4ECE-872C-9ADDE4EA0141}" srcOrd="0" destOrd="0" presId="urn:microsoft.com/office/officeart/2005/8/layout/radial5"/>
    <dgm:cxn modelId="{06EEBEFE-81DF-4059-AFA6-79C3A7ADCEAF}" type="presOf" srcId="{0879C260-3CE3-4161-A40B-9C5956B6E00A}" destId="{87055C43-6FFE-42FB-A2E3-C9DBE7EEE0EF}" srcOrd="0" destOrd="0" presId="urn:microsoft.com/office/officeart/2005/8/layout/radial5"/>
    <dgm:cxn modelId="{0DEB0EAE-F3A4-4AFE-8C2E-C2FE80BBA39A}" type="presParOf" srcId="{453DA1D6-E563-4ECE-872C-9ADDE4EA0141}" destId="{81638359-74FE-432D-B7C6-E93A85C0D821}" srcOrd="0" destOrd="0" presId="urn:microsoft.com/office/officeart/2005/8/layout/radial5"/>
    <dgm:cxn modelId="{E9EF434C-0FD9-4C53-A647-A19EB7136966}" type="presParOf" srcId="{453DA1D6-E563-4ECE-872C-9ADDE4EA0141}" destId="{C97C018E-143A-4298-87BD-7B3585889BBE}" srcOrd="1" destOrd="0" presId="urn:microsoft.com/office/officeart/2005/8/layout/radial5"/>
    <dgm:cxn modelId="{5B1E1F01-D622-47E3-B2BB-73D809D3B3E5}" type="presParOf" srcId="{C97C018E-143A-4298-87BD-7B3585889BBE}" destId="{0AD4C6F9-784C-42F9-B81A-65749E016B36}" srcOrd="0" destOrd="0" presId="urn:microsoft.com/office/officeart/2005/8/layout/radial5"/>
    <dgm:cxn modelId="{8B4FF8DB-9EFE-4415-A98C-CFECE396DA43}" type="presParOf" srcId="{453DA1D6-E563-4ECE-872C-9ADDE4EA0141}" destId="{87055C43-6FFE-42FB-A2E3-C9DBE7EEE0EF}" srcOrd="2" destOrd="0" presId="urn:microsoft.com/office/officeart/2005/8/layout/radial5"/>
    <dgm:cxn modelId="{CC65DACC-2B0D-4814-88E1-E93C93766D17}" type="presParOf" srcId="{453DA1D6-E563-4ECE-872C-9ADDE4EA0141}" destId="{591BCDA1-EE32-4095-859D-7C61AD2EEB5C}" srcOrd="3" destOrd="0" presId="urn:microsoft.com/office/officeart/2005/8/layout/radial5"/>
    <dgm:cxn modelId="{53AA1553-8E51-4AB2-B417-FAA3E1E98BDB}" type="presParOf" srcId="{591BCDA1-EE32-4095-859D-7C61AD2EEB5C}" destId="{4291E9B7-F77B-4BC6-9C95-C5AF9626CB0F}" srcOrd="0" destOrd="0" presId="urn:microsoft.com/office/officeart/2005/8/layout/radial5"/>
    <dgm:cxn modelId="{02A8F87C-F39B-4E02-A1B4-BE58B7F3EEDE}" type="presParOf" srcId="{453DA1D6-E563-4ECE-872C-9ADDE4EA0141}" destId="{8874BF2F-E737-429B-8C58-F250A5D4E57F}" srcOrd="4" destOrd="0" presId="urn:microsoft.com/office/officeart/2005/8/layout/radial5"/>
    <dgm:cxn modelId="{D17A4598-817E-42EA-A428-09D086B361F8}" type="presParOf" srcId="{453DA1D6-E563-4ECE-872C-9ADDE4EA0141}" destId="{1FFF90C1-7AA1-4B27-8AB6-BFE241FF7359}" srcOrd="5" destOrd="0" presId="urn:microsoft.com/office/officeart/2005/8/layout/radial5"/>
    <dgm:cxn modelId="{9307114E-0E08-4DCA-BFE6-BF5287E86767}" type="presParOf" srcId="{1FFF90C1-7AA1-4B27-8AB6-BFE241FF7359}" destId="{E7D03085-A760-4A12-A502-C7C15872D35E}" srcOrd="0" destOrd="0" presId="urn:microsoft.com/office/officeart/2005/8/layout/radial5"/>
    <dgm:cxn modelId="{EF4D43EC-AEE8-4FDC-A72B-E34D5D4ED3B8}" type="presParOf" srcId="{453DA1D6-E563-4ECE-872C-9ADDE4EA0141}" destId="{B6B7B103-2BC0-4921-BAF3-1DE67C6BE287}" srcOrd="6" destOrd="0" presId="urn:microsoft.com/office/officeart/2005/8/layout/radial5"/>
    <dgm:cxn modelId="{3AB0EB15-DE9D-4D35-A304-76CFB8CEF779}" type="presParOf" srcId="{453DA1D6-E563-4ECE-872C-9ADDE4EA0141}" destId="{BAF5394B-E773-4D0F-B78A-427C138EEDF6}" srcOrd="7" destOrd="0" presId="urn:microsoft.com/office/officeart/2005/8/layout/radial5"/>
    <dgm:cxn modelId="{EDC7AF55-C763-4F8D-A38E-202C71051695}" type="presParOf" srcId="{BAF5394B-E773-4D0F-B78A-427C138EEDF6}" destId="{AEE83A2F-4D76-445F-8FE3-1D36B6230842}" srcOrd="0" destOrd="0" presId="urn:microsoft.com/office/officeart/2005/8/layout/radial5"/>
    <dgm:cxn modelId="{6770FF38-99B8-411F-814A-D37FD3C10FFD}" type="presParOf" srcId="{453DA1D6-E563-4ECE-872C-9ADDE4EA0141}" destId="{8276E0F9-52BC-4859-9B4A-8EC284B3C788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638359-74FE-432D-B7C6-E93A85C0D821}">
      <dsp:nvSpPr>
        <dsp:cNvPr id="0" name=""/>
        <dsp:cNvSpPr/>
      </dsp:nvSpPr>
      <dsp:spPr>
        <a:xfrm>
          <a:off x="4818022" y="1664918"/>
          <a:ext cx="1793954" cy="179395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100" kern="1200"/>
            <a:t>빅데이터 분석 기술</a:t>
          </a:r>
        </a:p>
      </dsp:txBody>
      <dsp:txXfrm>
        <a:off x="5080740" y="1927636"/>
        <a:ext cx="1268518" cy="1268518"/>
      </dsp:txXfrm>
    </dsp:sp>
    <dsp:sp modelId="{C97C018E-143A-4298-87BD-7B3585889BBE}">
      <dsp:nvSpPr>
        <dsp:cNvPr id="0" name=""/>
        <dsp:cNvSpPr/>
      </dsp:nvSpPr>
      <dsp:spPr>
        <a:xfrm rot="19575">
          <a:off x="6655337" y="2338417"/>
          <a:ext cx="104498" cy="45826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500" kern="1200"/>
        </a:p>
      </dsp:txBody>
      <dsp:txXfrm>
        <a:off x="6655337" y="2429980"/>
        <a:ext cx="73149" cy="274956"/>
      </dsp:txXfrm>
    </dsp:sp>
    <dsp:sp modelId="{87055C43-6FFE-42FB-A2E3-C9DBE7EEE0EF}">
      <dsp:nvSpPr>
        <dsp:cNvPr id="0" name=""/>
        <dsp:cNvSpPr/>
      </dsp:nvSpPr>
      <dsp:spPr>
        <a:xfrm>
          <a:off x="6809115" y="1898050"/>
          <a:ext cx="1347824" cy="1347824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500" kern="1200"/>
            <a:t>고객 데이터 관계 분석</a:t>
          </a:r>
        </a:p>
      </dsp:txBody>
      <dsp:txXfrm>
        <a:off x="7006499" y="2095434"/>
        <a:ext cx="953056" cy="953056"/>
      </dsp:txXfrm>
    </dsp:sp>
    <dsp:sp modelId="{591BCDA1-EE32-4095-859D-7C61AD2EEB5C}">
      <dsp:nvSpPr>
        <dsp:cNvPr id="0" name=""/>
        <dsp:cNvSpPr/>
      </dsp:nvSpPr>
      <dsp:spPr>
        <a:xfrm rot="3336444">
          <a:off x="6225564" y="3247089"/>
          <a:ext cx="230624" cy="45826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1025881"/>
                <a:satOff val="1579"/>
                <a:lumOff val="2091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1025881"/>
                <a:satOff val="1579"/>
                <a:lumOff val="2091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1025881"/>
                <a:satOff val="1579"/>
                <a:lumOff val="2091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500" kern="1200"/>
        </a:p>
      </dsp:txBody>
      <dsp:txXfrm>
        <a:off x="6240617" y="3310195"/>
        <a:ext cx="161437" cy="274956"/>
      </dsp:txXfrm>
    </dsp:sp>
    <dsp:sp modelId="{8874BF2F-E737-429B-8C58-F250A5D4E57F}">
      <dsp:nvSpPr>
        <dsp:cNvPr id="0" name=""/>
        <dsp:cNvSpPr/>
      </dsp:nvSpPr>
      <dsp:spPr>
        <a:xfrm>
          <a:off x="6174215" y="3543332"/>
          <a:ext cx="1347824" cy="1347824"/>
        </a:xfrm>
        <a:prstGeom prst="ellipse">
          <a:avLst/>
        </a:prstGeom>
        <a:gradFill rotWithShape="0">
          <a:gsLst>
            <a:gs pos="0">
              <a:schemeClr val="accent3">
                <a:hueOff val="1025881"/>
                <a:satOff val="1579"/>
                <a:lumOff val="2091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1025881"/>
                <a:satOff val="1579"/>
                <a:lumOff val="2091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1025881"/>
                <a:satOff val="1579"/>
                <a:lumOff val="2091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500" kern="1200"/>
            <a:t>대용량 멀티미디어 분석</a:t>
          </a:r>
        </a:p>
      </dsp:txBody>
      <dsp:txXfrm>
        <a:off x="6371599" y="3740716"/>
        <a:ext cx="953056" cy="953056"/>
      </dsp:txXfrm>
    </dsp:sp>
    <dsp:sp modelId="{1FFF90C1-7AA1-4B27-8AB6-BFE241FF7359}">
      <dsp:nvSpPr>
        <dsp:cNvPr id="0" name=""/>
        <dsp:cNvSpPr/>
      </dsp:nvSpPr>
      <dsp:spPr>
        <a:xfrm rot="7530651">
          <a:off x="4972002" y="3223206"/>
          <a:ext cx="215195" cy="45826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2051763"/>
                <a:satOff val="3159"/>
                <a:lumOff val="4183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2051763"/>
                <a:satOff val="3159"/>
                <a:lumOff val="4183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2051763"/>
                <a:satOff val="3159"/>
                <a:lumOff val="4183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500" kern="1200"/>
        </a:p>
      </dsp:txBody>
      <dsp:txXfrm rot="10800000">
        <a:off x="5023030" y="3288583"/>
        <a:ext cx="150637" cy="274956"/>
      </dsp:txXfrm>
    </dsp:sp>
    <dsp:sp modelId="{B6B7B103-2BC0-4921-BAF3-1DE67C6BE287}">
      <dsp:nvSpPr>
        <dsp:cNvPr id="0" name=""/>
        <dsp:cNvSpPr/>
      </dsp:nvSpPr>
      <dsp:spPr>
        <a:xfrm>
          <a:off x="3892780" y="3497205"/>
          <a:ext cx="1347824" cy="1347824"/>
        </a:xfrm>
        <a:prstGeom prst="ellipse">
          <a:avLst/>
        </a:prstGeom>
        <a:gradFill rotWithShape="0">
          <a:gsLst>
            <a:gs pos="0">
              <a:schemeClr val="accent3">
                <a:hueOff val="2051763"/>
                <a:satOff val="3159"/>
                <a:lumOff val="4183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2051763"/>
                <a:satOff val="3159"/>
                <a:lumOff val="4183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2051763"/>
                <a:satOff val="3159"/>
                <a:lumOff val="4183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500" kern="1200"/>
            <a:t>M2M </a:t>
          </a:r>
          <a:r>
            <a:rPr lang="ko-KR" altLang="en-US" sz="1500" kern="1200"/>
            <a:t>센서정보 분석</a:t>
          </a:r>
        </a:p>
      </dsp:txBody>
      <dsp:txXfrm>
        <a:off x="4090164" y="3694589"/>
        <a:ext cx="953056" cy="953056"/>
      </dsp:txXfrm>
    </dsp:sp>
    <dsp:sp modelId="{BAF5394B-E773-4D0F-B78A-427C138EEDF6}">
      <dsp:nvSpPr>
        <dsp:cNvPr id="0" name=""/>
        <dsp:cNvSpPr/>
      </dsp:nvSpPr>
      <dsp:spPr>
        <a:xfrm rot="10800000">
          <a:off x="4582031" y="2332765"/>
          <a:ext cx="166767" cy="45826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3077644"/>
                <a:satOff val="4738"/>
                <a:lumOff val="6274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3077644"/>
                <a:satOff val="4738"/>
                <a:lumOff val="6274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3077644"/>
                <a:satOff val="4738"/>
                <a:lumOff val="6274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500" kern="1200"/>
        </a:p>
      </dsp:txBody>
      <dsp:txXfrm rot="10800000">
        <a:off x="4632061" y="2424417"/>
        <a:ext cx="116737" cy="274956"/>
      </dsp:txXfrm>
    </dsp:sp>
    <dsp:sp modelId="{8276E0F9-52BC-4859-9B4A-8EC284B3C788}">
      <dsp:nvSpPr>
        <dsp:cNvPr id="0" name=""/>
        <dsp:cNvSpPr/>
      </dsp:nvSpPr>
      <dsp:spPr>
        <a:xfrm>
          <a:off x="3155542" y="1887983"/>
          <a:ext cx="1347824" cy="1347824"/>
        </a:xfrm>
        <a:prstGeom prst="ellipse">
          <a:avLst/>
        </a:prstGeom>
        <a:gradFill rotWithShape="0">
          <a:gsLst>
            <a:gs pos="0">
              <a:schemeClr val="accent3">
                <a:hueOff val="3077644"/>
                <a:satOff val="4738"/>
                <a:lumOff val="6274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3077644"/>
                <a:satOff val="4738"/>
                <a:lumOff val="6274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3077644"/>
                <a:satOff val="4738"/>
                <a:lumOff val="6274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500" kern="1200"/>
            <a:t>SNS </a:t>
          </a:r>
          <a:r>
            <a:rPr lang="ko-KR" altLang="en-US" sz="1500" kern="1200"/>
            <a:t>비정형 데이터 분석</a:t>
          </a:r>
        </a:p>
      </dsp:txBody>
      <dsp:txXfrm>
        <a:off x="3352926" y="2085367"/>
        <a:ext cx="953056" cy="9530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3/11/2018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3/11/2018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3/11/2018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3/11/2018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3/11/2018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3/11/2018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그림 열 3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3/11/2018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3/11/2018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3/11/2018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3/11/2018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3/11/2018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3/11/2018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3/11/2018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3/11/2018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3/11/2018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3/11/2018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3/11/2018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3/11/2018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65CB42C-AFCB-4F27-933B-1CA47E6738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/>
              <a:t>빅데이터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A119313-2AB3-4E7A-A1DF-B08B1E8146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/>
              <a:t>작성자 한 수 진</a:t>
            </a:r>
          </a:p>
        </p:txBody>
      </p:sp>
    </p:spTree>
    <p:extLst>
      <p:ext uri="{BB962C8B-B14F-4D97-AF65-F5344CB8AC3E}">
        <p14:creationId xmlns:p14="http://schemas.microsoft.com/office/powerpoint/2010/main" val="1911875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6EC56A8-867C-4A85-B64B-082E78CC2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빅데이터 개념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7F1A3E9-67D1-4474-B60F-69E768103C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>
                <a:latin typeface="+mn-ea"/>
              </a:rPr>
              <a:t>빅데이터란 기존의 데이터베이스 시스템으로 처리할 수 없는 용량을 넘어선 데이터를 말합니다</a:t>
            </a:r>
            <a:r>
              <a:rPr lang="en-US" altLang="ko-KR">
                <a:latin typeface="+mn-ea"/>
              </a:rPr>
              <a:t>. </a:t>
            </a:r>
          </a:p>
          <a:p>
            <a:r>
              <a:rPr lang="ko-KR" altLang="en-US">
                <a:latin typeface="+mn-ea"/>
              </a:rPr>
              <a:t>방대한 데이터를 활용하여 조직에 유용한 정보를 신속 정확하게 추출하는 것이 주요 기능입니다</a:t>
            </a:r>
            <a:r>
              <a:rPr lang="en-US" altLang="ko-KR">
                <a:latin typeface="+mn-ea"/>
              </a:rPr>
              <a:t>.</a:t>
            </a:r>
            <a:endParaRPr lang="ko-KR" altLang="ko-KR">
              <a:latin typeface="+mn-ea"/>
            </a:endParaRPr>
          </a:p>
          <a:p>
            <a:endParaRPr lang="ko-KR" altLang="en-US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17027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DBCB4AD-BDCE-45A0-BAF5-C49337711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빅데이터 활용 분야</a:t>
            </a:r>
          </a:p>
        </p:txBody>
      </p:sp>
      <p:graphicFrame>
        <p:nvGraphicFramePr>
          <p:cNvPr id="4" name="내용 개체 틀 3">
            <a:extLst>
              <a:ext uri="{FF2B5EF4-FFF2-40B4-BE49-F238E27FC236}">
                <a16:creationId xmlns:a16="http://schemas.microsoft.com/office/drawing/2014/main" id="{A907E787-6DB1-4A4F-AEE0-0C6A8582EC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6227927"/>
              </p:ext>
            </p:extLst>
          </p:nvPr>
        </p:nvGraphicFramePr>
        <p:xfrm>
          <a:off x="681038" y="2336800"/>
          <a:ext cx="9613899" cy="2809240"/>
        </p:xfrm>
        <a:graphic>
          <a:graphicData uri="http://schemas.openxmlformats.org/drawingml/2006/table">
            <a:tbl>
              <a:tblPr firstRow="1" bandCol="1">
                <a:tableStyleId>{5C22544A-7EE6-4342-B048-85BDC9FD1C3A}</a:tableStyleId>
              </a:tblPr>
              <a:tblGrid>
                <a:gridCol w="3204633">
                  <a:extLst>
                    <a:ext uri="{9D8B030D-6E8A-4147-A177-3AD203B41FA5}">
                      <a16:colId xmlns:a16="http://schemas.microsoft.com/office/drawing/2014/main" val="2596483290"/>
                    </a:ext>
                  </a:extLst>
                </a:gridCol>
                <a:gridCol w="3204633">
                  <a:extLst>
                    <a:ext uri="{9D8B030D-6E8A-4147-A177-3AD203B41FA5}">
                      <a16:colId xmlns:a16="http://schemas.microsoft.com/office/drawing/2014/main" val="756618857"/>
                    </a:ext>
                  </a:extLst>
                </a:gridCol>
                <a:gridCol w="3204633">
                  <a:extLst>
                    <a:ext uri="{9D8B030D-6E8A-4147-A177-3AD203B41FA5}">
                      <a16:colId xmlns:a16="http://schemas.microsoft.com/office/drawing/2014/main" val="15089742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구분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활용 데이터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3191033"/>
                  </a:ext>
                </a:extLst>
              </a:tr>
              <a:tr h="48768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교통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버스 승하차 패턴 분석</a:t>
                      </a:r>
                      <a:endParaRPr kumimoji="1" lang="en-US" altLang="ko-KR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교통카드 </a:t>
                      </a:r>
                      <a:r>
                        <a:rPr kumimoji="1" lang="en-US" altLang="ko-KR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DB, </a:t>
                      </a:r>
                      <a:r>
                        <a:rPr kumimoji="1" lang="ko-KR" alt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정류장 </a:t>
                      </a:r>
                      <a:r>
                        <a:rPr kumimoji="1" lang="en-US" altLang="ko-KR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DB, </a:t>
                      </a:r>
                      <a:r>
                        <a:rPr kumimoji="1" lang="ko-KR" alt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노선</a:t>
                      </a:r>
                      <a:r>
                        <a:rPr kumimoji="1" lang="en-US" altLang="ko-KR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 DB, </a:t>
                      </a:r>
                      <a:r>
                        <a:rPr kumimoji="1" lang="ko-KR" alt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주거인구</a:t>
                      </a:r>
                      <a:r>
                        <a:rPr kumimoji="1" lang="en-US" altLang="ko-KR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1" lang="ko-KR" alt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유동인구</a:t>
                      </a:r>
                      <a:r>
                        <a:rPr kumimoji="1" lang="en-US" altLang="ko-KR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1" lang="ko-KR" alt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교통상황 정보 등</a:t>
                      </a:r>
                      <a:endParaRPr kumimoji="1" lang="ko-KR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120707"/>
                  </a:ext>
                </a:extLst>
              </a:tr>
              <a:tr h="48768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/>
                        <a:t>구간별 통행속도 분석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0964356"/>
                  </a:ext>
                </a:extLst>
              </a:tr>
              <a:tr h="487680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지역개발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부동산 거래량 및 가격 추이</a:t>
                      </a:r>
                      <a:endParaRPr kumimoji="1" lang="ko-KR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marL="0" marR="0" lvl="0" indent="0" algn="l" defTabSz="95726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부동산 매매정보</a:t>
                      </a:r>
                      <a:r>
                        <a:rPr kumimoji="1" lang="en-US" altLang="ko-KR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1" lang="ko-KR" alt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매매 거래자 유형</a:t>
                      </a:r>
                      <a:r>
                        <a:rPr kumimoji="1" lang="en-US" altLang="ko-KR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1" lang="ko-KR" alt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전월세 정보</a:t>
                      </a:r>
                      <a:r>
                        <a:rPr kumimoji="1" lang="en-US" altLang="ko-KR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1" lang="ko-KR" alt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언론 정보</a:t>
                      </a:r>
                      <a:r>
                        <a:rPr kumimoji="1" lang="en-US" altLang="ko-KR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1" lang="ko-KR" alt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개발행정 정보</a:t>
                      </a:r>
                      <a:r>
                        <a:rPr kumimoji="1" lang="en-US" altLang="ko-KR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1" lang="ko-KR" alt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사업체 정보</a:t>
                      </a:r>
                      <a:r>
                        <a:rPr kumimoji="1" lang="en-US" altLang="ko-KR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1" lang="ko-KR" alt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지역 카드 매출액</a:t>
                      </a:r>
                      <a:r>
                        <a:rPr kumimoji="1" lang="en-US" altLang="ko-KR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1" lang="ko-KR" alt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유입인구 등</a:t>
                      </a:r>
                      <a:endParaRPr kumimoji="1" lang="en-US" altLang="ko-KR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6651575"/>
                  </a:ext>
                </a:extLst>
              </a:tr>
              <a:tr h="48768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지역 활성화 효과 분석</a:t>
                      </a:r>
                      <a:endParaRPr kumimoji="1" lang="ko-KR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009249"/>
                  </a:ext>
                </a:extLst>
              </a:tr>
              <a:tr h="48768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주택이주 패턴 시계열 분석</a:t>
                      </a:r>
                      <a:endParaRPr kumimoji="1" lang="en-US" altLang="ko-KR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23309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031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AD4F657-D38E-4083-95A8-A01A09EC0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빅데이터 분석</a:t>
            </a:r>
          </a:p>
        </p:txBody>
      </p:sp>
      <p:graphicFrame>
        <p:nvGraphicFramePr>
          <p:cNvPr id="7" name="내용 개체 틀 6">
            <a:extLst>
              <a:ext uri="{FF2B5EF4-FFF2-40B4-BE49-F238E27FC236}">
                <a16:creationId xmlns:a16="http://schemas.microsoft.com/office/drawing/2014/main" id="{122E3F2C-1F35-4B0C-B530-5067DFB8AC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8005486"/>
              </p:ext>
            </p:extLst>
          </p:nvPr>
        </p:nvGraphicFramePr>
        <p:xfrm>
          <a:off x="-204952" y="867104"/>
          <a:ext cx="11430000" cy="51237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7487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2DD3262-3BB1-4D6B-8E90-998078402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빅데이터 특징</a:t>
            </a:r>
          </a:p>
        </p:txBody>
      </p:sp>
      <p:sp>
        <p:nvSpPr>
          <p:cNvPr id="8" name="이등변 삼각형 7">
            <a:extLst>
              <a:ext uri="{FF2B5EF4-FFF2-40B4-BE49-F238E27FC236}">
                <a16:creationId xmlns:a16="http://schemas.microsoft.com/office/drawing/2014/main" id="{CB16746E-7BB3-4760-993A-88BC24070A28}"/>
              </a:ext>
            </a:extLst>
          </p:cNvPr>
          <p:cNvSpPr/>
          <p:nvPr/>
        </p:nvSpPr>
        <p:spPr>
          <a:xfrm>
            <a:off x="3666334" y="3014790"/>
            <a:ext cx="3641834" cy="2885090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>
            <a:extLst>
              <a:ext uri="{FF2B5EF4-FFF2-40B4-BE49-F238E27FC236}">
                <a16:creationId xmlns:a16="http://schemas.microsoft.com/office/drawing/2014/main" id="{AE168800-716C-4C53-80DA-5EABD75CD00D}"/>
              </a:ext>
            </a:extLst>
          </p:cNvPr>
          <p:cNvSpPr/>
          <p:nvPr/>
        </p:nvSpPr>
        <p:spPr>
          <a:xfrm>
            <a:off x="4698975" y="4106917"/>
            <a:ext cx="1576552" cy="15765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/>
              <a:t>BigData</a:t>
            </a:r>
            <a:endParaRPr lang="ko-KR" altLang="en-US"/>
          </a:p>
        </p:txBody>
      </p:sp>
      <p:sp>
        <p:nvSpPr>
          <p:cNvPr id="11" name="타원 10">
            <a:extLst>
              <a:ext uri="{FF2B5EF4-FFF2-40B4-BE49-F238E27FC236}">
                <a16:creationId xmlns:a16="http://schemas.microsoft.com/office/drawing/2014/main" id="{0C1AF411-F17E-47A7-B63C-EAFCF03E9B1E}"/>
              </a:ext>
            </a:extLst>
          </p:cNvPr>
          <p:cNvSpPr/>
          <p:nvPr/>
        </p:nvSpPr>
        <p:spPr>
          <a:xfrm>
            <a:off x="4876398" y="2339148"/>
            <a:ext cx="1221706" cy="1221706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>
                <a:solidFill>
                  <a:schemeClr val="bg1"/>
                </a:solidFill>
              </a:rPr>
              <a:t>Volume(</a:t>
            </a:r>
            <a:r>
              <a:rPr lang="ko-KR" altLang="en-US" sz="1600">
                <a:solidFill>
                  <a:schemeClr val="bg1"/>
                </a:solidFill>
              </a:rPr>
              <a:t>크기</a:t>
            </a:r>
            <a:r>
              <a:rPr lang="en-US" altLang="ko-KR" sz="1600">
                <a:solidFill>
                  <a:schemeClr val="bg1"/>
                </a:solidFill>
              </a:rPr>
              <a:t>)</a:t>
            </a:r>
            <a:endParaRPr lang="ko-KR" altLang="en-US" sz="1600">
              <a:solidFill>
                <a:schemeClr val="bg1"/>
              </a:solidFill>
            </a:endParaRPr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C88219E1-97E5-446B-8FCB-94E026620853}"/>
              </a:ext>
            </a:extLst>
          </p:cNvPr>
          <p:cNvSpPr/>
          <p:nvPr/>
        </p:nvSpPr>
        <p:spPr>
          <a:xfrm>
            <a:off x="3055481" y="5289027"/>
            <a:ext cx="1221706" cy="1221706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>
                <a:solidFill>
                  <a:schemeClr val="bg1"/>
                </a:solidFill>
              </a:rPr>
              <a:t>Variety</a:t>
            </a:r>
            <a:r>
              <a:rPr lang="en-US" altLang="ko-KR" sz="1600" spc="-150">
                <a:solidFill>
                  <a:schemeClr val="bg1"/>
                </a:solidFill>
              </a:rPr>
              <a:t>(</a:t>
            </a:r>
            <a:r>
              <a:rPr lang="ko-KR" altLang="en-US" sz="1600" spc="-150">
                <a:solidFill>
                  <a:schemeClr val="bg1"/>
                </a:solidFill>
              </a:rPr>
              <a:t>다양성</a:t>
            </a:r>
            <a:r>
              <a:rPr lang="en-US" altLang="ko-KR" sz="1600" spc="-150">
                <a:solidFill>
                  <a:schemeClr val="bg1"/>
                </a:solidFill>
              </a:rPr>
              <a:t>)</a:t>
            </a:r>
            <a:endParaRPr lang="ko-KR" altLang="en-US" sz="1600" spc="-150">
              <a:solidFill>
                <a:schemeClr val="bg1"/>
              </a:solidFill>
            </a:endParaRPr>
          </a:p>
        </p:txBody>
      </p:sp>
      <p:sp>
        <p:nvSpPr>
          <p:cNvPr id="13" name="타원 12">
            <a:extLst>
              <a:ext uri="{FF2B5EF4-FFF2-40B4-BE49-F238E27FC236}">
                <a16:creationId xmlns:a16="http://schemas.microsoft.com/office/drawing/2014/main" id="{868FD6DA-5F09-48A9-AC38-7E46CA4ED57E}"/>
              </a:ext>
            </a:extLst>
          </p:cNvPr>
          <p:cNvSpPr/>
          <p:nvPr/>
        </p:nvSpPr>
        <p:spPr>
          <a:xfrm>
            <a:off x="6693109" y="5289027"/>
            <a:ext cx="1221706" cy="1221706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pc="-150">
                <a:solidFill>
                  <a:schemeClr val="bg1"/>
                </a:solidFill>
              </a:rPr>
              <a:t>Velocity</a:t>
            </a:r>
          </a:p>
          <a:p>
            <a:pPr algn="ctr"/>
            <a:r>
              <a:rPr lang="en-US" altLang="ko-KR" sz="1600" spc="-150">
                <a:solidFill>
                  <a:schemeClr val="bg1"/>
                </a:solidFill>
              </a:rPr>
              <a:t>(</a:t>
            </a:r>
            <a:r>
              <a:rPr lang="ko-KR" altLang="en-US" sz="1600" spc="-150">
                <a:solidFill>
                  <a:schemeClr val="bg1"/>
                </a:solidFill>
              </a:rPr>
              <a:t>속도</a:t>
            </a:r>
            <a:r>
              <a:rPr lang="en-US" altLang="ko-KR" sz="1600" spc="-150">
                <a:solidFill>
                  <a:schemeClr val="bg1"/>
                </a:solidFill>
              </a:rPr>
              <a:t>)</a:t>
            </a:r>
            <a:endParaRPr lang="ko-KR" altLang="en-US" sz="1600" spc="-15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172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3ADD116-AA28-4945-887E-BC404D83A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빅데이터의 경제적 효과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CDB5D6DD-295B-48FC-9CB1-D125404C6D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9474685"/>
      </p:ext>
    </p:extLst>
  </p:cSld>
  <p:clrMapOvr>
    <a:masterClrMapping/>
  </p:clrMapOvr>
</p:sld>
</file>

<file path=ppt/theme/theme1.xml><?xml version="1.0" encoding="utf-8"?>
<a:theme xmlns:a="http://schemas.openxmlformats.org/drawingml/2006/main" name="베를린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TM04033917[[fn=베를린]]</Template>
  <TotalTime>960</TotalTime>
  <Words>138</Words>
  <Application>Microsoft Office PowerPoint</Application>
  <PresentationFormat>와이드스크린</PresentationFormat>
  <Paragraphs>30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0" baseType="lpstr">
      <vt:lpstr>맑은 고딕</vt:lpstr>
      <vt:lpstr>Arial</vt:lpstr>
      <vt:lpstr>Trebuchet MS</vt:lpstr>
      <vt:lpstr>베를린</vt:lpstr>
      <vt:lpstr>빅데이터</vt:lpstr>
      <vt:lpstr>빅데이터 개념</vt:lpstr>
      <vt:lpstr>빅데이터 활용 분야</vt:lpstr>
      <vt:lpstr>빅데이터 분석</vt:lpstr>
      <vt:lpstr>빅데이터 특징</vt:lpstr>
      <vt:lpstr>빅데이터의 경제적 효과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빅데이터</dc:title>
  <dc:creator>정동임</dc:creator>
  <cp:lastModifiedBy>정동임</cp:lastModifiedBy>
  <cp:revision>10</cp:revision>
  <dcterms:created xsi:type="dcterms:W3CDTF">2018-03-10T13:58:36Z</dcterms:created>
  <dcterms:modified xsi:type="dcterms:W3CDTF">2018-03-11T06:44:10Z</dcterms:modified>
</cp:coreProperties>
</file>