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귀농가구수(남)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수도권</c:v>
                </c:pt>
                <c:pt idx="1">
                  <c:v>강원도</c:v>
                </c:pt>
                <c:pt idx="2">
                  <c:v>충청도</c:v>
                </c:pt>
                <c:pt idx="3">
                  <c:v>경상도</c:v>
                </c:pt>
                <c:pt idx="4">
                  <c:v>전라도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680</c:v>
                </c:pt>
                <c:pt idx="1">
                  <c:v>531</c:v>
                </c:pt>
                <c:pt idx="2">
                  <c:v>1517</c:v>
                </c:pt>
                <c:pt idx="3">
                  <c:v>2526</c:v>
                </c:pt>
                <c:pt idx="4">
                  <c:v>2118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E6-44A4-BB45-0986F4891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귀농가구수(여)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수도권</c:v>
                </c:pt>
                <c:pt idx="1">
                  <c:v>강원도</c:v>
                </c:pt>
                <c:pt idx="2">
                  <c:v>충청도</c:v>
                </c:pt>
                <c:pt idx="3">
                  <c:v>경상도</c:v>
                </c:pt>
                <c:pt idx="4">
                  <c:v>전라도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352</c:v>
                </c:pt>
                <c:pt idx="1">
                  <c:v>281</c:v>
                </c:pt>
                <c:pt idx="2">
                  <c:v>626</c:v>
                </c:pt>
                <c:pt idx="3">
                  <c:v>1019</c:v>
                </c:pt>
                <c:pt idx="4">
                  <c:v>930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E6-44A4-BB45-0986F489148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5133743"/>
        <c:axId val="261879599"/>
      </c:barChart>
      <c:catAx>
        <c:axId val="4051337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61879599"/>
        <c:crosses val="autoZero"/>
        <c:auto val="1"/>
        <c:lblAlgn val="ctr"/>
        <c:lblOffset val="100"/>
        <c:noMultiLvlLbl val="0"/>
      </c:catAx>
      <c:valAx>
        <c:axId val="261879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051337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3/11/2018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599784-22E5-4FA1-B9BB-58C517EFA9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농업 경제 토론회 </a:t>
            </a:r>
          </a:p>
        </p:txBody>
      </p:sp>
    </p:spTree>
    <p:extLst>
      <p:ext uri="{BB962C8B-B14F-4D97-AF65-F5344CB8AC3E}">
        <p14:creationId xmlns:p14="http://schemas.microsoft.com/office/powerpoint/2010/main" val="306259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A4762F-D6A1-40CC-BD38-91AE98DF5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0E4513-7AAF-48CE-8580-F17CC66FA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ko-KR" altLang="en-US"/>
              <a:t>농업의 정의 및 기원</a:t>
            </a:r>
            <a:endParaRPr lang="en-US" altLang="ko-KR"/>
          </a:p>
          <a:p>
            <a:pPr>
              <a:buFont typeface="+mj-lt"/>
              <a:buAutoNum type="arabicPeriod"/>
            </a:pPr>
            <a:r>
              <a:rPr lang="ko-KR" altLang="en-US"/>
              <a:t>식량작물 품종정보</a:t>
            </a:r>
            <a:endParaRPr lang="en-US" altLang="ko-KR"/>
          </a:p>
          <a:p>
            <a:pPr>
              <a:buFont typeface="+mj-lt"/>
              <a:buAutoNum type="arabicPeriod"/>
            </a:pPr>
            <a:r>
              <a:rPr lang="ko-KR" altLang="en-US"/>
              <a:t>친환경농산물인증의 절차 및 방법</a:t>
            </a:r>
          </a:p>
          <a:p>
            <a:pPr>
              <a:buFont typeface="+mj-lt"/>
              <a:buAutoNum type="arabicPeriod"/>
            </a:pPr>
            <a:r>
              <a:rPr lang="ko-KR" altLang="en-US"/>
              <a:t>행정구역별 귀농가구수 현황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8681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926404-C88C-47B1-83E7-C112FE6A5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농업의 정의 및 기원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924458B-3D13-4E65-9C97-C53BA52AB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>
                <a:latin typeface="+mn-ea"/>
              </a:rPr>
              <a:t>인간의 생존과 번영을 위하여 토지의 작용력을 이용하여 가치가 높은 유용식물이나 동물을 재배 또는 사육하는 산업입니다</a:t>
            </a:r>
            <a:r>
              <a:rPr lang="en-US" altLang="ko-KR">
                <a:latin typeface="+mn-ea"/>
              </a:rPr>
              <a:t>.  </a:t>
            </a:r>
          </a:p>
          <a:p>
            <a:r>
              <a:rPr lang="ko-KR" altLang="en-US">
                <a:latin typeface="+mn-ea"/>
              </a:rPr>
              <a:t>생산하는 유기적 산업으로서 경종을 중심으로 양축</a:t>
            </a:r>
            <a:r>
              <a:rPr lang="en-US" altLang="ko-KR">
                <a:latin typeface="+mn-ea"/>
              </a:rPr>
              <a:t>, </a:t>
            </a:r>
            <a:r>
              <a:rPr lang="ko-KR" altLang="en-US">
                <a:latin typeface="+mn-ea"/>
              </a:rPr>
              <a:t>농산가공과 판매를 포함하는 산업입니다</a:t>
            </a:r>
            <a:r>
              <a:rPr lang="en-US" altLang="ko-KR">
                <a:latin typeface="+mn-ea"/>
              </a:rPr>
              <a:t>. </a:t>
            </a:r>
          </a:p>
          <a:p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5934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257474-E16D-4C8A-928F-842B622D1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식량작물 품종정보</a:t>
            </a:r>
          </a:p>
        </p:txBody>
      </p:sp>
      <p:graphicFrame>
        <p:nvGraphicFramePr>
          <p:cNvPr id="9" name="내용 개체 틀 3">
            <a:extLst>
              <a:ext uri="{FF2B5EF4-FFF2-40B4-BE49-F238E27FC236}">
                <a16:creationId xmlns:a16="http://schemas.microsoft.com/office/drawing/2014/main" id="{14E27D97-C5DF-4793-8EE7-04477421EC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419859"/>
              </p:ext>
            </p:extLst>
          </p:nvPr>
        </p:nvGraphicFramePr>
        <p:xfrm>
          <a:off x="810000" y="2352882"/>
          <a:ext cx="10553700" cy="4158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988">
                  <a:extLst>
                    <a:ext uri="{9D8B030D-6E8A-4147-A177-3AD203B41FA5}">
                      <a16:colId xmlns:a16="http://schemas.microsoft.com/office/drawing/2014/main" val="3615083158"/>
                    </a:ext>
                  </a:extLst>
                </a:gridCol>
                <a:gridCol w="4346356">
                  <a:extLst>
                    <a:ext uri="{9D8B030D-6E8A-4147-A177-3AD203B41FA5}">
                      <a16:colId xmlns:a16="http://schemas.microsoft.com/office/drawing/2014/main" val="3846483064"/>
                    </a:ext>
                  </a:extLst>
                </a:gridCol>
                <a:gridCol w="4346356">
                  <a:extLst>
                    <a:ext uri="{9D8B030D-6E8A-4147-A177-3AD203B41FA5}">
                      <a16:colId xmlns:a16="http://schemas.microsoft.com/office/drawing/2014/main" val="3737671611"/>
                    </a:ext>
                  </a:extLst>
                </a:gridCol>
              </a:tblGrid>
              <a:tr h="500677"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latin typeface="+mn-ea"/>
                          <a:ea typeface="+mn-ea"/>
                        </a:rPr>
                        <a:t>논벼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latin typeface="+mn-ea"/>
                          <a:ea typeface="+mn-ea"/>
                        </a:rPr>
                        <a:t>맥류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348441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latin typeface="+mn-ea"/>
                          <a:ea typeface="+mn-ea"/>
                        </a:rPr>
                        <a:t>품종명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>
                          <a:latin typeface="+mn-ea"/>
                          <a:ea typeface="+mn-ea"/>
                        </a:rPr>
                        <a:t>벼</a:t>
                      </a:r>
                      <a:r>
                        <a:rPr lang="en-US" altLang="ko-KR"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>
                          <a:latin typeface="+mn-ea"/>
                          <a:ea typeface="+mn-ea"/>
                        </a:rPr>
                        <a:t>중모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>
                          <a:latin typeface="+mn-ea"/>
                          <a:ea typeface="+mn-ea"/>
                        </a:rPr>
                        <a:t>겉보리</a:t>
                      </a:r>
                      <a:r>
                        <a:rPr lang="en-US" altLang="ko-KR"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>
                          <a:latin typeface="+mn-ea"/>
                          <a:ea typeface="+mn-ea"/>
                        </a:rPr>
                        <a:t>흑호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837825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latin typeface="+mn-ea"/>
                          <a:ea typeface="+mn-ea"/>
                        </a:rPr>
                        <a:t>주요 특징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1"/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중만생종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다수성 줄무늬잎마름병 및 흰잎마름병</a:t>
                      </a:r>
                      <a:endParaRPr lang="en-US" altLang="ko-KR" sz="1800" kern="120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용도 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가공용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찰벼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800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종피와 배유 부분까지도 흑색을 보이는 유색 겉보리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용도 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맥주 제조 및 보릿가루 가공용</a:t>
                      </a:r>
                      <a:endParaRPr lang="ko-KR" altLang="en-US" sz="1800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43625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latin typeface="+mn-ea"/>
                          <a:ea typeface="+mn-ea"/>
                        </a:rPr>
                        <a:t>적응지역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충남 이남 평야지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충남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전남북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경남북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) </a:t>
                      </a:r>
                      <a:endParaRPr lang="ko-KR" altLang="en-US" sz="1800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1"/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남부 맥주보리 재배지역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답리작 재배지</a:t>
                      </a:r>
                      <a:r>
                        <a:rPr lang="en-US" altLang="ko-KR" sz="1800" kern="120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800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87847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latin typeface="+mn-ea"/>
                          <a:ea typeface="+mn-ea"/>
                        </a:rPr>
                        <a:t>유의점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1"/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키다릿병 방제를 위하여 철저한 종자 소독 요망</a:t>
                      </a:r>
                      <a:endParaRPr lang="ko-KR" altLang="en-US" sz="1800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1"/>
                      <a:r>
                        <a:rPr lang="ko-KR" altLang="en-US" sz="1800" kern="1200">
                          <a:effectLst/>
                          <a:latin typeface="+mn-ea"/>
                          <a:ea typeface="+mn-ea"/>
                        </a:rPr>
                        <a:t>키다릿병 방제를 위하여 철저한 종자 소독 요망</a:t>
                      </a:r>
                      <a:endParaRPr lang="ko-KR" altLang="en-US" sz="1800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0100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22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8DCABB-85E0-4E3F-A8C5-53B255158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친환경농산물인증의 절차 및 방법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D2E0161-8EB1-4FB8-9C6C-218AEBCF0E85}"/>
              </a:ext>
            </a:extLst>
          </p:cNvPr>
          <p:cNvSpPr/>
          <p:nvPr/>
        </p:nvSpPr>
        <p:spPr>
          <a:xfrm>
            <a:off x="9631850" y="3602420"/>
            <a:ext cx="1539062" cy="1962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인증서 교부</a:t>
            </a:r>
            <a:endParaRPr lang="en-US" altLang="ko-KR"/>
          </a:p>
          <a:p>
            <a:pPr algn="ctr"/>
            <a:endParaRPr lang="en-US" altLang="ko-KR"/>
          </a:p>
          <a:p>
            <a:pPr algn="ctr"/>
            <a:r>
              <a:rPr lang="ko-KR" altLang="en-US"/>
              <a:t>부접합사유통보</a:t>
            </a:r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4450CB1E-7E24-4B08-A929-04B8308DF72B}"/>
              </a:ext>
            </a:extLst>
          </p:cNvPr>
          <p:cNvSpPr/>
          <p:nvPr/>
        </p:nvSpPr>
        <p:spPr>
          <a:xfrm>
            <a:off x="8503569" y="3909849"/>
            <a:ext cx="949088" cy="488731"/>
          </a:xfrm>
          <a:prstGeom prst="rightArrow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화살표: 오른쪽 11">
            <a:extLst>
              <a:ext uri="{FF2B5EF4-FFF2-40B4-BE49-F238E27FC236}">
                <a16:creationId xmlns:a16="http://schemas.microsoft.com/office/drawing/2014/main" id="{71637C45-34AD-476D-BA69-0876829811F1}"/>
              </a:ext>
            </a:extLst>
          </p:cNvPr>
          <p:cNvSpPr/>
          <p:nvPr/>
        </p:nvSpPr>
        <p:spPr>
          <a:xfrm>
            <a:off x="8503569" y="4721769"/>
            <a:ext cx="949088" cy="488731"/>
          </a:xfrm>
          <a:prstGeom prst="rightArrow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화살표: 오각형 9">
            <a:extLst>
              <a:ext uri="{FF2B5EF4-FFF2-40B4-BE49-F238E27FC236}">
                <a16:creationId xmlns:a16="http://schemas.microsoft.com/office/drawing/2014/main" id="{9B477F1D-FCA2-43A7-AB64-455D0E0C6757}"/>
              </a:ext>
            </a:extLst>
          </p:cNvPr>
          <p:cNvSpPr/>
          <p:nvPr/>
        </p:nvSpPr>
        <p:spPr>
          <a:xfrm>
            <a:off x="810000" y="3602420"/>
            <a:ext cx="1539062" cy="19628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인증심사 접수</a:t>
            </a:r>
          </a:p>
        </p:txBody>
      </p:sp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694DE21B-8457-4185-B9B8-8AB7C3060584}"/>
              </a:ext>
            </a:extLst>
          </p:cNvPr>
          <p:cNvSpPr/>
          <p:nvPr/>
        </p:nvSpPr>
        <p:spPr>
          <a:xfrm>
            <a:off x="3073401" y="3602420"/>
            <a:ext cx="1539062" cy="19628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심사 계획 통보</a:t>
            </a:r>
          </a:p>
        </p:txBody>
      </p:sp>
      <p:sp>
        <p:nvSpPr>
          <p:cNvPr id="14" name="화살표: 오각형 13">
            <a:extLst>
              <a:ext uri="{FF2B5EF4-FFF2-40B4-BE49-F238E27FC236}">
                <a16:creationId xmlns:a16="http://schemas.microsoft.com/office/drawing/2014/main" id="{74DA8C61-AED1-44E7-ABA3-AE2668E52DB4}"/>
              </a:ext>
            </a:extLst>
          </p:cNvPr>
          <p:cNvSpPr/>
          <p:nvPr/>
        </p:nvSpPr>
        <p:spPr>
          <a:xfrm>
            <a:off x="5065809" y="3602420"/>
            <a:ext cx="1539062" cy="19628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서류심사</a:t>
            </a:r>
          </a:p>
        </p:txBody>
      </p:sp>
      <p:sp>
        <p:nvSpPr>
          <p:cNvPr id="15" name="화살표: 오각형 14">
            <a:extLst>
              <a:ext uri="{FF2B5EF4-FFF2-40B4-BE49-F238E27FC236}">
                <a16:creationId xmlns:a16="http://schemas.microsoft.com/office/drawing/2014/main" id="{F8B66421-CE9B-472F-9039-4B44809039A5}"/>
              </a:ext>
            </a:extLst>
          </p:cNvPr>
          <p:cNvSpPr/>
          <p:nvPr/>
        </p:nvSpPr>
        <p:spPr>
          <a:xfrm>
            <a:off x="6869911" y="3602420"/>
            <a:ext cx="1539062" cy="19628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현장심사</a:t>
            </a:r>
          </a:p>
        </p:txBody>
      </p:sp>
    </p:spTree>
    <p:extLst>
      <p:ext uri="{BB962C8B-B14F-4D97-AF65-F5344CB8AC3E}">
        <p14:creationId xmlns:p14="http://schemas.microsoft.com/office/powerpoint/2010/main" val="3528778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D91BFB-CC36-43A8-BBE2-D8AB9DA3D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행정구역별 귀농가구수 현황</a:t>
            </a:r>
          </a:p>
        </p:txBody>
      </p:sp>
      <p:graphicFrame>
        <p:nvGraphicFramePr>
          <p:cNvPr id="5" name="내용 개체 틀 7">
            <a:extLst>
              <a:ext uri="{FF2B5EF4-FFF2-40B4-BE49-F238E27FC236}">
                <a16:creationId xmlns:a16="http://schemas.microsoft.com/office/drawing/2014/main" id="{F5E6C7CE-0D59-4E4C-8085-2CF747EB20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895655"/>
              </p:ext>
            </p:extLst>
          </p:nvPr>
        </p:nvGraphicFramePr>
        <p:xfrm>
          <a:off x="819149" y="2553576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2254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명언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TM03457503[[fn=명언]]</Template>
  <TotalTime>87</TotalTime>
  <Words>138</Words>
  <Application>Microsoft Office PowerPoint</Application>
  <PresentationFormat>와이드스크린</PresentationFormat>
  <Paragraphs>35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Century Gothic</vt:lpstr>
      <vt:lpstr>Wingdings 2</vt:lpstr>
      <vt:lpstr>명언</vt:lpstr>
      <vt:lpstr>농업 경제 토론회 </vt:lpstr>
      <vt:lpstr>목차</vt:lpstr>
      <vt:lpstr>농업의 정의 및 기원</vt:lpstr>
      <vt:lpstr>식량작물 품종정보</vt:lpstr>
      <vt:lpstr>친환경농산물인증의 절차 및 방법</vt:lpstr>
      <vt:lpstr>행정구역별 귀농가구수 현황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농업 경제 토론회 </dc:title>
  <dc:creator>정동임</dc:creator>
  <cp:lastModifiedBy>정동임</cp:lastModifiedBy>
  <cp:revision>9</cp:revision>
  <dcterms:created xsi:type="dcterms:W3CDTF">2018-03-11T10:17:50Z</dcterms:created>
  <dcterms:modified xsi:type="dcterms:W3CDTF">2018-03-11T13:33:53Z</dcterms:modified>
</cp:coreProperties>
</file>