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1"/>
  </p:notesMasterIdLst>
  <p:sldIdLst>
    <p:sldId id="256" r:id="rId5"/>
    <p:sldId id="257" r:id="rId6"/>
    <p:sldId id="258" r:id="rId7"/>
    <p:sldId id="259" r:id="rId8"/>
    <p:sldId id="260" r:id="rId9"/>
    <p:sldId id="262" r:id="rId10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CCB2576-7112-470E-9ED2-2A6D089D3AE0}" v="85" dt="2024-10-06T14:55:25.85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테마 스타일 1 - 강조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78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1242" y="10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r>
              <a:rPr lang="ko-KR" sz="2400" b="1">
                <a:latin typeface="굴림" panose="020B0600000101010101" pitchFamily="50" charset="-127"/>
                <a:ea typeface="굴림" panose="020B0600000101010101" pitchFamily="50" charset="-127"/>
              </a:rPr>
              <a:t>허위영상물 등 범죄 발생 추이</a:t>
            </a:r>
          </a:p>
        </c:rich>
      </c:tx>
      <c:layout/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전체 피의자 수(건)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2021년</c:v>
                </c:pt>
                <c:pt idx="1">
                  <c:v>2022년</c:v>
                </c:pt>
                <c:pt idx="2">
                  <c:v>2023년</c:v>
                </c:pt>
                <c:pt idx="3">
                  <c:v>2024년
1월~7월</c:v>
                </c:pt>
              </c:strCache>
            </c:strRef>
          </c:cat>
          <c:val>
            <c:numRef>
              <c:f>Sheet1!$B$2:$E$2</c:f>
              <c:numCache>
                <c:formatCode>#,##0_ </c:formatCode>
                <c:ptCount val="4"/>
                <c:pt idx="0">
                  <c:v>78</c:v>
                </c:pt>
                <c:pt idx="1">
                  <c:v>87</c:v>
                </c:pt>
                <c:pt idx="2">
                  <c:v>120</c:v>
                </c:pt>
                <c:pt idx="3">
                  <c:v>178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2612160"/>
        <c:axId val="232599680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10대 피의자 비율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0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dLbls>
            <c:dLbl>
              <c:idx val="2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62CB-4533-8DA8-8851302CC82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돋움" panose="020B0600000101010101" pitchFamily="50" charset="-127"/>
                    <a:ea typeface="돋움" panose="020B0600000101010101" pitchFamily="50" charset="-127"/>
                    <a:cs typeface="+mn-cs"/>
                  </a:defRPr>
                </a:pPr>
                <a:endParaRPr lang="ko-KR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Sheet1!$B$1:$E$1</c:f>
              <c:strCache>
                <c:ptCount val="4"/>
                <c:pt idx="0">
                  <c:v>2021년</c:v>
                </c:pt>
                <c:pt idx="1">
                  <c:v>2022년</c:v>
                </c:pt>
                <c:pt idx="2">
                  <c:v>2023년</c:v>
                </c:pt>
                <c:pt idx="3">
                  <c:v>2024년
1월~7월</c:v>
                </c:pt>
              </c:strCache>
            </c:strRef>
          </c:cat>
          <c:val>
            <c:numRef>
              <c:f>Sheet1!$B$3:$E$3</c:f>
              <c:numCache>
                <c:formatCode>0.0%</c:formatCode>
                <c:ptCount val="4"/>
                <c:pt idx="0">
                  <c:v>0.65400000000000003</c:v>
                </c:pt>
                <c:pt idx="1">
                  <c:v>0.61199999999999999</c:v>
                </c:pt>
                <c:pt idx="2">
                  <c:v>0.75800000000000001</c:v>
                </c:pt>
                <c:pt idx="3">
                  <c:v>0.73599999999999999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F5-481C-90ED-2FE3AEF8B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603520"/>
        <c:axId val="284132080"/>
      </c:lineChart>
      <c:catAx>
        <c:axId val="23261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599680"/>
        <c:crosses val="autoZero"/>
        <c:auto val="1"/>
        <c:lblAlgn val="ctr"/>
        <c:lblOffset val="100"/>
        <c:noMultiLvlLbl val="0"/>
      </c:catAx>
      <c:valAx>
        <c:axId val="232599680"/>
        <c:scaling>
          <c:orientation val="minMax"/>
        </c:scaling>
        <c:delete val="0"/>
        <c:axPos val="l"/>
        <c:numFmt formatCode="#,##0_ 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12160"/>
        <c:crosses val="autoZero"/>
        <c:crossBetween val="between"/>
      </c:valAx>
      <c:valAx>
        <c:axId val="284132080"/>
        <c:scaling>
          <c:orientation val="minMax"/>
        </c:scaling>
        <c:delete val="0"/>
        <c:axPos val="r"/>
        <c:numFmt formatCode="0%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  <c:crossAx val="232603520"/>
        <c:crosses val="max"/>
        <c:crossBetween val="between"/>
        <c:majorUnit val="0.30000000000000004"/>
      </c:valAx>
      <c:catAx>
        <c:axId val="2326035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4132080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rgbClr val="FFFF00"/>
    </a:solidFill>
    <a:ln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돋움" panose="020B0600000101010101" pitchFamily="50" charset="-127"/>
          <a:ea typeface="돋움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858E11-33BD-494B-9B6B-54B325AA768B}" type="doc">
      <dgm:prSet loTypeId="urn:microsoft.com/office/officeart/2005/8/layout/cycle3" loCatId="cycle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pPr latinLnBrk="1"/>
          <a:endParaRPr lang="ko-KR" altLang="en-US"/>
        </a:p>
      </dgm:t>
    </dgm:pt>
    <dgm:pt modelId="{02776603-C962-403D-ADAB-413558190C61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얼굴 교체</a:t>
          </a:r>
        </a:p>
      </dgm:t>
    </dgm:pt>
    <dgm:pt modelId="{5DD5F7B4-9BA2-431C-85F1-EF50C4086785}" type="parTrans" cxnId="{61F55138-2065-41FA-A5F1-656A8B5C121A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273B0E36-BFE5-480D-B940-3D2A060A7459}" type="sibTrans" cxnId="{61F55138-2065-41FA-A5F1-656A8B5C121A}">
      <dgm:prSet custT="1"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71EB37DB-E6D0-4E94-94B4-E9AF3C3F6730}">
      <dgm:prSet phldrT="[텍스트]" custT="1"/>
      <dgm:spPr/>
      <dgm:t>
        <a:bodyPr/>
        <a:lstStyle/>
        <a:p>
          <a:pPr latinLnBrk="1"/>
          <a:r>
            <a:rPr lang="ko-KR" altLang="en-US" sz="1800">
              <a:latin typeface="굴림" panose="020B0600000101010101" pitchFamily="50" charset="-127"/>
              <a:ea typeface="굴림" panose="020B0600000101010101" pitchFamily="50" charset="-127"/>
            </a:rPr>
            <a:t>신체 변형</a:t>
          </a:r>
        </a:p>
      </dgm:t>
    </dgm:pt>
    <dgm:pt modelId="{DA62B5E9-A663-4181-8934-4C733E970873}" type="parTrans" cxnId="{D7EBEEEF-5D30-45CF-9057-FAFCECDCD702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2B90C4D0-EE07-40FC-9D80-BDD7904C381D}" type="sibTrans" cxnId="{D7EBEEEF-5D30-45CF-9057-FAFCECDCD702}">
      <dgm:prSet custT="1"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2F6C3E7E-FD0C-4B13-B6BC-55C4D86F5881}">
      <dgm:prSet phldrT="[텍스트]" custT="1"/>
      <dgm:spPr/>
      <dgm:t>
        <a:bodyPr/>
        <a:lstStyle/>
        <a:p>
          <a:pPr latinLnBrk="1"/>
          <a:r>
            <a:rPr lang="ko-KR" altLang="en-US" sz="1800">
              <a:latin typeface="굴림" panose="020B0600000101010101" pitchFamily="50" charset="-127"/>
              <a:ea typeface="굴림" panose="020B0600000101010101" pitchFamily="50" charset="-127"/>
            </a:rPr>
            <a:t>음성합성</a:t>
          </a:r>
        </a:p>
      </dgm:t>
    </dgm:pt>
    <dgm:pt modelId="{66E55449-B4BA-473F-B6CE-4F1602983DE9}" type="parTrans" cxnId="{6961122D-EC1A-44BD-848A-40AC3DEE9EFB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5D902FF4-0C12-47B4-8D3C-61395A9567A9}" type="sibTrans" cxnId="{6961122D-EC1A-44BD-848A-40AC3DEE9EFB}">
      <dgm:prSet custT="1"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2A475371-0B10-4C68-AD8C-C00A7F55F6D1}">
      <dgm:prSet phldrT="[텍스트]" custT="1"/>
      <dgm:spPr/>
      <dgm:t>
        <a:bodyPr/>
        <a:lstStyle/>
        <a:p>
          <a:pPr latinLnBrk="1"/>
          <a:r>
            <a:rPr lang="ko-KR" altLang="en-US" sz="1800">
              <a:latin typeface="굴림" panose="020B0600000101010101" pitchFamily="50" charset="-127"/>
              <a:ea typeface="굴림" panose="020B0600000101010101" pitchFamily="50" charset="-127"/>
            </a:rPr>
            <a:t>가짜 뉴스</a:t>
          </a:r>
        </a:p>
      </dgm:t>
    </dgm:pt>
    <dgm:pt modelId="{A5098458-3D3D-4254-8D9B-AC8695DF7DD8}" type="sibTrans" cxnId="{C9F50D0B-7A37-4A34-A040-851A03421A01}">
      <dgm:prSet/>
      <dgm:spPr/>
      <dgm:t>
        <a:bodyPr/>
        <a:lstStyle/>
        <a:p>
          <a:pPr latinLnBrk="1"/>
          <a:endParaRPr lang="ko-KR" altLang="en-US"/>
        </a:p>
      </dgm:t>
    </dgm:pt>
    <dgm:pt modelId="{B902DD10-63AD-422C-AEB4-7691E14B8B11}" type="parTrans" cxnId="{C9F50D0B-7A37-4A34-A040-851A03421A01}">
      <dgm:prSet/>
      <dgm:spPr/>
      <dgm:t>
        <a:bodyPr/>
        <a:lstStyle/>
        <a:p>
          <a:pPr latinLnBrk="1"/>
          <a:endParaRPr lang="ko-KR" altLang="en-US"/>
        </a:p>
      </dgm:t>
    </dgm:pt>
    <dgm:pt modelId="{12D0CC1F-ACA4-47AC-8672-3D13CD0BD9FF}" type="pres">
      <dgm:prSet presAssocID="{4D858E11-33BD-494B-9B6B-54B325AA768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79E5E5F-EEB0-403B-826F-592D72853A80}" type="pres">
      <dgm:prSet presAssocID="{4D858E11-33BD-494B-9B6B-54B325AA768B}" presName="cycle" presStyleCnt="0"/>
      <dgm:spPr/>
    </dgm:pt>
    <dgm:pt modelId="{B0AD7C8E-E470-4BBD-8AE4-A1A9F725905C}" type="pres">
      <dgm:prSet presAssocID="{02776603-C962-403D-ADAB-413558190C61}" presName="nodeFirs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ABCC034-B216-4CAB-A995-B84C6B0C27A5}" type="pres">
      <dgm:prSet presAssocID="{273B0E36-BFE5-480D-B940-3D2A060A7459}" presName="sibTransFirstNode" presStyleLbl="bgShp" presStyleIdx="0" presStyleCnt="1"/>
      <dgm:spPr/>
      <dgm:t>
        <a:bodyPr/>
        <a:lstStyle/>
        <a:p>
          <a:pPr latinLnBrk="1"/>
          <a:endParaRPr lang="ko-KR" altLang="en-US"/>
        </a:p>
      </dgm:t>
    </dgm:pt>
    <dgm:pt modelId="{7B245DAC-9402-4E13-8713-A2EAD77DF69E}" type="pres">
      <dgm:prSet presAssocID="{71EB37DB-E6D0-4E94-94B4-E9AF3C3F6730}" presName="nodeFollowingNodes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57CF15F-3713-4A26-81FE-FD65A677402B}" type="pres">
      <dgm:prSet presAssocID="{2F6C3E7E-FD0C-4B13-B6BC-55C4D86F5881}" presName="nodeFollowingNodes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63ED62F-7412-4A23-B0E0-E387CBE7FDFD}" type="pres">
      <dgm:prSet presAssocID="{2A475371-0B10-4C68-AD8C-C00A7F55F6D1}" presName="nodeFollowingNodes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C9F50D0B-7A37-4A34-A040-851A03421A01}" srcId="{4D858E11-33BD-494B-9B6B-54B325AA768B}" destId="{2A475371-0B10-4C68-AD8C-C00A7F55F6D1}" srcOrd="3" destOrd="0" parTransId="{B902DD10-63AD-422C-AEB4-7691E14B8B11}" sibTransId="{A5098458-3D3D-4254-8D9B-AC8695DF7DD8}"/>
    <dgm:cxn modelId="{A4825365-CA9E-4341-BE3B-B6ED999B05B5}" type="presOf" srcId="{4D858E11-33BD-494B-9B6B-54B325AA768B}" destId="{12D0CC1F-ACA4-47AC-8672-3D13CD0BD9FF}" srcOrd="0" destOrd="0" presId="urn:microsoft.com/office/officeart/2005/8/layout/cycle3"/>
    <dgm:cxn modelId="{A0392CCA-3B19-41E2-BE99-2D3E7B004B46}" type="presOf" srcId="{71EB37DB-E6D0-4E94-94B4-E9AF3C3F6730}" destId="{7B245DAC-9402-4E13-8713-A2EAD77DF69E}" srcOrd="0" destOrd="0" presId="urn:microsoft.com/office/officeart/2005/8/layout/cycle3"/>
    <dgm:cxn modelId="{61F55138-2065-41FA-A5F1-656A8B5C121A}" srcId="{4D858E11-33BD-494B-9B6B-54B325AA768B}" destId="{02776603-C962-403D-ADAB-413558190C61}" srcOrd="0" destOrd="0" parTransId="{5DD5F7B4-9BA2-431C-85F1-EF50C4086785}" sibTransId="{273B0E36-BFE5-480D-B940-3D2A060A7459}"/>
    <dgm:cxn modelId="{D7EBEEEF-5D30-45CF-9057-FAFCECDCD702}" srcId="{4D858E11-33BD-494B-9B6B-54B325AA768B}" destId="{71EB37DB-E6D0-4E94-94B4-E9AF3C3F6730}" srcOrd="1" destOrd="0" parTransId="{DA62B5E9-A663-4181-8934-4C733E970873}" sibTransId="{2B90C4D0-EE07-40FC-9D80-BDD7904C381D}"/>
    <dgm:cxn modelId="{FF8DA896-1A8F-4B73-848B-1F7E3D81832C}" type="presOf" srcId="{2F6C3E7E-FD0C-4B13-B6BC-55C4D86F5881}" destId="{557CF15F-3713-4A26-81FE-FD65A677402B}" srcOrd="0" destOrd="0" presId="urn:microsoft.com/office/officeart/2005/8/layout/cycle3"/>
    <dgm:cxn modelId="{33E366F1-C110-4A3C-B760-FFC88294D86F}" type="presOf" srcId="{2A475371-0B10-4C68-AD8C-C00A7F55F6D1}" destId="{063ED62F-7412-4A23-B0E0-E387CBE7FDFD}" srcOrd="0" destOrd="0" presId="urn:microsoft.com/office/officeart/2005/8/layout/cycle3"/>
    <dgm:cxn modelId="{3DE8FE30-514E-4A1D-B4FA-E1D77A1DA1FC}" type="presOf" srcId="{02776603-C962-403D-ADAB-413558190C61}" destId="{B0AD7C8E-E470-4BBD-8AE4-A1A9F725905C}" srcOrd="0" destOrd="0" presId="urn:microsoft.com/office/officeart/2005/8/layout/cycle3"/>
    <dgm:cxn modelId="{597487F1-EE08-4027-84F5-34B944C693E5}" type="presOf" srcId="{273B0E36-BFE5-480D-B940-3D2A060A7459}" destId="{1ABCC034-B216-4CAB-A995-B84C6B0C27A5}" srcOrd="0" destOrd="0" presId="urn:microsoft.com/office/officeart/2005/8/layout/cycle3"/>
    <dgm:cxn modelId="{6961122D-EC1A-44BD-848A-40AC3DEE9EFB}" srcId="{4D858E11-33BD-494B-9B6B-54B325AA768B}" destId="{2F6C3E7E-FD0C-4B13-B6BC-55C4D86F5881}" srcOrd="2" destOrd="0" parTransId="{66E55449-B4BA-473F-B6CE-4F1602983DE9}" sibTransId="{5D902FF4-0C12-47B4-8D3C-61395A9567A9}"/>
    <dgm:cxn modelId="{34581EAA-0C7A-41F1-93AA-0252D0B0E8C2}" type="presParOf" srcId="{12D0CC1F-ACA4-47AC-8672-3D13CD0BD9FF}" destId="{379E5E5F-EEB0-403B-826F-592D72853A80}" srcOrd="0" destOrd="0" presId="urn:microsoft.com/office/officeart/2005/8/layout/cycle3"/>
    <dgm:cxn modelId="{E75D2124-2B4E-4BB6-9074-9A595749CB93}" type="presParOf" srcId="{379E5E5F-EEB0-403B-826F-592D72853A80}" destId="{B0AD7C8E-E470-4BBD-8AE4-A1A9F725905C}" srcOrd="0" destOrd="0" presId="urn:microsoft.com/office/officeart/2005/8/layout/cycle3"/>
    <dgm:cxn modelId="{5A49D6AB-A80B-4DC7-9200-5ECA7D9DD2A1}" type="presParOf" srcId="{379E5E5F-EEB0-403B-826F-592D72853A80}" destId="{1ABCC034-B216-4CAB-A995-B84C6B0C27A5}" srcOrd="1" destOrd="0" presId="urn:microsoft.com/office/officeart/2005/8/layout/cycle3"/>
    <dgm:cxn modelId="{BF68568D-3568-4285-978D-C08A006323C9}" type="presParOf" srcId="{379E5E5F-EEB0-403B-826F-592D72853A80}" destId="{7B245DAC-9402-4E13-8713-A2EAD77DF69E}" srcOrd="2" destOrd="0" presId="urn:microsoft.com/office/officeart/2005/8/layout/cycle3"/>
    <dgm:cxn modelId="{55AEABAA-FE39-4EC6-8070-B6A992515FA0}" type="presParOf" srcId="{379E5E5F-EEB0-403B-826F-592D72853A80}" destId="{557CF15F-3713-4A26-81FE-FD65A677402B}" srcOrd="3" destOrd="0" presId="urn:microsoft.com/office/officeart/2005/8/layout/cycle3"/>
    <dgm:cxn modelId="{7922EEE4-8692-44F7-8E49-3049B2FD86C2}" type="presParOf" srcId="{379E5E5F-EEB0-403B-826F-592D72853A80}" destId="{063ED62F-7412-4A23-B0E0-E387CBE7FDFD}" srcOrd="4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B13D455-0F9F-4DF0-BE59-320111C288C7}" type="doc">
      <dgm:prSet loTypeId="urn:microsoft.com/office/officeart/2005/8/layout/default" loCatId="list" qsTypeId="urn:microsoft.com/office/officeart/2005/8/quickstyle/3d5" qsCatId="3D" csTypeId="urn:microsoft.com/office/officeart/2005/8/colors/colorful5" csCatId="colorful" phldr="1"/>
      <dgm:spPr/>
      <dgm:t>
        <a:bodyPr/>
        <a:lstStyle/>
        <a:p>
          <a:pPr latinLnBrk="1"/>
          <a:endParaRPr lang="ko-KR" altLang="en-US"/>
        </a:p>
      </dgm:t>
    </dgm:pt>
    <dgm:pt modelId="{58AD5275-0A45-490C-B177-C79C9F3E562D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허위 정보 확산</a:t>
          </a:r>
        </a:p>
      </dgm:t>
    </dgm:pt>
    <dgm:pt modelId="{915086FB-B693-4B5F-B0CF-66B56B4CC3BA}" type="parTrans" cxnId="{840D55A8-F802-44B5-9530-A7C090C8884B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241295B1-666B-4459-A979-F1B0893EF847}" type="sibTrans" cxnId="{840D55A8-F802-44B5-9530-A7C090C8884B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C506C5FD-20E7-41AD-9911-04625AEFA0D3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개인의 프라이버시 침해</a:t>
          </a:r>
        </a:p>
      </dgm:t>
    </dgm:pt>
    <dgm:pt modelId="{2E94AFC2-0E79-4063-96AC-1D7CE6F7D1F1}" type="parTrans" cxnId="{7621AD62-4784-40D3-BE2F-543C8D0DBC75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C0DDED96-1824-458D-A2C4-1A164B0E1BAF}" type="sibTrans" cxnId="{7621AD62-4784-40D3-BE2F-543C8D0DBC75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C2B9E6EF-5D4A-4F84-81D7-926F91F0582F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선거 개입</a:t>
          </a:r>
        </a:p>
      </dgm:t>
    </dgm:pt>
    <dgm:pt modelId="{96565F2F-8809-472E-9885-966CC04CB034}" type="parTrans" cxnId="{9E109BB3-639F-4CDB-8C3C-25A3650F3479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C50B5382-04AA-442A-B458-5F2AAB1C4DA5}" type="sibTrans" cxnId="{9E109BB3-639F-4CDB-8C3C-25A3650F3479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860B8C9D-B4F2-457C-9D1F-7C2C289DBDB4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신뢰 저하</a:t>
          </a:r>
        </a:p>
      </dgm:t>
    </dgm:pt>
    <dgm:pt modelId="{AADB27AA-9552-4FAC-B8C7-E608303C5602}" type="parTrans" cxnId="{2D3D9DF4-3D3F-431E-9B5F-86E2D680AC92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765991B8-FB3C-48F2-A96B-51BC5020821E}" type="sibTrans" cxnId="{2D3D9DF4-3D3F-431E-9B5F-86E2D680AC92}">
      <dgm:prSet/>
      <dgm:spPr/>
      <dgm:t>
        <a:bodyPr/>
        <a:lstStyle/>
        <a:p>
          <a:pPr latinLnBrk="1"/>
          <a:endParaRPr lang="ko-KR" altLang="en-US" sz="1800">
            <a:solidFill>
              <a:schemeClr val="tx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FD49B690-8C68-4002-87A7-E94B3C266F56}" type="pres">
      <dgm:prSet presAssocID="{8B13D455-0F9F-4DF0-BE59-320111C288C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EA7845C-D73C-40FC-A8A3-5E745CF81E62}" type="pres">
      <dgm:prSet presAssocID="{58AD5275-0A45-490C-B177-C79C9F3E562D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706841E-2755-4FD0-8A68-C97C0BE7FCB1}" type="pres">
      <dgm:prSet presAssocID="{241295B1-666B-4459-A979-F1B0893EF847}" presName="sibTrans" presStyleCnt="0"/>
      <dgm:spPr/>
    </dgm:pt>
    <dgm:pt modelId="{0B7226E2-DB68-4412-842F-0763928B6CF5}" type="pres">
      <dgm:prSet presAssocID="{C506C5FD-20E7-41AD-9911-04625AEFA0D3}" presName="node" presStyleLbl="node1" presStyleIdx="1" presStyleCnt="4" custScaleX="11658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26F4EAA-B724-4D58-988C-DFB8BF68EB3B}" type="pres">
      <dgm:prSet presAssocID="{C0DDED96-1824-458D-A2C4-1A164B0E1BAF}" presName="sibTrans" presStyleCnt="0"/>
      <dgm:spPr/>
    </dgm:pt>
    <dgm:pt modelId="{3EA8A8BB-E129-4F95-BF26-D236FB5DC9D3}" type="pres">
      <dgm:prSet presAssocID="{C2B9E6EF-5D4A-4F84-81D7-926F91F0582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D80F0F4-C4F6-4BAF-9904-E17F19FA895E}" type="pres">
      <dgm:prSet presAssocID="{C50B5382-04AA-442A-B458-5F2AAB1C4DA5}" presName="sibTrans" presStyleCnt="0"/>
      <dgm:spPr/>
    </dgm:pt>
    <dgm:pt modelId="{7C037582-FBAE-4272-B777-FF5CEA895579}" type="pres">
      <dgm:prSet presAssocID="{860B8C9D-B4F2-457C-9D1F-7C2C289DBDB4}" presName="node" presStyleLbl="node1" presStyleIdx="3" presStyleCnt="4" custScaleX="11658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9E109BB3-639F-4CDB-8C3C-25A3650F3479}" srcId="{8B13D455-0F9F-4DF0-BE59-320111C288C7}" destId="{C2B9E6EF-5D4A-4F84-81D7-926F91F0582F}" srcOrd="2" destOrd="0" parTransId="{96565F2F-8809-472E-9885-966CC04CB034}" sibTransId="{C50B5382-04AA-442A-B458-5F2AAB1C4DA5}"/>
    <dgm:cxn modelId="{7621AD62-4784-40D3-BE2F-543C8D0DBC75}" srcId="{8B13D455-0F9F-4DF0-BE59-320111C288C7}" destId="{C506C5FD-20E7-41AD-9911-04625AEFA0D3}" srcOrd="1" destOrd="0" parTransId="{2E94AFC2-0E79-4063-96AC-1D7CE6F7D1F1}" sibTransId="{C0DDED96-1824-458D-A2C4-1A164B0E1BAF}"/>
    <dgm:cxn modelId="{0FBB7912-1CB7-491A-ABE1-3D2F26C39A56}" type="presOf" srcId="{C2B9E6EF-5D4A-4F84-81D7-926F91F0582F}" destId="{3EA8A8BB-E129-4F95-BF26-D236FB5DC9D3}" srcOrd="0" destOrd="0" presId="urn:microsoft.com/office/officeart/2005/8/layout/default"/>
    <dgm:cxn modelId="{DF63B2DB-CF47-492C-9C94-C62B6993EBC8}" type="presOf" srcId="{C506C5FD-20E7-41AD-9911-04625AEFA0D3}" destId="{0B7226E2-DB68-4412-842F-0763928B6CF5}" srcOrd="0" destOrd="0" presId="urn:microsoft.com/office/officeart/2005/8/layout/default"/>
    <dgm:cxn modelId="{840D55A8-F802-44B5-9530-A7C090C8884B}" srcId="{8B13D455-0F9F-4DF0-BE59-320111C288C7}" destId="{58AD5275-0A45-490C-B177-C79C9F3E562D}" srcOrd="0" destOrd="0" parTransId="{915086FB-B693-4B5F-B0CF-66B56B4CC3BA}" sibTransId="{241295B1-666B-4459-A979-F1B0893EF847}"/>
    <dgm:cxn modelId="{2D3D9DF4-3D3F-431E-9B5F-86E2D680AC92}" srcId="{8B13D455-0F9F-4DF0-BE59-320111C288C7}" destId="{860B8C9D-B4F2-457C-9D1F-7C2C289DBDB4}" srcOrd="3" destOrd="0" parTransId="{AADB27AA-9552-4FAC-B8C7-E608303C5602}" sibTransId="{765991B8-FB3C-48F2-A96B-51BC5020821E}"/>
    <dgm:cxn modelId="{502CB8D9-EBC8-429A-A0D2-B414965A1840}" type="presOf" srcId="{860B8C9D-B4F2-457C-9D1F-7C2C289DBDB4}" destId="{7C037582-FBAE-4272-B777-FF5CEA895579}" srcOrd="0" destOrd="0" presId="urn:microsoft.com/office/officeart/2005/8/layout/default"/>
    <dgm:cxn modelId="{98408B71-BE05-488C-9498-391E2228834E}" type="presOf" srcId="{8B13D455-0F9F-4DF0-BE59-320111C288C7}" destId="{FD49B690-8C68-4002-87A7-E94B3C266F56}" srcOrd="0" destOrd="0" presId="urn:microsoft.com/office/officeart/2005/8/layout/default"/>
    <dgm:cxn modelId="{8FE58361-690B-4D7D-938C-70ECA197CC3C}" type="presOf" srcId="{58AD5275-0A45-490C-B177-C79C9F3E562D}" destId="{1EA7845C-D73C-40FC-A8A3-5E745CF81E62}" srcOrd="0" destOrd="0" presId="urn:microsoft.com/office/officeart/2005/8/layout/default"/>
    <dgm:cxn modelId="{079FAEBD-7FD7-4DD3-821D-3B0201A6AEC2}" type="presParOf" srcId="{FD49B690-8C68-4002-87A7-E94B3C266F56}" destId="{1EA7845C-D73C-40FC-A8A3-5E745CF81E62}" srcOrd="0" destOrd="0" presId="urn:microsoft.com/office/officeart/2005/8/layout/default"/>
    <dgm:cxn modelId="{F5528EA2-C561-4794-AAA7-C3F38800DC6D}" type="presParOf" srcId="{FD49B690-8C68-4002-87A7-E94B3C266F56}" destId="{1706841E-2755-4FD0-8A68-C97C0BE7FCB1}" srcOrd="1" destOrd="0" presId="urn:microsoft.com/office/officeart/2005/8/layout/default"/>
    <dgm:cxn modelId="{F4D2D5A5-CE71-4DF5-8914-6DCA74A2E343}" type="presParOf" srcId="{FD49B690-8C68-4002-87A7-E94B3C266F56}" destId="{0B7226E2-DB68-4412-842F-0763928B6CF5}" srcOrd="2" destOrd="0" presId="urn:microsoft.com/office/officeart/2005/8/layout/default"/>
    <dgm:cxn modelId="{36A80DF5-9083-48C3-A890-99A74A674DBE}" type="presParOf" srcId="{FD49B690-8C68-4002-87A7-E94B3C266F56}" destId="{926F4EAA-B724-4D58-988C-DFB8BF68EB3B}" srcOrd="3" destOrd="0" presId="urn:microsoft.com/office/officeart/2005/8/layout/default"/>
    <dgm:cxn modelId="{EC71A8B0-5FEC-4193-8EC3-36EA585C9631}" type="presParOf" srcId="{FD49B690-8C68-4002-87A7-E94B3C266F56}" destId="{3EA8A8BB-E129-4F95-BF26-D236FB5DC9D3}" srcOrd="4" destOrd="0" presId="urn:microsoft.com/office/officeart/2005/8/layout/default"/>
    <dgm:cxn modelId="{D80A58EF-F389-4D21-A284-5DF2B3B6D514}" type="presParOf" srcId="{FD49B690-8C68-4002-87A7-E94B3C266F56}" destId="{8D80F0F4-C4F6-4BAF-9904-E17F19FA895E}" srcOrd="5" destOrd="0" presId="urn:microsoft.com/office/officeart/2005/8/layout/default"/>
    <dgm:cxn modelId="{D3F51596-7A66-45AF-BC2D-2FAF5CDA5B5E}" type="presParOf" srcId="{FD49B690-8C68-4002-87A7-E94B3C266F56}" destId="{7C037582-FBAE-4272-B777-FF5CEA895579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BCC034-B216-4CAB-A995-B84C6B0C27A5}">
      <dsp:nvSpPr>
        <dsp:cNvPr id="0" name=""/>
        <dsp:cNvSpPr/>
      </dsp:nvSpPr>
      <dsp:spPr>
        <a:xfrm>
          <a:off x="998335" y="-27137"/>
          <a:ext cx="2170470" cy="2170470"/>
        </a:xfrm>
        <a:prstGeom prst="circularArrow">
          <a:avLst>
            <a:gd name="adj1" fmla="val 4668"/>
            <a:gd name="adj2" fmla="val 272909"/>
            <a:gd name="adj3" fmla="val 13171137"/>
            <a:gd name="adj4" fmla="val 17803756"/>
            <a:gd name="adj5" fmla="val 4847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AD7C8E-E470-4BBD-8AE4-A1A9F725905C}">
      <dsp:nvSpPr>
        <dsp:cNvPr id="0" name=""/>
        <dsp:cNvSpPr/>
      </dsp:nvSpPr>
      <dsp:spPr>
        <a:xfrm>
          <a:off x="1425333" y="285"/>
          <a:ext cx="1316474" cy="658237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얼굴 교체</a:t>
          </a:r>
        </a:p>
      </dsp:txBody>
      <dsp:txXfrm>
        <a:off x="1457465" y="32417"/>
        <a:ext cx="1252210" cy="593973"/>
      </dsp:txXfrm>
    </dsp:sp>
    <dsp:sp modelId="{7B245DAC-9402-4E13-8713-A2EAD77DF69E}">
      <dsp:nvSpPr>
        <dsp:cNvPr id="0" name=""/>
        <dsp:cNvSpPr/>
      </dsp:nvSpPr>
      <dsp:spPr>
        <a:xfrm>
          <a:off x="2204676" y="779628"/>
          <a:ext cx="1316474" cy="658237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>
              <a:latin typeface="굴림" panose="020B0600000101010101" pitchFamily="50" charset="-127"/>
              <a:ea typeface="굴림" panose="020B0600000101010101" pitchFamily="50" charset="-127"/>
            </a:rPr>
            <a:t>신체 변형</a:t>
          </a:r>
        </a:p>
      </dsp:txBody>
      <dsp:txXfrm>
        <a:off x="2236808" y="811760"/>
        <a:ext cx="1252210" cy="593973"/>
      </dsp:txXfrm>
    </dsp:sp>
    <dsp:sp modelId="{557CF15F-3713-4A26-81FE-FD65A677402B}">
      <dsp:nvSpPr>
        <dsp:cNvPr id="0" name=""/>
        <dsp:cNvSpPr/>
      </dsp:nvSpPr>
      <dsp:spPr>
        <a:xfrm>
          <a:off x="1425333" y="1558971"/>
          <a:ext cx="1316474" cy="658237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>
              <a:latin typeface="굴림" panose="020B0600000101010101" pitchFamily="50" charset="-127"/>
              <a:ea typeface="굴림" panose="020B0600000101010101" pitchFamily="50" charset="-127"/>
            </a:rPr>
            <a:t>음성합성</a:t>
          </a:r>
        </a:p>
      </dsp:txBody>
      <dsp:txXfrm>
        <a:off x="1457465" y="1591103"/>
        <a:ext cx="1252210" cy="593973"/>
      </dsp:txXfrm>
    </dsp:sp>
    <dsp:sp modelId="{063ED62F-7412-4A23-B0E0-E387CBE7FDFD}">
      <dsp:nvSpPr>
        <dsp:cNvPr id="0" name=""/>
        <dsp:cNvSpPr/>
      </dsp:nvSpPr>
      <dsp:spPr>
        <a:xfrm>
          <a:off x="645990" y="779628"/>
          <a:ext cx="1316474" cy="658237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>
              <a:latin typeface="굴림" panose="020B0600000101010101" pitchFamily="50" charset="-127"/>
              <a:ea typeface="굴림" panose="020B0600000101010101" pitchFamily="50" charset="-127"/>
            </a:rPr>
            <a:t>가짜 뉴스</a:t>
          </a:r>
        </a:p>
      </dsp:txBody>
      <dsp:txXfrm>
        <a:off x="678122" y="811760"/>
        <a:ext cx="1252210" cy="59397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A7845C-D73C-40FC-A8A3-5E745CF81E62}">
      <dsp:nvSpPr>
        <dsp:cNvPr id="0" name=""/>
        <dsp:cNvSpPr/>
      </dsp:nvSpPr>
      <dsp:spPr>
        <a:xfrm>
          <a:off x="193917" y="86"/>
          <a:ext cx="1199619" cy="71977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허위 정보 확산</a:t>
          </a:r>
        </a:p>
      </dsp:txBody>
      <dsp:txXfrm>
        <a:off x="193917" y="86"/>
        <a:ext cx="1199619" cy="719771"/>
      </dsp:txXfrm>
    </dsp:sp>
    <dsp:sp modelId="{0B7226E2-DB68-4412-842F-0763928B6CF5}">
      <dsp:nvSpPr>
        <dsp:cNvPr id="0" name=""/>
        <dsp:cNvSpPr/>
      </dsp:nvSpPr>
      <dsp:spPr>
        <a:xfrm>
          <a:off x="1513498" y="86"/>
          <a:ext cx="1398552" cy="719771"/>
        </a:xfrm>
        <a:prstGeom prst="rect">
          <a:avLst/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개인의 프라이버시 침해</a:t>
          </a:r>
        </a:p>
      </dsp:txBody>
      <dsp:txXfrm>
        <a:off x="1513498" y="86"/>
        <a:ext cx="1398552" cy="719771"/>
      </dsp:txXfrm>
    </dsp:sp>
    <dsp:sp modelId="{3EA8A8BB-E129-4F95-BF26-D236FB5DC9D3}">
      <dsp:nvSpPr>
        <dsp:cNvPr id="0" name=""/>
        <dsp:cNvSpPr/>
      </dsp:nvSpPr>
      <dsp:spPr>
        <a:xfrm>
          <a:off x="193917" y="839819"/>
          <a:ext cx="1199619" cy="719771"/>
        </a:xfrm>
        <a:prstGeom prst="rect">
          <a:avLst/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선거 개입</a:t>
          </a:r>
        </a:p>
      </dsp:txBody>
      <dsp:txXfrm>
        <a:off x="193917" y="839819"/>
        <a:ext cx="1199619" cy="719771"/>
      </dsp:txXfrm>
    </dsp:sp>
    <dsp:sp modelId="{7C037582-FBAE-4272-B777-FF5CEA895579}">
      <dsp:nvSpPr>
        <dsp:cNvPr id="0" name=""/>
        <dsp:cNvSpPr/>
      </dsp:nvSpPr>
      <dsp:spPr>
        <a:xfrm>
          <a:off x="1513498" y="839819"/>
          <a:ext cx="1398552" cy="719771"/>
        </a:xfrm>
        <a:prstGeom prst="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800" kern="120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rPr>
            <a:t>신뢰 저하</a:t>
          </a:r>
        </a:p>
      </dsp:txBody>
      <dsp:txXfrm>
        <a:off x="1513498" y="839819"/>
        <a:ext cx="1398552" cy="7197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1A836-5903-4B5F-A3E3-7DF268CEE402}" type="datetimeFigureOut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6EACD-65A0-446B-9C59-DA263DA356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304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8C72-5831-47B0-9DE4-7055291F8DAD}" type="datetime1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809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F0516-3FED-4EAF-B3BB-AD3A4F5610B4}" type="datetime1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300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8F79-A23E-4707-8772-9ECD61421F5C}" type="datetime1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837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C188C-AEF5-41BA-8BE7-7F8ECDFB9E23}" type="datetime1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9727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250B-E19F-4AD1-A4A4-73E4A8648F81}" type="datetime1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3266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7AB8-4F8C-4926-A5BB-2C5E39402820}" type="datetime1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479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EEDB-E755-4516-902E-0E25DD270D2E}" type="datetime1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07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8081-4A06-4CEA-97E5-E6F24F2F4F9A}" type="datetime1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10E36E-629F-4C91-B8E3-60F8BFD9B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</p:spPr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화살표: 갈매기형 수장 6">
            <a:extLst>
              <a:ext uri="{FF2B5EF4-FFF2-40B4-BE49-F238E27FC236}">
                <a16:creationId xmlns:a16="http://schemas.microsoft.com/office/drawing/2014/main" id="{F32B18A5-4447-4E42-A19F-1AD6E90B548D}"/>
              </a:ext>
            </a:extLst>
          </p:cNvPr>
          <p:cNvSpPr/>
          <p:nvPr userDrawn="1"/>
        </p:nvSpPr>
        <p:spPr>
          <a:xfrm>
            <a:off x="0" y="536389"/>
            <a:ext cx="9906000" cy="560704"/>
          </a:xfrm>
          <a:prstGeom prst="chevron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사각형: 잘린 위쪽 모서리 7">
            <a:extLst>
              <a:ext uri="{FF2B5EF4-FFF2-40B4-BE49-F238E27FC236}">
                <a16:creationId xmlns:a16="http://schemas.microsoft.com/office/drawing/2014/main" id="{9B9C49D5-9FA1-4D93-BE24-15C41906F67E}"/>
              </a:ext>
            </a:extLst>
          </p:cNvPr>
          <p:cNvSpPr/>
          <p:nvPr userDrawn="1"/>
        </p:nvSpPr>
        <p:spPr>
          <a:xfrm>
            <a:off x="681037" y="-9331"/>
            <a:ext cx="8543925" cy="1106424"/>
          </a:xfrm>
          <a:prstGeom prst="snip2Same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1AB1997-3E13-4685-A824-D1A6B3BDAF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9331"/>
            <a:ext cx="9906000" cy="1106424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C66E308F-FB46-4F5C-A17A-DEB79DD959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7B7B7D"/>
              </a:clrFrom>
              <a:clrTo>
                <a:srgbClr val="7B7B7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920" y="6307694"/>
            <a:ext cx="1260158" cy="413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36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E2B65-D37D-446A-8B9A-42C33D21C6AF}" type="datetime1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2191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AB71-5A72-4654-B713-0DA1346CBB5B}" type="datetime1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2811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3049-CDA3-4553-B447-179E5E1806D0}" type="datetime1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733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97A36-0F3C-4717-B914-DA0EF682EA43}" type="datetime1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1C14E-ADBB-4C2F-9626-3E6F69969D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80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화살표: 오각형 3">
            <a:extLst>
              <a:ext uri="{FF2B5EF4-FFF2-40B4-BE49-F238E27FC236}">
                <a16:creationId xmlns:a16="http://schemas.microsoft.com/office/drawing/2014/main" id="{C0F427AA-D30F-388D-9523-FDA0749BB0D1}"/>
              </a:ext>
            </a:extLst>
          </p:cNvPr>
          <p:cNvSpPr/>
          <p:nvPr/>
        </p:nvSpPr>
        <p:spPr>
          <a:xfrm>
            <a:off x="1" y="0"/>
            <a:ext cx="4953000" cy="6858000"/>
          </a:xfrm>
          <a:prstGeom prst="homePlate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accent1">
                <a:shade val="15000"/>
              </a:schemeClr>
            </a:solidFill>
          </a:ln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5B2620-2064-35D7-54E7-1493F598424E}"/>
              </a:ext>
            </a:extLst>
          </p:cNvPr>
          <p:cNvSpPr txBox="1"/>
          <p:nvPr/>
        </p:nvSpPr>
        <p:spPr>
          <a:xfrm>
            <a:off x="1397000" y="2307771"/>
            <a:ext cx="7111999" cy="1386774"/>
          </a:xfrm>
          <a:prstGeom prst="rect">
            <a:avLst/>
          </a:prstGeom>
          <a:noFill/>
        </p:spPr>
        <p:txBody>
          <a:bodyPr wrap="square" rtlCol="0">
            <a:prstTxWarp prst="textTriangle">
              <a:avLst/>
            </a:prstTxWarp>
            <a:spAutoFit/>
          </a:bodyPr>
          <a:lstStyle/>
          <a:p>
            <a:r>
              <a:rPr lang="en-US" altLang="ko-KR" b="1" i="0" dirty="0" err="1">
                <a:solidFill>
                  <a:srgbClr val="1F1F1F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궁서" panose="02030600000101010101" pitchFamily="18" charset="-127"/>
                <a:ea typeface="궁서" panose="02030600000101010101" pitchFamily="18" charset="-127"/>
              </a:rPr>
              <a:t>Deepfake</a:t>
            </a:r>
            <a:endParaRPr lang="ko-KR" altLang="en-US" b="1" dirty="0">
              <a:effectLst>
                <a:reflection blurRad="6350" stA="50000" endA="300" endPos="50000" dist="29997" dir="5400000" sy="-100000" algn="bl" rotWithShape="0"/>
              </a:effectLst>
              <a:latin typeface="궁서" panose="02030600000101010101" pitchFamily="18" charset="-127"/>
              <a:ea typeface="궁서" panose="02030600000101010101" pitchFamily="18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259253AA-6E06-5A1F-9792-87093D52011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7C7C7E"/>
              </a:clrFrom>
              <a:clrTo>
                <a:srgbClr val="7C7C7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6726" y="6255258"/>
            <a:ext cx="1426874" cy="468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0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1FEAE55-1655-B40C-89EC-7F69220FC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2</a:t>
            </a:fld>
            <a:endParaRPr lang="ko-KR" altLang="en-US"/>
          </a:p>
        </p:txBody>
      </p:sp>
      <p:sp>
        <p:nvSpPr>
          <p:cNvPr id="20" name="제목 19">
            <a:extLst>
              <a:ext uri="{FF2B5EF4-FFF2-40B4-BE49-F238E27FC236}">
                <a16:creationId xmlns:a16="http://schemas.microsoft.com/office/drawing/2014/main" id="{EE5E8147-B9D0-215A-004A-2213CA54AF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5" name="L 도형 4">
            <a:extLst>
              <a:ext uri="{FF2B5EF4-FFF2-40B4-BE49-F238E27FC236}">
                <a16:creationId xmlns:a16="http://schemas.microsoft.com/office/drawing/2014/main" id="{DC25254D-2A2A-475B-2C48-1E7E0EAD0503}"/>
              </a:ext>
            </a:extLst>
          </p:cNvPr>
          <p:cNvSpPr/>
          <p:nvPr/>
        </p:nvSpPr>
        <p:spPr>
          <a:xfrm flipH="1">
            <a:off x="2777980" y="2054801"/>
            <a:ext cx="6289963" cy="365125"/>
          </a:xfrm>
          <a:prstGeom prst="corner">
            <a:avLst>
              <a:gd name="adj1" fmla="val 50000"/>
              <a:gd name="adj2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6" name="설명선: 오른쪽 화살표 5">
            <a:extLst>
              <a:ext uri="{FF2B5EF4-FFF2-40B4-BE49-F238E27FC236}">
                <a16:creationId xmlns:a16="http://schemas.microsoft.com/office/drawing/2014/main" id="{CFAF51C2-D1D4-0B2D-4E18-056B1548353B}"/>
              </a:ext>
            </a:extLst>
          </p:cNvPr>
          <p:cNvSpPr/>
          <p:nvPr/>
        </p:nvSpPr>
        <p:spPr>
          <a:xfrm>
            <a:off x="2447637" y="1533236"/>
            <a:ext cx="1490518" cy="886690"/>
          </a:xfrm>
          <a:prstGeom prst="rightArrowCallou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1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7" name="L 도형 6">
            <a:extLst>
              <a:ext uri="{FF2B5EF4-FFF2-40B4-BE49-F238E27FC236}">
                <a16:creationId xmlns:a16="http://schemas.microsoft.com/office/drawing/2014/main" id="{1FE1D00B-9711-6C3E-CB1C-DD04BE6F9989}"/>
              </a:ext>
            </a:extLst>
          </p:cNvPr>
          <p:cNvSpPr/>
          <p:nvPr/>
        </p:nvSpPr>
        <p:spPr>
          <a:xfrm flipH="1">
            <a:off x="2777980" y="3273999"/>
            <a:ext cx="6289963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8" name="설명선: 오른쪽 화살표 7">
            <a:extLst>
              <a:ext uri="{FF2B5EF4-FFF2-40B4-BE49-F238E27FC236}">
                <a16:creationId xmlns:a16="http://schemas.microsoft.com/office/drawing/2014/main" id="{8BAB1C8F-9CCB-A28A-57D3-798D64491AA1}"/>
              </a:ext>
            </a:extLst>
          </p:cNvPr>
          <p:cNvSpPr/>
          <p:nvPr/>
        </p:nvSpPr>
        <p:spPr>
          <a:xfrm>
            <a:off x="2447637" y="2752434"/>
            <a:ext cx="1490518" cy="886690"/>
          </a:xfrm>
          <a:prstGeom prst="rightArrowCallou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2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9" name="L 도형 8">
            <a:extLst>
              <a:ext uri="{FF2B5EF4-FFF2-40B4-BE49-F238E27FC236}">
                <a16:creationId xmlns:a16="http://schemas.microsoft.com/office/drawing/2014/main" id="{51C73BC7-992B-1809-F475-3114A07B0DE9}"/>
              </a:ext>
            </a:extLst>
          </p:cNvPr>
          <p:cNvSpPr/>
          <p:nvPr/>
        </p:nvSpPr>
        <p:spPr>
          <a:xfrm flipH="1">
            <a:off x="2777980" y="4492614"/>
            <a:ext cx="6289963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" name="설명선: 오른쪽 화살표 9">
            <a:extLst>
              <a:ext uri="{FF2B5EF4-FFF2-40B4-BE49-F238E27FC236}">
                <a16:creationId xmlns:a16="http://schemas.microsoft.com/office/drawing/2014/main" id="{BA92389F-9D77-50B9-E45F-8BF5FAAC72A9}"/>
              </a:ext>
            </a:extLst>
          </p:cNvPr>
          <p:cNvSpPr/>
          <p:nvPr/>
        </p:nvSpPr>
        <p:spPr>
          <a:xfrm>
            <a:off x="2447637" y="3971049"/>
            <a:ext cx="1490518" cy="886690"/>
          </a:xfrm>
          <a:prstGeom prst="rightArrowCallou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>
                <a:latin typeface="굴림" panose="020B0600000101010101" pitchFamily="50" charset="-127"/>
                <a:ea typeface="굴림" panose="020B0600000101010101" pitchFamily="50" charset="-127"/>
              </a:rPr>
              <a:t>3</a:t>
            </a:r>
            <a:endParaRPr lang="ko-KR" altLang="en-US" sz="24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1" name="L 도형 10">
            <a:extLst>
              <a:ext uri="{FF2B5EF4-FFF2-40B4-BE49-F238E27FC236}">
                <a16:creationId xmlns:a16="http://schemas.microsoft.com/office/drawing/2014/main" id="{13EB4D46-62CA-450D-C613-31E3B56DA885}"/>
              </a:ext>
            </a:extLst>
          </p:cNvPr>
          <p:cNvSpPr/>
          <p:nvPr/>
        </p:nvSpPr>
        <p:spPr>
          <a:xfrm flipH="1">
            <a:off x="2777980" y="5694091"/>
            <a:ext cx="6289963" cy="365125"/>
          </a:xfrm>
          <a:prstGeom prst="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2" name="설명선: 오른쪽 화살표 11">
            <a:extLst>
              <a:ext uri="{FF2B5EF4-FFF2-40B4-BE49-F238E27FC236}">
                <a16:creationId xmlns:a16="http://schemas.microsoft.com/office/drawing/2014/main" id="{BBC2AEA2-6AAC-320D-C41F-5195994F916F}"/>
              </a:ext>
            </a:extLst>
          </p:cNvPr>
          <p:cNvSpPr/>
          <p:nvPr/>
        </p:nvSpPr>
        <p:spPr>
          <a:xfrm>
            <a:off x="2447637" y="5172526"/>
            <a:ext cx="1490518" cy="886690"/>
          </a:xfrm>
          <a:prstGeom prst="rightArrowCallou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4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07E565-B194-55DA-736D-BF425178C657}"/>
              </a:ext>
            </a:extLst>
          </p:cNvPr>
          <p:cNvSpPr txBox="1"/>
          <p:nvPr/>
        </p:nvSpPr>
        <p:spPr>
          <a:xfrm>
            <a:off x="4368644" y="1748840"/>
            <a:ext cx="18902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err="1">
                <a:latin typeface="굴림" panose="020B0600000101010101" pitchFamily="50" charset="-127"/>
                <a:ea typeface="굴림" panose="020B0600000101010101" pitchFamily="50" charset="-127"/>
              </a:rPr>
              <a:t>딥페이크란</a:t>
            </a:r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?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5B09A5-BB51-97A3-B648-D2196249C3B2}"/>
              </a:ext>
            </a:extLst>
          </p:cNvPr>
          <p:cNvSpPr txBox="1"/>
          <p:nvPr/>
        </p:nvSpPr>
        <p:spPr>
          <a:xfrm>
            <a:off x="4368644" y="2962573"/>
            <a:ext cx="37753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err="1">
                <a:latin typeface="굴림" panose="020B0600000101010101" pitchFamily="50" charset="-127"/>
                <a:ea typeface="굴림" panose="020B0600000101010101" pitchFamily="50" charset="-127"/>
              </a:rPr>
              <a:t>딥페이크의</a:t>
            </a:r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 기술의 장단점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2C2F9D-2C44-1A64-4EDC-D8D9022321F5}"/>
              </a:ext>
            </a:extLst>
          </p:cNvPr>
          <p:cNvSpPr txBox="1"/>
          <p:nvPr/>
        </p:nvSpPr>
        <p:spPr>
          <a:xfrm>
            <a:off x="4368644" y="4176306"/>
            <a:ext cx="28520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err="1">
                <a:latin typeface="굴림" panose="020B0600000101010101" pitchFamily="50" charset="-127"/>
                <a:ea typeface="굴림" panose="020B0600000101010101" pitchFamily="50" charset="-127"/>
                <a:hlinkClick r:id="rId2" action="ppaction://hlinksldjump"/>
              </a:rPr>
              <a:t>딥페이크</a:t>
            </a:r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  <a:hlinkClick r:id="rId2" action="ppaction://hlinksldjump"/>
              </a:rPr>
              <a:t> 관련 범죄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57E2FF-F346-CE47-7E23-E7B4194FF9AE}"/>
              </a:ext>
            </a:extLst>
          </p:cNvPr>
          <p:cNvSpPr txBox="1"/>
          <p:nvPr/>
        </p:nvSpPr>
        <p:spPr>
          <a:xfrm>
            <a:off x="4368644" y="5390039"/>
            <a:ext cx="34676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err="1">
                <a:latin typeface="굴림" panose="020B0600000101010101" pitchFamily="50" charset="-127"/>
                <a:ea typeface="굴림" panose="020B0600000101010101" pitchFamily="50" charset="-127"/>
              </a:rPr>
              <a:t>딥페이크</a:t>
            </a:r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 피해와 예방법</a:t>
            </a: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660429F3-5B28-90C5-9398-1D830BA3BE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55" t="1118" b="65892"/>
          <a:stretch/>
        </p:blipFill>
        <p:spPr>
          <a:xfrm>
            <a:off x="0" y="1459782"/>
            <a:ext cx="2244591" cy="2104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3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D63B84-0899-6BFE-5C83-238BBC69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3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F8B6CFEC-3E57-99FA-AA41-F5A01CE5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1. </a:t>
            </a:r>
            <a:r>
              <a:rPr lang="ko-KR" altLang="en-US"/>
              <a:t>딥페이크란</a:t>
            </a:r>
            <a:r>
              <a:rPr lang="en-US" altLang="ko-KR"/>
              <a:t>?</a:t>
            </a:r>
            <a:endParaRPr lang="ko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149B15-472C-5861-6849-6327F010EE2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7649" y="1231900"/>
            <a:ext cx="8543925" cy="2517775"/>
          </a:xfrm>
        </p:spPr>
        <p:txBody>
          <a:bodyPr>
            <a:noAutofit/>
          </a:bodyPr>
          <a:lstStyle/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2400" b="1" dirty="0" err="1">
                <a:latin typeface="굴림" panose="020B0600000101010101" pitchFamily="50" charset="-127"/>
                <a:ea typeface="굴림" panose="020B0600000101010101" pitchFamily="50" charset="-127"/>
              </a:rPr>
              <a:t>Deepfake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715963" lvl="1" indent="-357188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2000" dirty="0">
                <a:solidFill>
                  <a:srgbClr val="1F1F1F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Deepfake is a technology that uses artificial intelligence</a:t>
            </a:r>
            <a:br>
              <a:rPr lang="en-US" altLang="ko-KR" sz="2000" dirty="0">
                <a:solidFill>
                  <a:srgbClr val="1F1F1F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</a:br>
            <a:r>
              <a:rPr lang="en-US" altLang="ko-KR" sz="2000" dirty="0">
                <a:solidFill>
                  <a:srgbClr val="1F1F1F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technology to synthesize a specific person’s face or</a:t>
            </a:r>
            <a:br>
              <a:rPr lang="en-US" altLang="ko-KR" sz="2000" dirty="0">
                <a:solidFill>
                  <a:srgbClr val="1F1F1F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</a:br>
            <a:r>
              <a:rPr lang="en-US" altLang="ko-KR" sz="2000" dirty="0">
                <a:solidFill>
                  <a:srgbClr val="1F1F1F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voice into another video or voice</a:t>
            </a:r>
            <a:br>
              <a:rPr lang="en-US" altLang="ko-KR" sz="2000" dirty="0">
                <a:solidFill>
                  <a:srgbClr val="1F1F1F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</a:br>
            <a:endParaRPr kumimoji="0" lang="ko-KR" altLang="ko-KR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615DB4C9-BFAB-7EBA-9244-28FDB8C19890}"/>
              </a:ext>
            </a:extLst>
          </p:cNvPr>
          <p:cNvSpPr txBox="1">
            <a:spLocks/>
          </p:cNvSpPr>
          <p:nvPr/>
        </p:nvSpPr>
        <p:spPr>
          <a:xfrm>
            <a:off x="367649" y="3553097"/>
            <a:ext cx="8543925" cy="26354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358775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2400" b="1" dirty="0" err="1">
                <a:latin typeface="굴림" panose="020B0600000101010101" pitchFamily="50" charset="-127"/>
                <a:ea typeface="굴림" panose="020B0600000101010101" pitchFamily="50" charset="-127"/>
              </a:rPr>
              <a:t>딥페이크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715963" lvl="1" indent="-357188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존재하지 않는 가짜 영상이나 음성을 만들어내는 것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715963" lvl="1" indent="-357188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특정 인물 얼굴이나 신체 부위를 기존 사진이나 영상에 합성 하는 인공지능 이미지 합성 기술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AA71D4BF-A0D1-ED5E-5C9C-F6997878329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34412" y="1986991"/>
            <a:ext cx="1505689" cy="1158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44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순서도: 수동 입력 5">
            <a:extLst>
              <a:ext uri="{FF2B5EF4-FFF2-40B4-BE49-F238E27FC236}">
                <a16:creationId xmlns:a16="http://schemas.microsoft.com/office/drawing/2014/main" id="{166EE601-2246-7167-DCE2-9D5015902333}"/>
              </a:ext>
            </a:extLst>
          </p:cNvPr>
          <p:cNvSpPr/>
          <p:nvPr/>
        </p:nvSpPr>
        <p:spPr>
          <a:xfrm>
            <a:off x="295564" y="2529533"/>
            <a:ext cx="1630220" cy="1140688"/>
          </a:xfrm>
          <a:prstGeom prst="flowChartManualInput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창의성</a:t>
            </a:r>
          </a:p>
        </p:txBody>
      </p:sp>
      <p:sp>
        <p:nvSpPr>
          <p:cNvPr id="7" name="순서도: 수동 입력 6">
            <a:extLst>
              <a:ext uri="{FF2B5EF4-FFF2-40B4-BE49-F238E27FC236}">
                <a16:creationId xmlns:a16="http://schemas.microsoft.com/office/drawing/2014/main" id="{58BCB60F-9E12-5B78-52FC-3FD724834027}"/>
              </a:ext>
            </a:extLst>
          </p:cNvPr>
          <p:cNvSpPr/>
          <p:nvPr/>
        </p:nvSpPr>
        <p:spPr>
          <a:xfrm>
            <a:off x="295564" y="3670221"/>
            <a:ext cx="1630220" cy="1108365"/>
          </a:xfrm>
          <a:prstGeom prst="flowChartManualInput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효율성</a:t>
            </a:r>
          </a:p>
        </p:txBody>
      </p:sp>
      <p:sp>
        <p:nvSpPr>
          <p:cNvPr id="8" name="순서도: 수동 입력 7">
            <a:extLst>
              <a:ext uri="{FF2B5EF4-FFF2-40B4-BE49-F238E27FC236}">
                <a16:creationId xmlns:a16="http://schemas.microsoft.com/office/drawing/2014/main" id="{7EA6030C-C764-7AC1-17BC-2F5139255958}"/>
              </a:ext>
            </a:extLst>
          </p:cNvPr>
          <p:cNvSpPr/>
          <p:nvPr/>
        </p:nvSpPr>
        <p:spPr>
          <a:xfrm>
            <a:off x="295564" y="4787821"/>
            <a:ext cx="1630220" cy="1130400"/>
          </a:xfrm>
          <a:prstGeom prst="flowChartManualInput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chemeClr val="accent5">
                  <a:lumMod val="75000"/>
                </a:schemeClr>
              </a:gs>
            </a:gsLst>
            <a:lin ang="5400000" scaled="1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비즈니스</a:t>
            </a:r>
          </a:p>
        </p:txBody>
      </p:sp>
      <p:sp>
        <p:nvSpPr>
          <p:cNvPr id="9" name="육각형 8">
            <a:extLst>
              <a:ext uri="{FF2B5EF4-FFF2-40B4-BE49-F238E27FC236}">
                <a16:creationId xmlns:a16="http://schemas.microsoft.com/office/drawing/2014/main" id="{A663AF94-7F68-4AA8-8417-5F7D33FA7D6F}"/>
              </a:ext>
            </a:extLst>
          </p:cNvPr>
          <p:cNvSpPr/>
          <p:nvPr/>
        </p:nvSpPr>
        <p:spPr>
          <a:xfrm>
            <a:off x="1901537" y="1670933"/>
            <a:ext cx="3639583" cy="868218"/>
          </a:xfrm>
          <a:prstGeom prst="hexagon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0" name="순서도: 판단 9">
            <a:extLst>
              <a:ext uri="{FF2B5EF4-FFF2-40B4-BE49-F238E27FC236}">
                <a16:creationId xmlns:a16="http://schemas.microsoft.com/office/drawing/2014/main" id="{EFC4D75C-26F8-F756-665D-01C1805E2BF8}"/>
              </a:ext>
            </a:extLst>
          </p:cNvPr>
          <p:cNvSpPr/>
          <p:nvPr/>
        </p:nvSpPr>
        <p:spPr>
          <a:xfrm>
            <a:off x="1901536" y="1670933"/>
            <a:ext cx="3639583" cy="858980"/>
          </a:xfrm>
          <a:prstGeom prst="flowChartDecision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장점</a:t>
            </a:r>
          </a:p>
        </p:txBody>
      </p:sp>
      <p:sp>
        <p:nvSpPr>
          <p:cNvPr id="11" name="육각형 10">
            <a:extLst>
              <a:ext uri="{FF2B5EF4-FFF2-40B4-BE49-F238E27FC236}">
                <a16:creationId xmlns:a16="http://schemas.microsoft.com/office/drawing/2014/main" id="{585E4FAD-79CF-2030-AFFA-6BA7BB9FFA5F}"/>
              </a:ext>
            </a:extLst>
          </p:cNvPr>
          <p:cNvSpPr/>
          <p:nvPr/>
        </p:nvSpPr>
        <p:spPr>
          <a:xfrm>
            <a:off x="5548745" y="1670933"/>
            <a:ext cx="3668592" cy="868218"/>
          </a:xfrm>
          <a:prstGeom prst="hexagon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sp>
        <p:nvSpPr>
          <p:cNvPr id="13" name="순서도: 판단 12">
            <a:extLst>
              <a:ext uri="{FF2B5EF4-FFF2-40B4-BE49-F238E27FC236}">
                <a16:creationId xmlns:a16="http://schemas.microsoft.com/office/drawing/2014/main" id="{436BD869-B344-859E-AEC4-8A857CA27DE7}"/>
              </a:ext>
            </a:extLst>
          </p:cNvPr>
          <p:cNvSpPr/>
          <p:nvPr/>
        </p:nvSpPr>
        <p:spPr>
          <a:xfrm>
            <a:off x="5549809" y="1670933"/>
            <a:ext cx="3675151" cy="868218"/>
          </a:xfrm>
          <a:prstGeom prst="flowChartDecision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단점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00692DB-F183-5CBB-4028-87C9ABCD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4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5C547CE-9FBE-21FA-A1EE-2B5D47C70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2. </a:t>
            </a:r>
            <a:r>
              <a:rPr lang="ko-KR" altLang="en-US"/>
              <a:t>딥페이크 기술의 장단점 </a:t>
            </a:r>
          </a:p>
        </p:txBody>
      </p:sp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36112E93-4EF5-0754-8D8B-8A4A12D2ACEF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209293455"/>
              </p:ext>
            </p:extLst>
          </p:nvPr>
        </p:nvGraphicFramePr>
        <p:xfrm>
          <a:off x="1923523" y="2541588"/>
          <a:ext cx="7325102" cy="3389742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3638496">
                  <a:extLst>
                    <a:ext uri="{9D8B030D-6E8A-4147-A177-3AD203B41FA5}">
                      <a16:colId xmlns:a16="http://schemas.microsoft.com/office/drawing/2014/main" val="3405079074"/>
                    </a:ext>
                  </a:extLst>
                </a:gridCol>
                <a:gridCol w="3686606">
                  <a:extLst>
                    <a:ext uri="{9D8B030D-6E8A-4147-A177-3AD203B41FA5}">
                      <a16:colId xmlns:a16="http://schemas.microsoft.com/office/drawing/2014/main" val="3337649278"/>
                    </a:ext>
                  </a:extLst>
                </a:gridCol>
              </a:tblGrid>
              <a:tr h="1129914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영화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드라마 등 엔터테인먼트 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분야에서 창의적 표현가능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디지털 성범죄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가짜 뉴스 등 악용 가능성 높음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0716863"/>
                  </a:ext>
                </a:extLst>
              </a:tr>
              <a:tr h="1129914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빠르고 효율적인 영상제작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</a:t>
                      </a: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비용 절감</a:t>
                      </a:r>
                      <a:endParaRPr lang="en-US" altLang="ko-KR" sz="1800" dirty="0">
                        <a:solidFill>
                          <a:schemeClr val="tx1"/>
                        </a:solidFill>
                        <a:latin typeface="돋움" panose="020B0600000101010101" pitchFamily="50" charset="-127"/>
                        <a:ea typeface="돋움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사회적 신뢰 저하</a:t>
                      </a:r>
                      <a:r>
                        <a:rPr lang="en-US" altLang="ko-KR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정보 진위 판단 곤란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4214828"/>
                  </a:ext>
                </a:extLst>
              </a:tr>
              <a:tr h="1129914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새로운 비즈니스 모델 창출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sz="1800" dirty="0">
                          <a:solidFill>
                            <a:schemeClr val="tx1"/>
                          </a:solidFill>
                          <a:latin typeface="돋움" panose="020B0600000101010101" pitchFamily="50" charset="-127"/>
                          <a:ea typeface="돋움" panose="020B0600000101010101" pitchFamily="50" charset="-127"/>
                        </a:rPr>
                        <a:t>브랜드 이미지 훼손 및 법적 분쟁 가능성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884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3807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EF45944-D6CC-D1C6-03A2-5686FCEC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5</a:t>
            </a:fld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07C9B8D-A3FB-9756-FA33-5FA8FE4B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3. </a:t>
            </a:r>
            <a:r>
              <a:rPr lang="ko-KR" altLang="en-US"/>
              <a:t>딥페이크 관련 범죄</a:t>
            </a:r>
          </a:p>
        </p:txBody>
      </p:sp>
      <p:graphicFrame>
        <p:nvGraphicFramePr>
          <p:cNvPr id="12" name="내용 개체 틀 11">
            <a:extLst>
              <a:ext uri="{FF2B5EF4-FFF2-40B4-BE49-F238E27FC236}">
                <a16:creationId xmlns:a16="http://schemas.microsoft.com/office/drawing/2014/main" id="{7D39E297-7A42-BC49-AADC-54A219ED11CA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086784304"/>
              </p:ext>
            </p:extLst>
          </p:nvPr>
        </p:nvGraphicFramePr>
        <p:xfrm>
          <a:off x="681037" y="1376313"/>
          <a:ext cx="8543925" cy="4741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말풍선: 모서리가 둥근 사각형 12">
            <a:extLst>
              <a:ext uri="{FF2B5EF4-FFF2-40B4-BE49-F238E27FC236}">
                <a16:creationId xmlns:a16="http://schemas.microsoft.com/office/drawing/2014/main" id="{2960FB6A-DF75-F1A8-DE4A-7F126BDF61E5}"/>
              </a:ext>
            </a:extLst>
          </p:cNvPr>
          <p:cNvSpPr/>
          <p:nvPr/>
        </p:nvSpPr>
        <p:spPr>
          <a:xfrm>
            <a:off x="3666526" y="2284656"/>
            <a:ext cx="2036064" cy="406400"/>
          </a:xfrm>
          <a:prstGeom prst="wedgeRoundRectCallout">
            <a:avLst>
              <a:gd name="adj1" fmla="val 66271"/>
              <a:gd name="adj2" fmla="val -16720"/>
              <a:gd name="adj3" fmla="val 16667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10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대 피의자 급증</a:t>
            </a:r>
          </a:p>
        </p:txBody>
      </p:sp>
    </p:spTree>
    <p:extLst>
      <p:ext uri="{BB962C8B-B14F-4D97-AF65-F5344CB8AC3E}">
        <p14:creationId xmlns:p14="http://schemas.microsoft.com/office/powerpoint/2010/main" val="173179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50B4F2B9-475C-E050-8BB0-687C17D1A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1C14E-ADBB-4C2F-9626-3E6F69969DC2}" type="slidenum">
              <a:rPr lang="ko-KR" altLang="en-US" smtClean="0"/>
              <a:t>6</a:t>
            </a:fld>
            <a:endParaRPr lang="ko-KR" altLang="en-US"/>
          </a:p>
        </p:txBody>
      </p:sp>
      <p:sp>
        <p:nvSpPr>
          <p:cNvPr id="4" name="제목 3">
            <a:extLst>
              <a:ext uri="{FF2B5EF4-FFF2-40B4-BE49-F238E27FC236}">
                <a16:creationId xmlns:a16="http://schemas.microsoft.com/office/drawing/2014/main" id="{AA9DD3FC-0FE5-DB10-96E5-E8E6BDB688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4. </a:t>
            </a:r>
            <a:r>
              <a:rPr lang="ko-KR" altLang="en-US"/>
              <a:t>딥페이크 피해와 예방법</a:t>
            </a:r>
          </a:p>
        </p:txBody>
      </p:sp>
      <p:sp>
        <p:nvSpPr>
          <p:cNvPr id="54" name="한쪽 모서리는 잘리고 다른 쪽 모서리는 둥근 사각형 55">
            <a:extLst>
              <a:ext uri="{FF2B5EF4-FFF2-40B4-BE49-F238E27FC236}">
                <a16:creationId xmlns:a16="http://schemas.microsoft.com/office/drawing/2014/main" id="{2C8A369B-1B05-B2C7-3A31-60839E534FBE}"/>
              </a:ext>
            </a:extLst>
          </p:cNvPr>
          <p:cNvSpPr/>
          <p:nvPr/>
        </p:nvSpPr>
        <p:spPr>
          <a:xfrm flipV="1">
            <a:off x="215877" y="1433192"/>
            <a:ext cx="4731876" cy="4553397"/>
          </a:xfrm>
          <a:prstGeom prst="foldedCorner">
            <a:avLst>
              <a:gd name="adj" fmla="val 10444"/>
            </a:avLst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5" name="화살표: 갈매기형 수장 54">
            <a:extLst>
              <a:ext uri="{FF2B5EF4-FFF2-40B4-BE49-F238E27FC236}">
                <a16:creationId xmlns:a16="http://schemas.microsoft.com/office/drawing/2014/main" id="{0E155E77-58A5-1176-1C5E-FFDAFE1CFE32}"/>
              </a:ext>
            </a:extLst>
          </p:cNvPr>
          <p:cNvSpPr/>
          <p:nvPr/>
        </p:nvSpPr>
        <p:spPr>
          <a:xfrm>
            <a:off x="428520" y="1765720"/>
            <a:ext cx="1252800" cy="567695"/>
          </a:xfrm>
          <a:prstGeom prst="chevron">
            <a:avLst/>
          </a:prstGeom>
          <a:solidFill>
            <a:schemeClr val="accent6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종류</a:t>
            </a:r>
          </a:p>
        </p:txBody>
      </p:sp>
      <p:sp>
        <p:nvSpPr>
          <p:cNvPr id="56" name="화살표: 오각형 55">
            <a:extLst>
              <a:ext uri="{FF2B5EF4-FFF2-40B4-BE49-F238E27FC236}">
                <a16:creationId xmlns:a16="http://schemas.microsoft.com/office/drawing/2014/main" id="{8C1E521C-B39F-26FE-8949-1B1AAF35797E}"/>
              </a:ext>
            </a:extLst>
          </p:cNvPr>
          <p:cNvSpPr/>
          <p:nvPr/>
        </p:nvSpPr>
        <p:spPr>
          <a:xfrm>
            <a:off x="1101805" y="1162053"/>
            <a:ext cx="2872953" cy="533281"/>
          </a:xfrm>
          <a:prstGeom prst="homePlate">
            <a:avLst/>
          </a:prstGeom>
          <a:solidFill>
            <a:schemeClr val="accent6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딥페이크 피해</a:t>
            </a:r>
          </a:p>
        </p:txBody>
      </p:sp>
      <p:sp>
        <p:nvSpPr>
          <p:cNvPr id="57" name="화살표: 갈매기형 수장 56">
            <a:extLst>
              <a:ext uri="{FF2B5EF4-FFF2-40B4-BE49-F238E27FC236}">
                <a16:creationId xmlns:a16="http://schemas.microsoft.com/office/drawing/2014/main" id="{2428D338-011B-C583-B1E0-6DFF47D9F6D9}"/>
              </a:ext>
            </a:extLst>
          </p:cNvPr>
          <p:cNvSpPr/>
          <p:nvPr/>
        </p:nvSpPr>
        <p:spPr>
          <a:xfrm flipH="1">
            <a:off x="428520" y="3359521"/>
            <a:ext cx="1252800" cy="567695"/>
          </a:xfrm>
          <a:prstGeom prst="chevron">
            <a:avLst/>
          </a:prstGeom>
          <a:solidFill>
            <a:schemeClr val="accent6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피해</a:t>
            </a:r>
          </a:p>
        </p:txBody>
      </p:sp>
      <p:graphicFrame>
        <p:nvGraphicFramePr>
          <p:cNvPr id="58" name="다이어그램 57">
            <a:extLst>
              <a:ext uri="{FF2B5EF4-FFF2-40B4-BE49-F238E27FC236}">
                <a16:creationId xmlns:a16="http://schemas.microsoft.com/office/drawing/2014/main" id="{183CC10F-64FD-0A35-5CB6-803D03D94AF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99826124"/>
              </p:ext>
            </p:extLst>
          </p:nvPr>
        </p:nvGraphicFramePr>
        <p:xfrm>
          <a:off x="1194895" y="1785257"/>
          <a:ext cx="4167141" cy="22174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9" name="다이어그램 58">
            <a:extLst>
              <a:ext uri="{FF2B5EF4-FFF2-40B4-BE49-F238E27FC236}">
                <a16:creationId xmlns:a16="http://schemas.microsoft.com/office/drawing/2014/main" id="{DE4DC7B3-2B39-B965-0395-048C250706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04075214"/>
              </p:ext>
            </p:extLst>
          </p:nvPr>
        </p:nvGraphicFramePr>
        <p:xfrm>
          <a:off x="90075" y="4267345"/>
          <a:ext cx="3105968" cy="15596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0" name="평행 사변형 59">
            <a:extLst>
              <a:ext uri="{FF2B5EF4-FFF2-40B4-BE49-F238E27FC236}">
                <a16:creationId xmlns:a16="http://schemas.microsoft.com/office/drawing/2014/main" id="{40AE5865-D0AF-0E7F-EFE2-EDE7F14CB4B2}"/>
              </a:ext>
            </a:extLst>
          </p:cNvPr>
          <p:cNvSpPr/>
          <p:nvPr/>
        </p:nvSpPr>
        <p:spPr>
          <a:xfrm rot="20559968">
            <a:off x="3278465" y="4562735"/>
            <a:ext cx="1324076" cy="415932"/>
          </a:xfrm>
          <a:prstGeom prst="parallelogram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정치인</a:t>
            </a:r>
          </a:p>
        </p:txBody>
      </p:sp>
      <p:sp>
        <p:nvSpPr>
          <p:cNvPr id="61" name="오각형 60">
            <a:extLst>
              <a:ext uri="{FF2B5EF4-FFF2-40B4-BE49-F238E27FC236}">
                <a16:creationId xmlns:a16="http://schemas.microsoft.com/office/drawing/2014/main" id="{41774D4D-61F5-00EC-B919-393E993B9971}"/>
              </a:ext>
            </a:extLst>
          </p:cNvPr>
          <p:cNvSpPr/>
          <p:nvPr/>
        </p:nvSpPr>
        <p:spPr>
          <a:xfrm flipH="1" flipV="1">
            <a:off x="3344347" y="5190798"/>
            <a:ext cx="1428206" cy="596498"/>
          </a:xfrm>
          <a:prstGeom prst="pentagon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3" name="한쪽 모서리는 잘리고 다른 쪽 모서리는 둥근 사각형 50">
            <a:extLst>
              <a:ext uri="{FF2B5EF4-FFF2-40B4-BE49-F238E27FC236}">
                <a16:creationId xmlns:a16="http://schemas.microsoft.com/office/drawing/2014/main" id="{E170BEC4-6378-A160-01F8-AA4A82F8AD1D}"/>
              </a:ext>
            </a:extLst>
          </p:cNvPr>
          <p:cNvSpPr/>
          <p:nvPr/>
        </p:nvSpPr>
        <p:spPr>
          <a:xfrm flipH="1" flipV="1">
            <a:off x="5093366" y="1465157"/>
            <a:ext cx="4601501" cy="4552921"/>
          </a:xfrm>
          <a:prstGeom prst="foldedCorner">
            <a:avLst>
              <a:gd name="adj" fmla="val 9782"/>
            </a:avLst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4" name="순서도: 문서 97">
            <a:extLst>
              <a:ext uri="{FF2B5EF4-FFF2-40B4-BE49-F238E27FC236}">
                <a16:creationId xmlns:a16="http://schemas.microsoft.com/office/drawing/2014/main" id="{167A2178-EC7B-19C5-D7DD-A245221CD18A}"/>
              </a:ext>
            </a:extLst>
          </p:cNvPr>
          <p:cNvSpPr/>
          <p:nvPr/>
        </p:nvSpPr>
        <p:spPr>
          <a:xfrm>
            <a:off x="5205028" y="3644435"/>
            <a:ext cx="2160000" cy="673980"/>
          </a:xfrm>
          <a:prstGeom prst="snip1Rect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기술의 양면성이해</a:t>
            </a:r>
          </a:p>
        </p:txBody>
      </p:sp>
      <p:sp>
        <p:nvSpPr>
          <p:cNvPr id="65" name="순서도: 문서 97">
            <a:extLst>
              <a:ext uri="{FF2B5EF4-FFF2-40B4-BE49-F238E27FC236}">
                <a16:creationId xmlns:a16="http://schemas.microsoft.com/office/drawing/2014/main" id="{BC8C7AF1-93DB-2FC6-C924-2938552E3663}"/>
              </a:ext>
            </a:extLst>
          </p:cNvPr>
          <p:cNvSpPr/>
          <p:nvPr/>
        </p:nvSpPr>
        <p:spPr>
          <a:xfrm flipH="1">
            <a:off x="7440766" y="3652277"/>
            <a:ext cx="2160000" cy="673980"/>
          </a:xfrm>
          <a:prstGeom prst="snip1Rect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플랫폼 책임 강화</a:t>
            </a:r>
          </a:p>
        </p:txBody>
      </p:sp>
      <p:sp>
        <p:nvSpPr>
          <p:cNvPr id="66" name="화살표: 오각형 65">
            <a:extLst>
              <a:ext uri="{FF2B5EF4-FFF2-40B4-BE49-F238E27FC236}">
                <a16:creationId xmlns:a16="http://schemas.microsoft.com/office/drawing/2014/main" id="{4FABEB55-E9A0-9DF6-C148-58A2FFE8F3E8}"/>
              </a:ext>
            </a:extLst>
          </p:cNvPr>
          <p:cNvSpPr/>
          <p:nvPr/>
        </p:nvSpPr>
        <p:spPr>
          <a:xfrm flipH="1" flipV="1">
            <a:off x="6026615" y="1197444"/>
            <a:ext cx="2992166" cy="537108"/>
          </a:xfrm>
          <a:prstGeom prst="homePlate">
            <a:avLst/>
          </a:prstGeom>
          <a:solidFill>
            <a:srgbClr val="E2AC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cxnSp>
        <p:nvCxnSpPr>
          <p:cNvPr id="67" name="구부러진 연결선 15">
            <a:extLst>
              <a:ext uri="{FF2B5EF4-FFF2-40B4-BE49-F238E27FC236}">
                <a16:creationId xmlns:a16="http://schemas.microsoft.com/office/drawing/2014/main" id="{283AB3EB-BC5D-CA6E-2769-31530D7B437E}"/>
              </a:ext>
            </a:extLst>
          </p:cNvPr>
          <p:cNvCxnSpPr>
            <a:cxnSpLocks/>
            <a:stCxn id="64" idx="3"/>
            <a:endCxn id="65" idx="3"/>
          </p:cNvCxnSpPr>
          <p:nvPr/>
        </p:nvCxnSpPr>
        <p:spPr>
          <a:xfrm rot="16200000" flipH="1">
            <a:off x="7398976" y="2530487"/>
            <a:ext cx="7842" cy="2235738"/>
          </a:xfrm>
          <a:prstGeom prst="curvedConnector3">
            <a:avLst>
              <a:gd name="adj1" fmla="val -2915073"/>
            </a:avLst>
          </a:prstGeom>
          <a:ln w="28575">
            <a:solidFill>
              <a:schemeClr val="tx1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원통형 67">
            <a:extLst>
              <a:ext uri="{FF2B5EF4-FFF2-40B4-BE49-F238E27FC236}">
                <a16:creationId xmlns:a16="http://schemas.microsoft.com/office/drawing/2014/main" id="{0D6B361C-0AE3-390C-3FDC-D2D587F96AD1}"/>
              </a:ext>
            </a:extLst>
          </p:cNvPr>
          <p:cNvSpPr/>
          <p:nvPr/>
        </p:nvSpPr>
        <p:spPr>
          <a:xfrm>
            <a:off x="6409593" y="4513529"/>
            <a:ext cx="2209767" cy="1441222"/>
          </a:xfrm>
          <a:prstGeom prst="can">
            <a:avLst>
              <a:gd name="adj" fmla="val 16064"/>
            </a:avLst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딥페이크 활용분야</a:t>
            </a: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9" name="왼쪽/오른쪽/위쪽/아래쪽 설명선 33">
            <a:extLst>
              <a:ext uri="{FF2B5EF4-FFF2-40B4-BE49-F238E27FC236}">
                <a16:creationId xmlns:a16="http://schemas.microsoft.com/office/drawing/2014/main" id="{35F6C0EA-5FEA-44B9-1BF2-AD66148B7627}"/>
              </a:ext>
            </a:extLst>
          </p:cNvPr>
          <p:cNvSpPr/>
          <p:nvPr/>
        </p:nvSpPr>
        <p:spPr>
          <a:xfrm>
            <a:off x="5268387" y="1998009"/>
            <a:ext cx="2191393" cy="562162"/>
          </a:xfrm>
          <a:prstGeom prst="hexagon">
            <a:avLst/>
          </a:prstGeom>
          <a:solidFill>
            <a:schemeClr val="accent2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탐지 기술 개발</a:t>
            </a:r>
          </a:p>
        </p:txBody>
      </p:sp>
      <p:sp>
        <p:nvSpPr>
          <p:cNvPr id="70" name="갈매기형 수장 36">
            <a:extLst>
              <a:ext uri="{FF2B5EF4-FFF2-40B4-BE49-F238E27FC236}">
                <a16:creationId xmlns:a16="http://schemas.microsoft.com/office/drawing/2014/main" id="{A1C5A1BD-587F-A556-AC67-FE5C047D754F}"/>
              </a:ext>
            </a:extLst>
          </p:cNvPr>
          <p:cNvSpPr/>
          <p:nvPr/>
        </p:nvSpPr>
        <p:spPr>
          <a:xfrm>
            <a:off x="7517682" y="1960548"/>
            <a:ext cx="2062430" cy="581817"/>
          </a:xfrm>
          <a:prstGeom prst="flowChartDelay">
            <a:avLst/>
          </a:prstGeom>
          <a:solidFill>
            <a:srgbClr val="F2C4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법적 규제 강화</a:t>
            </a:r>
          </a:p>
        </p:txBody>
      </p:sp>
      <p:sp>
        <p:nvSpPr>
          <p:cNvPr id="71" name="두루마리 모양: 가로로 말림 70">
            <a:extLst>
              <a:ext uri="{FF2B5EF4-FFF2-40B4-BE49-F238E27FC236}">
                <a16:creationId xmlns:a16="http://schemas.microsoft.com/office/drawing/2014/main" id="{F1CCF611-C8EE-9A1B-2920-9C774C981E06}"/>
              </a:ext>
            </a:extLst>
          </p:cNvPr>
          <p:cNvSpPr/>
          <p:nvPr/>
        </p:nvSpPr>
        <p:spPr>
          <a:xfrm>
            <a:off x="7962304" y="5393944"/>
            <a:ext cx="1690736" cy="586190"/>
          </a:xfrm>
          <a:prstGeom prst="horizontalScroll">
            <a:avLst/>
          </a:prstGeom>
          <a:solidFill>
            <a:srgbClr val="F2C4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엔터테인먼트</a:t>
            </a:r>
          </a:p>
        </p:txBody>
      </p: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FAC9C41F-237B-5C42-1162-FF3FA994977F}"/>
              </a:ext>
            </a:extLst>
          </p:cNvPr>
          <p:cNvSpPr/>
          <p:nvPr/>
        </p:nvSpPr>
        <p:spPr>
          <a:xfrm>
            <a:off x="6237737" y="1290041"/>
            <a:ext cx="25699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>
                <a:latin typeface="굴림" panose="020B0600000101010101" pitchFamily="50" charset="-127"/>
                <a:ea typeface="굴림" panose="020B0600000101010101" pitchFamily="50" charset="-127"/>
              </a:rPr>
              <a:t>딥페이크 예방  및 활용</a:t>
            </a:r>
          </a:p>
        </p:txBody>
      </p:sp>
      <p:sp>
        <p:nvSpPr>
          <p:cNvPr id="73" name="아래쪽 화살표 설명선 35">
            <a:extLst>
              <a:ext uri="{FF2B5EF4-FFF2-40B4-BE49-F238E27FC236}">
                <a16:creationId xmlns:a16="http://schemas.microsoft.com/office/drawing/2014/main" id="{30D16148-F334-CC7B-62E2-50051CDC63D5}"/>
              </a:ext>
            </a:extLst>
          </p:cNvPr>
          <p:cNvSpPr/>
          <p:nvPr/>
        </p:nvSpPr>
        <p:spPr bwMode="auto">
          <a:xfrm>
            <a:off x="6317014" y="2652163"/>
            <a:ext cx="2411370" cy="717846"/>
          </a:xfrm>
          <a:prstGeom prst="downArrowCallout">
            <a:avLst>
              <a:gd name="adj1" fmla="val 50000"/>
              <a:gd name="adj2" fmla="val 25000"/>
              <a:gd name="adj3" fmla="val 25000"/>
              <a:gd name="adj4" fmla="val 64977"/>
            </a:avLst>
          </a:prstGeom>
          <a:solidFill>
            <a:schemeClr val="accent4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</a:rPr>
              <a:t>사용자 인식 개선</a:t>
            </a:r>
          </a:p>
        </p:txBody>
      </p:sp>
      <p:sp>
        <p:nvSpPr>
          <p:cNvPr id="74" name="양쪽 모서리가 둥근 사각형 47">
            <a:extLst>
              <a:ext uri="{FF2B5EF4-FFF2-40B4-BE49-F238E27FC236}">
                <a16:creationId xmlns:a16="http://schemas.microsoft.com/office/drawing/2014/main" id="{B81442AD-16EB-50E0-3BF7-3DB30FF241C1}"/>
              </a:ext>
            </a:extLst>
          </p:cNvPr>
          <p:cNvSpPr/>
          <p:nvPr/>
        </p:nvSpPr>
        <p:spPr>
          <a:xfrm>
            <a:off x="5398808" y="4740361"/>
            <a:ext cx="1185981" cy="426234"/>
          </a:xfrm>
          <a:prstGeom prst="round2SameRect">
            <a:avLst/>
          </a:prstGeom>
          <a:solidFill>
            <a:srgbClr val="6161F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교육</a:t>
            </a:r>
          </a:p>
        </p:txBody>
      </p:sp>
      <p:sp>
        <p:nvSpPr>
          <p:cNvPr id="75" name="순서도: 수동 입력 74">
            <a:extLst>
              <a:ext uri="{FF2B5EF4-FFF2-40B4-BE49-F238E27FC236}">
                <a16:creationId xmlns:a16="http://schemas.microsoft.com/office/drawing/2014/main" id="{75D7818E-B782-8852-7D13-12296591716B}"/>
              </a:ext>
            </a:extLst>
          </p:cNvPr>
          <p:cNvSpPr/>
          <p:nvPr/>
        </p:nvSpPr>
        <p:spPr bwMode="auto">
          <a:xfrm flipH="1">
            <a:off x="5365547" y="5399817"/>
            <a:ext cx="1185980" cy="531374"/>
          </a:xfrm>
          <a:prstGeom prst="flowChartManualInpu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en-US">
                <a:latin typeface="굴림" pitchFamily="50" charset="-127"/>
                <a:ea typeface="굴림" pitchFamily="50" charset="-127"/>
              </a:rPr>
              <a:t>의료</a:t>
            </a:r>
            <a:endParaRPr kumimoji="1" lang="ko-K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01E0C96-BE97-4FA3-8011-32DD5C7EB65E}"/>
              </a:ext>
            </a:extLst>
          </p:cNvPr>
          <p:cNvSpPr txBox="1"/>
          <p:nvPr/>
        </p:nvSpPr>
        <p:spPr>
          <a:xfrm>
            <a:off x="3325691" y="5304381"/>
            <a:ext cx="14655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연예인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787598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952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5FCCF9062EBEFC4987F45D171321D9FF" ma:contentTypeVersion="4" ma:contentTypeDescription="새 문서를 만듭니다." ma:contentTypeScope="" ma:versionID="9ce3cf1e1b7ef308822a48ed8b21a1be">
  <xsd:schema xmlns:xsd="http://www.w3.org/2001/XMLSchema" xmlns:xs="http://www.w3.org/2001/XMLSchema" xmlns:p="http://schemas.microsoft.com/office/2006/metadata/properties" xmlns:ns3="49b36f9c-47ee-4722-abf7-0bcbd1502127" targetNamespace="http://schemas.microsoft.com/office/2006/metadata/properties" ma:root="true" ma:fieldsID="6aab4912eb88988d2815e00508625a06" ns3:_="">
    <xsd:import namespace="49b36f9c-47ee-4722-abf7-0bcbd150212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b36f9c-47ee-4722-abf7-0bcbd150212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F9673A5-4D2B-4717-A78F-3C5E96B69D43}">
  <ds:schemaRefs>
    <ds:schemaRef ds:uri="http://schemas.microsoft.com/office/infopath/2007/PartnerControls"/>
    <ds:schemaRef ds:uri="http://purl.org/dc/dcmitype/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elements/1.1/"/>
    <ds:schemaRef ds:uri="http://purl.org/dc/terms/"/>
    <ds:schemaRef ds:uri="http://schemas.openxmlformats.org/package/2006/metadata/core-properties"/>
    <ds:schemaRef ds:uri="49b36f9c-47ee-4722-abf7-0bcbd1502127"/>
  </ds:schemaRefs>
</ds:datastoreItem>
</file>

<file path=customXml/itemProps2.xml><?xml version="1.0" encoding="utf-8"?>
<ds:datastoreItem xmlns:ds="http://schemas.openxmlformats.org/officeDocument/2006/customXml" ds:itemID="{6FB4AC13-1ABC-4880-BB6F-7D67DEC867C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9b36f9c-47ee-4722-abf7-0bcbd15021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1C4B260-726D-439E-B95D-56A974F6346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1450</TotalTime>
  <Words>194</Words>
  <Application>Microsoft Office PowerPoint</Application>
  <PresentationFormat>A4 용지(210x297mm)</PresentationFormat>
  <Paragraphs>63</Paragraphs>
  <Slides>6</Slides>
  <Notes>0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1. 딥페이크란?</vt:lpstr>
      <vt:lpstr>2. 딥페이크 기술의 장단점 </vt:lpstr>
      <vt:lpstr>3. 딥페이크 관련 범죄</vt:lpstr>
      <vt:lpstr>4. 딥페이크 피해와 예방법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ITQ KPC</dc:creator>
  <cp:lastModifiedBy>KPC</cp:lastModifiedBy>
  <cp:revision>37</cp:revision>
  <dcterms:created xsi:type="dcterms:W3CDTF">2023-07-20T02:58:21Z</dcterms:created>
  <dcterms:modified xsi:type="dcterms:W3CDTF">2025-01-13T06:01:02Z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0x0101005FCCF9062EBEFC4987F45D171321D9FF</vt:lpwstr>
  </property>
</Properties>
</file>