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Default Extension="wmv" ContentType="video/x-ms-wmv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11"/>
  </p:notesMasterIdLst>
  <p:sldIdLst>
    <p:sldId id="256" r:id="rId5"/>
    <p:sldId id="257" r:id="rId6"/>
    <p:sldId id="258" r:id="rId7"/>
    <p:sldId id="259" r:id="rId8"/>
    <p:sldId id="260" r:id="rId9"/>
    <p:sldId id="262" r:id="rId10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84E427A-3D55-4303-BF80-6455036E1DE7}" styleName="테마 스타일 1 - 강조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8FB837D-C827-4EFA-A057-4D05807E0F7C}" styleName="테마 스타일 1 - 강조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115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99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  <a:cs typeface="+mn-cs"/>
              </a:defRPr>
            </a:pPr>
            <a:r>
              <a:rPr lang="ko-KR" altLang="en-US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지역별 누적 충전기 구축 현황</a:t>
            </a:r>
            <a:endParaRPr lang="ko-KR" sz="24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</c:rich>
      </c:tx>
      <c:layout/>
      <c:overlay val="0"/>
      <c:spPr>
        <a:solidFill>
          <a:schemeClr val="bg1"/>
        </a:solidFill>
        <a:ln>
          <a:solidFill>
            <a:schemeClr val="tx1"/>
          </a:solidFill>
        </a:ln>
        <a:effectLst>
          <a:outerShdw blurRad="50800" dist="38100" algn="l" rotWithShape="0">
            <a:prstClr val="black">
              <a:alpha val="40000"/>
            </a:prstClr>
          </a:outerShdw>
        </a:effectLst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  <a:cs typeface="+mn-cs"/>
            </a:defRPr>
          </a:pPr>
          <a:endParaRPr lang="ko-K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2024년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1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6A5B-4890-B459-3ACDD66078B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돋움" panose="020B0600000101010101" pitchFamily="50" charset="-127"/>
                    <a:ea typeface="돋움" panose="020B0600000101010101" pitchFamily="50" charset="-127"/>
                    <a:cs typeface="+mn-cs"/>
                  </a:defRPr>
                </a:pPr>
                <a:endParaRPr lang="ko-K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Sheet1!$B$1:$E$1</c:f>
              <c:strCache>
                <c:ptCount val="4"/>
                <c:pt idx="0">
                  <c:v>서울</c:v>
                </c:pt>
                <c:pt idx="1">
                  <c:v>경기</c:v>
                </c:pt>
                <c:pt idx="2">
                  <c:v>경상</c:v>
                </c:pt>
                <c:pt idx="3">
                  <c:v>전라</c:v>
                </c:pt>
              </c:strCache>
            </c:strRef>
          </c:cat>
          <c:val>
            <c:numRef>
              <c:f>Sheet1!$B$2:$E$2</c:f>
              <c:numCache>
                <c:formatCode>_(* #,##0_);_(* \(#,##0\);_(* "-"_);_(@_)</c:formatCode>
                <c:ptCount val="4"/>
                <c:pt idx="0">
                  <c:v>60155</c:v>
                </c:pt>
                <c:pt idx="1">
                  <c:v>109123</c:v>
                </c:pt>
                <c:pt idx="2">
                  <c:v>87727</c:v>
                </c:pt>
                <c:pt idx="3">
                  <c:v>37864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8F5-481C-90ED-2FE3AEF8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32612160"/>
        <c:axId val="232599680"/>
      </c:barChart>
      <c:lineChart>
        <c:grouping val="standard"/>
        <c:varyColors val="0"/>
        <c:ser>
          <c:idx val="1"/>
          <c:order val="1"/>
          <c:tx>
            <c:strRef>
              <c:f>Sheet1!$A$3</c:f>
              <c:strCache>
                <c:ptCount val="1"/>
                <c:pt idx="0">
                  <c:v>2023년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diamond"/>
            <c:size val="10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cat>
            <c:strRef>
              <c:f>Sheet1!$B$1:$E$1</c:f>
              <c:strCache>
                <c:ptCount val="4"/>
                <c:pt idx="0">
                  <c:v>서울</c:v>
                </c:pt>
                <c:pt idx="1">
                  <c:v>경기</c:v>
                </c:pt>
                <c:pt idx="2">
                  <c:v>경상</c:v>
                </c:pt>
                <c:pt idx="3">
                  <c:v>전라</c:v>
                </c:pt>
              </c:strCache>
            </c:strRef>
          </c:cat>
          <c:val>
            <c:numRef>
              <c:f>Sheet1!$B$3:$E$3</c:f>
              <c:numCache>
                <c:formatCode>_(* #,##0_);_(* \(#,##0\);_(* "-"_);_(@_)</c:formatCode>
                <c:ptCount val="4"/>
                <c:pt idx="0">
                  <c:v>48559</c:v>
                </c:pt>
                <c:pt idx="1">
                  <c:v>77364</c:v>
                </c:pt>
                <c:pt idx="2">
                  <c:v>67446</c:v>
                </c:pt>
                <c:pt idx="3">
                  <c:v>27044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8F5-481C-90ED-2FE3AEF8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32603520"/>
        <c:axId val="284132080"/>
      </c:lineChart>
      <c:catAx>
        <c:axId val="232612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599680"/>
        <c:crosses val="autoZero"/>
        <c:auto val="1"/>
        <c:lblAlgn val="ctr"/>
        <c:lblOffset val="100"/>
        <c:noMultiLvlLbl val="0"/>
      </c:catAx>
      <c:valAx>
        <c:axId val="232599680"/>
        <c:scaling>
          <c:orientation val="minMax"/>
        </c:scaling>
        <c:delete val="0"/>
        <c:axPos val="l"/>
        <c:numFmt formatCode="#,##0_);[Red]\(#,##0\)" sourceLinked="0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612160"/>
        <c:crosses val="autoZero"/>
        <c:crossBetween val="between"/>
      </c:valAx>
      <c:valAx>
        <c:axId val="284132080"/>
        <c:scaling>
          <c:orientation val="minMax"/>
        </c:scaling>
        <c:delete val="0"/>
        <c:axPos val="r"/>
        <c:numFmt formatCode="#,##0_);[Red]\(#,##0\)" sourceLinked="0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603520"/>
        <c:crosses val="max"/>
        <c:crossBetween val="between"/>
        <c:majorUnit val="20000"/>
      </c:valAx>
      <c:catAx>
        <c:axId val="23260352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84132080"/>
        <c:crosses val="autoZero"/>
        <c:auto val="1"/>
        <c:lblAlgn val="ctr"/>
        <c:lblOffset val="100"/>
        <c:noMultiLvlLbl val="0"/>
      </c:cat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</c:dTable>
      <c:spPr>
        <a:solidFill>
          <a:schemeClr val="bg1"/>
        </a:solidFill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rgbClr val="FFFF00"/>
    </a:solidFill>
    <a:ln>
      <a:solidFill>
        <a:schemeClr val="tx1"/>
      </a:solidFill>
    </a:ln>
    <a:effectLst/>
  </c:spPr>
  <c:txPr>
    <a:bodyPr/>
    <a:lstStyle/>
    <a:p>
      <a:pPr>
        <a:defRPr sz="1600">
          <a:solidFill>
            <a:schemeClr val="tx1"/>
          </a:solidFill>
          <a:latin typeface="돋움" panose="020B0600000101010101" pitchFamily="50" charset="-127"/>
          <a:ea typeface="돋움" panose="020B0600000101010101" pitchFamily="50" charset="-127"/>
        </a:defRPr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D858E11-33BD-494B-9B6B-54B325AA768B}" type="doc">
      <dgm:prSet loTypeId="urn:microsoft.com/office/officeart/2005/8/layout/hProcess9" loCatId="process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pPr latinLnBrk="1"/>
          <a:endParaRPr lang="ko-KR" altLang="en-US"/>
        </a:p>
      </dgm:t>
    </dgm:pt>
    <dgm:pt modelId="{2A475371-0B10-4C68-AD8C-C00A7F55F6D1}">
      <dgm:prSet phldrT="[텍스트]" custT="1"/>
      <dgm:spPr/>
      <dgm:t>
        <a:bodyPr/>
        <a:lstStyle/>
        <a:p>
          <a:pPr latinLnBrk="1"/>
          <a:r>
            <a:rPr lang="ko-KR" altLang="en-US" sz="180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자택 충전 가능</a:t>
          </a:r>
          <a:endParaRPr lang="ko-KR" altLang="en-US" sz="1800" dirty="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A5098458-3D3D-4254-8D9B-AC8695DF7DD8}" type="sibTrans" cxnId="{C9F50D0B-7A37-4A34-A040-851A03421A01}">
      <dgm:prSet/>
      <dgm:spPr/>
      <dgm:t>
        <a:bodyPr/>
        <a:lstStyle/>
        <a:p>
          <a:pPr latinLnBrk="1"/>
          <a:endParaRPr lang="ko-KR" altLang="en-US">
            <a:solidFill>
              <a:sysClr val="windowText" lastClr="000000"/>
            </a:solidFill>
          </a:endParaRPr>
        </a:p>
      </dgm:t>
    </dgm:pt>
    <dgm:pt modelId="{B902DD10-63AD-422C-AEB4-7691E14B8B11}" type="parTrans" cxnId="{C9F50D0B-7A37-4A34-A040-851A03421A01}">
      <dgm:prSet/>
      <dgm:spPr/>
      <dgm:t>
        <a:bodyPr/>
        <a:lstStyle/>
        <a:p>
          <a:pPr latinLnBrk="1"/>
          <a:endParaRPr lang="ko-KR" altLang="en-US">
            <a:solidFill>
              <a:sysClr val="windowText" lastClr="000000"/>
            </a:solidFill>
          </a:endParaRPr>
        </a:p>
      </dgm:t>
    </dgm:pt>
    <dgm:pt modelId="{CD5893E0-C4AE-45D9-9717-CADAD1E32B0A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운전 조작 간편</a:t>
          </a:r>
        </a:p>
      </dgm:t>
    </dgm:pt>
    <dgm:pt modelId="{7D6178BB-AC69-41FB-9B45-EAD9B505DB70}" type="parTrans" cxnId="{00A8B2D8-E294-41F8-A51A-3F9021F6B8F8}">
      <dgm:prSet/>
      <dgm:spPr/>
      <dgm:t>
        <a:bodyPr/>
        <a:lstStyle/>
        <a:p>
          <a:pPr latinLnBrk="1"/>
          <a:endParaRPr lang="ko-KR" altLang="en-US">
            <a:solidFill>
              <a:sysClr val="windowText" lastClr="000000"/>
            </a:solidFill>
          </a:endParaRPr>
        </a:p>
      </dgm:t>
    </dgm:pt>
    <dgm:pt modelId="{4BB220F0-078B-425B-AEB2-491FB3ABD1B7}" type="sibTrans" cxnId="{00A8B2D8-E294-41F8-A51A-3F9021F6B8F8}">
      <dgm:prSet/>
      <dgm:spPr/>
      <dgm:t>
        <a:bodyPr/>
        <a:lstStyle/>
        <a:p>
          <a:pPr latinLnBrk="1"/>
          <a:endParaRPr lang="ko-KR" altLang="en-US">
            <a:solidFill>
              <a:sysClr val="windowText" lastClr="000000"/>
            </a:solidFill>
          </a:endParaRPr>
        </a:p>
      </dgm:t>
    </dgm:pt>
    <dgm:pt modelId="{D54985D2-1840-42AB-8467-A8F686B48715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엔진 소음 적음</a:t>
          </a:r>
        </a:p>
      </dgm:t>
    </dgm:pt>
    <dgm:pt modelId="{4FD4F41D-940E-46C8-8C0C-692CEF0ED468}" type="parTrans" cxnId="{3E86D86A-15FF-4B4E-9106-909241E55541}">
      <dgm:prSet/>
      <dgm:spPr/>
      <dgm:t>
        <a:bodyPr/>
        <a:lstStyle/>
        <a:p>
          <a:pPr latinLnBrk="1"/>
          <a:endParaRPr lang="ko-KR" altLang="en-US">
            <a:solidFill>
              <a:sysClr val="windowText" lastClr="000000"/>
            </a:solidFill>
          </a:endParaRPr>
        </a:p>
      </dgm:t>
    </dgm:pt>
    <dgm:pt modelId="{0AB2CC7D-4F9D-498F-969F-5C8E46F71A42}" type="sibTrans" cxnId="{3E86D86A-15FF-4B4E-9106-909241E55541}">
      <dgm:prSet/>
      <dgm:spPr/>
      <dgm:t>
        <a:bodyPr/>
        <a:lstStyle/>
        <a:p>
          <a:pPr latinLnBrk="1"/>
          <a:endParaRPr lang="ko-KR" altLang="en-US">
            <a:solidFill>
              <a:sysClr val="windowText" lastClr="000000"/>
            </a:solidFill>
          </a:endParaRPr>
        </a:p>
      </dgm:t>
    </dgm:pt>
    <dgm:pt modelId="{07F8D2D9-6985-4602-BC4F-5616AB9E5BC1}" type="pres">
      <dgm:prSet presAssocID="{4D858E11-33BD-494B-9B6B-54B325AA768B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CB12C08-5547-4AF8-983B-D3082DF0B0AF}" type="pres">
      <dgm:prSet presAssocID="{4D858E11-33BD-494B-9B6B-54B325AA768B}" presName="arrow" presStyleLbl="bgShp" presStyleIdx="0" presStyleCnt="1"/>
      <dgm:spPr>
        <a:solidFill>
          <a:schemeClr val="accent1">
            <a:lumMod val="60000"/>
            <a:lumOff val="40000"/>
          </a:schemeClr>
        </a:solidFill>
      </dgm:spPr>
    </dgm:pt>
    <dgm:pt modelId="{E03F22B8-6B39-4F87-9D15-86643F881269}" type="pres">
      <dgm:prSet presAssocID="{4D858E11-33BD-494B-9B6B-54B325AA768B}" presName="linearProcess" presStyleCnt="0"/>
      <dgm:spPr/>
    </dgm:pt>
    <dgm:pt modelId="{A86E4FDD-F277-4618-A859-1BEF0BF6730B}" type="pres">
      <dgm:prSet presAssocID="{2A475371-0B10-4C68-AD8C-C00A7F55F6D1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B96DD04-81F7-4808-B5C2-D8BC1C492D42}" type="pres">
      <dgm:prSet presAssocID="{A5098458-3D3D-4254-8D9B-AC8695DF7DD8}" presName="sibTrans" presStyleCnt="0"/>
      <dgm:spPr/>
    </dgm:pt>
    <dgm:pt modelId="{28C5D948-F1C4-4CAB-A5A4-933A1B7012B0}" type="pres">
      <dgm:prSet presAssocID="{CD5893E0-C4AE-45D9-9717-CADAD1E32B0A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24A48DF2-9D27-44C6-9466-9572D7594CCB}" type="pres">
      <dgm:prSet presAssocID="{4BB220F0-078B-425B-AEB2-491FB3ABD1B7}" presName="sibTrans" presStyleCnt="0"/>
      <dgm:spPr/>
    </dgm:pt>
    <dgm:pt modelId="{E62E8E47-B6F7-432F-86E3-C6BE6D4C66C6}" type="pres">
      <dgm:prSet presAssocID="{D54985D2-1840-42AB-8467-A8F686B48715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630E3EF3-CAAE-47F7-937B-55FF227A684A}" type="presOf" srcId="{4D858E11-33BD-494B-9B6B-54B325AA768B}" destId="{07F8D2D9-6985-4602-BC4F-5616AB9E5BC1}" srcOrd="0" destOrd="0" presId="urn:microsoft.com/office/officeart/2005/8/layout/hProcess9"/>
    <dgm:cxn modelId="{321E052E-B7AF-452C-8BF9-855EB6943DE5}" type="presOf" srcId="{2A475371-0B10-4C68-AD8C-C00A7F55F6D1}" destId="{A86E4FDD-F277-4618-A859-1BEF0BF6730B}" srcOrd="0" destOrd="0" presId="urn:microsoft.com/office/officeart/2005/8/layout/hProcess9"/>
    <dgm:cxn modelId="{FC3F1655-DF1B-49DD-9403-9E4356C365B3}" type="presOf" srcId="{CD5893E0-C4AE-45D9-9717-CADAD1E32B0A}" destId="{28C5D948-F1C4-4CAB-A5A4-933A1B7012B0}" srcOrd="0" destOrd="0" presId="urn:microsoft.com/office/officeart/2005/8/layout/hProcess9"/>
    <dgm:cxn modelId="{DFE1D1E2-F97B-40DB-9D8B-208F84E76ADF}" type="presOf" srcId="{D54985D2-1840-42AB-8467-A8F686B48715}" destId="{E62E8E47-B6F7-432F-86E3-C6BE6D4C66C6}" srcOrd="0" destOrd="0" presId="urn:microsoft.com/office/officeart/2005/8/layout/hProcess9"/>
    <dgm:cxn modelId="{00A8B2D8-E294-41F8-A51A-3F9021F6B8F8}" srcId="{4D858E11-33BD-494B-9B6B-54B325AA768B}" destId="{CD5893E0-C4AE-45D9-9717-CADAD1E32B0A}" srcOrd="1" destOrd="0" parTransId="{7D6178BB-AC69-41FB-9B45-EAD9B505DB70}" sibTransId="{4BB220F0-078B-425B-AEB2-491FB3ABD1B7}"/>
    <dgm:cxn modelId="{3E86D86A-15FF-4B4E-9106-909241E55541}" srcId="{4D858E11-33BD-494B-9B6B-54B325AA768B}" destId="{D54985D2-1840-42AB-8467-A8F686B48715}" srcOrd="2" destOrd="0" parTransId="{4FD4F41D-940E-46C8-8C0C-692CEF0ED468}" sibTransId="{0AB2CC7D-4F9D-498F-969F-5C8E46F71A42}"/>
    <dgm:cxn modelId="{C9F50D0B-7A37-4A34-A040-851A03421A01}" srcId="{4D858E11-33BD-494B-9B6B-54B325AA768B}" destId="{2A475371-0B10-4C68-AD8C-C00A7F55F6D1}" srcOrd="0" destOrd="0" parTransId="{B902DD10-63AD-422C-AEB4-7691E14B8B11}" sibTransId="{A5098458-3D3D-4254-8D9B-AC8695DF7DD8}"/>
    <dgm:cxn modelId="{ADB68923-A277-4966-A751-DCF9C68EEC71}" type="presParOf" srcId="{07F8D2D9-6985-4602-BC4F-5616AB9E5BC1}" destId="{ACB12C08-5547-4AF8-983B-D3082DF0B0AF}" srcOrd="0" destOrd="0" presId="urn:microsoft.com/office/officeart/2005/8/layout/hProcess9"/>
    <dgm:cxn modelId="{672E1E29-CDA8-43E3-A7BF-DFA607A7FDBB}" type="presParOf" srcId="{07F8D2D9-6985-4602-BC4F-5616AB9E5BC1}" destId="{E03F22B8-6B39-4F87-9D15-86643F881269}" srcOrd="1" destOrd="0" presId="urn:microsoft.com/office/officeart/2005/8/layout/hProcess9"/>
    <dgm:cxn modelId="{EB690CB9-C503-4911-AA29-9C4570DB14E9}" type="presParOf" srcId="{E03F22B8-6B39-4F87-9D15-86643F881269}" destId="{A86E4FDD-F277-4618-A859-1BEF0BF6730B}" srcOrd="0" destOrd="0" presId="urn:microsoft.com/office/officeart/2005/8/layout/hProcess9"/>
    <dgm:cxn modelId="{896FBDF1-6F55-4D89-84CB-A00D64F071CE}" type="presParOf" srcId="{E03F22B8-6B39-4F87-9D15-86643F881269}" destId="{6B96DD04-81F7-4808-B5C2-D8BC1C492D42}" srcOrd="1" destOrd="0" presId="urn:microsoft.com/office/officeart/2005/8/layout/hProcess9"/>
    <dgm:cxn modelId="{A047DC19-41A3-438A-AF85-713838E20CFB}" type="presParOf" srcId="{E03F22B8-6B39-4F87-9D15-86643F881269}" destId="{28C5D948-F1C4-4CAB-A5A4-933A1B7012B0}" srcOrd="2" destOrd="0" presId="urn:microsoft.com/office/officeart/2005/8/layout/hProcess9"/>
    <dgm:cxn modelId="{EF2AAA5B-6D77-4C0C-9DE6-60857A529F50}" type="presParOf" srcId="{E03F22B8-6B39-4F87-9D15-86643F881269}" destId="{24A48DF2-9D27-44C6-9466-9572D7594CCB}" srcOrd="3" destOrd="0" presId="urn:microsoft.com/office/officeart/2005/8/layout/hProcess9"/>
    <dgm:cxn modelId="{1F601F1F-1912-403E-82FC-7B6B1E78A861}" type="presParOf" srcId="{E03F22B8-6B39-4F87-9D15-86643F881269}" destId="{E62E8E47-B6F7-432F-86E3-C6BE6D4C66C6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AA24BAE-F50A-49EC-B84A-C98B3F89A410}" type="doc">
      <dgm:prSet loTypeId="urn:microsoft.com/office/officeart/2005/8/layout/vList6" loCatId="process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pPr latinLnBrk="1"/>
          <a:endParaRPr lang="ko-KR" altLang="en-US"/>
        </a:p>
      </dgm:t>
    </dgm:pt>
    <dgm:pt modelId="{CD9FAB44-CF88-4456-A148-7B90BDAB1729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굴림" panose="020B0600000101010101" pitchFamily="50" charset="-127"/>
              <a:ea typeface="굴림" panose="020B0600000101010101" pitchFamily="50" charset="-127"/>
            </a:rPr>
            <a:t>경제적</a:t>
          </a:r>
        </a:p>
      </dgm:t>
    </dgm:pt>
    <dgm:pt modelId="{CA4DBDC9-6134-4A8B-A67B-EA85CBCD856F}" type="parTrans" cxnId="{41A44467-6748-4613-95B4-7AF541E999E5}">
      <dgm:prSet/>
      <dgm:spPr/>
      <dgm:t>
        <a:bodyPr/>
        <a:lstStyle/>
        <a:p>
          <a:pPr latinLnBrk="1"/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042C9687-FF1A-4A0B-B5F9-C874AE1AFB8B}" type="sibTrans" cxnId="{41A44467-6748-4613-95B4-7AF541E999E5}">
      <dgm:prSet/>
      <dgm:spPr/>
      <dgm:t>
        <a:bodyPr/>
        <a:lstStyle/>
        <a:p>
          <a:pPr latinLnBrk="1"/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3C96A569-2424-4026-B9D8-AAE0B659AE8C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굴림" panose="020B0600000101010101" pitchFamily="50" charset="-127"/>
              <a:ea typeface="굴림" panose="020B0600000101010101" pitchFamily="50" charset="-127"/>
            </a:rPr>
            <a:t>운행 비용 저렴</a:t>
          </a:r>
        </a:p>
      </dgm:t>
    </dgm:pt>
    <dgm:pt modelId="{3FBAAEC6-EAF9-4D9F-90A1-50CDDEB980F5}" type="parTrans" cxnId="{7E3942F3-0229-47F1-80A1-F4FE61DCF42D}">
      <dgm:prSet/>
      <dgm:spPr/>
      <dgm:t>
        <a:bodyPr/>
        <a:lstStyle/>
        <a:p>
          <a:pPr latinLnBrk="1"/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949A35AD-1DB0-4962-A3B4-AFDF77F622EF}" type="sibTrans" cxnId="{7E3942F3-0229-47F1-80A1-F4FE61DCF42D}">
      <dgm:prSet/>
      <dgm:spPr/>
      <dgm:t>
        <a:bodyPr/>
        <a:lstStyle/>
        <a:p>
          <a:pPr latinLnBrk="1"/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EE754DFD-6BBC-418C-B042-63AD7A13D8B9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굴림" panose="020B0600000101010101" pitchFamily="50" charset="-127"/>
              <a:ea typeface="굴림" panose="020B0600000101010101" pitchFamily="50" charset="-127"/>
            </a:rPr>
            <a:t>차량 수명 높음</a:t>
          </a:r>
        </a:p>
      </dgm:t>
    </dgm:pt>
    <dgm:pt modelId="{4CB4D47C-742C-452D-A47D-8FF962F440E6}" type="parTrans" cxnId="{E0A41714-073F-4047-B010-C5E616FB1E05}">
      <dgm:prSet/>
      <dgm:spPr/>
      <dgm:t>
        <a:bodyPr/>
        <a:lstStyle/>
        <a:p>
          <a:pPr latinLnBrk="1"/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CBD72DBC-EE2B-4AA8-A753-E13632061DE4}" type="sibTrans" cxnId="{E0A41714-073F-4047-B010-C5E616FB1E05}">
      <dgm:prSet/>
      <dgm:spPr/>
      <dgm:t>
        <a:bodyPr/>
        <a:lstStyle/>
        <a:p>
          <a:pPr latinLnBrk="1"/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55360066-39CB-49D3-AC6E-0F7CCAAF64CB}" type="pres">
      <dgm:prSet presAssocID="{6AA24BAE-F50A-49EC-B84A-C98B3F89A410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C6559BA7-ADD1-4DDD-A99E-C6265A874FEA}" type="pres">
      <dgm:prSet presAssocID="{CD9FAB44-CF88-4456-A148-7B90BDAB1729}" presName="linNode" presStyleCnt="0"/>
      <dgm:spPr/>
    </dgm:pt>
    <dgm:pt modelId="{0C5FFA58-CF27-46EC-BA1F-1CEB7E1F316F}" type="pres">
      <dgm:prSet presAssocID="{CD9FAB44-CF88-4456-A148-7B90BDAB1729}" presName="parentShp" presStyleLbl="node1" presStyleIdx="0" presStyleCnt="1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9B620FE9-C521-4458-8401-2338471DD7E7}" type="pres">
      <dgm:prSet presAssocID="{CD9FAB44-CF88-4456-A148-7B90BDAB1729}" presName="childShp" presStyleLbl="bgAccFollowNode1" presStyleIdx="0" presStyleCnt="1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D267555B-2664-4A45-A529-303D2C7FA34E}" type="presOf" srcId="{CD9FAB44-CF88-4456-A148-7B90BDAB1729}" destId="{0C5FFA58-CF27-46EC-BA1F-1CEB7E1F316F}" srcOrd="0" destOrd="0" presId="urn:microsoft.com/office/officeart/2005/8/layout/vList6"/>
    <dgm:cxn modelId="{83005465-074F-4D2F-8F3D-66DB65B04ACE}" type="presOf" srcId="{6AA24BAE-F50A-49EC-B84A-C98B3F89A410}" destId="{55360066-39CB-49D3-AC6E-0F7CCAAF64CB}" srcOrd="0" destOrd="0" presId="urn:microsoft.com/office/officeart/2005/8/layout/vList6"/>
    <dgm:cxn modelId="{06824273-929B-4A9A-8EEE-E00088D540FF}" type="presOf" srcId="{EE754DFD-6BBC-418C-B042-63AD7A13D8B9}" destId="{9B620FE9-C521-4458-8401-2338471DD7E7}" srcOrd="0" destOrd="1" presId="urn:microsoft.com/office/officeart/2005/8/layout/vList6"/>
    <dgm:cxn modelId="{41A44467-6748-4613-95B4-7AF541E999E5}" srcId="{6AA24BAE-F50A-49EC-B84A-C98B3F89A410}" destId="{CD9FAB44-CF88-4456-A148-7B90BDAB1729}" srcOrd="0" destOrd="0" parTransId="{CA4DBDC9-6134-4A8B-A67B-EA85CBCD856F}" sibTransId="{042C9687-FF1A-4A0B-B5F9-C874AE1AFB8B}"/>
    <dgm:cxn modelId="{7E3942F3-0229-47F1-80A1-F4FE61DCF42D}" srcId="{CD9FAB44-CF88-4456-A148-7B90BDAB1729}" destId="{3C96A569-2424-4026-B9D8-AAE0B659AE8C}" srcOrd="0" destOrd="0" parTransId="{3FBAAEC6-EAF9-4D9F-90A1-50CDDEB980F5}" sibTransId="{949A35AD-1DB0-4962-A3B4-AFDF77F622EF}"/>
    <dgm:cxn modelId="{6E311FAA-DE12-46A3-838E-093478E2B6CE}" type="presOf" srcId="{3C96A569-2424-4026-B9D8-AAE0B659AE8C}" destId="{9B620FE9-C521-4458-8401-2338471DD7E7}" srcOrd="0" destOrd="0" presId="urn:microsoft.com/office/officeart/2005/8/layout/vList6"/>
    <dgm:cxn modelId="{E0A41714-073F-4047-B010-C5E616FB1E05}" srcId="{CD9FAB44-CF88-4456-A148-7B90BDAB1729}" destId="{EE754DFD-6BBC-418C-B042-63AD7A13D8B9}" srcOrd="1" destOrd="0" parTransId="{4CB4D47C-742C-452D-A47D-8FF962F440E6}" sibTransId="{CBD72DBC-EE2B-4AA8-A753-E13632061DE4}"/>
    <dgm:cxn modelId="{D60DF4B9-EEC8-4886-9671-6178B8254157}" type="presParOf" srcId="{55360066-39CB-49D3-AC6E-0F7CCAAF64CB}" destId="{C6559BA7-ADD1-4DDD-A99E-C6265A874FEA}" srcOrd="0" destOrd="0" presId="urn:microsoft.com/office/officeart/2005/8/layout/vList6"/>
    <dgm:cxn modelId="{8009A2BE-27E3-4297-B67B-66947DC4EFA8}" type="presParOf" srcId="{C6559BA7-ADD1-4DDD-A99E-C6265A874FEA}" destId="{0C5FFA58-CF27-46EC-BA1F-1CEB7E1F316F}" srcOrd="0" destOrd="0" presId="urn:microsoft.com/office/officeart/2005/8/layout/vList6"/>
    <dgm:cxn modelId="{0D1A814E-2EDF-425A-8C2D-2D4F16AA5831}" type="presParOf" srcId="{C6559BA7-ADD1-4DDD-A99E-C6265A874FEA}" destId="{9B620FE9-C521-4458-8401-2338471DD7E7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B12C08-5547-4AF8-983B-D3082DF0B0AF}">
      <dsp:nvSpPr>
        <dsp:cNvPr id="0" name=""/>
        <dsp:cNvSpPr/>
      </dsp:nvSpPr>
      <dsp:spPr>
        <a:xfrm>
          <a:off x="317701" y="0"/>
          <a:ext cx="3600613" cy="1433529"/>
        </a:xfrm>
        <a:prstGeom prst="rightArrow">
          <a:avLst/>
        </a:prstGeom>
        <a:solidFill>
          <a:schemeClr val="accent1">
            <a:lumMod val="60000"/>
            <a:lumOff val="4000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A86E4FDD-F277-4618-A859-1BEF0BF6730B}">
      <dsp:nvSpPr>
        <dsp:cNvPr id="0" name=""/>
        <dsp:cNvSpPr/>
      </dsp:nvSpPr>
      <dsp:spPr>
        <a:xfrm>
          <a:off x="32" y="430058"/>
          <a:ext cx="1305669" cy="573411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자택 충전 가능</a:t>
          </a:r>
          <a:endParaRPr lang="ko-KR" altLang="en-US" sz="1800" kern="1200" dirty="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sp:txBody>
      <dsp:txXfrm>
        <a:off x="28024" y="458050"/>
        <a:ext cx="1249685" cy="517427"/>
      </dsp:txXfrm>
    </dsp:sp>
    <dsp:sp modelId="{28C5D948-F1C4-4CAB-A5A4-933A1B7012B0}">
      <dsp:nvSpPr>
        <dsp:cNvPr id="0" name=""/>
        <dsp:cNvSpPr/>
      </dsp:nvSpPr>
      <dsp:spPr>
        <a:xfrm>
          <a:off x="1465173" y="430058"/>
          <a:ext cx="1305669" cy="573411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운전 조작 간편</a:t>
          </a:r>
        </a:p>
      </dsp:txBody>
      <dsp:txXfrm>
        <a:off x="1493165" y="458050"/>
        <a:ext cx="1249685" cy="517427"/>
      </dsp:txXfrm>
    </dsp:sp>
    <dsp:sp modelId="{E62E8E47-B6F7-432F-86E3-C6BE6D4C66C6}">
      <dsp:nvSpPr>
        <dsp:cNvPr id="0" name=""/>
        <dsp:cNvSpPr/>
      </dsp:nvSpPr>
      <dsp:spPr>
        <a:xfrm>
          <a:off x="2930313" y="430058"/>
          <a:ext cx="1305669" cy="573411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엔진 소음 적음</a:t>
          </a:r>
        </a:p>
      </dsp:txBody>
      <dsp:txXfrm>
        <a:off x="2958305" y="458050"/>
        <a:ext cx="1249685" cy="51742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620FE9-C521-4458-8401-2338471DD7E7}">
      <dsp:nvSpPr>
        <dsp:cNvPr id="0" name=""/>
        <dsp:cNvSpPr/>
      </dsp:nvSpPr>
      <dsp:spPr>
        <a:xfrm>
          <a:off x="1694406" y="0"/>
          <a:ext cx="2541609" cy="948430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800" kern="1200" dirty="0">
              <a:latin typeface="굴림" panose="020B0600000101010101" pitchFamily="50" charset="-127"/>
              <a:ea typeface="굴림" panose="020B0600000101010101" pitchFamily="50" charset="-127"/>
            </a:rPr>
            <a:t>운행 비용 저렴</a:t>
          </a:r>
        </a:p>
        <a:p>
          <a:pPr marL="171450" lvl="1" indent="-171450" algn="l" defTabSz="8001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800" kern="1200" dirty="0">
              <a:latin typeface="굴림" panose="020B0600000101010101" pitchFamily="50" charset="-127"/>
              <a:ea typeface="굴림" panose="020B0600000101010101" pitchFamily="50" charset="-127"/>
            </a:rPr>
            <a:t>차량 수명 높음</a:t>
          </a:r>
        </a:p>
      </dsp:txBody>
      <dsp:txXfrm>
        <a:off x="1694406" y="118554"/>
        <a:ext cx="2185948" cy="711322"/>
      </dsp:txXfrm>
    </dsp:sp>
    <dsp:sp modelId="{0C5FFA58-CF27-46EC-BA1F-1CEB7E1F316F}">
      <dsp:nvSpPr>
        <dsp:cNvPr id="0" name=""/>
        <dsp:cNvSpPr/>
      </dsp:nvSpPr>
      <dsp:spPr>
        <a:xfrm>
          <a:off x="0" y="0"/>
          <a:ext cx="1694406" cy="9484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latin typeface="굴림" panose="020B0600000101010101" pitchFamily="50" charset="-127"/>
              <a:ea typeface="굴림" panose="020B0600000101010101" pitchFamily="50" charset="-127"/>
            </a:rPr>
            <a:t>경제적</a:t>
          </a:r>
        </a:p>
      </dsp:txBody>
      <dsp:txXfrm>
        <a:off x="46299" y="46299"/>
        <a:ext cx="1601808" cy="8558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C1A836-5903-4B5F-A3E3-7DF268CEE402}" type="datetimeFigureOut">
              <a:rPr lang="ko-KR" altLang="en-US" smtClean="0"/>
              <a:t>2025-01-13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56EACD-65A0-446B-9C59-DA263DA3566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30474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8C72-5831-47B0-9DE4-7055291F8DAD}" type="datetime1">
              <a:rPr lang="ko-KR" altLang="en-US" smtClean="0"/>
              <a:t>2025-01-13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8094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F0516-3FED-4EAF-B3BB-AD3A4F5610B4}" type="datetime1">
              <a:rPr lang="ko-KR" altLang="en-US" smtClean="0"/>
              <a:t>2025-01-13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93009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18F79-A23E-4707-8772-9ECD61421F5C}" type="datetime1">
              <a:rPr lang="ko-KR" altLang="en-US" smtClean="0"/>
              <a:t>2025-01-13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38375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C188C-AEF5-41BA-8BE7-7F8ECDFB9E23}" type="datetime1">
              <a:rPr lang="ko-KR" altLang="en-US" smtClean="0"/>
              <a:t>2025-01-13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39727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2250B-E19F-4AD1-A4A4-73E4A8648F81}" type="datetime1">
              <a:rPr lang="ko-KR" altLang="en-US" smtClean="0"/>
              <a:t>2025-01-13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3266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7AB8-4F8C-4926-A5BB-2C5E39402820}" type="datetime1">
              <a:rPr lang="ko-KR" altLang="en-US" smtClean="0"/>
              <a:t>2025-01-13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14791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AEEDB-E755-4516-902E-0E25DD270D2E}" type="datetime1">
              <a:rPr lang="ko-KR" altLang="en-US" smtClean="0"/>
              <a:t>2025-01-13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40750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18081-4A06-4CEA-97E5-E6F24F2F4F9A}" type="datetime1">
              <a:rPr lang="ko-KR" altLang="en-US" smtClean="0"/>
              <a:t>2025-01-13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10E36E-629F-4C91-B8E3-60F8BFD9BF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</p:spPr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화살표: 갈매기형 수장 6">
            <a:extLst>
              <a:ext uri="{FF2B5EF4-FFF2-40B4-BE49-F238E27FC236}">
                <a16:creationId xmlns:a16="http://schemas.microsoft.com/office/drawing/2014/main" id="{F32B18A5-4447-4E42-A19F-1AD6E90B548D}"/>
              </a:ext>
            </a:extLst>
          </p:cNvPr>
          <p:cNvSpPr/>
          <p:nvPr userDrawn="1"/>
        </p:nvSpPr>
        <p:spPr>
          <a:xfrm>
            <a:off x="0" y="536389"/>
            <a:ext cx="9906000" cy="560704"/>
          </a:xfrm>
          <a:prstGeom prst="chevron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평행 사변형 7">
            <a:extLst>
              <a:ext uri="{FF2B5EF4-FFF2-40B4-BE49-F238E27FC236}">
                <a16:creationId xmlns:a16="http://schemas.microsoft.com/office/drawing/2014/main" id="{9B9C49D5-9FA1-4D93-BE24-15C41906F67E}"/>
              </a:ext>
            </a:extLst>
          </p:cNvPr>
          <p:cNvSpPr/>
          <p:nvPr userDrawn="1"/>
        </p:nvSpPr>
        <p:spPr>
          <a:xfrm>
            <a:off x="681037" y="-9331"/>
            <a:ext cx="8543925" cy="1106424"/>
          </a:xfrm>
          <a:prstGeom prst="parallelogram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61AB1997-3E13-4685-A824-D1A6B3BDAF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9331"/>
            <a:ext cx="9906000" cy="1106424"/>
          </a:xfrm>
        </p:spPr>
        <p:txBody>
          <a:bodyPr>
            <a:normAutofit/>
          </a:bodyPr>
          <a:lstStyle>
            <a:lvl1pPr algn="ctr">
              <a:defRPr sz="4000">
                <a:solidFill>
                  <a:schemeClr val="bg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C66E308F-FB46-4F5C-A17A-DEB79DD9591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7B7B7D"/>
              </a:clrFrom>
              <a:clrTo>
                <a:srgbClr val="7B7B7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2920" y="6307694"/>
            <a:ext cx="1260158" cy="413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4362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E2B65-D37D-446A-8B9A-42C33D21C6AF}" type="datetime1">
              <a:rPr lang="ko-KR" altLang="en-US" smtClean="0"/>
              <a:t>2025-01-13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62191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2AB71-5A72-4654-B713-0DA1346CBB5B}" type="datetime1">
              <a:rPr lang="ko-KR" altLang="en-US" smtClean="0"/>
              <a:t>2025-01-13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2811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83049-CDA3-4553-B447-179E5E1806D0}" type="datetime1">
              <a:rPr lang="ko-KR" altLang="en-US" smtClean="0"/>
              <a:t>2025-01-13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7336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997A36-0F3C-4717-B914-DA0EF682EA43}" type="datetime1">
              <a:rPr lang="ko-KR" altLang="en-US" smtClean="0"/>
              <a:t>2025-01-13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8045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" Target="slide5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각 삼각형 3">
            <a:extLst>
              <a:ext uri="{FF2B5EF4-FFF2-40B4-BE49-F238E27FC236}">
                <a16:creationId xmlns:a16="http://schemas.microsoft.com/office/drawing/2014/main" id="{C0F427AA-D30F-388D-9523-FDA0749BB0D1}"/>
              </a:ext>
            </a:extLst>
          </p:cNvPr>
          <p:cNvSpPr/>
          <p:nvPr/>
        </p:nvSpPr>
        <p:spPr>
          <a:xfrm>
            <a:off x="0" y="0"/>
            <a:ext cx="5820031" cy="6858000"/>
          </a:xfrm>
          <a:prstGeom prst="rtTriangle">
            <a:avLst/>
          </a:prstGeom>
          <a:blipFill dpi="0" rotWithShape="1">
            <a:blip r:embed="rId2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chemeClr val="accent1">
                <a:shade val="15000"/>
              </a:schemeClr>
            </a:solidFill>
          </a:ln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D5B2620-2064-35D7-54E7-1493F598424E}"/>
              </a:ext>
            </a:extLst>
          </p:cNvPr>
          <p:cNvSpPr txBox="1"/>
          <p:nvPr/>
        </p:nvSpPr>
        <p:spPr>
          <a:xfrm>
            <a:off x="1397000" y="2554908"/>
            <a:ext cx="7111999" cy="1386774"/>
          </a:xfrm>
          <a:prstGeom prst="rect">
            <a:avLst/>
          </a:prstGeom>
          <a:noFill/>
        </p:spPr>
        <p:txBody>
          <a:bodyPr wrap="square" rtlCol="0">
            <a:prstTxWarp prst="textTriangle">
              <a:avLst/>
            </a:prstTxWarp>
            <a:spAutoFit/>
          </a:bodyPr>
          <a:lstStyle/>
          <a:p>
            <a:r>
              <a:rPr lang="en-US" altLang="ko-KR" b="1" dirty="0">
                <a:solidFill>
                  <a:srgbClr val="1F1F1F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궁서" panose="02030600000101010101" pitchFamily="18" charset="-127"/>
                <a:ea typeface="궁서" panose="02030600000101010101" pitchFamily="18" charset="-127"/>
              </a:rPr>
              <a:t>Electric Vehicle</a:t>
            </a:r>
            <a:endParaRPr lang="ko-KR" altLang="en-US" b="1" dirty="0">
              <a:effectLst>
                <a:reflection blurRad="6350" stA="50000" endA="300" endPos="50000" dist="29997" dir="5400000" sy="-100000" algn="bl" rotWithShape="0"/>
              </a:effectLst>
              <a:latin typeface="궁서" panose="02030600000101010101" pitchFamily="18" charset="-127"/>
              <a:ea typeface="궁서" panose="02030600000101010101" pitchFamily="18" charset="-127"/>
            </a:endParaRP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259253AA-6E06-5A1F-9792-87093D52011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7C7C7E"/>
              </a:clrFrom>
              <a:clrTo>
                <a:srgbClr val="7C7C7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6726" y="6255258"/>
            <a:ext cx="1426874" cy="468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405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1FEAE55-1655-B40C-89EC-7F69220FC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2</a:t>
            </a:fld>
            <a:endParaRPr lang="ko-KR" altLang="en-US"/>
          </a:p>
        </p:txBody>
      </p:sp>
      <p:sp>
        <p:nvSpPr>
          <p:cNvPr id="20" name="제목 19">
            <a:extLst>
              <a:ext uri="{FF2B5EF4-FFF2-40B4-BE49-F238E27FC236}">
                <a16:creationId xmlns:a16="http://schemas.microsoft.com/office/drawing/2014/main" id="{EE5E8147-B9D0-215A-004A-2213CA54AF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목차</a:t>
            </a:r>
          </a:p>
        </p:txBody>
      </p:sp>
      <p:sp>
        <p:nvSpPr>
          <p:cNvPr id="5" name="L 도형 4">
            <a:extLst>
              <a:ext uri="{FF2B5EF4-FFF2-40B4-BE49-F238E27FC236}">
                <a16:creationId xmlns:a16="http://schemas.microsoft.com/office/drawing/2014/main" id="{DC25254D-2A2A-475B-2C48-1E7E0EAD0503}"/>
              </a:ext>
            </a:extLst>
          </p:cNvPr>
          <p:cNvSpPr/>
          <p:nvPr/>
        </p:nvSpPr>
        <p:spPr>
          <a:xfrm flipH="1">
            <a:off x="3249319" y="2054801"/>
            <a:ext cx="5975643" cy="365125"/>
          </a:xfrm>
          <a:prstGeom prst="corner">
            <a:avLst>
              <a:gd name="adj1" fmla="val 50000"/>
              <a:gd name="adj2" fmla="val 5000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6" name="순서도: 저장 데이터 5">
            <a:extLst>
              <a:ext uri="{FF2B5EF4-FFF2-40B4-BE49-F238E27FC236}">
                <a16:creationId xmlns:a16="http://schemas.microsoft.com/office/drawing/2014/main" id="{CFAF51C2-D1D4-0B2D-4E18-056B1548353B}"/>
              </a:ext>
            </a:extLst>
          </p:cNvPr>
          <p:cNvSpPr/>
          <p:nvPr/>
        </p:nvSpPr>
        <p:spPr>
          <a:xfrm>
            <a:off x="2918978" y="1533236"/>
            <a:ext cx="1490518" cy="886690"/>
          </a:xfrm>
          <a:prstGeom prst="flowChartOnlineStorage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1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7" name="L 도형 6">
            <a:extLst>
              <a:ext uri="{FF2B5EF4-FFF2-40B4-BE49-F238E27FC236}">
                <a16:creationId xmlns:a16="http://schemas.microsoft.com/office/drawing/2014/main" id="{1FE1D00B-9711-6C3E-CB1C-DD04BE6F9989}"/>
              </a:ext>
            </a:extLst>
          </p:cNvPr>
          <p:cNvSpPr/>
          <p:nvPr/>
        </p:nvSpPr>
        <p:spPr>
          <a:xfrm flipH="1">
            <a:off x="3249319" y="3273999"/>
            <a:ext cx="5975643" cy="365125"/>
          </a:xfrm>
          <a:prstGeom prst="corner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8" name="순서도: 저장 데이터 7">
            <a:extLst>
              <a:ext uri="{FF2B5EF4-FFF2-40B4-BE49-F238E27FC236}">
                <a16:creationId xmlns:a16="http://schemas.microsoft.com/office/drawing/2014/main" id="{8BAB1C8F-9CCB-A28A-57D3-798D64491AA1}"/>
              </a:ext>
            </a:extLst>
          </p:cNvPr>
          <p:cNvSpPr/>
          <p:nvPr/>
        </p:nvSpPr>
        <p:spPr>
          <a:xfrm>
            <a:off x="2918978" y="2752434"/>
            <a:ext cx="1490518" cy="886690"/>
          </a:xfrm>
          <a:prstGeom prst="flowChartOnlineStorage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2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9" name="L 도형 8">
            <a:extLst>
              <a:ext uri="{FF2B5EF4-FFF2-40B4-BE49-F238E27FC236}">
                <a16:creationId xmlns:a16="http://schemas.microsoft.com/office/drawing/2014/main" id="{51C73BC7-992B-1809-F475-3114A07B0DE9}"/>
              </a:ext>
            </a:extLst>
          </p:cNvPr>
          <p:cNvSpPr/>
          <p:nvPr/>
        </p:nvSpPr>
        <p:spPr>
          <a:xfrm flipH="1">
            <a:off x="3249319" y="4492614"/>
            <a:ext cx="5975643" cy="365125"/>
          </a:xfrm>
          <a:prstGeom prst="corner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0" name="순서도: 저장 데이터 9">
            <a:extLst>
              <a:ext uri="{FF2B5EF4-FFF2-40B4-BE49-F238E27FC236}">
                <a16:creationId xmlns:a16="http://schemas.microsoft.com/office/drawing/2014/main" id="{BA92389F-9D77-50B9-E45F-8BF5FAAC72A9}"/>
              </a:ext>
            </a:extLst>
          </p:cNvPr>
          <p:cNvSpPr/>
          <p:nvPr/>
        </p:nvSpPr>
        <p:spPr>
          <a:xfrm>
            <a:off x="2918978" y="3971049"/>
            <a:ext cx="1490518" cy="886690"/>
          </a:xfrm>
          <a:prstGeom prst="flowChartOnlineStorage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>
                <a:latin typeface="굴림" panose="020B0600000101010101" pitchFamily="50" charset="-127"/>
                <a:ea typeface="굴림" panose="020B0600000101010101" pitchFamily="50" charset="-127"/>
              </a:rPr>
              <a:t>3</a:t>
            </a:r>
            <a:endParaRPr lang="ko-KR" altLang="en-US" sz="24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1" name="L 도형 10">
            <a:extLst>
              <a:ext uri="{FF2B5EF4-FFF2-40B4-BE49-F238E27FC236}">
                <a16:creationId xmlns:a16="http://schemas.microsoft.com/office/drawing/2014/main" id="{13EB4D46-62CA-450D-C613-31E3B56DA885}"/>
              </a:ext>
            </a:extLst>
          </p:cNvPr>
          <p:cNvSpPr/>
          <p:nvPr/>
        </p:nvSpPr>
        <p:spPr>
          <a:xfrm flipH="1">
            <a:off x="3249319" y="5694091"/>
            <a:ext cx="5975643" cy="365125"/>
          </a:xfrm>
          <a:prstGeom prst="corner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2" name="순서도: 저장 데이터 11">
            <a:extLst>
              <a:ext uri="{FF2B5EF4-FFF2-40B4-BE49-F238E27FC236}">
                <a16:creationId xmlns:a16="http://schemas.microsoft.com/office/drawing/2014/main" id="{BBC2AEA2-6AAC-320D-C41F-5195994F916F}"/>
              </a:ext>
            </a:extLst>
          </p:cNvPr>
          <p:cNvSpPr/>
          <p:nvPr/>
        </p:nvSpPr>
        <p:spPr>
          <a:xfrm>
            <a:off x="2918978" y="5172526"/>
            <a:ext cx="1490518" cy="886690"/>
          </a:xfrm>
          <a:prstGeom prst="flowChartOnlineStorage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>
                <a:latin typeface="굴림" panose="020B0600000101010101" pitchFamily="50" charset="-127"/>
                <a:ea typeface="굴림" panose="020B0600000101010101" pitchFamily="50" charset="-127"/>
              </a:rPr>
              <a:t>4</a:t>
            </a:r>
            <a:endParaRPr lang="ko-KR" altLang="en-US" sz="24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607E565-B194-55DA-736D-BF425178C657}"/>
              </a:ext>
            </a:extLst>
          </p:cNvPr>
          <p:cNvSpPr txBox="1"/>
          <p:nvPr/>
        </p:nvSpPr>
        <p:spPr>
          <a:xfrm>
            <a:off x="4453486" y="1732062"/>
            <a:ext cx="33650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</a:rPr>
              <a:t>전기자동차의 작동원리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35B09A5-BB51-97A3-B648-D2196249C3B2}"/>
              </a:ext>
            </a:extLst>
          </p:cNvPr>
          <p:cNvSpPr txBox="1"/>
          <p:nvPr/>
        </p:nvSpPr>
        <p:spPr>
          <a:xfrm>
            <a:off x="4453486" y="2956980"/>
            <a:ext cx="34676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</a:rPr>
              <a:t>전기자동차 종류별 비교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C2C2F9D-2C44-1A64-4EDC-D8D9022321F5}"/>
              </a:ext>
            </a:extLst>
          </p:cNvPr>
          <p:cNvSpPr txBox="1"/>
          <p:nvPr/>
        </p:nvSpPr>
        <p:spPr>
          <a:xfrm>
            <a:off x="4453486" y="4173509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  <a:hlinkClick r:id="rId2" action="ppaction://hlinksldjump"/>
              </a:rPr>
              <a:t>전기차 충전기 구축 현황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C57E2FF-F346-CE47-7E23-E7B4194FF9AE}"/>
              </a:ext>
            </a:extLst>
          </p:cNvPr>
          <p:cNvSpPr txBox="1"/>
          <p:nvPr/>
        </p:nvSpPr>
        <p:spPr>
          <a:xfrm>
            <a:off x="4453486" y="5381650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</a:rPr>
              <a:t>전기자동차 특징 및 충전시스템</a:t>
            </a:r>
          </a:p>
        </p:txBody>
      </p:sp>
      <p:pic>
        <p:nvPicPr>
          <p:cNvPr id="13" name="그림 12">
            <a:extLst>
              <a:ext uri="{FF2B5EF4-FFF2-40B4-BE49-F238E27FC236}">
                <a16:creationId xmlns:a16="http://schemas.microsoft.com/office/drawing/2014/main" id="{660429F3-5B28-90C5-9398-1D830BA3BE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655" t="1118" b="65892"/>
          <a:stretch/>
        </p:blipFill>
        <p:spPr>
          <a:xfrm>
            <a:off x="358222" y="1459782"/>
            <a:ext cx="2244591" cy="2104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33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ED63B84-0899-6BFE-5C83-238BBC692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3</a:t>
            </a:fld>
            <a:endParaRPr lang="ko-KR" alt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F8B6CFEC-3E57-99FA-AA41-F5A01CE54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1. </a:t>
            </a:r>
            <a:r>
              <a:rPr lang="ko-KR" altLang="en-US" dirty="0"/>
              <a:t>전기자동차의 작동원리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B149B15-472C-5861-6849-6327F010EE2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58220" y="1288462"/>
            <a:ext cx="7597985" cy="2517775"/>
          </a:xfrm>
        </p:spPr>
        <p:txBody>
          <a:bodyPr>
            <a:noAutofit/>
          </a:bodyPr>
          <a:lstStyle/>
          <a:p>
            <a:pPr marL="360363" indent="-360363" latinLnBrk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ko-KR" sz="2400" b="1" dirty="0">
                <a:latin typeface="굴림" pitchFamily="50" charset="-127"/>
                <a:ea typeface="굴림" pitchFamily="50" charset="-127"/>
              </a:rPr>
              <a:t>Electric Vehicles</a:t>
            </a:r>
          </a:p>
          <a:p>
            <a:pPr marL="720725" lvl="1" indent="-360363" latinLnBrk="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sz="2000" dirty="0">
                <a:latin typeface="굴림" pitchFamily="50" charset="-127"/>
                <a:ea typeface="굴림" pitchFamily="50" charset="-127"/>
              </a:rPr>
              <a:t>An electric vehicle, also called an EV, uses one or more electric motors. An electric vehicle may be powered through a collector system by electricity from off-vehicle sources</a:t>
            </a:r>
            <a:r>
              <a:rPr lang="en-US" altLang="ko-KR" sz="2000" dirty="0">
                <a:solidFill>
                  <a:srgbClr val="1F1F1F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/>
            </a:r>
            <a:br>
              <a:rPr lang="en-US" altLang="ko-KR" sz="2000" dirty="0">
                <a:solidFill>
                  <a:srgbClr val="1F1F1F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</a:br>
            <a:endParaRPr kumimoji="0" lang="ko-KR" altLang="ko-KR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5" name="내용 개체 틀 2">
            <a:extLst>
              <a:ext uri="{FF2B5EF4-FFF2-40B4-BE49-F238E27FC236}">
                <a16:creationId xmlns:a16="http://schemas.microsoft.com/office/drawing/2014/main" id="{615DB4C9-BFAB-7EBA-9244-28FDB8C19890}"/>
              </a:ext>
            </a:extLst>
          </p:cNvPr>
          <p:cNvSpPr txBox="1">
            <a:spLocks/>
          </p:cNvSpPr>
          <p:nvPr/>
        </p:nvSpPr>
        <p:spPr>
          <a:xfrm>
            <a:off x="358220" y="3817054"/>
            <a:ext cx="8651660" cy="23766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363" indent="-360363" latinLnBrk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sz="2400" b="1" dirty="0">
                <a:latin typeface="굴림" pitchFamily="50" charset="-127"/>
                <a:ea typeface="굴림" pitchFamily="50" charset="-127"/>
              </a:rPr>
              <a:t>전기자동차의 작동원리</a:t>
            </a:r>
            <a:endParaRPr lang="en-US" altLang="ko-KR" sz="24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marL="720725" lvl="1" indent="-360363" latinLnBrk="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latin typeface="굴림" pitchFamily="50" charset="-127"/>
                <a:ea typeface="굴림" pitchFamily="50" charset="-127"/>
              </a:rPr>
              <a:t>내연기관 엔진 없이 충전된 고전압 배터리에서 전기에너지를 전기모터로 공급하여 구동력을 발생시키는 차량</a:t>
            </a:r>
            <a:endParaRPr lang="en-US" altLang="ko-KR" sz="2000" dirty="0">
              <a:latin typeface="굴림" pitchFamily="50" charset="-127"/>
              <a:ea typeface="굴림" pitchFamily="50" charset="-127"/>
            </a:endParaRPr>
          </a:p>
          <a:p>
            <a:pPr marL="720725" lvl="1" indent="-360363" latinLnBrk="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latin typeface="굴림" pitchFamily="50" charset="-127"/>
                <a:ea typeface="굴림" pitchFamily="50" charset="-127"/>
              </a:rPr>
              <a:t>화석연료를 전혀 사용하지 않는 무공해 차량</a:t>
            </a:r>
            <a:endParaRPr lang="en-US" altLang="ko-KR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6" name="동영상">
            <a:hlinkClick r:id="" action="ppaction://media"/>
            <a:extLst>
              <a:ext uri="{FF2B5EF4-FFF2-40B4-BE49-F238E27FC236}">
                <a16:creationId xmlns:a16="http://schemas.microsoft.com/office/drawing/2014/main" id="{AA71D4BF-A0D1-ED5E-5C9C-F6997878329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134412" y="1986991"/>
            <a:ext cx="1505689" cy="1158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446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75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사각형: 둥근 한쪽 모서리 5">
            <a:extLst>
              <a:ext uri="{FF2B5EF4-FFF2-40B4-BE49-F238E27FC236}">
                <a16:creationId xmlns:a16="http://schemas.microsoft.com/office/drawing/2014/main" id="{166EE601-2246-7167-DCE2-9D5015902333}"/>
              </a:ext>
            </a:extLst>
          </p:cNvPr>
          <p:cNvSpPr/>
          <p:nvPr/>
        </p:nvSpPr>
        <p:spPr>
          <a:xfrm>
            <a:off x="295564" y="2529533"/>
            <a:ext cx="1630220" cy="1756800"/>
          </a:xfrm>
          <a:prstGeom prst="round1Rect">
            <a:avLst/>
          </a:prstGeom>
          <a:gradFill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5">
                  <a:lumMod val="75000"/>
                </a:schemeClr>
              </a:gs>
            </a:gsLst>
            <a:lin ang="5400000" scaled="1"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구조</a:t>
            </a:r>
          </a:p>
        </p:txBody>
      </p:sp>
      <p:sp>
        <p:nvSpPr>
          <p:cNvPr id="8" name="사각형: 둥근 한쪽 모서리 7">
            <a:extLst>
              <a:ext uri="{FF2B5EF4-FFF2-40B4-BE49-F238E27FC236}">
                <a16:creationId xmlns:a16="http://schemas.microsoft.com/office/drawing/2014/main" id="{7EA6030C-C764-7AC1-17BC-2F5139255958}"/>
              </a:ext>
            </a:extLst>
          </p:cNvPr>
          <p:cNvSpPr/>
          <p:nvPr/>
        </p:nvSpPr>
        <p:spPr>
          <a:xfrm>
            <a:off x="295564" y="4286333"/>
            <a:ext cx="1630220" cy="1756800"/>
          </a:xfrm>
          <a:prstGeom prst="round1Rect">
            <a:avLst/>
          </a:prstGeom>
          <a:gradFill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5">
                  <a:lumMod val="75000"/>
                </a:schemeClr>
              </a:gs>
            </a:gsLst>
            <a:lin ang="5400000" scaled="1"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특징</a:t>
            </a:r>
          </a:p>
        </p:txBody>
      </p:sp>
      <p:sp>
        <p:nvSpPr>
          <p:cNvPr id="9" name="팔각형 8">
            <a:extLst>
              <a:ext uri="{FF2B5EF4-FFF2-40B4-BE49-F238E27FC236}">
                <a16:creationId xmlns:a16="http://schemas.microsoft.com/office/drawing/2014/main" id="{A663AF94-7F68-4AA8-8417-5F7D33FA7D6F}"/>
              </a:ext>
            </a:extLst>
          </p:cNvPr>
          <p:cNvSpPr/>
          <p:nvPr/>
        </p:nvSpPr>
        <p:spPr>
          <a:xfrm>
            <a:off x="1925921" y="1670933"/>
            <a:ext cx="2440800" cy="864000"/>
          </a:xfrm>
          <a:prstGeom prst="octagon">
            <a:avLst/>
          </a:prstGeom>
          <a:solidFill>
            <a:srgbClr val="92D05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0" name="사다리꼴 9">
            <a:extLst>
              <a:ext uri="{FF2B5EF4-FFF2-40B4-BE49-F238E27FC236}">
                <a16:creationId xmlns:a16="http://schemas.microsoft.com/office/drawing/2014/main" id="{EFC4D75C-26F8-F756-665D-01C1805E2BF8}"/>
              </a:ext>
            </a:extLst>
          </p:cNvPr>
          <p:cNvSpPr/>
          <p:nvPr/>
        </p:nvSpPr>
        <p:spPr>
          <a:xfrm>
            <a:off x="2335427" y="1670933"/>
            <a:ext cx="1621786" cy="864000"/>
          </a:xfrm>
          <a:prstGeom prst="trapezoid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하이브리드</a:t>
            </a:r>
          </a:p>
        </p:txBody>
      </p:sp>
      <p:sp>
        <p:nvSpPr>
          <p:cNvPr id="11" name="팔각형 10">
            <a:extLst>
              <a:ext uri="{FF2B5EF4-FFF2-40B4-BE49-F238E27FC236}">
                <a16:creationId xmlns:a16="http://schemas.microsoft.com/office/drawing/2014/main" id="{585E4FAD-79CF-2030-AFFA-6BA7BB9FFA5F}"/>
              </a:ext>
            </a:extLst>
          </p:cNvPr>
          <p:cNvSpPr/>
          <p:nvPr/>
        </p:nvSpPr>
        <p:spPr>
          <a:xfrm>
            <a:off x="4366273" y="1670933"/>
            <a:ext cx="2440800" cy="864000"/>
          </a:xfrm>
          <a:prstGeom prst="octagon">
            <a:avLst/>
          </a:prstGeom>
          <a:solidFill>
            <a:srgbClr val="92D05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3" name="사다리꼴 12">
            <a:extLst>
              <a:ext uri="{FF2B5EF4-FFF2-40B4-BE49-F238E27FC236}">
                <a16:creationId xmlns:a16="http://schemas.microsoft.com/office/drawing/2014/main" id="{436BD869-B344-859E-AEC4-8A857CA27DE7}"/>
              </a:ext>
            </a:extLst>
          </p:cNvPr>
          <p:cNvSpPr/>
          <p:nvPr/>
        </p:nvSpPr>
        <p:spPr>
          <a:xfrm>
            <a:off x="4776843" y="1670933"/>
            <a:ext cx="1621786" cy="864000"/>
          </a:xfrm>
          <a:prstGeom prst="trapezoid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플러그인</a:t>
            </a:r>
            <a:endParaRPr lang="en-US" altLang="ko-KR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하이브리드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00692DB-F183-5CBB-4028-87C9ABCDED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4</a:t>
            </a:fld>
            <a:endParaRPr lang="ko-KR" alt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E5C547CE-9FBE-21FA-A1EE-2B5D47C70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2. </a:t>
            </a:r>
            <a:r>
              <a:rPr lang="ko-KR" altLang="en-US" dirty="0"/>
              <a:t>전기자동차 종류별 비교</a:t>
            </a:r>
          </a:p>
        </p:txBody>
      </p:sp>
      <p:sp>
        <p:nvSpPr>
          <p:cNvPr id="16" name="팔각형 15">
            <a:extLst>
              <a:ext uri="{FF2B5EF4-FFF2-40B4-BE49-F238E27FC236}">
                <a16:creationId xmlns:a16="http://schemas.microsoft.com/office/drawing/2014/main" id="{F9D9D3D5-9055-4237-A55F-449AD01DC723}"/>
              </a:ext>
            </a:extLst>
          </p:cNvPr>
          <p:cNvSpPr/>
          <p:nvPr/>
        </p:nvSpPr>
        <p:spPr>
          <a:xfrm>
            <a:off x="6807072" y="1670933"/>
            <a:ext cx="2440800" cy="864000"/>
          </a:xfrm>
          <a:prstGeom prst="octagon">
            <a:avLst/>
          </a:prstGeom>
          <a:solidFill>
            <a:srgbClr val="92D05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7" name="사다리꼴 16">
            <a:extLst>
              <a:ext uri="{FF2B5EF4-FFF2-40B4-BE49-F238E27FC236}">
                <a16:creationId xmlns:a16="http://schemas.microsoft.com/office/drawing/2014/main" id="{4AEAE7C4-669F-4575-90D7-62BEA2C0B6E9}"/>
              </a:ext>
            </a:extLst>
          </p:cNvPr>
          <p:cNvSpPr/>
          <p:nvPr/>
        </p:nvSpPr>
        <p:spPr>
          <a:xfrm>
            <a:off x="7217642" y="1670933"/>
            <a:ext cx="1621786" cy="864000"/>
          </a:xfrm>
          <a:prstGeom prst="trapezoid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전기차</a:t>
            </a:r>
          </a:p>
        </p:txBody>
      </p:sp>
      <p:graphicFrame>
        <p:nvGraphicFramePr>
          <p:cNvPr id="5" name="표 5">
            <a:extLst>
              <a:ext uri="{FF2B5EF4-FFF2-40B4-BE49-F238E27FC236}">
                <a16:creationId xmlns:a16="http://schemas.microsoft.com/office/drawing/2014/main" id="{36112E93-4EF5-0754-8D8B-8A4A12D2ACEF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451517554"/>
              </p:ext>
            </p:extLst>
          </p:nvPr>
        </p:nvGraphicFramePr>
        <p:xfrm>
          <a:off x="1923523" y="2541587"/>
          <a:ext cx="7325103" cy="3515930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2441701">
                  <a:extLst>
                    <a:ext uri="{9D8B030D-6E8A-4147-A177-3AD203B41FA5}">
                      <a16:colId xmlns:a16="http://schemas.microsoft.com/office/drawing/2014/main" val="3405079074"/>
                    </a:ext>
                  </a:extLst>
                </a:gridCol>
                <a:gridCol w="2441701">
                  <a:extLst>
                    <a:ext uri="{9D8B030D-6E8A-4147-A177-3AD203B41FA5}">
                      <a16:colId xmlns:a16="http://schemas.microsoft.com/office/drawing/2014/main" val="3337649278"/>
                    </a:ext>
                  </a:extLst>
                </a:gridCol>
                <a:gridCol w="2441701">
                  <a:extLst>
                    <a:ext uri="{9D8B030D-6E8A-4147-A177-3AD203B41FA5}">
                      <a16:colId xmlns:a16="http://schemas.microsoft.com/office/drawing/2014/main" val="2691369860"/>
                    </a:ext>
                  </a:extLst>
                </a:gridCol>
              </a:tblGrid>
              <a:tr h="1757965">
                <a:tc>
                  <a:txBody>
                    <a:bodyPr/>
                    <a:lstStyle/>
                    <a:p>
                      <a:pPr algn="ctr" rtl="0" latinLnBrk="0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엔진 </a:t>
                      </a:r>
                      <a:r>
                        <a:rPr lang="en-US" altLang="ko-KR" dirty="0"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+ </a:t>
                      </a:r>
                      <a:r>
                        <a:rPr lang="ko-KR" altLang="en-US" dirty="0"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모터</a:t>
                      </a:r>
                      <a:r>
                        <a:rPr lang="en-US" altLang="ko-KR" dirty="0"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(</a:t>
                      </a:r>
                      <a:r>
                        <a:rPr lang="ko-KR" altLang="en-US" dirty="0"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보조</a:t>
                      </a:r>
                      <a:r>
                        <a:rPr lang="en-US" altLang="ko-KR" dirty="0"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)</a:t>
                      </a:r>
                    </a:p>
                    <a:p>
                      <a:pPr algn="ctr" rtl="0" latinLnBrk="0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화석 연료 에너지와 </a:t>
                      </a:r>
                      <a:endParaRPr lang="en-US" altLang="ko-KR" dirty="0">
                        <a:latin typeface="돋움" panose="020B0600000101010101" pitchFamily="50" charset="-127"/>
                        <a:ea typeface="돋움" panose="020B0600000101010101" pitchFamily="50" charset="-127"/>
                      </a:endParaRPr>
                    </a:p>
                    <a:p>
                      <a:pPr algn="ctr" rtl="0" latinLnBrk="0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전기 에너지를 </a:t>
                      </a:r>
                      <a:endParaRPr lang="en-US" altLang="ko-KR" dirty="0">
                        <a:latin typeface="돋움" panose="020B0600000101010101" pitchFamily="50" charset="-127"/>
                        <a:ea typeface="돋움" panose="020B0600000101010101" pitchFamily="50" charset="-127"/>
                      </a:endParaRPr>
                    </a:p>
                    <a:p>
                      <a:pPr algn="ctr" rtl="0" latinLnBrk="0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사용하여 구동</a:t>
                      </a:r>
                      <a:endParaRPr lang="en-US" altLang="ko-KR" dirty="0">
                        <a:latin typeface="돋움" panose="020B0600000101010101" pitchFamily="50" charset="-127"/>
                        <a:ea typeface="돋움" panose="020B0600000101010101" pitchFamily="50" charset="-127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latinLnBrk="0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모터로 주행 가능</a:t>
                      </a:r>
                      <a:endParaRPr lang="en-US" altLang="ko-KR" dirty="0">
                        <a:latin typeface="돋움" panose="020B0600000101010101" pitchFamily="50" charset="-127"/>
                        <a:ea typeface="돋움" panose="020B0600000101010101" pitchFamily="50" charset="-127"/>
                      </a:endParaRPr>
                    </a:p>
                    <a:p>
                      <a:pPr algn="ctr" rtl="0" latinLnBrk="0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가정이나 충전소에서 </a:t>
                      </a:r>
                      <a:endParaRPr lang="en-US" altLang="ko-KR" dirty="0">
                        <a:latin typeface="돋움" panose="020B0600000101010101" pitchFamily="50" charset="-127"/>
                        <a:ea typeface="돋움" panose="020B0600000101010101" pitchFamily="50" charset="-127"/>
                      </a:endParaRPr>
                    </a:p>
                    <a:p>
                      <a:pPr algn="ctr" rtl="0" latinLnBrk="0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쉽게 충전할 수 있는 </a:t>
                      </a:r>
                      <a:endParaRPr lang="en-US" altLang="ko-KR" dirty="0">
                        <a:latin typeface="돋움" panose="020B0600000101010101" pitchFamily="50" charset="-127"/>
                        <a:ea typeface="돋움" panose="020B0600000101010101" pitchFamily="50" charset="-127"/>
                      </a:endParaRPr>
                    </a:p>
                    <a:p>
                      <a:pPr algn="ctr" rtl="0" latinLnBrk="0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전기 플러그 장착</a:t>
                      </a:r>
                      <a:endParaRPr lang="ko-KR" dirty="0">
                        <a:latin typeface="돋움" panose="020B0600000101010101" pitchFamily="50" charset="-127"/>
                        <a:ea typeface="돋움" panose="020B0600000101010101" pitchFamily="50" charset="-127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내연기관 없이 </a:t>
                      </a:r>
                      <a:endParaRPr lang="en-US" altLang="ko-KR" dirty="0">
                        <a:latin typeface="돋움" panose="020B0600000101010101" pitchFamily="50" charset="-127"/>
                        <a:ea typeface="돋움" panose="020B0600000101010101" pitchFamily="50" charset="-127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모터와 배터리가</a:t>
                      </a:r>
                      <a:endParaRPr lang="en-US" altLang="ko-KR" dirty="0">
                        <a:latin typeface="돋움" panose="020B0600000101010101" pitchFamily="50" charset="-127"/>
                        <a:ea typeface="돋움" panose="020B0600000101010101" pitchFamily="50" charset="-127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엔진과 화석연료의 </a:t>
                      </a:r>
                      <a:endParaRPr lang="en-US" altLang="ko-KR" dirty="0">
                        <a:latin typeface="돋움" panose="020B0600000101010101" pitchFamily="50" charset="-127"/>
                        <a:ea typeface="돋움" panose="020B0600000101010101" pitchFamily="50" charset="-127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역할을 대신 수행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180716863"/>
                  </a:ext>
                </a:extLst>
              </a:tr>
              <a:tr h="1757965">
                <a:tc>
                  <a:txBody>
                    <a:bodyPr/>
                    <a:lstStyle/>
                    <a:p>
                      <a:pPr algn="ctr" rtl="0" latinLnBrk="0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주행 </a:t>
                      </a:r>
                      <a:r>
                        <a:rPr lang="ko-KR" altLang="en-US" dirty="0" err="1"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조건별로</a:t>
                      </a:r>
                      <a:r>
                        <a:rPr lang="ko-KR" altLang="en-US" dirty="0"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 </a:t>
                      </a:r>
                      <a:endParaRPr lang="en-US" altLang="ko-KR" dirty="0">
                        <a:latin typeface="돋움" panose="020B0600000101010101" pitchFamily="50" charset="-127"/>
                        <a:ea typeface="돋움" panose="020B0600000101010101" pitchFamily="50" charset="-127"/>
                      </a:endParaRPr>
                    </a:p>
                    <a:p>
                      <a:pPr algn="ctr" rtl="0" latinLnBrk="0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엔진과 모터를 조합하여 </a:t>
                      </a:r>
                      <a:endParaRPr lang="en-US" altLang="ko-KR" dirty="0">
                        <a:latin typeface="돋움" panose="020B0600000101010101" pitchFamily="50" charset="-127"/>
                        <a:ea typeface="돋움" panose="020B0600000101010101" pitchFamily="50" charset="-127"/>
                      </a:endParaRPr>
                    </a:p>
                    <a:p>
                      <a:pPr algn="ctr" rtl="0" latinLnBrk="0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최적운행 </a:t>
                      </a:r>
                      <a:endParaRPr lang="ko-KR" dirty="0">
                        <a:latin typeface="돋움" panose="020B0600000101010101" pitchFamily="50" charset="-127"/>
                        <a:ea typeface="돋움" panose="020B0600000101010101" pitchFamily="50" charset="-127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latinLnBrk="0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외부 전원 배터리 충전</a:t>
                      </a:r>
                      <a:endParaRPr lang="en-US" altLang="ko-KR" dirty="0">
                        <a:latin typeface="돋움" panose="020B0600000101010101" pitchFamily="50" charset="-127"/>
                        <a:ea typeface="돋움" panose="020B0600000101010101" pitchFamily="50" charset="-127"/>
                      </a:endParaRPr>
                    </a:p>
                    <a:p>
                      <a:pPr algn="ctr" rtl="0" latinLnBrk="0">
                        <a:lnSpc>
                          <a:spcPct val="150000"/>
                        </a:lnSpc>
                      </a:pPr>
                      <a:r>
                        <a:rPr lang="ko-KR" altLang="en-US" dirty="0" err="1"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하이브리드</a:t>
                      </a:r>
                      <a:r>
                        <a:rPr lang="ko-KR" altLang="en-US" dirty="0"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 </a:t>
                      </a:r>
                      <a:endParaRPr lang="en-US" altLang="ko-KR" dirty="0">
                        <a:latin typeface="돋움" panose="020B0600000101010101" pitchFamily="50" charset="-127"/>
                        <a:ea typeface="돋움" panose="020B0600000101010101" pitchFamily="50" charset="-127"/>
                      </a:endParaRPr>
                    </a:p>
                    <a:p>
                      <a:pPr algn="ctr" rtl="0" latinLnBrk="0">
                        <a:lnSpc>
                          <a:spcPct val="150000"/>
                        </a:lnSpc>
                      </a:pPr>
                      <a:r>
                        <a:rPr lang="en-US" altLang="ko-KR" dirty="0"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+</a:t>
                      </a:r>
                      <a:r>
                        <a:rPr lang="en-US" altLang="ko-KR" baseline="0" dirty="0"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 </a:t>
                      </a:r>
                      <a:r>
                        <a:rPr lang="ko-KR" altLang="en-US" baseline="0" dirty="0" err="1"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전기차</a:t>
                      </a:r>
                      <a:r>
                        <a:rPr lang="ko-KR" altLang="en-US" baseline="0" dirty="0"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 특성</a:t>
                      </a:r>
                      <a:endParaRPr lang="en-US" altLang="ko-KR" dirty="0">
                        <a:latin typeface="돋움" panose="020B0600000101010101" pitchFamily="50" charset="-127"/>
                        <a:ea typeface="돋움" panose="020B0600000101010101" pitchFamily="50" charset="-127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latinLnBrk="0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충전된 </a:t>
                      </a:r>
                      <a:endParaRPr lang="en-US" altLang="ko-KR" dirty="0">
                        <a:latin typeface="돋움" panose="020B0600000101010101" pitchFamily="50" charset="-127"/>
                        <a:ea typeface="돋움" panose="020B0600000101010101" pitchFamily="50" charset="-127"/>
                      </a:endParaRPr>
                    </a:p>
                    <a:p>
                      <a:pPr algn="ctr" rtl="0" latinLnBrk="0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전기 에너지로 운행</a:t>
                      </a:r>
                      <a:endParaRPr lang="ko-KR" dirty="0">
                        <a:latin typeface="돋움" panose="020B0600000101010101" pitchFamily="50" charset="-127"/>
                        <a:ea typeface="돋움" panose="020B0600000101010101" pitchFamily="50" charset="-127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742148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38073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EEF45944-D6CC-D1C6-03A2-5686FCEC8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5</a:t>
            </a:fld>
            <a:endParaRPr lang="ko-KR" alt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E07C9B8D-A3FB-9756-FA33-5FA8FE4BB8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3. </a:t>
            </a:r>
            <a:r>
              <a:rPr lang="ko-KR" altLang="en-US" dirty="0"/>
              <a:t>전기차 충전기 구축 현황</a:t>
            </a:r>
          </a:p>
        </p:txBody>
      </p:sp>
      <p:graphicFrame>
        <p:nvGraphicFramePr>
          <p:cNvPr id="12" name="내용 개체 틀 11">
            <a:extLst>
              <a:ext uri="{FF2B5EF4-FFF2-40B4-BE49-F238E27FC236}">
                <a16:creationId xmlns:a16="http://schemas.microsoft.com/office/drawing/2014/main" id="{7D39E297-7A42-BC49-AADC-54A219ED11CA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600028064"/>
              </p:ext>
            </p:extLst>
          </p:nvPr>
        </p:nvGraphicFramePr>
        <p:xfrm>
          <a:off x="681037" y="1376313"/>
          <a:ext cx="8543925" cy="47416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화살표: 오각형 12">
            <a:extLst>
              <a:ext uri="{FF2B5EF4-FFF2-40B4-BE49-F238E27FC236}">
                <a16:creationId xmlns:a16="http://schemas.microsoft.com/office/drawing/2014/main" id="{2960FB6A-DF75-F1A8-DE4A-7F126BDF61E5}"/>
              </a:ext>
            </a:extLst>
          </p:cNvPr>
          <p:cNvSpPr/>
          <p:nvPr/>
        </p:nvSpPr>
        <p:spPr>
          <a:xfrm>
            <a:off x="5103340" y="2192171"/>
            <a:ext cx="2211860" cy="404504"/>
          </a:xfrm>
          <a:prstGeom prst="homePlate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2024</a:t>
            </a:r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년 </a:t>
            </a:r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11</a:t>
            </a:r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월 누적</a:t>
            </a:r>
          </a:p>
        </p:txBody>
      </p:sp>
    </p:spTree>
    <p:extLst>
      <p:ext uri="{BB962C8B-B14F-4D97-AF65-F5344CB8AC3E}">
        <p14:creationId xmlns:p14="http://schemas.microsoft.com/office/powerpoint/2010/main" val="173179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>
            <a:extLst>
              <a:ext uri="{FF2B5EF4-FFF2-40B4-BE49-F238E27FC236}">
                <a16:creationId xmlns:a16="http://schemas.microsoft.com/office/drawing/2014/main" id="{50B4F2B9-475C-E050-8BB0-687C17D1A8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6</a:t>
            </a:fld>
            <a:endParaRPr lang="ko-KR" altLang="en-US"/>
          </a:p>
        </p:txBody>
      </p:sp>
      <p:sp>
        <p:nvSpPr>
          <p:cNvPr id="4" name="제목 3">
            <a:extLst>
              <a:ext uri="{FF2B5EF4-FFF2-40B4-BE49-F238E27FC236}">
                <a16:creationId xmlns:a16="http://schemas.microsoft.com/office/drawing/2014/main" id="{AA9DD3FC-0FE5-DB10-96E5-E8E6BDB688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4. </a:t>
            </a:r>
            <a:r>
              <a:rPr lang="ko-KR" altLang="en-US" dirty="0"/>
              <a:t>전기자동차 특징 및 충전시스템</a:t>
            </a:r>
          </a:p>
        </p:txBody>
      </p:sp>
      <p:sp>
        <p:nvSpPr>
          <p:cNvPr id="54" name="한쪽 모서리는 잘리고 다른 쪽 모서리는 둥근 사각형 55">
            <a:extLst>
              <a:ext uri="{FF2B5EF4-FFF2-40B4-BE49-F238E27FC236}">
                <a16:creationId xmlns:a16="http://schemas.microsoft.com/office/drawing/2014/main" id="{2C8A369B-1B05-B2C7-3A31-60839E534FBE}"/>
              </a:ext>
            </a:extLst>
          </p:cNvPr>
          <p:cNvSpPr/>
          <p:nvPr/>
        </p:nvSpPr>
        <p:spPr>
          <a:xfrm flipV="1">
            <a:off x="215877" y="1433192"/>
            <a:ext cx="4731876" cy="4553397"/>
          </a:xfrm>
          <a:prstGeom prst="round1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55" name="화살표: 갈매기형 수장 54">
            <a:extLst>
              <a:ext uri="{FF2B5EF4-FFF2-40B4-BE49-F238E27FC236}">
                <a16:creationId xmlns:a16="http://schemas.microsoft.com/office/drawing/2014/main" id="{0E155E77-58A5-1176-1C5E-FFDAFE1CFE32}"/>
              </a:ext>
            </a:extLst>
          </p:cNvPr>
          <p:cNvSpPr/>
          <p:nvPr/>
        </p:nvSpPr>
        <p:spPr>
          <a:xfrm>
            <a:off x="647011" y="5008315"/>
            <a:ext cx="1756508" cy="742521"/>
          </a:xfrm>
          <a:prstGeom prst="chevron">
            <a:avLst/>
          </a:prstGeom>
          <a:solidFill>
            <a:schemeClr val="accent5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배출 없음</a:t>
            </a:r>
          </a:p>
        </p:txBody>
      </p:sp>
      <p:sp>
        <p:nvSpPr>
          <p:cNvPr id="56" name="설명선: 오른쪽 화살표 55">
            <a:extLst>
              <a:ext uri="{FF2B5EF4-FFF2-40B4-BE49-F238E27FC236}">
                <a16:creationId xmlns:a16="http://schemas.microsoft.com/office/drawing/2014/main" id="{8C1E521C-B39F-26FE-8949-1B1AAF35797E}"/>
              </a:ext>
            </a:extLst>
          </p:cNvPr>
          <p:cNvSpPr/>
          <p:nvPr/>
        </p:nvSpPr>
        <p:spPr>
          <a:xfrm>
            <a:off x="847463" y="1162053"/>
            <a:ext cx="3381638" cy="533281"/>
          </a:xfrm>
          <a:prstGeom prst="rightArrowCallout">
            <a:avLst/>
          </a:prstGeom>
          <a:solidFill>
            <a:schemeClr val="accent6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전기차 특징</a:t>
            </a:r>
          </a:p>
        </p:txBody>
      </p:sp>
      <p:sp>
        <p:nvSpPr>
          <p:cNvPr id="57" name="배지 56">
            <a:extLst>
              <a:ext uri="{FF2B5EF4-FFF2-40B4-BE49-F238E27FC236}">
                <a16:creationId xmlns:a16="http://schemas.microsoft.com/office/drawing/2014/main" id="{2428D338-011B-C583-B1E0-6DFF47D9F6D9}"/>
              </a:ext>
            </a:extLst>
          </p:cNvPr>
          <p:cNvSpPr/>
          <p:nvPr/>
        </p:nvSpPr>
        <p:spPr>
          <a:xfrm flipH="1">
            <a:off x="2769131" y="5069376"/>
            <a:ext cx="1702428" cy="681461"/>
          </a:xfrm>
          <a:prstGeom prst="plaque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질소산화물</a:t>
            </a:r>
          </a:p>
        </p:txBody>
      </p:sp>
      <p:graphicFrame>
        <p:nvGraphicFramePr>
          <p:cNvPr id="58" name="다이어그램 57">
            <a:extLst>
              <a:ext uri="{FF2B5EF4-FFF2-40B4-BE49-F238E27FC236}">
                <a16:creationId xmlns:a16="http://schemas.microsoft.com/office/drawing/2014/main" id="{183CC10F-64FD-0A35-5CB6-803D03D94AF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12522973"/>
              </p:ext>
            </p:extLst>
          </p:nvPr>
        </p:nvGraphicFramePr>
        <p:xfrm>
          <a:off x="404301" y="2708725"/>
          <a:ext cx="4236016" cy="14335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0" name="십자형 59">
            <a:extLst>
              <a:ext uri="{FF2B5EF4-FFF2-40B4-BE49-F238E27FC236}">
                <a16:creationId xmlns:a16="http://schemas.microsoft.com/office/drawing/2014/main" id="{40AE5865-D0AF-0E7F-EFE2-EDE7F14CB4B2}"/>
              </a:ext>
            </a:extLst>
          </p:cNvPr>
          <p:cNvSpPr/>
          <p:nvPr/>
        </p:nvSpPr>
        <p:spPr>
          <a:xfrm rot="21183206">
            <a:off x="686939" y="4303419"/>
            <a:ext cx="1676653" cy="543730"/>
          </a:xfrm>
          <a:prstGeom prst="plus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친환경적</a:t>
            </a:r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61" name="오각형 60">
            <a:extLst>
              <a:ext uri="{FF2B5EF4-FFF2-40B4-BE49-F238E27FC236}">
                <a16:creationId xmlns:a16="http://schemas.microsoft.com/office/drawing/2014/main" id="{41774D4D-61F5-00EC-B919-393E993B9971}"/>
              </a:ext>
            </a:extLst>
          </p:cNvPr>
          <p:cNvSpPr/>
          <p:nvPr/>
        </p:nvSpPr>
        <p:spPr>
          <a:xfrm flipH="1" flipV="1">
            <a:off x="2742091" y="4350738"/>
            <a:ext cx="1756508" cy="643200"/>
          </a:xfrm>
          <a:prstGeom prst="pentagon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63" name="한쪽 모서리는 잘리고 다른 쪽 모서리는 둥근 사각형 50">
            <a:extLst>
              <a:ext uri="{FF2B5EF4-FFF2-40B4-BE49-F238E27FC236}">
                <a16:creationId xmlns:a16="http://schemas.microsoft.com/office/drawing/2014/main" id="{E170BEC4-6378-A160-01F8-AA4A82F8AD1D}"/>
              </a:ext>
            </a:extLst>
          </p:cNvPr>
          <p:cNvSpPr/>
          <p:nvPr/>
        </p:nvSpPr>
        <p:spPr>
          <a:xfrm flipH="1" flipV="1">
            <a:off x="5143431" y="1465998"/>
            <a:ext cx="4601501" cy="4552921"/>
          </a:xfrm>
          <a:prstGeom prst="round1Rect">
            <a:avLst/>
          </a:prstGeom>
          <a:solidFill>
            <a:schemeClr val="accent6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64" name="순서도: 문서 97">
            <a:extLst>
              <a:ext uri="{FF2B5EF4-FFF2-40B4-BE49-F238E27FC236}">
                <a16:creationId xmlns:a16="http://schemas.microsoft.com/office/drawing/2014/main" id="{167A2178-EC7B-19C5-D7DD-A245221CD18A}"/>
              </a:ext>
            </a:extLst>
          </p:cNvPr>
          <p:cNvSpPr/>
          <p:nvPr/>
        </p:nvSpPr>
        <p:spPr>
          <a:xfrm>
            <a:off x="5392132" y="3644435"/>
            <a:ext cx="1785792" cy="673980"/>
          </a:xfrm>
          <a:prstGeom prst="flowChartOnlineStorage">
            <a:avLst/>
          </a:prstGeom>
          <a:solidFill>
            <a:srgbClr val="FFFF9F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t>대전류</a:t>
            </a:r>
            <a:r>
              <a:rPr lang="ko-KR" altLang="en-US" dirty="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t> 충전</a:t>
            </a:r>
          </a:p>
        </p:txBody>
      </p:sp>
      <p:sp>
        <p:nvSpPr>
          <p:cNvPr id="65" name="순서도: 문서 97">
            <a:extLst>
              <a:ext uri="{FF2B5EF4-FFF2-40B4-BE49-F238E27FC236}">
                <a16:creationId xmlns:a16="http://schemas.microsoft.com/office/drawing/2014/main" id="{BC8C7AF1-93DB-2FC6-C924-2938552E3663}"/>
              </a:ext>
            </a:extLst>
          </p:cNvPr>
          <p:cNvSpPr/>
          <p:nvPr/>
        </p:nvSpPr>
        <p:spPr>
          <a:xfrm flipH="1">
            <a:off x="7627870" y="3652277"/>
            <a:ext cx="1785792" cy="673980"/>
          </a:xfrm>
          <a:prstGeom prst="flowChartOnlineStorage">
            <a:avLst/>
          </a:prstGeom>
          <a:solidFill>
            <a:srgbClr val="FFFF9F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t>저전류</a:t>
            </a:r>
            <a:r>
              <a:rPr lang="ko-KR" altLang="en-US" dirty="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t> 충전</a:t>
            </a:r>
          </a:p>
        </p:txBody>
      </p:sp>
      <p:sp>
        <p:nvSpPr>
          <p:cNvPr id="66" name="설명선: 오른쪽 화살표 65">
            <a:extLst>
              <a:ext uri="{FF2B5EF4-FFF2-40B4-BE49-F238E27FC236}">
                <a16:creationId xmlns:a16="http://schemas.microsoft.com/office/drawing/2014/main" id="{4FABEB55-E9A0-9DF6-C148-58A2FFE8F3E8}"/>
              </a:ext>
            </a:extLst>
          </p:cNvPr>
          <p:cNvSpPr/>
          <p:nvPr/>
        </p:nvSpPr>
        <p:spPr>
          <a:xfrm flipH="1">
            <a:off x="5761719" y="1197444"/>
            <a:ext cx="3521958" cy="537108"/>
          </a:xfrm>
          <a:prstGeom prst="rightArrowCallou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충전 시스템</a:t>
            </a:r>
          </a:p>
        </p:txBody>
      </p:sp>
      <p:cxnSp>
        <p:nvCxnSpPr>
          <p:cNvPr id="67" name="구부러진 연결선 15">
            <a:extLst>
              <a:ext uri="{FF2B5EF4-FFF2-40B4-BE49-F238E27FC236}">
                <a16:creationId xmlns:a16="http://schemas.microsoft.com/office/drawing/2014/main" id="{283AB3EB-BC5D-CA6E-2769-31530D7B437E}"/>
              </a:ext>
            </a:extLst>
          </p:cNvPr>
          <p:cNvCxnSpPr>
            <a:cxnSpLocks/>
            <a:stCxn id="64" idx="0"/>
            <a:endCxn id="65" idx="0"/>
          </p:cNvCxnSpPr>
          <p:nvPr/>
        </p:nvCxnSpPr>
        <p:spPr>
          <a:xfrm rot="16200000" flipH="1">
            <a:off x="7398976" y="2530487"/>
            <a:ext cx="7842" cy="2235738"/>
          </a:xfrm>
          <a:prstGeom prst="curvedConnector3">
            <a:avLst>
              <a:gd name="adj1" fmla="val -2915073"/>
            </a:avLst>
          </a:prstGeom>
          <a:ln w="28575">
            <a:solidFill>
              <a:schemeClr val="tx1"/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원통형 67">
            <a:extLst>
              <a:ext uri="{FF2B5EF4-FFF2-40B4-BE49-F238E27FC236}">
                <a16:creationId xmlns:a16="http://schemas.microsoft.com/office/drawing/2014/main" id="{0D6B361C-0AE3-390C-3FDC-D2D587F96AD1}"/>
              </a:ext>
            </a:extLst>
          </p:cNvPr>
          <p:cNvSpPr/>
          <p:nvPr/>
        </p:nvSpPr>
        <p:spPr>
          <a:xfrm>
            <a:off x="7701696" y="4523087"/>
            <a:ext cx="1704312" cy="546289"/>
          </a:xfrm>
          <a:prstGeom prst="can">
            <a:avLst/>
          </a:prstGeom>
          <a:solidFill>
            <a:schemeClr val="tx2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rPr>
              <a:t>완속충전</a:t>
            </a: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9" name="왼쪽/오른쪽/위쪽/아래쪽 설명선 33">
            <a:extLst>
              <a:ext uri="{FF2B5EF4-FFF2-40B4-BE49-F238E27FC236}">
                <a16:creationId xmlns:a16="http://schemas.microsoft.com/office/drawing/2014/main" id="{35F6C0EA-5FEA-44B9-1BF2-AD66148B7627}"/>
              </a:ext>
            </a:extLst>
          </p:cNvPr>
          <p:cNvSpPr/>
          <p:nvPr/>
        </p:nvSpPr>
        <p:spPr>
          <a:xfrm>
            <a:off x="5447362" y="2394766"/>
            <a:ext cx="1424287" cy="785173"/>
          </a:xfrm>
          <a:prstGeom prst="round2DiagRect">
            <a:avLst/>
          </a:prstGeom>
          <a:solidFill>
            <a:schemeClr val="accent5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t>BMS</a:t>
            </a:r>
            <a:endParaRPr lang="ko-KR" altLang="en-US" dirty="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0" name="갈매기형 수장 36">
            <a:extLst>
              <a:ext uri="{FF2B5EF4-FFF2-40B4-BE49-F238E27FC236}">
                <a16:creationId xmlns:a16="http://schemas.microsoft.com/office/drawing/2014/main" id="{A1C5A1BD-587F-A556-AC67-FE5C047D754F}"/>
              </a:ext>
            </a:extLst>
          </p:cNvPr>
          <p:cNvSpPr/>
          <p:nvPr/>
        </p:nvSpPr>
        <p:spPr>
          <a:xfrm>
            <a:off x="7967996" y="2394766"/>
            <a:ext cx="1424287" cy="785173"/>
          </a:xfrm>
          <a:prstGeom prst="foldedCorner">
            <a:avLst/>
          </a:prstGeom>
          <a:solidFill>
            <a:schemeClr val="accent3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t>충전기간</a:t>
            </a:r>
          </a:p>
        </p:txBody>
      </p:sp>
      <p:sp>
        <p:nvSpPr>
          <p:cNvPr id="71" name="구름 70">
            <a:extLst>
              <a:ext uri="{FF2B5EF4-FFF2-40B4-BE49-F238E27FC236}">
                <a16:creationId xmlns:a16="http://schemas.microsoft.com/office/drawing/2014/main" id="{F1CCF611-C8EE-9A1B-2920-9C774C981E06}"/>
              </a:ext>
            </a:extLst>
          </p:cNvPr>
          <p:cNvSpPr/>
          <p:nvPr/>
        </p:nvSpPr>
        <p:spPr>
          <a:xfrm>
            <a:off x="7701696" y="5229599"/>
            <a:ext cx="1704312" cy="546289"/>
          </a:xfrm>
          <a:prstGeom prst="cloud">
            <a:avLst/>
          </a:prstGeom>
          <a:solidFill>
            <a:srgbClr val="F2C4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가정전원</a:t>
            </a:r>
          </a:p>
        </p:txBody>
      </p:sp>
      <p:sp>
        <p:nvSpPr>
          <p:cNvPr id="73" name="아래쪽 화살표 설명선 35">
            <a:extLst>
              <a:ext uri="{FF2B5EF4-FFF2-40B4-BE49-F238E27FC236}">
                <a16:creationId xmlns:a16="http://schemas.microsoft.com/office/drawing/2014/main" id="{30D16148-F334-CC7B-62E2-50051CDC63D5}"/>
              </a:ext>
            </a:extLst>
          </p:cNvPr>
          <p:cNvSpPr/>
          <p:nvPr/>
        </p:nvSpPr>
        <p:spPr bwMode="auto">
          <a:xfrm>
            <a:off x="6593846" y="1896679"/>
            <a:ext cx="1653036" cy="1038194"/>
          </a:xfrm>
          <a:prstGeom prst="downArrowCallout">
            <a:avLst>
              <a:gd name="adj1" fmla="val 50000"/>
              <a:gd name="adj2" fmla="val 25000"/>
              <a:gd name="adj3" fmla="val 25000"/>
              <a:gd name="adj4" fmla="val 64977"/>
            </a:avLst>
          </a:prstGeom>
          <a:solidFill>
            <a:schemeClr val="accent4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rPr>
              <a:t>CAN</a:t>
            </a:r>
            <a:r>
              <a:rPr kumimoji="1" lang="ko-KR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rPr>
              <a:t>통신</a:t>
            </a:r>
          </a:p>
        </p:txBody>
      </p:sp>
      <p:sp>
        <p:nvSpPr>
          <p:cNvPr id="74" name="양쪽 모서리가 둥근 사각형 47">
            <a:extLst>
              <a:ext uri="{FF2B5EF4-FFF2-40B4-BE49-F238E27FC236}">
                <a16:creationId xmlns:a16="http://schemas.microsoft.com/office/drawing/2014/main" id="{B81442AD-16EB-50E0-3BF7-3DB30FF241C1}"/>
              </a:ext>
            </a:extLst>
          </p:cNvPr>
          <p:cNvSpPr/>
          <p:nvPr/>
        </p:nvSpPr>
        <p:spPr>
          <a:xfrm>
            <a:off x="5695729" y="4523087"/>
            <a:ext cx="1704312" cy="546289"/>
          </a:xfrm>
          <a:prstGeom prst="star8">
            <a:avLst/>
          </a:prstGeom>
          <a:solidFill>
            <a:srgbClr val="6161FF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급속충전</a:t>
            </a:r>
          </a:p>
        </p:txBody>
      </p:sp>
      <p:sp>
        <p:nvSpPr>
          <p:cNvPr id="75" name="순서도: 문서 74">
            <a:extLst>
              <a:ext uri="{FF2B5EF4-FFF2-40B4-BE49-F238E27FC236}">
                <a16:creationId xmlns:a16="http://schemas.microsoft.com/office/drawing/2014/main" id="{75D7818E-B782-8852-7D13-12296591716B}"/>
              </a:ext>
            </a:extLst>
          </p:cNvPr>
          <p:cNvSpPr/>
          <p:nvPr/>
        </p:nvSpPr>
        <p:spPr bwMode="auto">
          <a:xfrm flipH="1">
            <a:off x="5695728" y="5229599"/>
            <a:ext cx="1704312" cy="546289"/>
          </a:xfrm>
          <a:prstGeom prst="flowChartDocument">
            <a:avLst/>
          </a:prstGeom>
          <a:solidFill>
            <a:schemeClr val="accent4">
              <a:lumMod val="20000"/>
              <a:lumOff val="8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dirty="0">
                <a:latin typeface="굴림" pitchFamily="50" charset="-127"/>
                <a:ea typeface="굴림" pitchFamily="50" charset="-127"/>
              </a:rPr>
              <a:t>3</a:t>
            </a:r>
            <a:r>
              <a:rPr kumimoji="1" lang="ko-KR" altLang="en-US" dirty="0">
                <a:latin typeface="굴림" pitchFamily="50" charset="-127"/>
                <a:ea typeface="굴림" pitchFamily="50" charset="-127"/>
              </a:rPr>
              <a:t>상 </a:t>
            </a:r>
            <a:r>
              <a:rPr kumimoji="1" lang="en-US" altLang="ko-KR" dirty="0">
                <a:latin typeface="굴림" pitchFamily="50" charset="-127"/>
                <a:ea typeface="굴림" pitchFamily="50" charset="-127"/>
              </a:rPr>
              <a:t>380V</a:t>
            </a: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01E0C96-BE97-4FA3-8011-32DD5C7EB65E}"/>
              </a:ext>
            </a:extLst>
          </p:cNvPr>
          <p:cNvSpPr txBox="1"/>
          <p:nvPr/>
        </p:nvSpPr>
        <p:spPr>
          <a:xfrm>
            <a:off x="2719147" y="4487672"/>
            <a:ext cx="18023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이산화탄소</a:t>
            </a:r>
            <a:endParaRPr lang="ko-KR" altLang="en-US" dirty="0"/>
          </a:p>
        </p:txBody>
      </p:sp>
      <p:graphicFrame>
        <p:nvGraphicFramePr>
          <p:cNvPr id="6" name="다이어그램 5">
            <a:extLst>
              <a:ext uri="{FF2B5EF4-FFF2-40B4-BE49-F238E27FC236}">
                <a16:creationId xmlns:a16="http://schemas.microsoft.com/office/drawing/2014/main" id="{E44E2B6A-1AF4-4426-A2A7-C74B727D9D9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19561488"/>
              </p:ext>
            </p:extLst>
          </p:nvPr>
        </p:nvGraphicFramePr>
        <p:xfrm>
          <a:off x="487480" y="1820168"/>
          <a:ext cx="4236016" cy="9484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2787598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 w="9525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문서" ma:contentTypeID="0x0101005FCCF9062EBEFC4987F45D171321D9FF" ma:contentTypeVersion="4" ma:contentTypeDescription="새 문서를 만듭니다." ma:contentTypeScope="" ma:versionID="9ce3cf1e1b7ef308822a48ed8b21a1be">
  <xsd:schema xmlns:xsd="http://www.w3.org/2001/XMLSchema" xmlns:xs="http://www.w3.org/2001/XMLSchema" xmlns:p="http://schemas.microsoft.com/office/2006/metadata/properties" xmlns:ns3="49b36f9c-47ee-4722-abf7-0bcbd1502127" targetNamespace="http://schemas.microsoft.com/office/2006/metadata/properties" ma:root="true" ma:fieldsID="6aab4912eb88988d2815e00508625a06" ns3:_="">
    <xsd:import namespace="49b36f9c-47ee-4722-abf7-0bcbd150212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9b36f9c-47ee-4722-abf7-0bcbd150212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콘텐츠 형식"/>
        <xsd:element ref="dc:title" minOccurs="0" maxOccurs="1" ma:index="4" ma:displayName="제목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F9673A5-4D2B-4717-A78F-3C5E96B69D43}">
  <ds:schemaRefs>
    <ds:schemaRef ds:uri="http://schemas.microsoft.com/office/2006/metadata/properties"/>
    <ds:schemaRef ds:uri="http://schemas.microsoft.com/office/2006/documentManagement/types"/>
    <ds:schemaRef ds:uri="http://www.w3.org/XML/1998/namespace"/>
    <ds:schemaRef ds:uri="http://purl.org/dc/elements/1.1/"/>
    <ds:schemaRef ds:uri="49b36f9c-47ee-4722-abf7-0bcbd1502127"/>
    <ds:schemaRef ds:uri="http://schemas.openxmlformats.org/package/2006/metadata/core-properties"/>
    <ds:schemaRef ds:uri="http://schemas.microsoft.com/office/infopath/2007/PartnerControls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91C4B260-726D-439E-B95D-56A974F6346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FB4AC13-1ABC-4880-BB6F-7D67DEC867C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9b36f9c-47ee-4722-abf7-0bcbd150212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1488</TotalTime>
  <Words>209</Words>
  <Application>Microsoft Office PowerPoint</Application>
  <PresentationFormat>A4 용지(210x297mm)</PresentationFormat>
  <Paragraphs>74</Paragraphs>
  <Slides>6</Slides>
  <Notes>0</Notes>
  <HiddenSlides>0</HiddenSlides>
  <MMClips>1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5" baseType="lpstr">
      <vt:lpstr>굴림</vt:lpstr>
      <vt:lpstr>궁서</vt:lpstr>
      <vt:lpstr>돋움</vt:lpstr>
      <vt:lpstr>맑은 고딕</vt:lpstr>
      <vt:lpstr>Arial</vt:lpstr>
      <vt:lpstr>Calibri</vt:lpstr>
      <vt:lpstr>Calibri Light</vt:lpstr>
      <vt:lpstr>Wingdings</vt:lpstr>
      <vt:lpstr>Office 테마</vt:lpstr>
      <vt:lpstr>PowerPoint 프레젠테이션</vt:lpstr>
      <vt:lpstr>목차</vt:lpstr>
      <vt:lpstr>1. 전기자동차의 작동원리</vt:lpstr>
      <vt:lpstr>2. 전기자동차 종류별 비교</vt:lpstr>
      <vt:lpstr>3. 전기차 충전기 구축 현황</vt:lpstr>
      <vt:lpstr>4. 전기자동차 특징 및 충전시스템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ITQ KPC</dc:creator>
  <cp:lastModifiedBy>KPC</cp:lastModifiedBy>
  <cp:revision>61</cp:revision>
  <dcterms:created xsi:type="dcterms:W3CDTF">2023-07-20T02:58:21Z</dcterms:created>
  <dcterms:modified xsi:type="dcterms:W3CDTF">2025-01-13T06:01:57Z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0x0101005FCCF9062EBEFC4987F45D171321D9FF</vt:lpwstr>
  </property>
</Properties>
</file>