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notesMasterIdLst>
    <p:notesMasterId r:id="rId18"/>
  </p:notesMaster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presProps" Target="presProps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2.png"/><Relationship Id="rId4" Type="http://schemas.openxmlformats.org/officeDocument/2006/relationships/image" Target="../media/image-10-4.png"/><Relationship Id="rId5" Type="http://schemas.openxmlformats.org/officeDocument/2006/relationships/image" Target="../media/image-10-2.png"/><Relationship Id="rId6" Type="http://schemas.openxmlformats.org/officeDocument/2006/relationships/image" Target="../media/image-10-2.png"/><Relationship Id="rId7" Type="http://schemas.openxmlformats.org/officeDocument/2006/relationships/image" Target="../media/image-10-2.png"/><Relationship Id="rId8" Type="http://schemas.openxmlformats.org/officeDocument/2006/relationships/image" Target="../media/image-10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2.png"/><Relationship Id="rId4" Type="http://schemas.openxmlformats.org/officeDocument/2006/relationships/image" Target="../media/image-12-2.png"/><Relationship Id="rId5" Type="http://schemas.openxmlformats.org/officeDocument/2006/relationships/image" Target="../media/image-12-2.png"/><Relationship Id="rId6" Type="http://schemas.openxmlformats.org/officeDocument/2006/relationships/image" Target="../media/image-12-6.png"/><Relationship Id="rId7" Type="http://schemas.openxmlformats.org/officeDocument/2006/relationships/image" Target="../media/image-12-2.png"/><Relationship Id="rId8" Type="http://schemas.openxmlformats.org/officeDocument/2006/relationships/image" Target="../media/image-12-2.png"/><Relationship Id="rId9" Type="http://schemas.openxmlformats.org/officeDocument/2006/relationships/image" Target="../media/image-12-2.png"/><Relationship Id="rId10" Type="http://schemas.openxmlformats.org/officeDocument/2006/relationships/image" Target="../media/image-12-10.png"/><Relationship Id="rId11" Type="http://schemas.openxmlformats.org/officeDocument/2006/relationships/image" Target="../media/image-12-11.png"/><Relationship Id="rId12" Type="http://schemas.openxmlformats.org/officeDocument/2006/relationships/image" Target="../media/image-12-12.png"/><Relationship Id="rId13" Type="http://schemas.openxmlformats.org/officeDocument/2006/relationships/image" Target="../media/image-12-13.png"/><Relationship Id="rId14" Type="http://schemas.openxmlformats.org/officeDocument/2006/relationships/image" Target="../media/image-12-14.png"/><Relationship Id="rId15" Type="http://schemas.openxmlformats.org/officeDocument/2006/relationships/image" Target="../media/image-12-15.png"/><Relationship Id="rId16" Type="http://schemas.openxmlformats.org/officeDocument/2006/relationships/image" Target="../media/image-12-16.png"/><Relationship Id="rId17" Type="http://schemas.openxmlformats.org/officeDocument/2006/relationships/image" Target="../media/image-12-17.png"/><Relationship Id="rId18" Type="http://schemas.openxmlformats.org/officeDocument/2006/relationships/image" Target="../media/image-12-16.png"/><Relationship Id="rId19" Type="http://schemas.openxmlformats.org/officeDocument/2006/relationships/image" Target="../media/image-12-19.png"/><Relationship Id="rId20" Type="http://schemas.openxmlformats.org/officeDocument/2006/relationships/slideLayout" Target="../slideLayouts/slideLayout1.xml"/><Relationship Id="rId21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4.png"/><Relationship Id="rId6" Type="http://schemas.openxmlformats.org/officeDocument/2006/relationships/image" Target="../media/image-15-4.png"/><Relationship Id="rId7" Type="http://schemas.openxmlformats.org/officeDocument/2006/relationships/image" Target="../media/image-15-4.png"/><Relationship Id="rId8" Type="http://schemas.openxmlformats.org/officeDocument/2006/relationships/image" Target="../media/image-15-8.png"/><Relationship Id="rId9" Type="http://schemas.openxmlformats.org/officeDocument/2006/relationships/image" Target="../media/image-15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2.png"/><Relationship Id="rId4" Type="http://schemas.openxmlformats.org/officeDocument/2006/relationships/image" Target="../media/image-3-4.png"/><Relationship Id="rId5" Type="http://schemas.openxmlformats.org/officeDocument/2006/relationships/image" Target="../media/image-3-2.png"/><Relationship Id="rId6" Type="http://schemas.openxmlformats.org/officeDocument/2006/relationships/image" Target="../media/image-3-2.png"/><Relationship Id="rId7" Type="http://schemas.openxmlformats.org/officeDocument/2006/relationships/image" Target="../media/image-3-2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2.png"/><Relationship Id="rId4" Type="http://schemas.openxmlformats.org/officeDocument/2006/relationships/image" Target="../media/image-5-4.png"/><Relationship Id="rId5" Type="http://schemas.openxmlformats.org/officeDocument/2006/relationships/image" Target="../media/image-5-2.png"/><Relationship Id="rId6" Type="http://schemas.openxmlformats.org/officeDocument/2006/relationships/image" Target="../media/image-5-2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5.png"/><Relationship Id="rId7" Type="http://schemas.openxmlformats.org/officeDocument/2006/relationships/image" Target="../media/image-7-5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FBF7F0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0F3D2E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2191695" y="5333695"/>
            <a:ext cx="7239305" cy="7239305"/>
          </a:xfrm>
          <a:prstGeom prst="ellipse">
            <a:avLst/>
          </a:prstGeom>
          <a:solidFill>
            <a:srgbClr val="FF6B5B">
              <a:alpha val="18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-1904695" y="-1904695"/>
            <a:ext cx="5143500" cy="5143500"/>
          </a:xfrm>
          <a:prstGeom prst="ellipse">
            <a:avLst/>
          </a:prstGeom>
          <a:solidFill>
            <a:srgbClr val="1B5E3F">
              <a:alpha val="45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6" name="Image 0" descr="gen-dedup-cf8f89610dd090b5b8dc2f59731b343c.png">    </p:cNvPr>
          <p:cNvPicPr>
            <a:picLocks noChangeAspect="1"/>
          </p:cNvPicPr>
          <p:nvPr/>
        </p:nvPicPr>
        <p:blipFill>
          <a:blip r:embed="rId1"/>
          <a:srcRect l="0" r="0" t="-199" b="-199"/>
          <a:stretch/>
        </p:blipFill>
        <p:spPr>
          <a:xfrm>
            <a:off x="1333195" y="1333195"/>
            <a:ext cx="75895" cy="7619695"/>
          </a:xfrm>
          <a:prstGeom prst="rect">
            <a:avLst/>
          </a:prstGeom>
        </p:spPr>
      </p:pic>
      <p:sp>
        <p:nvSpPr>
          <p:cNvPr id="7" name="Text 4"/>
          <p:cNvSpPr txBox="1"/>
          <p:nvPr/>
        </p:nvSpPr>
        <p:spPr>
          <a:xfrm>
            <a:off x="1714500" y="1429207"/>
            <a:ext cx="5715000" cy="4956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spc="297" kern="0" dirty="0">
                <a:solidFill>
                  <a:srgbClr val="FF6B5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DAVINCI CONVERGENCE SCHOOL · 10TH COHORT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1714500" y="1904695"/>
            <a:ext cx="13335610" cy="32461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2100" spc="-21" kern="0" dirty="0">
                <a:solidFill>
                  <a:srgbClr val="FBF7F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제10기 다빈치융합스쿨 · 온라인 영재스쿨 입학식 후 반별모임 강의자료</a:t>
            </a:r>
            <a:endParaRPr lang="en-US" sz="2100" dirty="0"/>
          </a:p>
        </p:txBody>
      </p:sp>
      <p:sp>
        <p:nvSpPr>
          <p:cNvPr id="9" name="Text 6"/>
          <p:cNvSpPr txBox="1"/>
          <p:nvPr/>
        </p:nvSpPr>
        <p:spPr>
          <a:xfrm>
            <a:off x="1714500" y="2952598"/>
            <a:ext cx="14287500" cy="26005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700" b="1" spc="-390" kern="0" dirty="0">
                <a:solidFill>
                  <a:srgbClr val="FBF7F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디지털·AI 시대</a:t>
            </a:r>
            <a:pPr algn="l" indent="0" marL="0">
              <a:buNone/>
            </a:pPr>
            <a:endParaRPr lang="en-US" sz="9700" dirty="0"/>
          </a:p>
          <a:p>
            <a:pPr algn="l" indent="0" marL="0">
              <a:buNone/>
            </a:pPr>
            <a:r>
              <a:rPr lang="en-US" sz="9700" b="1" spc="-390" kern="0" dirty="0">
                <a:solidFill>
                  <a:srgbClr val="FBF7F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교육에서 </a:t>
            </a:r>
            <a:pPr algn="l" indent="0" marL="0">
              <a:buNone/>
            </a:pPr>
            <a:r>
              <a:rPr lang="en-US" sz="9700" b="1" spc="-390" kern="0" dirty="0">
                <a:solidFill>
                  <a:srgbClr val="FF6B5B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교학상장</a:t>
            </a:r>
            <a:pPr algn="l" indent="0" marL="0">
              <a:buNone/>
            </a:pPr>
            <a:r>
              <a:rPr lang="en-US" sz="9700" b="1" spc="-390" kern="0" dirty="0">
                <a:solidFill>
                  <a:srgbClr val="FBF7F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의 본질</a:t>
            </a:r>
            <a:endParaRPr lang="en-US" sz="9700" dirty="0"/>
          </a:p>
        </p:txBody>
      </p:sp>
      <p:sp>
        <p:nvSpPr>
          <p:cNvPr id="10" name="Text 7"/>
          <p:cNvSpPr txBox="1"/>
          <p:nvPr/>
        </p:nvSpPr>
        <p:spPr>
          <a:xfrm>
            <a:off x="1714500" y="6381598"/>
            <a:ext cx="13335610" cy="87691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4800" b="1" spc="480" kern="0" dirty="0">
                <a:solidFill>
                  <a:srgbClr val="FBF7F0">
                    <a:alpha val="55000"/>
                  </a:srgbClr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敎 學 相 長</a:t>
            </a:r>
            <a:endParaRPr lang="en-US" sz="4800" dirty="0"/>
          </a:p>
        </p:txBody>
      </p:sp>
      <p:sp>
        <p:nvSpPr>
          <p:cNvPr id="11" name="Text 8"/>
          <p:cNvSpPr txBox="1"/>
          <p:nvPr/>
        </p:nvSpPr>
        <p:spPr>
          <a:xfrm>
            <a:off x="1714500" y="7239305"/>
            <a:ext cx="13335610" cy="3429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2200" b="1" spc="113" kern="0" dirty="0">
                <a:solidFill>
                  <a:srgbClr val="FF6B5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Learning by Teaching — for the Digital · AI Era</a:t>
            </a:r>
            <a:endParaRPr lang="en-US" sz="2200" dirty="0"/>
          </a:p>
        </p:txBody>
      </p:sp>
      <p:sp>
        <p:nvSpPr>
          <p:cNvPr id="12" name="Text 9"/>
          <p:cNvSpPr txBox="1"/>
          <p:nvPr/>
        </p:nvSpPr>
        <p:spPr>
          <a:xfrm>
            <a:off x="1714500" y="8572500"/>
            <a:ext cx="5715000" cy="20025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300" b="1" spc="270" kern="0" dirty="0">
                <a:solidFill>
                  <a:srgbClr val="FF6B5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DATE</a:t>
            </a:r>
            <a:endParaRPr lang="en-US" sz="1300" dirty="0"/>
          </a:p>
        </p:txBody>
      </p:sp>
      <p:sp>
        <p:nvSpPr>
          <p:cNvPr id="13" name="Text 10"/>
          <p:cNvSpPr txBox="1"/>
          <p:nvPr/>
        </p:nvSpPr>
        <p:spPr>
          <a:xfrm>
            <a:off x="1714500" y="8867851"/>
            <a:ext cx="5715000" cy="36210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FBF7F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2026. 6. 20. (토)</a:t>
            </a:r>
            <a:endParaRPr lang="en-US" sz="2400" dirty="0"/>
          </a:p>
        </p:txBody>
      </p:sp>
      <p:sp>
        <p:nvSpPr>
          <p:cNvPr id="14" name="Text 11"/>
          <p:cNvSpPr txBox="1"/>
          <p:nvPr/>
        </p:nvSpPr>
        <p:spPr>
          <a:xfrm>
            <a:off x="7810805" y="8572500"/>
            <a:ext cx="5715000" cy="20025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300" b="1" spc="270" kern="0" dirty="0">
                <a:solidFill>
                  <a:srgbClr val="FF6B5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SPEAKER</a:t>
            </a:r>
            <a:endParaRPr lang="en-US" sz="1300" dirty="0"/>
          </a:p>
        </p:txBody>
      </p:sp>
      <p:sp>
        <p:nvSpPr>
          <p:cNvPr id="15" name="Text 12"/>
          <p:cNvSpPr txBox="1"/>
          <p:nvPr/>
        </p:nvSpPr>
        <p:spPr>
          <a:xfrm>
            <a:off x="7810805" y="8867851"/>
            <a:ext cx="5715000" cy="36210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FBF7F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윤석원 지도교수</a:t>
            </a:r>
            <a:endParaRPr lang="en-US" sz="2400" dirty="0"/>
          </a:p>
        </p:txBody>
      </p:sp>
      <p:sp>
        <p:nvSpPr>
          <p:cNvPr id="16" name="Text 13"/>
          <p:cNvSpPr txBox="1"/>
          <p:nvPr/>
        </p:nvSpPr>
        <p:spPr>
          <a:xfrm>
            <a:off x="16192195" y="9334195"/>
            <a:ext cx="1524305" cy="20025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r" indent="0" marL="0">
              <a:buNone/>
            </a:pPr>
            <a:r>
              <a:rPr lang="en-US" sz="1300" b="1" spc="270" kern="0" dirty="0">
                <a:solidFill>
                  <a:srgbClr val="FBF7F0">
                    <a:alpha val="70000"/>
                  </a:srgbClr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01 / 16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FBF7F0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FBF7F0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761695" cy="10287000"/>
          </a:xfrm>
          <a:prstGeom prst="rect">
            <a:avLst/>
          </a:prstGeom>
          <a:solidFill>
            <a:srgbClr val="0F3D2E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5" name="Image 0" descr="gen-dedup-b3f16311210b4aaefb83146e60f8b0f3.png">    </p:cNvPr>
          <p:cNvPicPr>
            <a:picLocks noChangeAspect="1"/>
          </p:cNvPicPr>
          <p:nvPr/>
        </p:nvPicPr>
        <p:blipFill>
          <a:blip r:embed="rId1"/>
          <a:srcRect l="-400" r="-400" t="0" b="0"/>
          <a:stretch/>
        </p:blipFill>
        <p:spPr>
          <a:xfrm>
            <a:off x="761695" y="0"/>
            <a:ext cx="57607" cy="10287000"/>
          </a:xfrm>
          <a:prstGeom prst="rect">
            <a:avLst/>
          </a:prstGeom>
        </p:spPr>
      </p:pic>
      <p:pic>
        <p:nvPicPr>
          <p:cNvPr id="6" name="Image 1" descr="gen-dedup-5487c36867cb2dbf0457285b1f14c27d.png">    </p:cNvPr>
          <p:cNvPicPr>
            <a:picLocks noChangeAspect="1"/>
          </p:cNvPicPr>
          <p:nvPr/>
        </p:nvPicPr>
        <p:blipFill>
          <a:blip r:embed="rId2"/>
          <a:srcRect l="0" r="0" t="-8" b="-8"/>
          <a:stretch/>
        </p:blipFill>
        <p:spPr>
          <a:xfrm>
            <a:off x="1714500" y="3238805"/>
            <a:ext cx="3524098" cy="2667305"/>
          </a:xfrm>
          <a:prstGeom prst="rect">
            <a:avLst/>
          </a:prstGeom>
        </p:spPr>
      </p:pic>
      <p:pic>
        <p:nvPicPr>
          <p:cNvPr id="7" name="Image 2" descr="gen-dedup-5487c36867cb2dbf0457285b1f14c27d.png">    </p:cNvPr>
          <p:cNvPicPr>
            <a:picLocks noChangeAspect="1"/>
          </p:cNvPicPr>
          <p:nvPr/>
        </p:nvPicPr>
        <p:blipFill>
          <a:blip r:embed="rId3"/>
          <a:srcRect l="0" r="0" t="-8" b="-8"/>
          <a:stretch/>
        </p:blipFill>
        <p:spPr>
          <a:xfrm>
            <a:off x="5429707" y="3238805"/>
            <a:ext cx="3524098" cy="2667305"/>
          </a:xfrm>
          <a:prstGeom prst="rect">
            <a:avLst/>
          </a:prstGeom>
        </p:spPr>
      </p:pic>
      <p:pic>
        <p:nvPicPr>
          <p:cNvPr id="8" name="Image 3" descr="gen-dedup-214a46ae8c34406f400dcdfc8c6ba317.png">    </p:cNvPr>
          <p:cNvPicPr>
            <a:picLocks noChangeAspect="1"/>
          </p:cNvPicPr>
          <p:nvPr/>
        </p:nvPicPr>
        <p:blipFill>
          <a:blip r:embed="rId4"/>
          <a:srcRect l="0" r="0" t="-8" b="-8"/>
          <a:stretch/>
        </p:blipFill>
        <p:spPr>
          <a:xfrm>
            <a:off x="9144000" y="3238805"/>
            <a:ext cx="3524098" cy="2667305"/>
          </a:xfrm>
          <a:prstGeom prst="rect">
            <a:avLst/>
          </a:prstGeom>
        </p:spPr>
      </p:pic>
      <p:pic>
        <p:nvPicPr>
          <p:cNvPr id="9" name="Image 4" descr="gen-dedup-5487c36867cb2dbf0457285b1f14c27d.png">    </p:cNvPr>
          <p:cNvPicPr>
            <a:picLocks noChangeAspect="1"/>
          </p:cNvPicPr>
          <p:nvPr/>
        </p:nvPicPr>
        <p:blipFill>
          <a:blip r:embed="rId5"/>
          <a:srcRect l="0" r="0" t="-8" b="-8"/>
          <a:stretch/>
        </p:blipFill>
        <p:spPr>
          <a:xfrm>
            <a:off x="12859207" y="3238805"/>
            <a:ext cx="3524098" cy="2667305"/>
          </a:xfrm>
          <a:prstGeom prst="rect">
            <a:avLst/>
          </a:prstGeom>
        </p:spPr>
      </p:pic>
      <p:pic>
        <p:nvPicPr>
          <p:cNvPr id="10" name="Image 5" descr="gen-dedup-5487c36867cb2dbf0457285b1f14c27d.png">    </p:cNvPr>
          <p:cNvPicPr>
            <a:picLocks noChangeAspect="1"/>
          </p:cNvPicPr>
          <p:nvPr/>
        </p:nvPicPr>
        <p:blipFill>
          <a:blip r:embed="rId6"/>
          <a:srcRect l="0" r="0" t="-8" b="-8"/>
          <a:stretch/>
        </p:blipFill>
        <p:spPr>
          <a:xfrm>
            <a:off x="1714500" y="6191402"/>
            <a:ext cx="3524098" cy="2667305"/>
          </a:xfrm>
          <a:prstGeom prst="rect">
            <a:avLst/>
          </a:prstGeom>
        </p:spPr>
      </p:pic>
      <p:pic>
        <p:nvPicPr>
          <p:cNvPr id="11" name="Image 6" descr="gen-dedup-5487c36867cb2dbf0457285b1f14c27d.png">    </p:cNvPr>
          <p:cNvPicPr>
            <a:picLocks noChangeAspect="1"/>
          </p:cNvPicPr>
          <p:nvPr/>
        </p:nvPicPr>
        <p:blipFill>
          <a:blip r:embed="rId7"/>
          <a:srcRect l="0" r="0" t="-8" b="-8"/>
          <a:stretch/>
        </p:blipFill>
        <p:spPr>
          <a:xfrm>
            <a:off x="5429707" y="6191402"/>
            <a:ext cx="3524098" cy="2667305"/>
          </a:xfrm>
          <a:prstGeom prst="rect">
            <a:avLst/>
          </a:prstGeom>
        </p:spPr>
      </p:pic>
      <p:pic>
        <p:nvPicPr>
          <p:cNvPr id="12" name="Image 7" descr="gen-dedup-7e0f86b982474d549f5520810701da1b.png">    </p:cNvPr>
          <p:cNvPicPr>
            <a:picLocks noChangeAspect="1"/>
          </p:cNvPicPr>
          <p:nvPr/>
        </p:nvPicPr>
        <p:blipFill>
          <a:blip r:embed="rId8"/>
          <a:srcRect l="0" r="0" t="-4" b="-4"/>
          <a:stretch/>
        </p:blipFill>
        <p:spPr>
          <a:xfrm>
            <a:off x="9144000" y="6191402"/>
            <a:ext cx="7239305" cy="2667305"/>
          </a:xfrm>
          <a:prstGeom prst="rect">
            <a:avLst/>
          </a:prstGeom>
        </p:spPr>
      </p:pic>
      <p:sp>
        <p:nvSpPr>
          <p:cNvPr id="13" name="Text 3"/>
          <p:cNvSpPr txBox="1"/>
          <p:nvPr/>
        </p:nvSpPr>
        <p:spPr>
          <a:xfrm>
            <a:off x="1714500" y="1047902"/>
            <a:ext cx="7620610" cy="30541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600" b="1" spc="413" kern="0" dirty="0">
                <a:solidFill>
                  <a:srgbClr val="FF6B5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SECTION 03 · 과학탐구 WHY</a:t>
            </a:r>
            <a:endParaRPr lang="en-US" sz="1600" dirty="0"/>
          </a:p>
        </p:txBody>
      </p:sp>
      <p:sp>
        <p:nvSpPr>
          <p:cNvPr id="14" name="Text 4"/>
          <p:cNvSpPr txBox="1"/>
          <p:nvPr/>
        </p:nvSpPr>
        <p:spPr>
          <a:xfrm>
            <a:off x="1714500" y="1476756"/>
            <a:ext cx="15240305" cy="76261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5400" b="1" spc="-162" kern="0" dirty="0">
                <a:solidFill>
                  <a:srgbClr val="0F3D2E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탐구가 학생에게 </a:t>
            </a:r>
            <a:pPr algn="l" indent="0" marL="0">
              <a:buNone/>
            </a:pPr>
            <a:r>
              <a:rPr lang="en-US" sz="5400" b="1" spc="-162" kern="0" dirty="0">
                <a:solidFill>
                  <a:srgbClr val="FF6B5B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남기는 7가지</a:t>
            </a:r>
            <a:endParaRPr lang="en-US" sz="5400" dirty="0"/>
          </a:p>
        </p:txBody>
      </p:sp>
      <p:sp>
        <p:nvSpPr>
          <p:cNvPr id="15" name="Text 5"/>
          <p:cNvSpPr txBox="1"/>
          <p:nvPr/>
        </p:nvSpPr>
        <p:spPr>
          <a:xfrm>
            <a:off x="2048256" y="3524098"/>
            <a:ext cx="2857500" cy="20025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300" b="1" spc="270" kern="0" dirty="0">
                <a:solidFill>
                  <a:srgbClr val="FF6B5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01</a:t>
            </a:r>
            <a:endParaRPr lang="en-US" sz="1300" dirty="0"/>
          </a:p>
        </p:txBody>
      </p:sp>
      <p:sp>
        <p:nvSpPr>
          <p:cNvPr id="16" name="Text 6"/>
          <p:cNvSpPr txBox="1"/>
          <p:nvPr/>
        </p:nvSpPr>
        <p:spPr>
          <a:xfrm>
            <a:off x="2048256" y="3857854"/>
            <a:ext cx="2857500" cy="7150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0F3D2E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재미있는</a:t>
            </a:r>
            <a:pPr algn="l" indent="0" marL="0">
              <a:buNone/>
            </a:pPr>
            <a:endParaRPr lang="en-US" sz="2200" dirty="0"/>
          </a:p>
          <a:p>
            <a:pPr algn="l" indent="0" marL="0">
              <a:buNone/>
            </a:pPr>
            <a:r>
              <a:rPr lang="en-US" sz="2200" b="1" dirty="0">
                <a:solidFill>
                  <a:srgbClr val="0F3D2E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경험</a:t>
            </a:r>
            <a:endParaRPr lang="en-US" sz="2200" dirty="0"/>
          </a:p>
        </p:txBody>
      </p:sp>
      <p:sp>
        <p:nvSpPr>
          <p:cNvPr id="17" name="Text 7"/>
          <p:cNvSpPr txBox="1"/>
          <p:nvPr/>
        </p:nvSpPr>
        <p:spPr>
          <a:xfrm>
            <a:off x="2048256" y="4705502"/>
            <a:ext cx="2857500" cy="5148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555555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지금까지 배운 지식과</a:t>
            </a:r>
            <a:pPr algn="l" indent="0" marL="0">
              <a:buNone/>
            </a:pPr>
            <a:endParaRPr lang="en-US" sz="1300" dirty="0"/>
          </a:p>
          <a:p>
            <a:pPr algn="l" indent="0" marL="0">
              <a:buNone/>
            </a:pPr>
            <a:r>
              <a:rPr lang="en-US" sz="1300" dirty="0">
                <a:solidFill>
                  <a:srgbClr val="555555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창의력을 마음껏 발휘</a:t>
            </a:r>
            <a:endParaRPr lang="en-US" sz="1300" dirty="0"/>
          </a:p>
        </p:txBody>
      </p:sp>
      <p:sp>
        <p:nvSpPr>
          <p:cNvPr id="18" name="Text 8"/>
          <p:cNvSpPr txBox="1"/>
          <p:nvPr/>
        </p:nvSpPr>
        <p:spPr>
          <a:xfrm>
            <a:off x="5762549" y="3524098"/>
            <a:ext cx="2857500" cy="20025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300" b="1" spc="270" kern="0" dirty="0">
                <a:solidFill>
                  <a:srgbClr val="FF6B5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02</a:t>
            </a:r>
            <a:endParaRPr lang="en-US" sz="1300" dirty="0"/>
          </a:p>
        </p:txBody>
      </p:sp>
      <p:sp>
        <p:nvSpPr>
          <p:cNvPr id="19" name="Text 9"/>
          <p:cNvSpPr txBox="1"/>
          <p:nvPr/>
        </p:nvSpPr>
        <p:spPr>
          <a:xfrm>
            <a:off x="5762549" y="3857854"/>
            <a:ext cx="2857500" cy="7150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0F3D2E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성취감</a:t>
            </a:r>
            <a:pPr algn="l" indent="0" marL="0">
              <a:buNone/>
            </a:pPr>
            <a:endParaRPr lang="en-US" sz="2200" dirty="0"/>
          </a:p>
          <a:p>
            <a:pPr algn="l" indent="0" marL="0">
              <a:buNone/>
            </a:pPr>
            <a:r>
              <a:rPr lang="en-US" sz="2200" b="1" dirty="0">
                <a:solidFill>
                  <a:srgbClr val="0F3D2E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(희열)</a:t>
            </a:r>
            <a:endParaRPr lang="en-US" sz="2200" dirty="0"/>
          </a:p>
        </p:txBody>
      </p:sp>
      <p:sp>
        <p:nvSpPr>
          <p:cNvPr id="20" name="Text 10"/>
          <p:cNvSpPr txBox="1"/>
          <p:nvPr/>
        </p:nvSpPr>
        <p:spPr>
          <a:xfrm>
            <a:off x="5762549" y="4705502"/>
            <a:ext cx="2857500" cy="5148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555555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스스로 과정을 밟은</a:t>
            </a:r>
            <a:pPr algn="l" indent="0" marL="0">
              <a:buNone/>
            </a:pPr>
            <a:endParaRPr lang="en-US" sz="1300" dirty="0"/>
          </a:p>
          <a:p>
            <a:pPr algn="l" indent="0" marL="0">
              <a:buNone/>
            </a:pPr>
            <a:r>
              <a:rPr lang="en-US" sz="1300" dirty="0">
                <a:solidFill>
                  <a:srgbClr val="555555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희열은 학습의 동력</a:t>
            </a:r>
            <a:endParaRPr lang="en-US" sz="1300" dirty="0"/>
          </a:p>
        </p:txBody>
      </p:sp>
      <p:sp>
        <p:nvSpPr>
          <p:cNvPr id="21" name="Text 11"/>
          <p:cNvSpPr txBox="1"/>
          <p:nvPr/>
        </p:nvSpPr>
        <p:spPr>
          <a:xfrm>
            <a:off x="9477756" y="3524098"/>
            <a:ext cx="2857500" cy="20025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300" b="1" spc="270" kern="0" dirty="0">
                <a:solidFill>
                  <a:srgbClr val="FF6B5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03</a:t>
            </a:r>
            <a:endParaRPr lang="en-US" sz="1300" dirty="0"/>
          </a:p>
        </p:txBody>
      </p:sp>
      <p:sp>
        <p:nvSpPr>
          <p:cNvPr id="22" name="Text 12"/>
          <p:cNvSpPr txBox="1"/>
          <p:nvPr/>
        </p:nvSpPr>
        <p:spPr>
          <a:xfrm>
            <a:off x="9477756" y="3857854"/>
            <a:ext cx="2857500" cy="7150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FBF7F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자기주도적</a:t>
            </a:r>
            <a:pPr algn="l" indent="0" marL="0">
              <a:buNone/>
            </a:pPr>
            <a:endParaRPr lang="en-US" sz="2200" dirty="0"/>
          </a:p>
          <a:p>
            <a:pPr algn="l" indent="0" marL="0">
              <a:buNone/>
            </a:pPr>
            <a:r>
              <a:rPr lang="en-US" sz="2200" b="1" dirty="0">
                <a:solidFill>
                  <a:srgbClr val="FBF7F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학습 역량</a:t>
            </a:r>
            <a:endParaRPr lang="en-US" sz="2200" dirty="0"/>
          </a:p>
        </p:txBody>
      </p:sp>
      <p:sp>
        <p:nvSpPr>
          <p:cNvPr id="23" name="Text 13"/>
          <p:cNvSpPr txBox="1"/>
          <p:nvPr/>
        </p:nvSpPr>
        <p:spPr>
          <a:xfrm>
            <a:off x="9477756" y="4705502"/>
            <a:ext cx="2857500" cy="5148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E8E4DC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탐구 경험이</a:t>
            </a:r>
            <a:pPr algn="l" indent="0" marL="0">
              <a:buNone/>
            </a:pPr>
            <a:endParaRPr lang="en-US" sz="1300" dirty="0"/>
          </a:p>
          <a:p>
            <a:pPr algn="l" indent="0" marL="0">
              <a:buNone/>
            </a:pPr>
            <a:r>
              <a:rPr lang="en-US" sz="1300" dirty="0">
                <a:solidFill>
                  <a:srgbClr val="E8E4DC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학습의 뿌리가 됨</a:t>
            </a:r>
            <a:endParaRPr lang="en-US" sz="1300" dirty="0"/>
          </a:p>
        </p:txBody>
      </p:sp>
      <p:sp>
        <p:nvSpPr>
          <p:cNvPr id="24" name="Text 14"/>
          <p:cNvSpPr txBox="1"/>
          <p:nvPr/>
        </p:nvSpPr>
        <p:spPr>
          <a:xfrm>
            <a:off x="13192049" y="3524098"/>
            <a:ext cx="2857500" cy="20025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300" b="1" spc="270" kern="0" dirty="0">
                <a:solidFill>
                  <a:srgbClr val="FF6B5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04</a:t>
            </a:r>
            <a:endParaRPr lang="en-US" sz="1300" dirty="0"/>
          </a:p>
        </p:txBody>
      </p:sp>
      <p:sp>
        <p:nvSpPr>
          <p:cNvPr id="25" name="Text 15"/>
          <p:cNvSpPr txBox="1"/>
          <p:nvPr/>
        </p:nvSpPr>
        <p:spPr>
          <a:xfrm>
            <a:off x="13192049" y="3857854"/>
            <a:ext cx="2857500" cy="7150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0F3D2E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실패도</a:t>
            </a:r>
            <a:pPr algn="l" indent="0" marL="0">
              <a:buNone/>
            </a:pPr>
            <a:endParaRPr lang="en-US" sz="2200" dirty="0"/>
          </a:p>
          <a:p>
            <a:pPr algn="l" indent="0" marL="0">
              <a:buNone/>
            </a:pPr>
            <a:r>
              <a:rPr lang="en-US" sz="2200" b="1" dirty="0">
                <a:solidFill>
                  <a:srgbClr val="0F3D2E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자산</a:t>
            </a:r>
            <a:endParaRPr lang="en-US" sz="2200" dirty="0"/>
          </a:p>
        </p:txBody>
      </p:sp>
      <p:sp>
        <p:nvSpPr>
          <p:cNvPr id="26" name="Text 16"/>
          <p:cNvSpPr txBox="1"/>
          <p:nvPr/>
        </p:nvSpPr>
        <p:spPr>
          <a:xfrm>
            <a:off x="13192049" y="4705502"/>
            <a:ext cx="2857500" cy="5148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555555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실패한 탐구도 차후</a:t>
            </a:r>
            <a:pPr algn="l" indent="0" marL="0">
              <a:buNone/>
            </a:pPr>
            <a:endParaRPr lang="en-US" sz="1300" dirty="0"/>
          </a:p>
          <a:p>
            <a:pPr algn="l" indent="0" marL="0">
              <a:buNone/>
            </a:pPr>
            <a:r>
              <a:rPr lang="en-US" sz="1300" dirty="0">
                <a:solidFill>
                  <a:srgbClr val="555555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탐구의 기반이 됨</a:t>
            </a:r>
            <a:endParaRPr lang="en-US" sz="1300" dirty="0"/>
          </a:p>
        </p:txBody>
      </p:sp>
      <p:sp>
        <p:nvSpPr>
          <p:cNvPr id="27" name="Text 17"/>
          <p:cNvSpPr txBox="1"/>
          <p:nvPr/>
        </p:nvSpPr>
        <p:spPr>
          <a:xfrm>
            <a:off x="2048256" y="6476695"/>
            <a:ext cx="2857500" cy="20025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300" b="1" spc="270" kern="0" dirty="0">
                <a:solidFill>
                  <a:srgbClr val="FF6B5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05</a:t>
            </a:r>
            <a:endParaRPr lang="en-US" sz="1300" dirty="0"/>
          </a:p>
        </p:txBody>
      </p:sp>
      <p:sp>
        <p:nvSpPr>
          <p:cNvPr id="28" name="Text 18"/>
          <p:cNvSpPr txBox="1"/>
          <p:nvPr/>
        </p:nvSpPr>
        <p:spPr>
          <a:xfrm>
            <a:off x="2048256" y="6810451"/>
            <a:ext cx="2857500" cy="7150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0F3D2E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강력한</a:t>
            </a:r>
            <a:pPr algn="l" indent="0" marL="0">
              <a:buNone/>
            </a:pPr>
            <a:endParaRPr lang="en-US" sz="2200" dirty="0"/>
          </a:p>
          <a:p>
            <a:pPr algn="l" indent="0" marL="0">
              <a:buNone/>
            </a:pPr>
            <a:r>
              <a:rPr lang="en-US" sz="2200" b="1" dirty="0">
                <a:solidFill>
                  <a:srgbClr val="0F3D2E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입시 자산</a:t>
            </a:r>
            <a:endParaRPr lang="en-US" sz="2200" dirty="0"/>
          </a:p>
        </p:txBody>
      </p:sp>
      <p:sp>
        <p:nvSpPr>
          <p:cNvPr id="29" name="Text 19"/>
          <p:cNvSpPr txBox="1"/>
          <p:nvPr/>
        </p:nvSpPr>
        <p:spPr>
          <a:xfrm>
            <a:off x="2048256" y="7658100"/>
            <a:ext cx="2857500" cy="5148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555555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과학고·영재고 입시</a:t>
            </a:r>
            <a:pPr algn="l" indent="0" marL="0">
              <a:buNone/>
            </a:pPr>
            <a:endParaRPr lang="en-US" sz="1300" dirty="0"/>
          </a:p>
          <a:p>
            <a:pPr algn="l" indent="0" marL="0">
              <a:buNone/>
            </a:pPr>
            <a:r>
              <a:rPr lang="en-US" sz="1300" dirty="0">
                <a:solidFill>
                  <a:srgbClr val="555555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자기소개서의 핵심 재료</a:t>
            </a:r>
            <a:endParaRPr lang="en-US" sz="1300" dirty="0"/>
          </a:p>
        </p:txBody>
      </p:sp>
      <p:sp>
        <p:nvSpPr>
          <p:cNvPr id="30" name="Text 20"/>
          <p:cNvSpPr txBox="1"/>
          <p:nvPr/>
        </p:nvSpPr>
        <p:spPr>
          <a:xfrm>
            <a:off x="5762549" y="6476695"/>
            <a:ext cx="2857500" cy="20025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300" b="1" spc="270" kern="0" dirty="0">
                <a:solidFill>
                  <a:srgbClr val="FF6B5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06</a:t>
            </a:r>
            <a:endParaRPr lang="en-US" sz="1300" dirty="0"/>
          </a:p>
        </p:txBody>
      </p:sp>
      <p:sp>
        <p:nvSpPr>
          <p:cNvPr id="31" name="Text 21"/>
          <p:cNvSpPr txBox="1"/>
          <p:nvPr/>
        </p:nvSpPr>
        <p:spPr>
          <a:xfrm>
            <a:off x="5762549" y="6810451"/>
            <a:ext cx="2857500" cy="7150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0F3D2E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동기부여의</a:t>
            </a:r>
            <a:pPr algn="l" indent="0" marL="0">
              <a:buNone/>
            </a:pPr>
            <a:endParaRPr lang="en-US" sz="2200" dirty="0"/>
          </a:p>
          <a:p>
            <a:pPr algn="l" indent="0" marL="0">
              <a:buNone/>
            </a:pPr>
            <a:r>
              <a:rPr lang="en-US" sz="2200" b="1" dirty="0">
                <a:solidFill>
                  <a:srgbClr val="0F3D2E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전환점</a:t>
            </a:r>
            <a:endParaRPr lang="en-US" sz="2200" dirty="0"/>
          </a:p>
        </p:txBody>
      </p:sp>
      <p:sp>
        <p:nvSpPr>
          <p:cNvPr id="32" name="Text 22"/>
          <p:cNvSpPr txBox="1"/>
          <p:nvPr/>
        </p:nvSpPr>
        <p:spPr>
          <a:xfrm>
            <a:off x="5762549" y="7658100"/>
            <a:ext cx="2857500" cy="5148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555555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성취감과 자신감이</a:t>
            </a:r>
            <a:pPr algn="l" indent="0" marL="0">
              <a:buNone/>
            </a:pPr>
            <a:endParaRPr lang="en-US" sz="1300" dirty="0"/>
          </a:p>
          <a:p>
            <a:pPr algn="l" indent="0" marL="0">
              <a:buNone/>
            </a:pPr>
            <a:r>
              <a:rPr lang="en-US" sz="1300" dirty="0">
                <a:solidFill>
                  <a:srgbClr val="555555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다음 학습으로 이어짐</a:t>
            </a:r>
            <a:endParaRPr lang="en-US" sz="1300" dirty="0"/>
          </a:p>
        </p:txBody>
      </p:sp>
      <p:sp>
        <p:nvSpPr>
          <p:cNvPr id="33" name="Text 23"/>
          <p:cNvSpPr txBox="1"/>
          <p:nvPr/>
        </p:nvSpPr>
        <p:spPr>
          <a:xfrm>
            <a:off x="9477756" y="6810451"/>
            <a:ext cx="6572707" cy="41971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2700" b="1" dirty="0">
                <a:solidFill>
                  <a:srgbClr val="FFFFF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다른 과목으로 전이되는 학습법</a:t>
            </a:r>
            <a:endParaRPr lang="en-US" sz="2700" dirty="0"/>
          </a:p>
        </p:txBody>
      </p:sp>
      <p:sp>
        <p:nvSpPr>
          <p:cNvPr id="34" name="Text 24"/>
          <p:cNvSpPr txBox="1"/>
          <p:nvPr/>
        </p:nvSpPr>
        <p:spPr>
          <a:xfrm>
            <a:off x="9477756" y="7355434"/>
            <a:ext cx="6572707" cy="657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자기주도학습 역량은 과학·수학뿐 아니라</a:t>
            </a:r>
            <a:pPr algn="l" indent="0" marL="0">
              <a:buNone/>
            </a:pPr>
            <a:endParaRPr lang="en-US" sz="1600" dirty="0"/>
          </a:p>
          <a:p>
            <a:pPr algn="l"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다른 모든 과목의 공부 방법에도 그대로 도움이 됩니다.</a:t>
            </a:r>
            <a:endParaRPr lang="en-US" sz="1600" dirty="0"/>
          </a:p>
        </p:txBody>
      </p:sp>
      <p:sp>
        <p:nvSpPr>
          <p:cNvPr id="35" name="Text 25"/>
          <p:cNvSpPr txBox="1"/>
          <p:nvPr/>
        </p:nvSpPr>
        <p:spPr>
          <a:xfrm>
            <a:off x="9477756" y="6476695"/>
            <a:ext cx="6572707" cy="20025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300" b="1" spc="270" kern="0" dirty="0">
                <a:solidFill>
                  <a:srgbClr val="FFFFFF">
                    <a:alpha val="85000"/>
                  </a:srgbClr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07</a:t>
            </a:r>
            <a:endParaRPr lang="en-US" sz="1300" dirty="0"/>
          </a:p>
        </p:txBody>
      </p:sp>
      <p:sp>
        <p:nvSpPr>
          <p:cNvPr id="36" name="Text 26"/>
          <p:cNvSpPr txBox="1"/>
          <p:nvPr/>
        </p:nvSpPr>
        <p:spPr>
          <a:xfrm>
            <a:off x="16192195" y="9667951"/>
            <a:ext cx="1524305" cy="20025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r" indent="0" marL="0">
              <a:buNone/>
            </a:pPr>
            <a:r>
              <a:rPr lang="en-US" sz="1300" b="1" spc="270" kern="0" dirty="0">
                <a:solidFill>
                  <a:srgbClr val="0F3D2E">
                    <a:alpha val="60000"/>
                  </a:srgbClr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10 / 16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FBF7F0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FBF7F0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761695" cy="10287000"/>
          </a:xfrm>
          <a:prstGeom prst="rect">
            <a:avLst/>
          </a:prstGeom>
          <a:solidFill>
            <a:srgbClr val="0F3D2E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5" name="Image 0" descr="gen-dedup-b3f16311210b4aaefb83146e60f8b0f3.png">    </p:cNvPr>
          <p:cNvPicPr>
            <a:picLocks noChangeAspect="1"/>
          </p:cNvPicPr>
          <p:nvPr/>
        </p:nvPicPr>
        <p:blipFill>
          <a:blip r:embed="rId1"/>
          <a:srcRect l="-400" r="-400" t="0" b="0"/>
          <a:stretch/>
        </p:blipFill>
        <p:spPr>
          <a:xfrm>
            <a:off x="761695" y="0"/>
            <a:ext cx="57607" cy="10287000"/>
          </a:xfrm>
          <a:prstGeom prst="rect">
            <a:avLst/>
          </a:prstGeom>
        </p:spPr>
      </p:pic>
      <p:pic>
        <p:nvPicPr>
          <p:cNvPr id="6" name="Image 1" descr="gen-dedup-4c037d63b4f889a6d7ba5a6adb8a3e14.png">    </p:cNvPr>
          <p:cNvPicPr>
            <a:picLocks noChangeAspect="1"/>
          </p:cNvPicPr>
          <p:nvPr/>
        </p:nvPicPr>
        <p:blipFill>
          <a:blip r:embed="rId2"/>
          <a:srcRect l="0" r="0" t="-3" b="-3"/>
          <a:stretch/>
        </p:blipFill>
        <p:spPr>
          <a:xfrm>
            <a:off x="1714500" y="3619195"/>
            <a:ext cx="7905902" cy="5429707"/>
          </a:xfrm>
          <a:prstGeom prst="rect">
            <a:avLst/>
          </a:prstGeom>
        </p:spPr>
      </p:pic>
      <p:sp>
        <p:nvSpPr>
          <p:cNvPr id="7" name="Shape 3"/>
          <p:cNvSpPr/>
          <p:nvPr/>
        </p:nvSpPr>
        <p:spPr>
          <a:xfrm>
            <a:off x="10096805" y="3619195"/>
            <a:ext cx="6476695" cy="3619195"/>
          </a:xfrm>
          <a:prstGeom prst="roundRect">
            <a:avLst>
              <a:gd name="adj" fmla="val 6316"/>
            </a:avLst>
          </a:prstGeom>
          <a:solidFill>
            <a:srgbClr val="0F3D2E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8" name="Shape 4"/>
          <p:cNvSpPr/>
          <p:nvPr/>
        </p:nvSpPr>
        <p:spPr>
          <a:xfrm>
            <a:off x="10096805" y="7524598"/>
            <a:ext cx="6476695" cy="1524305"/>
          </a:xfrm>
          <a:prstGeom prst="roundRect">
            <a:avLst>
              <a:gd name="adj" fmla="val 14997"/>
            </a:avLst>
          </a:prstGeom>
          <a:solidFill>
            <a:srgbClr val="FF6B5B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9" name="Text 5"/>
          <p:cNvSpPr txBox="1"/>
          <p:nvPr/>
        </p:nvSpPr>
        <p:spPr>
          <a:xfrm>
            <a:off x="1714500" y="1047902"/>
            <a:ext cx="7620610" cy="30541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600" b="1" spc="413" kern="0" dirty="0">
                <a:solidFill>
                  <a:srgbClr val="FF6B5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SECTION 04 · 과학탐구 HOW</a:t>
            </a:r>
            <a:endParaRPr lang="en-US" sz="1600" dirty="0"/>
          </a:p>
        </p:txBody>
      </p:sp>
      <p:sp>
        <p:nvSpPr>
          <p:cNvPr id="10" name="Text 6"/>
          <p:cNvSpPr txBox="1"/>
          <p:nvPr/>
        </p:nvSpPr>
        <p:spPr>
          <a:xfrm>
            <a:off x="1714500" y="1476756"/>
            <a:ext cx="15240305" cy="76261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5400" b="1" spc="-162" kern="0" dirty="0">
                <a:solidFill>
                  <a:srgbClr val="0F3D2E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좋은 탐구주제는 </a:t>
            </a:r>
            <a:pPr algn="l" indent="0" marL="0">
              <a:buNone/>
            </a:pPr>
            <a:r>
              <a:rPr lang="en-US" sz="5400" b="1" spc="-162" kern="0" dirty="0">
                <a:solidFill>
                  <a:srgbClr val="FF6B5B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이렇게</a:t>
            </a:r>
            <a:pPr algn="l" indent="0" marL="0">
              <a:buNone/>
            </a:pPr>
            <a:r>
              <a:rPr lang="en-US" sz="5400" b="1" spc="-162" kern="0" dirty="0">
                <a:solidFill>
                  <a:srgbClr val="0F3D2E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고릅니다</a:t>
            </a:r>
            <a:endParaRPr lang="en-US" sz="5400" dirty="0"/>
          </a:p>
        </p:txBody>
      </p:sp>
      <p:sp>
        <p:nvSpPr>
          <p:cNvPr id="11" name="Text 7"/>
          <p:cNvSpPr txBox="1"/>
          <p:nvPr/>
        </p:nvSpPr>
        <p:spPr>
          <a:xfrm>
            <a:off x="1714500" y="3143707"/>
            <a:ext cx="5143500" cy="277063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500" b="1" spc="300" kern="0" dirty="0">
                <a:solidFill>
                  <a:srgbClr val="FF6B5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DO · 이런 주제를 고르세요</a:t>
            </a:r>
            <a:endParaRPr lang="en-US" sz="1500" dirty="0"/>
          </a:p>
        </p:txBody>
      </p:sp>
      <p:sp>
        <p:nvSpPr>
          <p:cNvPr id="12" name="Shape 8"/>
          <p:cNvSpPr/>
          <p:nvPr/>
        </p:nvSpPr>
        <p:spPr>
          <a:xfrm>
            <a:off x="2095805" y="3952951"/>
            <a:ext cx="533095" cy="533095"/>
          </a:xfrm>
          <a:prstGeom prst="ellipse">
            <a:avLst/>
          </a:prstGeom>
          <a:solidFill>
            <a:srgbClr val="FF6B5B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13" name="Text 9"/>
          <p:cNvSpPr/>
          <p:nvPr/>
        </p:nvSpPr>
        <p:spPr>
          <a:xfrm>
            <a:off x="2095805" y="3952951"/>
            <a:ext cx="534010" cy="53401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non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✓</a:t>
            </a:r>
            <a:endParaRPr lang="en-US" sz="1800" dirty="0"/>
          </a:p>
        </p:txBody>
      </p:sp>
      <p:sp>
        <p:nvSpPr>
          <p:cNvPr id="14" name="Text 10"/>
          <p:cNvSpPr txBox="1"/>
          <p:nvPr/>
        </p:nvSpPr>
        <p:spPr>
          <a:xfrm>
            <a:off x="2857500" y="3952951"/>
            <a:ext cx="6477610" cy="32461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2100" b="1" dirty="0">
                <a:solidFill>
                  <a:srgbClr val="0F3D2E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좋아하고 잘하는, 관심 있는 것</a:t>
            </a:r>
            <a:endParaRPr lang="en-US" sz="2100" dirty="0"/>
          </a:p>
        </p:txBody>
      </p:sp>
      <p:sp>
        <p:nvSpPr>
          <p:cNvPr id="15" name="Text 11"/>
          <p:cNvSpPr txBox="1"/>
          <p:nvPr/>
        </p:nvSpPr>
        <p:spPr>
          <a:xfrm>
            <a:off x="2857500" y="4334256"/>
            <a:ext cx="6477610" cy="286207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500" dirty="0">
                <a:solidFill>
                  <a:srgbClr val="555555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자신의 소질과 관심에서 출발하는 주제가 가장 멀리 갑니다.</a:t>
            </a:r>
            <a:endParaRPr lang="en-US" sz="1500" dirty="0"/>
          </a:p>
        </p:txBody>
      </p:sp>
      <p:sp>
        <p:nvSpPr>
          <p:cNvPr id="16" name="Shape 12"/>
          <p:cNvSpPr/>
          <p:nvPr/>
        </p:nvSpPr>
        <p:spPr>
          <a:xfrm>
            <a:off x="2095805" y="4905756"/>
            <a:ext cx="533095" cy="533095"/>
          </a:xfrm>
          <a:prstGeom prst="ellipse">
            <a:avLst/>
          </a:prstGeom>
          <a:solidFill>
            <a:srgbClr val="FF6B5B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17" name="Text 13"/>
          <p:cNvSpPr/>
          <p:nvPr/>
        </p:nvSpPr>
        <p:spPr>
          <a:xfrm>
            <a:off x="2095805" y="4905756"/>
            <a:ext cx="534010" cy="53401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non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✓</a:t>
            </a:r>
            <a:endParaRPr lang="en-US" sz="1800" dirty="0"/>
          </a:p>
        </p:txBody>
      </p:sp>
      <p:sp>
        <p:nvSpPr>
          <p:cNvPr id="18" name="Text 14"/>
          <p:cNvSpPr txBox="1"/>
          <p:nvPr/>
        </p:nvSpPr>
        <p:spPr>
          <a:xfrm>
            <a:off x="2857500" y="4905756"/>
            <a:ext cx="6477610" cy="32461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2100" b="1" dirty="0">
                <a:solidFill>
                  <a:srgbClr val="0F3D2E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너무 넓지 않은 ‘좁은’ 주제</a:t>
            </a:r>
            <a:endParaRPr lang="en-US" sz="2100" dirty="0"/>
          </a:p>
        </p:txBody>
      </p:sp>
      <p:sp>
        <p:nvSpPr>
          <p:cNvPr id="19" name="Text 15"/>
          <p:cNvSpPr txBox="1"/>
          <p:nvPr/>
        </p:nvSpPr>
        <p:spPr>
          <a:xfrm>
            <a:off x="2857500" y="5286146"/>
            <a:ext cx="6477610" cy="286207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500" dirty="0">
                <a:solidFill>
                  <a:srgbClr val="555555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수준에 맞게 좁혀 집중적으로 다루는 편이 훨씬 깊이 있습니다.</a:t>
            </a:r>
            <a:endParaRPr lang="en-US" sz="1500" dirty="0"/>
          </a:p>
        </p:txBody>
      </p:sp>
      <p:sp>
        <p:nvSpPr>
          <p:cNvPr id="20" name="Shape 16"/>
          <p:cNvSpPr/>
          <p:nvPr/>
        </p:nvSpPr>
        <p:spPr>
          <a:xfrm>
            <a:off x="2095805" y="5857646"/>
            <a:ext cx="533095" cy="533095"/>
          </a:xfrm>
          <a:prstGeom prst="ellipse">
            <a:avLst/>
          </a:prstGeom>
          <a:solidFill>
            <a:srgbClr val="FF6B5B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21" name="Text 17"/>
          <p:cNvSpPr/>
          <p:nvPr/>
        </p:nvSpPr>
        <p:spPr>
          <a:xfrm>
            <a:off x="2095805" y="5857646"/>
            <a:ext cx="534010" cy="53401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non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✓</a:t>
            </a:r>
            <a:endParaRPr lang="en-US" sz="1800" dirty="0"/>
          </a:p>
        </p:txBody>
      </p:sp>
      <p:sp>
        <p:nvSpPr>
          <p:cNvPr id="22" name="Text 18"/>
          <p:cNvSpPr txBox="1"/>
          <p:nvPr/>
        </p:nvSpPr>
        <p:spPr>
          <a:xfrm>
            <a:off x="2857500" y="5857646"/>
            <a:ext cx="6477610" cy="32461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2100" b="1" dirty="0">
                <a:solidFill>
                  <a:srgbClr val="0F3D2E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사회적 관심사·참신한 주제</a:t>
            </a:r>
            <a:endParaRPr lang="en-US" sz="2100" dirty="0"/>
          </a:p>
        </p:txBody>
      </p:sp>
      <p:sp>
        <p:nvSpPr>
          <p:cNvPr id="23" name="Text 19"/>
          <p:cNvSpPr txBox="1"/>
          <p:nvPr/>
        </p:nvSpPr>
        <p:spPr>
          <a:xfrm>
            <a:off x="2857500" y="6238951"/>
            <a:ext cx="6477610" cy="286207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500" dirty="0">
                <a:solidFill>
                  <a:srgbClr val="555555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시의성 있는 주제는 발표와 입시 자료로도 강력합니다.</a:t>
            </a:r>
            <a:endParaRPr lang="en-US" sz="1500" dirty="0"/>
          </a:p>
        </p:txBody>
      </p:sp>
      <p:sp>
        <p:nvSpPr>
          <p:cNvPr id="24" name="Shape 20"/>
          <p:cNvSpPr/>
          <p:nvPr/>
        </p:nvSpPr>
        <p:spPr>
          <a:xfrm>
            <a:off x="2095805" y="6810451"/>
            <a:ext cx="533095" cy="533095"/>
          </a:xfrm>
          <a:prstGeom prst="ellipse">
            <a:avLst/>
          </a:prstGeom>
          <a:solidFill>
            <a:srgbClr val="FF6B5B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25" name="Text 21"/>
          <p:cNvSpPr/>
          <p:nvPr/>
        </p:nvSpPr>
        <p:spPr>
          <a:xfrm>
            <a:off x="2095805" y="6810451"/>
            <a:ext cx="534010" cy="53401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non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✓</a:t>
            </a:r>
            <a:endParaRPr lang="en-US" sz="1800" dirty="0"/>
          </a:p>
        </p:txBody>
      </p:sp>
      <p:sp>
        <p:nvSpPr>
          <p:cNvPr id="26" name="Text 22"/>
          <p:cNvSpPr txBox="1"/>
          <p:nvPr/>
        </p:nvSpPr>
        <p:spPr>
          <a:xfrm>
            <a:off x="2857500" y="6810451"/>
            <a:ext cx="6477610" cy="32461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2100" b="1" dirty="0">
                <a:solidFill>
                  <a:srgbClr val="0F3D2E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2~3명의 협동 탐구도 좋다</a:t>
            </a:r>
            <a:endParaRPr lang="en-US" sz="2100" dirty="0"/>
          </a:p>
        </p:txBody>
      </p:sp>
      <p:sp>
        <p:nvSpPr>
          <p:cNvPr id="27" name="Text 23"/>
          <p:cNvSpPr txBox="1"/>
          <p:nvPr/>
        </p:nvSpPr>
        <p:spPr>
          <a:xfrm>
            <a:off x="2857500" y="7191756"/>
            <a:ext cx="6477610" cy="286207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500" dirty="0">
                <a:solidFill>
                  <a:srgbClr val="555555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유사한 주제끼리 모이면 다양한 생각이 결과를 풍부하게 합니다.</a:t>
            </a:r>
            <a:endParaRPr lang="en-US" sz="1500" dirty="0"/>
          </a:p>
        </p:txBody>
      </p:sp>
      <p:sp>
        <p:nvSpPr>
          <p:cNvPr id="28" name="Text 24"/>
          <p:cNvSpPr txBox="1"/>
          <p:nvPr/>
        </p:nvSpPr>
        <p:spPr>
          <a:xfrm>
            <a:off x="10096805" y="3143707"/>
            <a:ext cx="5143500" cy="277063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500" b="1" spc="300" kern="0" dirty="0">
                <a:solidFill>
                  <a:srgbClr val="88888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AVOID · 이런 것은 피하세요</a:t>
            </a:r>
            <a:endParaRPr lang="en-US" sz="1500" dirty="0"/>
          </a:p>
        </p:txBody>
      </p:sp>
      <p:sp>
        <p:nvSpPr>
          <p:cNvPr id="29" name="Text 25"/>
          <p:cNvSpPr txBox="1"/>
          <p:nvPr/>
        </p:nvSpPr>
        <p:spPr>
          <a:xfrm>
            <a:off x="10477195" y="4000500"/>
            <a:ext cx="191110" cy="286207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FF6B5B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×</a:t>
            </a:r>
            <a:endParaRPr lang="en-US" sz="2200" dirty="0"/>
          </a:p>
        </p:txBody>
      </p:sp>
      <p:sp>
        <p:nvSpPr>
          <p:cNvPr id="30" name="Text 26"/>
          <p:cNvSpPr txBox="1"/>
          <p:nvPr/>
        </p:nvSpPr>
        <p:spPr>
          <a:xfrm>
            <a:off x="10857586" y="4000500"/>
            <a:ext cx="3337560" cy="32461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FBF7F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실험하기에 위험한 기구·재료</a:t>
            </a:r>
            <a:endParaRPr lang="en-US" sz="1800" dirty="0"/>
          </a:p>
        </p:txBody>
      </p:sp>
      <p:sp>
        <p:nvSpPr>
          <p:cNvPr id="31" name="Text 27"/>
          <p:cNvSpPr txBox="1"/>
          <p:nvPr/>
        </p:nvSpPr>
        <p:spPr>
          <a:xfrm>
            <a:off x="10477195" y="4549140"/>
            <a:ext cx="191110" cy="286207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FF6B5B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×</a:t>
            </a:r>
            <a:endParaRPr lang="en-US" sz="2200" dirty="0"/>
          </a:p>
        </p:txBody>
      </p:sp>
      <p:sp>
        <p:nvSpPr>
          <p:cNvPr id="32" name="Text 28"/>
          <p:cNvSpPr txBox="1"/>
          <p:nvPr/>
        </p:nvSpPr>
        <p:spPr>
          <a:xfrm>
            <a:off x="10857586" y="4549140"/>
            <a:ext cx="3479292" cy="32461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FBF7F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비용이 지나치게 많이 드는 것</a:t>
            </a:r>
            <a:endParaRPr lang="en-US" sz="1800" dirty="0"/>
          </a:p>
        </p:txBody>
      </p:sp>
      <p:sp>
        <p:nvSpPr>
          <p:cNvPr id="33" name="Text 29"/>
          <p:cNvSpPr txBox="1"/>
          <p:nvPr/>
        </p:nvSpPr>
        <p:spPr>
          <a:xfrm>
            <a:off x="10477195" y="5097780"/>
            <a:ext cx="191110" cy="286207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FF6B5B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×</a:t>
            </a:r>
            <a:endParaRPr lang="en-US" sz="2200" dirty="0"/>
          </a:p>
        </p:txBody>
      </p:sp>
      <p:sp>
        <p:nvSpPr>
          <p:cNvPr id="34" name="Text 30"/>
          <p:cNvSpPr txBox="1"/>
          <p:nvPr/>
        </p:nvSpPr>
        <p:spPr>
          <a:xfrm>
            <a:off x="10857586" y="5097780"/>
            <a:ext cx="3479292" cy="32461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FBF7F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재료를 구하기 너무 어려운 것</a:t>
            </a:r>
            <a:endParaRPr lang="en-US" sz="1800" dirty="0"/>
          </a:p>
        </p:txBody>
      </p:sp>
      <p:sp>
        <p:nvSpPr>
          <p:cNvPr id="35" name="Text 31"/>
          <p:cNvSpPr txBox="1"/>
          <p:nvPr/>
        </p:nvSpPr>
        <p:spPr>
          <a:xfrm>
            <a:off x="10477195" y="5646420"/>
            <a:ext cx="191110" cy="286207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FF6B5B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×</a:t>
            </a:r>
            <a:endParaRPr lang="en-US" sz="2200" dirty="0"/>
          </a:p>
        </p:txBody>
      </p:sp>
      <p:sp>
        <p:nvSpPr>
          <p:cNvPr id="36" name="Text 32"/>
          <p:cNvSpPr txBox="1"/>
          <p:nvPr/>
        </p:nvSpPr>
        <p:spPr>
          <a:xfrm>
            <a:off x="10857586" y="5646420"/>
            <a:ext cx="4074566" cy="32461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FBF7F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학생 수준에 비해 지나치게 큰 주제</a:t>
            </a:r>
            <a:endParaRPr lang="en-US" sz="1800" dirty="0"/>
          </a:p>
        </p:txBody>
      </p:sp>
      <p:sp>
        <p:nvSpPr>
          <p:cNvPr id="37" name="Text 33"/>
          <p:cNvSpPr txBox="1"/>
          <p:nvPr/>
        </p:nvSpPr>
        <p:spPr>
          <a:xfrm>
            <a:off x="10477195" y="7763256"/>
            <a:ext cx="5715000" cy="19111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200" b="1" spc="240" kern="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TIP</a:t>
            </a:r>
            <a:endParaRPr lang="en-US" sz="1200" dirty="0"/>
          </a:p>
        </p:txBody>
      </p:sp>
      <p:sp>
        <p:nvSpPr>
          <p:cNvPr id="38" name="Text 34"/>
          <p:cNvSpPr txBox="1"/>
          <p:nvPr/>
        </p:nvSpPr>
        <p:spPr>
          <a:xfrm>
            <a:off x="10477195" y="8048549"/>
            <a:ext cx="5715000" cy="6675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초·중학생 초기 주제 선정은</a:t>
            </a:r>
            <a:pPr algn="l" indent="0" marL="0">
              <a:buNone/>
            </a:pPr>
            <a:endParaRPr lang="en-US" sz="1800" dirty="0"/>
          </a:p>
          <a:p>
            <a:pPr algn="l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부모님 또는 지도교수와 상담 후 결정하세요.</a:t>
            </a:r>
            <a:endParaRPr lang="en-US" sz="1800" dirty="0"/>
          </a:p>
        </p:txBody>
      </p:sp>
      <p:sp>
        <p:nvSpPr>
          <p:cNvPr id="39" name="Text 35"/>
          <p:cNvSpPr txBox="1"/>
          <p:nvPr/>
        </p:nvSpPr>
        <p:spPr>
          <a:xfrm>
            <a:off x="16192195" y="9667951"/>
            <a:ext cx="1524305" cy="20025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r" indent="0" marL="0">
              <a:buNone/>
            </a:pPr>
            <a:r>
              <a:rPr lang="en-US" sz="1300" b="1" spc="270" kern="0" dirty="0">
                <a:solidFill>
                  <a:srgbClr val="0F3D2E">
                    <a:alpha val="60000"/>
                  </a:srgbClr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11 / 16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FBF7F0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FBF7F0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761695" cy="10287000"/>
          </a:xfrm>
          <a:prstGeom prst="rect">
            <a:avLst/>
          </a:prstGeom>
          <a:solidFill>
            <a:srgbClr val="0F3D2E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5" name="Image 0" descr="gen-dedup-b3f16311210b4aaefb83146e60f8b0f3.png">    </p:cNvPr>
          <p:cNvPicPr>
            <a:picLocks noChangeAspect="1"/>
          </p:cNvPicPr>
          <p:nvPr/>
        </p:nvPicPr>
        <p:blipFill>
          <a:blip r:embed="rId1"/>
          <a:srcRect l="-400" r="-400" t="0" b="0"/>
          <a:stretch/>
        </p:blipFill>
        <p:spPr>
          <a:xfrm>
            <a:off x="761695" y="0"/>
            <a:ext cx="57607" cy="10287000"/>
          </a:xfrm>
          <a:prstGeom prst="rect">
            <a:avLst/>
          </a:prstGeom>
        </p:spPr>
      </p:pic>
      <p:pic>
        <p:nvPicPr>
          <p:cNvPr id="6" name="Image 1" descr="gen-dedup-f4e6c69afd6ecc447fd4afae490dce3e.png">    </p:cNvPr>
          <p:cNvPicPr>
            <a:picLocks noChangeAspect="1"/>
          </p:cNvPicPr>
          <p:nvPr/>
        </p:nvPicPr>
        <p:blipFill>
          <a:blip r:embed="rId2"/>
          <a:srcRect l="0" r="0" t="-3" b="-3"/>
          <a:stretch/>
        </p:blipFill>
        <p:spPr>
          <a:xfrm>
            <a:off x="1714500" y="3143707"/>
            <a:ext cx="4762195" cy="1714500"/>
          </a:xfrm>
          <a:prstGeom prst="rect">
            <a:avLst/>
          </a:prstGeom>
        </p:spPr>
      </p:pic>
      <p:pic>
        <p:nvPicPr>
          <p:cNvPr id="7" name="Image 2" descr="gen-dedup-f4e6c69afd6ecc447fd4afae490dce3e.png">    </p:cNvPr>
          <p:cNvPicPr>
            <a:picLocks noChangeAspect="1"/>
          </p:cNvPicPr>
          <p:nvPr/>
        </p:nvPicPr>
        <p:blipFill>
          <a:blip r:embed="rId3"/>
          <a:srcRect l="0" r="0" t="-3" b="-3"/>
          <a:stretch/>
        </p:blipFill>
        <p:spPr>
          <a:xfrm>
            <a:off x="6762902" y="3143707"/>
            <a:ext cx="4762195" cy="1714500"/>
          </a:xfrm>
          <a:prstGeom prst="rect">
            <a:avLst/>
          </a:prstGeom>
        </p:spPr>
      </p:pic>
      <p:pic>
        <p:nvPicPr>
          <p:cNvPr id="8" name="Image 3" descr="gen-dedup-f4e6c69afd6ecc447fd4afae490dce3e.png">    </p:cNvPr>
          <p:cNvPicPr>
            <a:picLocks noChangeAspect="1"/>
          </p:cNvPicPr>
          <p:nvPr/>
        </p:nvPicPr>
        <p:blipFill>
          <a:blip r:embed="rId4"/>
          <a:srcRect l="0" r="0" t="-3" b="-3"/>
          <a:stretch/>
        </p:blipFill>
        <p:spPr>
          <a:xfrm>
            <a:off x="11811305" y="3143707"/>
            <a:ext cx="4762195" cy="1714500"/>
          </a:xfrm>
          <a:prstGeom prst="rect">
            <a:avLst/>
          </a:prstGeom>
        </p:spPr>
      </p:pic>
      <p:pic>
        <p:nvPicPr>
          <p:cNvPr id="9" name="Image 4" descr="gen-dedup-f4e6c69afd6ecc447fd4afae490dce3e.png">    </p:cNvPr>
          <p:cNvPicPr>
            <a:picLocks noChangeAspect="1"/>
          </p:cNvPicPr>
          <p:nvPr/>
        </p:nvPicPr>
        <p:blipFill>
          <a:blip r:embed="rId5"/>
          <a:srcRect l="0" r="0" t="-3" b="-3"/>
          <a:stretch/>
        </p:blipFill>
        <p:spPr>
          <a:xfrm>
            <a:off x="1714500" y="5048402"/>
            <a:ext cx="4762195" cy="1714500"/>
          </a:xfrm>
          <a:prstGeom prst="rect">
            <a:avLst/>
          </a:prstGeom>
        </p:spPr>
      </p:pic>
      <p:pic>
        <p:nvPicPr>
          <p:cNvPr id="10" name="Image 5" descr="gen-dedup-c6519ad494e3fc34a9e0d82a6f4f104a.png">    </p:cNvPr>
          <p:cNvPicPr>
            <a:picLocks noChangeAspect="1"/>
          </p:cNvPicPr>
          <p:nvPr/>
        </p:nvPicPr>
        <p:blipFill>
          <a:blip r:embed="rId6"/>
          <a:srcRect l="0" r="0" t="-3" b="-3"/>
          <a:stretch/>
        </p:blipFill>
        <p:spPr>
          <a:xfrm>
            <a:off x="6762902" y="5048402"/>
            <a:ext cx="4762195" cy="1714500"/>
          </a:xfrm>
          <a:prstGeom prst="rect">
            <a:avLst/>
          </a:prstGeom>
        </p:spPr>
      </p:pic>
      <p:pic>
        <p:nvPicPr>
          <p:cNvPr id="11" name="Image 6" descr="gen-dedup-f4e6c69afd6ecc447fd4afae490dce3e.png">    </p:cNvPr>
          <p:cNvPicPr>
            <a:picLocks noChangeAspect="1"/>
          </p:cNvPicPr>
          <p:nvPr/>
        </p:nvPicPr>
        <p:blipFill>
          <a:blip r:embed="rId7"/>
          <a:srcRect l="0" r="0" t="-3" b="-3"/>
          <a:stretch/>
        </p:blipFill>
        <p:spPr>
          <a:xfrm>
            <a:off x="11811305" y="5048402"/>
            <a:ext cx="4762195" cy="1714500"/>
          </a:xfrm>
          <a:prstGeom prst="rect">
            <a:avLst/>
          </a:prstGeom>
        </p:spPr>
      </p:pic>
      <p:pic>
        <p:nvPicPr>
          <p:cNvPr id="12" name="Image 7" descr="gen-dedup-f4e6c69afd6ecc447fd4afae490dce3e.png">    </p:cNvPr>
          <p:cNvPicPr>
            <a:picLocks noChangeAspect="1"/>
          </p:cNvPicPr>
          <p:nvPr/>
        </p:nvPicPr>
        <p:blipFill>
          <a:blip r:embed="rId8"/>
          <a:srcRect l="0" r="0" t="-3" b="-3"/>
          <a:stretch/>
        </p:blipFill>
        <p:spPr>
          <a:xfrm>
            <a:off x="1714500" y="6953098"/>
            <a:ext cx="4762195" cy="1714500"/>
          </a:xfrm>
          <a:prstGeom prst="rect">
            <a:avLst/>
          </a:prstGeom>
        </p:spPr>
      </p:pic>
      <p:pic>
        <p:nvPicPr>
          <p:cNvPr id="13" name="Image 8" descr="gen-dedup-f4e6c69afd6ecc447fd4afae490dce3e.png">    </p:cNvPr>
          <p:cNvPicPr>
            <a:picLocks noChangeAspect="1"/>
          </p:cNvPicPr>
          <p:nvPr/>
        </p:nvPicPr>
        <p:blipFill>
          <a:blip r:embed="rId9"/>
          <a:srcRect l="0" r="0" t="-3" b="-3"/>
          <a:stretch/>
        </p:blipFill>
        <p:spPr>
          <a:xfrm>
            <a:off x="6762902" y="6953098"/>
            <a:ext cx="4762195" cy="1714500"/>
          </a:xfrm>
          <a:prstGeom prst="rect">
            <a:avLst/>
          </a:prstGeom>
        </p:spPr>
      </p:pic>
      <p:pic>
        <p:nvPicPr>
          <p:cNvPr id="14" name="Image 9" descr="gen-dedup-3f06f5f5ce63fc920a1bb720add3146d.png">    </p:cNvPr>
          <p:cNvPicPr>
            <a:picLocks noChangeAspect="1"/>
          </p:cNvPicPr>
          <p:nvPr/>
        </p:nvPicPr>
        <p:blipFill>
          <a:blip r:embed="rId10"/>
          <a:srcRect l="0" r="0" t="-3" b="-3"/>
          <a:stretch/>
        </p:blipFill>
        <p:spPr>
          <a:xfrm>
            <a:off x="11811305" y="6953098"/>
            <a:ext cx="4762195" cy="1714500"/>
          </a:xfrm>
          <a:prstGeom prst="rect">
            <a:avLst/>
          </a:prstGeom>
        </p:spPr>
      </p:pic>
      <p:sp>
        <p:nvSpPr>
          <p:cNvPr id="15" name="Text 3"/>
          <p:cNvSpPr txBox="1"/>
          <p:nvPr/>
        </p:nvSpPr>
        <p:spPr>
          <a:xfrm>
            <a:off x="1714500" y="1047902"/>
            <a:ext cx="7620610" cy="30541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600" b="1" spc="413" kern="0" dirty="0">
                <a:solidFill>
                  <a:srgbClr val="FF6B5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SECTION 04 · 과학탐구 HOW</a:t>
            </a:r>
            <a:endParaRPr lang="en-US" sz="1600" dirty="0"/>
          </a:p>
        </p:txBody>
      </p:sp>
      <p:sp>
        <p:nvSpPr>
          <p:cNvPr id="16" name="Text 4"/>
          <p:cNvSpPr txBox="1"/>
          <p:nvPr/>
        </p:nvSpPr>
        <p:spPr>
          <a:xfrm>
            <a:off x="1714500" y="1476756"/>
            <a:ext cx="15240305" cy="76261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5400" b="1" spc="-162" kern="0" dirty="0">
                <a:solidFill>
                  <a:srgbClr val="0F3D2E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탐구활동의 </a:t>
            </a:r>
            <a:pPr algn="l" indent="0" marL="0">
              <a:buNone/>
            </a:pPr>
            <a:r>
              <a:rPr lang="en-US" sz="5400" b="1" spc="-162" kern="0" dirty="0">
                <a:solidFill>
                  <a:srgbClr val="FF6B5B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9가지 단계</a:t>
            </a:r>
            <a:endParaRPr lang="en-US" sz="5400" dirty="0"/>
          </a:p>
        </p:txBody>
      </p:sp>
      <p:sp>
        <p:nvSpPr>
          <p:cNvPr id="17" name="Text 5"/>
          <p:cNvSpPr txBox="1"/>
          <p:nvPr/>
        </p:nvSpPr>
        <p:spPr>
          <a:xfrm>
            <a:off x="2048256" y="3381451"/>
            <a:ext cx="533095" cy="400507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3100" b="1" dirty="0">
                <a:solidFill>
                  <a:srgbClr val="FF6B5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01</a:t>
            </a:r>
            <a:endParaRPr lang="en-US" sz="3100" dirty="0"/>
          </a:p>
        </p:txBody>
      </p:sp>
      <p:sp>
        <p:nvSpPr>
          <p:cNvPr id="18" name="Text 6"/>
          <p:cNvSpPr txBox="1"/>
          <p:nvPr/>
        </p:nvSpPr>
        <p:spPr>
          <a:xfrm>
            <a:off x="2048256" y="3933749"/>
            <a:ext cx="4096512" cy="32461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2100" b="1" dirty="0">
                <a:solidFill>
                  <a:srgbClr val="0F3D2E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주제 선정</a:t>
            </a:r>
            <a:endParaRPr lang="en-US" sz="2100" dirty="0"/>
          </a:p>
        </p:txBody>
      </p:sp>
      <p:sp>
        <p:nvSpPr>
          <p:cNvPr id="19" name="Text 7"/>
          <p:cNvSpPr txBox="1"/>
          <p:nvPr/>
        </p:nvSpPr>
        <p:spPr>
          <a:xfrm>
            <a:off x="2048256" y="4315054"/>
            <a:ext cx="4096512" cy="24780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555555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의문점 · 탐구 동기 확정</a:t>
            </a:r>
            <a:endParaRPr lang="en-US" sz="1300" dirty="0"/>
          </a:p>
        </p:txBody>
      </p:sp>
      <p:pic>
        <p:nvPicPr>
          <p:cNvPr id="20" name="Image 10" descr="gen-dedup-66166a3e1c60b22b000bdd854f83d34f.png">    </p:cNvPr>
          <p:cNvPicPr>
            <a:picLocks noChangeAspect="1"/>
          </p:cNvPicPr>
          <p:nvPr/>
        </p:nvPicPr>
        <p:blipFill>
          <a:blip r:embed="rId11">
            <a:alphaModFix amt="40000"/>
          </a:blip>
          <a:srcRect l="0" r="0" t="-394" b="-394"/>
          <a:stretch/>
        </p:blipFill>
        <p:spPr>
          <a:xfrm>
            <a:off x="2653589" y="3571646"/>
            <a:ext cx="3490265" cy="19202"/>
          </a:xfrm>
          <a:prstGeom prst="rect">
            <a:avLst/>
          </a:prstGeom>
        </p:spPr>
      </p:pic>
      <p:sp>
        <p:nvSpPr>
          <p:cNvPr id="21" name="Text 8"/>
          <p:cNvSpPr txBox="1"/>
          <p:nvPr/>
        </p:nvSpPr>
        <p:spPr>
          <a:xfrm>
            <a:off x="7095744" y="3381451"/>
            <a:ext cx="534010" cy="400507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3100" b="1" dirty="0">
                <a:solidFill>
                  <a:srgbClr val="FF6B5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02</a:t>
            </a:r>
            <a:endParaRPr lang="en-US" sz="3100" dirty="0"/>
          </a:p>
        </p:txBody>
      </p:sp>
      <p:sp>
        <p:nvSpPr>
          <p:cNvPr id="22" name="Text 9"/>
          <p:cNvSpPr txBox="1"/>
          <p:nvPr/>
        </p:nvSpPr>
        <p:spPr>
          <a:xfrm>
            <a:off x="7095744" y="3933749"/>
            <a:ext cx="4096512" cy="32461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2100" b="1" dirty="0">
                <a:solidFill>
                  <a:srgbClr val="0F3D2E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문헌 조사</a:t>
            </a:r>
            <a:endParaRPr lang="en-US" sz="2100" dirty="0"/>
          </a:p>
        </p:txBody>
      </p:sp>
      <p:sp>
        <p:nvSpPr>
          <p:cNvPr id="23" name="Text 10"/>
          <p:cNvSpPr txBox="1"/>
          <p:nvPr/>
        </p:nvSpPr>
        <p:spPr>
          <a:xfrm>
            <a:off x="7095744" y="4315054"/>
            <a:ext cx="4096512" cy="24780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555555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관련 자료를 충분히 모으기</a:t>
            </a:r>
            <a:endParaRPr lang="en-US" sz="1300" dirty="0"/>
          </a:p>
        </p:txBody>
      </p:sp>
      <p:pic>
        <p:nvPicPr>
          <p:cNvPr id="24" name="Image 11" descr="gen-dedup-618c4f8d977e8b0edf517fef523e02dd.png">    </p:cNvPr>
          <p:cNvPicPr>
            <a:picLocks noChangeAspect="1"/>
          </p:cNvPicPr>
          <p:nvPr/>
        </p:nvPicPr>
        <p:blipFill>
          <a:blip r:embed="rId12">
            <a:alphaModFix amt="40000"/>
          </a:blip>
          <a:srcRect l="0" r="0" t="-397" b="-397"/>
          <a:stretch/>
        </p:blipFill>
        <p:spPr>
          <a:xfrm>
            <a:off x="7780630" y="3571646"/>
            <a:ext cx="3411626" cy="19202"/>
          </a:xfrm>
          <a:prstGeom prst="rect">
            <a:avLst/>
          </a:prstGeom>
        </p:spPr>
      </p:pic>
      <p:sp>
        <p:nvSpPr>
          <p:cNvPr id="25" name="Text 11"/>
          <p:cNvSpPr txBox="1"/>
          <p:nvPr/>
        </p:nvSpPr>
        <p:spPr>
          <a:xfrm>
            <a:off x="12144146" y="3381451"/>
            <a:ext cx="543154" cy="400507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3100" b="1" dirty="0">
                <a:solidFill>
                  <a:srgbClr val="FF6B5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03</a:t>
            </a:r>
            <a:endParaRPr lang="en-US" sz="3100" dirty="0"/>
          </a:p>
        </p:txBody>
      </p:sp>
      <p:sp>
        <p:nvSpPr>
          <p:cNvPr id="26" name="Text 12"/>
          <p:cNvSpPr txBox="1"/>
          <p:nvPr/>
        </p:nvSpPr>
        <p:spPr>
          <a:xfrm>
            <a:off x="12144146" y="3933749"/>
            <a:ext cx="4096512" cy="32461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2100" b="1" dirty="0">
                <a:solidFill>
                  <a:srgbClr val="0F3D2E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가설 세우기</a:t>
            </a:r>
            <a:endParaRPr lang="en-US" sz="2100" dirty="0"/>
          </a:p>
        </p:txBody>
      </p:sp>
      <p:sp>
        <p:nvSpPr>
          <p:cNvPr id="27" name="Text 13"/>
          <p:cNvSpPr txBox="1"/>
          <p:nvPr/>
        </p:nvSpPr>
        <p:spPr>
          <a:xfrm>
            <a:off x="12144146" y="4315054"/>
            <a:ext cx="4096512" cy="24780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555555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예상되는 답을 미리 적어보기</a:t>
            </a:r>
            <a:endParaRPr lang="en-US" sz="1300" dirty="0"/>
          </a:p>
        </p:txBody>
      </p:sp>
      <p:pic>
        <p:nvPicPr>
          <p:cNvPr id="28" name="Image 12" descr="gen-dedup-066f5cda172e8cc5e98fa47e24f9b66d.png">    </p:cNvPr>
          <p:cNvPicPr>
            <a:picLocks noChangeAspect="1"/>
          </p:cNvPicPr>
          <p:nvPr/>
        </p:nvPicPr>
        <p:blipFill>
          <a:blip r:embed="rId13">
            <a:alphaModFix amt="40000"/>
          </a:blip>
          <a:srcRect l="0" r="0" t="-404" b="-404"/>
          <a:stretch/>
        </p:blipFill>
        <p:spPr>
          <a:xfrm>
            <a:off x="12836347" y="3571646"/>
            <a:ext cx="3403397" cy="19202"/>
          </a:xfrm>
          <a:prstGeom prst="rect">
            <a:avLst/>
          </a:prstGeom>
        </p:spPr>
      </p:pic>
      <p:sp>
        <p:nvSpPr>
          <p:cNvPr id="29" name="Text 14"/>
          <p:cNvSpPr txBox="1"/>
          <p:nvPr/>
        </p:nvSpPr>
        <p:spPr>
          <a:xfrm>
            <a:off x="2048256" y="5286146"/>
            <a:ext cx="553212" cy="400507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3100" b="1" dirty="0">
                <a:solidFill>
                  <a:srgbClr val="FF6B5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04</a:t>
            </a:r>
            <a:endParaRPr lang="en-US" sz="3100" dirty="0"/>
          </a:p>
        </p:txBody>
      </p:sp>
      <p:sp>
        <p:nvSpPr>
          <p:cNvPr id="30" name="Text 15"/>
          <p:cNvSpPr txBox="1"/>
          <p:nvPr/>
        </p:nvSpPr>
        <p:spPr>
          <a:xfrm>
            <a:off x="2048256" y="5838444"/>
            <a:ext cx="4096512" cy="32461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2100" b="1" dirty="0">
                <a:solidFill>
                  <a:srgbClr val="0F3D2E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탐구 계획 세우기</a:t>
            </a:r>
            <a:endParaRPr lang="en-US" sz="2100" dirty="0"/>
          </a:p>
        </p:txBody>
      </p:sp>
      <p:sp>
        <p:nvSpPr>
          <p:cNvPr id="31" name="Text 16"/>
          <p:cNvSpPr txBox="1"/>
          <p:nvPr/>
        </p:nvSpPr>
        <p:spPr>
          <a:xfrm>
            <a:off x="2048256" y="6219749"/>
            <a:ext cx="4096512" cy="24780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555555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준비물 · 실험 방법 정리</a:t>
            </a:r>
            <a:endParaRPr lang="en-US" sz="1300" dirty="0"/>
          </a:p>
        </p:txBody>
      </p:sp>
      <p:pic>
        <p:nvPicPr>
          <p:cNvPr id="32" name="Image 13" descr="gen-dedup-41aa05d392c25bd2f7df547ce223712d.png">    </p:cNvPr>
          <p:cNvPicPr>
            <a:picLocks noChangeAspect="1"/>
          </p:cNvPicPr>
          <p:nvPr/>
        </p:nvPicPr>
        <p:blipFill>
          <a:blip r:embed="rId14">
            <a:alphaModFix amt="40000"/>
          </a:blip>
          <a:srcRect l="0" r="0" t="-407" b="-407"/>
          <a:stretch/>
        </p:blipFill>
        <p:spPr>
          <a:xfrm>
            <a:off x="2752344" y="5477256"/>
            <a:ext cx="3390595" cy="19202"/>
          </a:xfrm>
          <a:prstGeom prst="rect">
            <a:avLst/>
          </a:prstGeom>
        </p:spPr>
      </p:pic>
      <p:sp>
        <p:nvSpPr>
          <p:cNvPr id="33" name="Text 17"/>
          <p:cNvSpPr txBox="1"/>
          <p:nvPr/>
        </p:nvSpPr>
        <p:spPr>
          <a:xfrm>
            <a:off x="7095744" y="5286146"/>
            <a:ext cx="534010" cy="400507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3100" b="1" dirty="0">
                <a:solidFill>
                  <a:srgbClr val="FF6B5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05</a:t>
            </a:r>
            <a:endParaRPr lang="en-US" sz="3100" dirty="0"/>
          </a:p>
        </p:txBody>
      </p:sp>
      <p:sp>
        <p:nvSpPr>
          <p:cNvPr id="34" name="Text 18"/>
          <p:cNvSpPr txBox="1"/>
          <p:nvPr/>
        </p:nvSpPr>
        <p:spPr>
          <a:xfrm>
            <a:off x="7095744" y="5838444"/>
            <a:ext cx="4096512" cy="32461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2100" b="1" dirty="0">
                <a:solidFill>
                  <a:srgbClr val="FBF7F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실험 및 관찰</a:t>
            </a:r>
            <a:endParaRPr lang="en-US" sz="2100" dirty="0"/>
          </a:p>
        </p:txBody>
      </p:sp>
      <p:sp>
        <p:nvSpPr>
          <p:cNvPr id="35" name="Text 19"/>
          <p:cNvSpPr txBox="1"/>
          <p:nvPr/>
        </p:nvSpPr>
        <p:spPr>
          <a:xfrm>
            <a:off x="7095744" y="6219749"/>
            <a:ext cx="4096512" cy="24780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E8E4DC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탐구의 핵심 — 직접 손으로</a:t>
            </a:r>
            <a:endParaRPr lang="en-US" sz="1300" dirty="0"/>
          </a:p>
        </p:txBody>
      </p:sp>
      <p:pic>
        <p:nvPicPr>
          <p:cNvPr id="36" name="Image 14" descr="gen-dedup-20d84e08abb29e7a21077214af9c2036.png">    </p:cNvPr>
          <p:cNvPicPr>
            <a:picLocks noChangeAspect="1"/>
          </p:cNvPicPr>
          <p:nvPr/>
        </p:nvPicPr>
        <p:blipFill>
          <a:blip r:embed="rId15">
            <a:alphaModFix amt="50000"/>
          </a:blip>
          <a:srcRect l="0" r="0" t="-406" b="-406"/>
          <a:stretch/>
        </p:blipFill>
        <p:spPr>
          <a:xfrm>
            <a:off x="7778801" y="5477256"/>
            <a:ext cx="3412541" cy="19202"/>
          </a:xfrm>
          <a:prstGeom prst="rect">
            <a:avLst/>
          </a:prstGeom>
        </p:spPr>
      </p:pic>
      <p:sp>
        <p:nvSpPr>
          <p:cNvPr id="37" name="Text 20"/>
          <p:cNvSpPr txBox="1"/>
          <p:nvPr/>
        </p:nvSpPr>
        <p:spPr>
          <a:xfrm>
            <a:off x="12144146" y="5286146"/>
            <a:ext cx="543154" cy="400507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3100" b="1" dirty="0">
                <a:solidFill>
                  <a:srgbClr val="FF6B5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06</a:t>
            </a:r>
            <a:endParaRPr lang="en-US" sz="3100" dirty="0"/>
          </a:p>
        </p:txBody>
      </p:sp>
      <p:sp>
        <p:nvSpPr>
          <p:cNvPr id="38" name="Text 21"/>
          <p:cNvSpPr txBox="1"/>
          <p:nvPr/>
        </p:nvSpPr>
        <p:spPr>
          <a:xfrm>
            <a:off x="12144146" y="5838444"/>
            <a:ext cx="4096512" cy="32461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2100" b="1" dirty="0">
                <a:solidFill>
                  <a:srgbClr val="0F3D2E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결과 정리</a:t>
            </a:r>
            <a:endParaRPr lang="en-US" sz="2100" dirty="0"/>
          </a:p>
        </p:txBody>
      </p:sp>
      <p:sp>
        <p:nvSpPr>
          <p:cNvPr id="39" name="Text 22"/>
          <p:cNvSpPr txBox="1"/>
          <p:nvPr/>
        </p:nvSpPr>
        <p:spPr>
          <a:xfrm>
            <a:off x="12144146" y="6219749"/>
            <a:ext cx="4096512" cy="24780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555555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표·그래프로 한눈에 보이게</a:t>
            </a:r>
            <a:endParaRPr lang="en-US" sz="1300" dirty="0"/>
          </a:p>
        </p:txBody>
      </p:sp>
      <p:pic>
        <p:nvPicPr>
          <p:cNvPr id="40" name="Image 15" descr="gen-dedup-79343051eabdcb229fd36c0ae2d2b0b6.png">    </p:cNvPr>
          <p:cNvPicPr>
            <a:picLocks noChangeAspect="1"/>
          </p:cNvPicPr>
          <p:nvPr/>
        </p:nvPicPr>
        <p:blipFill>
          <a:blip r:embed="rId16">
            <a:alphaModFix amt="40000"/>
          </a:blip>
          <a:srcRect l="0" r="0" t="-403" b="-403"/>
          <a:stretch/>
        </p:blipFill>
        <p:spPr>
          <a:xfrm>
            <a:off x="12838176" y="5477256"/>
            <a:ext cx="3401568" cy="19202"/>
          </a:xfrm>
          <a:prstGeom prst="rect">
            <a:avLst/>
          </a:prstGeom>
        </p:spPr>
      </p:pic>
      <p:sp>
        <p:nvSpPr>
          <p:cNvPr id="41" name="Text 23"/>
          <p:cNvSpPr txBox="1"/>
          <p:nvPr/>
        </p:nvSpPr>
        <p:spPr>
          <a:xfrm>
            <a:off x="2048256" y="7191756"/>
            <a:ext cx="505663" cy="400507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3100" b="1" dirty="0">
                <a:solidFill>
                  <a:srgbClr val="FF6B5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07</a:t>
            </a:r>
            <a:endParaRPr lang="en-US" sz="3100" dirty="0"/>
          </a:p>
        </p:txBody>
      </p:sp>
      <p:sp>
        <p:nvSpPr>
          <p:cNvPr id="42" name="Text 24"/>
          <p:cNvSpPr txBox="1"/>
          <p:nvPr/>
        </p:nvSpPr>
        <p:spPr>
          <a:xfrm>
            <a:off x="2048256" y="7744054"/>
            <a:ext cx="4096512" cy="32461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2100" b="1" dirty="0">
                <a:solidFill>
                  <a:srgbClr val="0F3D2E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결과 해석 · 가설 검정</a:t>
            </a:r>
            <a:endParaRPr lang="en-US" sz="2100" dirty="0"/>
          </a:p>
        </p:txBody>
      </p:sp>
      <p:sp>
        <p:nvSpPr>
          <p:cNvPr id="43" name="Text 25"/>
          <p:cNvSpPr txBox="1"/>
          <p:nvPr/>
        </p:nvSpPr>
        <p:spPr>
          <a:xfrm>
            <a:off x="2048256" y="8124444"/>
            <a:ext cx="4096512" cy="24780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555555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왜 그런 결과가 나왔는가?</a:t>
            </a:r>
            <a:endParaRPr lang="en-US" sz="1300" dirty="0"/>
          </a:p>
        </p:txBody>
      </p:sp>
      <p:pic>
        <p:nvPicPr>
          <p:cNvPr id="44" name="Image 16" descr="gen-dedup-2078a9962279ffbaa34d863f869460cb.png">    </p:cNvPr>
          <p:cNvPicPr>
            <a:picLocks noChangeAspect="1"/>
          </p:cNvPicPr>
          <p:nvPr/>
        </p:nvPicPr>
        <p:blipFill>
          <a:blip r:embed="rId17">
            <a:alphaModFix amt="40000"/>
          </a:blip>
          <a:srcRect l="0" r="0" t="-401" b="-401"/>
          <a:stretch/>
        </p:blipFill>
        <p:spPr>
          <a:xfrm>
            <a:off x="2704795" y="7381951"/>
            <a:ext cx="3439058" cy="19202"/>
          </a:xfrm>
          <a:prstGeom prst="rect">
            <a:avLst/>
          </a:prstGeom>
        </p:spPr>
      </p:pic>
      <p:sp>
        <p:nvSpPr>
          <p:cNvPr id="45" name="Text 26"/>
          <p:cNvSpPr txBox="1"/>
          <p:nvPr/>
        </p:nvSpPr>
        <p:spPr>
          <a:xfrm>
            <a:off x="7095744" y="7191756"/>
            <a:ext cx="543154" cy="400507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3100" b="1" dirty="0">
                <a:solidFill>
                  <a:srgbClr val="FF6B5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08</a:t>
            </a:r>
            <a:endParaRPr lang="en-US" sz="3100" dirty="0"/>
          </a:p>
        </p:txBody>
      </p:sp>
      <p:sp>
        <p:nvSpPr>
          <p:cNvPr id="46" name="Text 27"/>
          <p:cNvSpPr txBox="1"/>
          <p:nvPr/>
        </p:nvSpPr>
        <p:spPr>
          <a:xfrm>
            <a:off x="7095744" y="7744054"/>
            <a:ext cx="4096512" cy="32461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2100" b="1" dirty="0">
                <a:solidFill>
                  <a:srgbClr val="0F3D2E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최종 결론 · 느낀 점</a:t>
            </a:r>
            <a:endParaRPr lang="en-US" sz="2100" dirty="0"/>
          </a:p>
        </p:txBody>
      </p:sp>
      <p:sp>
        <p:nvSpPr>
          <p:cNvPr id="47" name="Text 28"/>
          <p:cNvSpPr txBox="1"/>
          <p:nvPr/>
        </p:nvSpPr>
        <p:spPr>
          <a:xfrm>
            <a:off x="7095744" y="8124444"/>
            <a:ext cx="4096512" cy="24780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555555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배움과 깨달음을 글로</a:t>
            </a:r>
            <a:endParaRPr lang="en-US" sz="1300" dirty="0"/>
          </a:p>
        </p:txBody>
      </p:sp>
      <p:pic>
        <p:nvPicPr>
          <p:cNvPr id="48" name="Image 17" descr="gen-dedup-79343051eabdcb229fd36c0ae2d2b0b6.png">    </p:cNvPr>
          <p:cNvPicPr>
            <a:picLocks noChangeAspect="1"/>
          </p:cNvPicPr>
          <p:nvPr/>
        </p:nvPicPr>
        <p:blipFill>
          <a:blip r:embed="rId18">
            <a:alphaModFix amt="40000"/>
          </a:blip>
          <a:srcRect l="0" r="0" t="-403" b="-403"/>
          <a:stretch/>
        </p:blipFill>
        <p:spPr>
          <a:xfrm>
            <a:off x="7790688" y="7381951"/>
            <a:ext cx="3400654" cy="19202"/>
          </a:xfrm>
          <a:prstGeom prst="rect">
            <a:avLst/>
          </a:prstGeom>
        </p:spPr>
      </p:pic>
      <p:sp>
        <p:nvSpPr>
          <p:cNvPr id="49" name="Text 29"/>
          <p:cNvSpPr txBox="1"/>
          <p:nvPr/>
        </p:nvSpPr>
        <p:spPr>
          <a:xfrm>
            <a:off x="12144146" y="7191756"/>
            <a:ext cx="543154" cy="400507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31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09</a:t>
            </a:r>
            <a:endParaRPr lang="en-US" sz="3100" dirty="0"/>
          </a:p>
        </p:txBody>
      </p:sp>
      <p:sp>
        <p:nvSpPr>
          <p:cNvPr id="50" name="Text 30"/>
          <p:cNvSpPr txBox="1"/>
          <p:nvPr/>
        </p:nvSpPr>
        <p:spPr>
          <a:xfrm>
            <a:off x="12144146" y="7744054"/>
            <a:ext cx="4096512" cy="32461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2100" b="1" dirty="0">
                <a:solidFill>
                  <a:srgbClr val="FFFFF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발표</a:t>
            </a:r>
            <a:endParaRPr lang="en-US" sz="2100" dirty="0"/>
          </a:p>
        </p:txBody>
      </p:sp>
      <p:sp>
        <p:nvSpPr>
          <p:cNvPr id="51" name="Text 31"/>
          <p:cNvSpPr txBox="1"/>
          <p:nvPr/>
        </p:nvSpPr>
        <p:spPr>
          <a:xfrm>
            <a:off x="12144146" y="8124444"/>
            <a:ext cx="4096512" cy="24780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탐구의 마침표 · 자신감의 시작</a:t>
            </a:r>
            <a:endParaRPr lang="en-US" sz="1300" dirty="0"/>
          </a:p>
        </p:txBody>
      </p:sp>
      <p:pic>
        <p:nvPicPr>
          <p:cNvPr id="52" name="Image 18" descr="gen-dedup-7b71396d947eea0668f984fe15fcd44d.png">    </p:cNvPr>
          <p:cNvPicPr>
            <a:picLocks noChangeAspect="1"/>
          </p:cNvPicPr>
          <p:nvPr/>
        </p:nvPicPr>
        <p:blipFill>
          <a:blip r:embed="rId19">
            <a:alphaModFix amt="60000"/>
          </a:blip>
          <a:srcRect l="0" r="0" t="-403" b="-403"/>
          <a:stretch/>
        </p:blipFill>
        <p:spPr>
          <a:xfrm>
            <a:off x="12838176" y="7381951"/>
            <a:ext cx="3401568" cy="19202"/>
          </a:xfrm>
          <a:prstGeom prst="rect">
            <a:avLst/>
          </a:prstGeom>
        </p:spPr>
      </p:pic>
      <p:sp>
        <p:nvSpPr>
          <p:cNvPr id="53" name="Text 32"/>
          <p:cNvSpPr txBox="1"/>
          <p:nvPr/>
        </p:nvSpPr>
        <p:spPr>
          <a:xfrm>
            <a:off x="1714500" y="9001354"/>
            <a:ext cx="14859000" cy="295351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0F3D2E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탐구 기간:</a:t>
            </a:r>
            <a:pPr algn="l" indent="0" marL="0">
              <a:buNone/>
            </a:pPr>
            <a:r>
              <a:rPr lang="en-US" sz="1600" dirty="0">
                <a:solidFill>
                  <a:srgbClr val="555555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6월부터 11월까지 약 </a:t>
            </a:r>
            <a:pPr algn="l" indent="0" marL="0">
              <a:buNone/>
            </a:pPr>
            <a:r>
              <a:rPr lang="en-US" sz="1600" b="1" dirty="0">
                <a:solidFill>
                  <a:srgbClr val="FF6B5B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6개월</a:t>
            </a:r>
            <a:pPr algn="l" indent="0" marL="0">
              <a:buNone/>
            </a:pPr>
            <a:r>
              <a:rPr lang="en-US" sz="1600" dirty="0">
                <a:solidFill>
                  <a:srgbClr val="555555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을 고려해 주제 범위를 결정합니다.</a:t>
            </a:r>
            <a:endParaRPr lang="en-US" sz="1600" dirty="0"/>
          </a:p>
        </p:txBody>
      </p:sp>
      <p:sp>
        <p:nvSpPr>
          <p:cNvPr id="54" name="Text 33"/>
          <p:cNvSpPr txBox="1"/>
          <p:nvPr/>
        </p:nvSpPr>
        <p:spPr>
          <a:xfrm>
            <a:off x="16192195" y="9667951"/>
            <a:ext cx="1524305" cy="20025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r" indent="0" marL="0">
              <a:buNone/>
            </a:pPr>
            <a:r>
              <a:rPr lang="en-US" sz="1300" b="1" spc="270" kern="0" dirty="0">
                <a:solidFill>
                  <a:srgbClr val="0F3D2E">
                    <a:alpha val="60000"/>
                  </a:srgbClr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12 / 16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FBF7F0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0F3D2E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-2476195" y="-2476195"/>
            <a:ext cx="6476695" cy="6476695"/>
          </a:xfrm>
          <a:prstGeom prst="ellipse">
            <a:avLst/>
          </a:prstGeom>
          <a:solidFill>
            <a:srgbClr val="1B5E3F">
              <a:alpha val="5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4287500" y="6667805"/>
            <a:ext cx="5715000" cy="5715000"/>
          </a:xfrm>
          <a:prstGeom prst="ellipse">
            <a:avLst/>
          </a:prstGeom>
          <a:solidFill>
            <a:srgbClr val="FF6B5B">
              <a:alpha val="18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6" name="Image 0" descr="gen-dedup-524a55fa0f1cedfcf66652128f492471.png">    </p:cNvPr>
          <p:cNvPicPr>
            <a:picLocks noChangeAspect="1"/>
          </p:cNvPicPr>
          <p:nvPr/>
        </p:nvPicPr>
        <p:blipFill>
          <a:blip r:embed="rId1"/>
          <a:srcRect l="0" r="0" t="-400" b="-400"/>
          <a:stretch/>
        </p:blipFill>
        <p:spPr>
          <a:xfrm>
            <a:off x="1714500" y="1600200"/>
            <a:ext cx="571500" cy="38405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1524305" y="4095598"/>
            <a:ext cx="2590495" cy="2495398"/>
          </a:xfrm>
          <a:prstGeom prst="roundRect">
            <a:avLst>
              <a:gd name="adj" fmla="val 7622"/>
            </a:avLst>
          </a:prstGeom>
          <a:solidFill>
            <a:srgbClr val="FBF7F0">
              <a:alpha val="8000"/>
            </a:srgbClr>
          </a:solidFill>
          <a:ln w="12700">
            <a:solidFill>
              <a:srgbClr val="FF6B5B">
                <a:alpha val="45000"/>
              </a:srgbClr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4619549" y="4095598"/>
            <a:ext cx="2590495" cy="2495398"/>
          </a:xfrm>
          <a:prstGeom prst="roundRect">
            <a:avLst>
              <a:gd name="adj" fmla="val 7622"/>
            </a:avLst>
          </a:prstGeom>
          <a:solidFill>
            <a:srgbClr val="FBF7F0">
              <a:alpha val="8000"/>
            </a:srgbClr>
          </a:solidFill>
          <a:ln w="12700">
            <a:solidFill>
              <a:srgbClr val="FF6B5B">
                <a:alpha val="45000"/>
              </a:srgbClr>
            </a:solidFill>
            <a:prstDash val="solid"/>
          </a:ln>
        </p:spPr>
      </p:sp>
      <p:sp>
        <p:nvSpPr>
          <p:cNvPr id="9" name="Shape 6"/>
          <p:cNvSpPr/>
          <p:nvPr/>
        </p:nvSpPr>
        <p:spPr>
          <a:xfrm>
            <a:off x="7715707" y="4095598"/>
            <a:ext cx="2590495" cy="2495398"/>
          </a:xfrm>
          <a:prstGeom prst="roundRect">
            <a:avLst>
              <a:gd name="adj" fmla="val 7622"/>
            </a:avLst>
          </a:prstGeom>
          <a:solidFill>
            <a:srgbClr val="FBF7F0">
              <a:alpha val="8000"/>
            </a:srgbClr>
          </a:solidFill>
          <a:ln w="12700">
            <a:solidFill>
              <a:srgbClr val="FF6B5B">
                <a:alpha val="45000"/>
              </a:srgbClr>
            </a:solidFill>
            <a:prstDash val="solid"/>
          </a:ln>
        </p:spPr>
      </p:sp>
      <p:pic>
        <p:nvPicPr>
          <p:cNvPr id="10" name="Image 1" descr="gen-dedup-65c772d13776ab4c129e4617ebd6f7e0.png">    </p:cNvPr>
          <p:cNvPicPr>
            <a:picLocks noChangeAspect="1"/>
          </p:cNvPicPr>
          <p:nvPr/>
        </p:nvPicPr>
        <p:blipFill>
          <a:blip r:embed="rId2"/>
          <a:srcRect l="-15" r="-15" t="0" b="0"/>
          <a:stretch/>
        </p:blipFill>
        <p:spPr>
          <a:xfrm>
            <a:off x="10810951" y="4095598"/>
            <a:ext cx="2572207" cy="2476195"/>
          </a:xfrm>
          <a:prstGeom prst="rect">
            <a:avLst/>
          </a:prstGeom>
        </p:spPr>
      </p:pic>
      <p:sp>
        <p:nvSpPr>
          <p:cNvPr id="11" name="Shape 7"/>
          <p:cNvSpPr/>
          <p:nvPr/>
        </p:nvSpPr>
        <p:spPr>
          <a:xfrm>
            <a:off x="13906195" y="4095598"/>
            <a:ext cx="2590495" cy="2495398"/>
          </a:xfrm>
          <a:prstGeom prst="roundRect">
            <a:avLst>
              <a:gd name="adj" fmla="val 7622"/>
            </a:avLst>
          </a:prstGeom>
          <a:solidFill>
            <a:srgbClr val="FBF7F0">
              <a:alpha val="8000"/>
            </a:srgbClr>
          </a:solidFill>
          <a:ln w="12700">
            <a:solidFill>
              <a:srgbClr val="FF6B5B">
                <a:alpha val="45000"/>
              </a:srgbClr>
            </a:solidFill>
            <a:prstDash val="solid"/>
          </a:ln>
        </p:spPr>
      </p:sp>
      <p:pic>
        <p:nvPicPr>
          <p:cNvPr id="12" name="Image 2" descr="gen-dedup-6c88cf17f3062ca2d72dd93f8ef7bac3.png">    </p:cNvPr>
          <p:cNvPicPr>
            <a:picLocks noChangeAspect="1"/>
          </p:cNvPicPr>
          <p:nvPr/>
        </p:nvPicPr>
        <p:blipFill>
          <a:blip r:embed="rId3"/>
          <a:srcRect l="-7" r="-7" t="0" b="0"/>
          <a:stretch/>
        </p:blipFill>
        <p:spPr>
          <a:xfrm>
            <a:off x="1524305" y="7239305"/>
            <a:ext cx="7295998" cy="1904695"/>
          </a:xfrm>
          <a:prstGeom prst="rect">
            <a:avLst/>
          </a:prstGeom>
        </p:spPr>
      </p:pic>
      <p:pic>
        <p:nvPicPr>
          <p:cNvPr id="13" name="Image 3" descr="gen-dedup-8773b525053812a46da70a4b4b086a85.png">    </p:cNvPr>
          <p:cNvPicPr>
            <a:picLocks noChangeAspect="1"/>
          </p:cNvPicPr>
          <p:nvPr/>
        </p:nvPicPr>
        <p:blipFill>
          <a:blip r:embed="rId4"/>
          <a:srcRect l="-10" r="-10" t="0" b="0"/>
          <a:stretch/>
        </p:blipFill>
        <p:spPr>
          <a:xfrm>
            <a:off x="9239098" y="7239305"/>
            <a:ext cx="7239305" cy="1904695"/>
          </a:xfrm>
          <a:prstGeom prst="rect">
            <a:avLst/>
          </a:prstGeom>
        </p:spPr>
      </p:pic>
      <p:sp>
        <p:nvSpPr>
          <p:cNvPr id="14" name="Text 8"/>
          <p:cNvSpPr txBox="1"/>
          <p:nvPr/>
        </p:nvSpPr>
        <p:spPr>
          <a:xfrm>
            <a:off x="1714500" y="1143000"/>
            <a:ext cx="8572500" cy="333756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800" b="1" spc="450" kern="0" dirty="0">
                <a:solidFill>
                  <a:srgbClr val="FF6B5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SECTION 05 · 자기주도학습 역량 ↑</a:t>
            </a:r>
            <a:endParaRPr lang="en-US" sz="1800" dirty="0"/>
          </a:p>
        </p:txBody>
      </p:sp>
      <p:sp>
        <p:nvSpPr>
          <p:cNvPr id="15" name="Text 9"/>
          <p:cNvSpPr txBox="1"/>
          <p:nvPr/>
        </p:nvSpPr>
        <p:spPr>
          <a:xfrm>
            <a:off x="1714500" y="2000707"/>
            <a:ext cx="16137331" cy="76261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5400" b="1" spc="-162" kern="0" dirty="0">
                <a:solidFill>
                  <a:srgbClr val="FBF7F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탐구를 하다 보면, </a:t>
            </a:r>
            <a:pPr algn="l" indent="0" marL="0">
              <a:buNone/>
            </a:pPr>
            <a:r>
              <a:rPr lang="en-US" sz="5400" b="1" spc="-162" kern="0" dirty="0">
                <a:solidFill>
                  <a:srgbClr val="FF6B5B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나도 모르게</a:t>
            </a:r>
            <a:pPr algn="l" indent="0" marL="0">
              <a:buNone/>
            </a:pPr>
            <a:r>
              <a:rPr lang="en-US" sz="5400" b="1" spc="-162" kern="0" dirty="0">
                <a:solidFill>
                  <a:srgbClr val="FBF7F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자라납니다</a:t>
            </a:r>
            <a:endParaRPr lang="en-US" sz="5400" dirty="0"/>
          </a:p>
        </p:txBody>
      </p:sp>
      <p:sp>
        <p:nvSpPr>
          <p:cNvPr id="16" name="Text 10"/>
          <p:cNvSpPr txBox="1"/>
          <p:nvPr/>
        </p:nvSpPr>
        <p:spPr>
          <a:xfrm>
            <a:off x="1762049" y="4334256"/>
            <a:ext cx="2143354" cy="20025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300" b="1" spc="270" kern="0" dirty="0">
                <a:solidFill>
                  <a:srgbClr val="FF6B5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STEP 01</a:t>
            </a:r>
            <a:endParaRPr lang="en-US" sz="1300" dirty="0"/>
          </a:p>
        </p:txBody>
      </p:sp>
      <p:sp>
        <p:nvSpPr>
          <p:cNvPr id="17" name="Text 11"/>
          <p:cNvSpPr txBox="1"/>
          <p:nvPr/>
        </p:nvSpPr>
        <p:spPr>
          <a:xfrm>
            <a:off x="1762049" y="4705502"/>
            <a:ext cx="2143354" cy="7150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FBF7F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좋아하는</a:t>
            </a:r>
            <a:pPr algn="l" indent="0" marL="0">
              <a:buNone/>
            </a:pPr>
            <a:endParaRPr lang="en-US" sz="2200" dirty="0"/>
          </a:p>
          <a:p>
            <a:pPr algn="l" indent="0" marL="0">
              <a:buNone/>
            </a:pPr>
            <a:r>
              <a:rPr lang="en-US" sz="2200" b="1" dirty="0">
                <a:solidFill>
                  <a:srgbClr val="FBF7F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탐구주제 선정</a:t>
            </a:r>
            <a:endParaRPr lang="en-US" sz="2200" dirty="0"/>
          </a:p>
        </p:txBody>
      </p:sp>
      <p:sp>
        <p:nvSpPr>
          <p:cNvPr id="18" name="Text 12"/>
          <p:cNvSpPr txBox="1"/>
          <p:nvPr/>
        </p:nvSpPr>
        <p:spPr>
          <a:xfrm>
            <a:off x="1762049" y="5553151"/>
            <a:ext cx="2143354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C8C4BC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자신의 의문과</a:t>
            </a:r>
            <a:pPr algn="l" indent="0" marL="0">
              <a:buNone/>
            </a:pPr>
            <a:endParaRPr lang="en-US" sz="1200" dirty="0"/>
          </a:p>
          <a:p>
            <a:pPr algn="l" indent="0" marL="0">
              <a:buNone/>
            </a:pPr>
            <a:r>
              <a:rPr lang="en-US" sz="1200" dirty="0">
                <a:solidFill>
                  <a:srgbClr val="C8C4BC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관심에서 출발</a:t>
            </a:r>
            <a:endParaRPr lang="en-US" sz="1200" dirty="0"/>
          </a:p>
        </p:txBody>
      </p:sp>
      <p:sp>
        <p:nvSpPr>
          <p:cNvPr id="19" name="Text 13"/>
          <p:cNvSpPr txBox="1"/>
          <p:nvPr/>
        </p:nvSpPr>
        <p:spPr>
          <a:xfrm>
            <a:off x="4172407" y="5219395"/>
            <a:ext cx="381305" cy="2286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FF6B5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➝</a:t>
            </a:r>
            <a:endParaRPr lang="en-US" sz="2200" dirty="0"/>
          </a:p>
        </p:txBody>
      </p:sp>
      <p:sp>
        <p:nvSpPr>
          <p:cNvPr id="20" name="Text 14"/>
          <p:cNvSpPr txBox="1"/>
          <p:nvPr/>
        </p:nvSpPr>
        <p:spPr>
          <a:xfrm>
            <a:off x="4858207" y="4334256"/>
            <a:ext cx="2143354" cy="20025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300" b="1" spc="270" kern="0" dirty="0">
                <a:solidFill>
                  <a:srgbClr val="FF6B5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STEP 02</a:t>
            </a:r>
            <a:endParaRPr lang="en-US" sz="1300" dirty="0"/>
          </a:p>
        </p:txBody>
      </p:sp>
      <p:sp>
        <p:nvSpPr>
          <p:cNvPr id="21" name="Text 15"/>
          <p:cNvSpPr txBox="1"/>
          <p:nvPr/>
        </p:nvSpPr>
        <p:spPr>
          <a:xfrm>
            <a:off x="4858207" y="4705502"/>
            <a:ext cx="2143354" cy="7150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FBF7F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탐구활동</a:t>
            </a:r>
            <a:pPr algn="l" indent="0" marL="0">
              <a:buNone/>
            </a:pPr>
            <a:endParaRPr lang="en-US" sz="2200" dirty="0"/>
          </a:p>
          <a:p>
            <a:pPr algn="l" indent="0" marL="0">
              <a:buNone/>
            </a:pPr>
            <a:r>
              <a:rPr lang="en-US" sz="2200" b="1" dirty="0">
                <a:solidFill>
                  <a:srgbClr val="FBF7F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수행</a:t>
            </a:r>
            <a:endParaRPr lang="en-US" sz="2200" dirty="0"/>
          </a:p>
        </p:txBody>
      </p:sp>
      <p:sp>
        <p:nvSpPr>
          <p:cNvPr id="22" name="Text 16"/>
          <p:cNvSpPr txBox="1"/>
          <p:nvPr/>
        </p:nvSpPr>
        <p:spPr>
          <a:xfrm>
            <a:off x="4858207" y="5553151"/>
            <a:ext cx="2143354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C8C4BC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문헌·실험·관찰을</a:t>
            </a:r>
            <a:pPr algn="l" indent="0" marL="0">
              <a:buNone/>
            </a:pPr>
            <a:endParaRPr lang="en-US" sz="1200" dirty="0"/>
          </a:p>
          <a:p>
            <a:pPr algn="l" indent="0" marL="0">
              <a:buNone/>
            </a:pPr>
            <a:r>
              <a:rPr lang="en-US" sz="1200" dirty="0">
                <a:solidFill>
                  <a:srgbClr val="C8C4BC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직접 손으로</a:t>
            </a:r>
            <a:endParaRPr lang="en-US" sz="1200" dirty="0"/>
          </a:p>
        </p:txBody>
      </p:sp>
      <p:sp>
        <p:nvSpPr>
          <p:cNvPr id="23" name="Text 17"/>
          <p:cNvSpPr txBox="1"/>
          <p:nvPr/>
        </p:nvSpPr>
        <p:spPr>
          <a:xfrm>
            <a:off x="7267651" y="5219395"/>
            <a:ext cx="381305" cy="2286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FF6B5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➝</a:t>
            </a:r>
            <a:endParaRPr lang="en-US" sz="2200" dirty="0"/>
          </a:p>
        </p:txBody>
      </p:sp>
      <p:sp>
        <p:nvSpPr>
          <p:cNvPr id="24" name="Text 18"/>
          <p:cNvSpPr txBox="1"/>
          <p:nvPr/>
        </p:nvSpPr>
        <p:spPr>
          <a:xfrm>
            <a:off x="7953451" y="4334256"/>
            <a:ext cx="2143354" cy="20025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300" b="1" spc="270" kern="0" dirty="0">
                <a:solidFill>
                  <a:srgbClr val="FF6B5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STEP 03</a:t>
            </a:r>
            <a:endParaRPr lang="en-US" sz="1300" dirty="0"/>
          </a:p>
        </p:txBody>
      </p:sp>
      <p:sp>
        <p:nvSpPr>
          <p:cNvPr id="25" name="Text 19"/>
          <p:cNvSpPr txBox="1"/>
          <p:nvPr/>
        </p:nvSpPr>
        <p:spPr>
          <a:xfrm>
            <a:off x="7953451" y="4705502"/>
            <a:ext cx="2143354" cy="7150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FBF7F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탐구 경험</a:t>
            </a:r>
            <a:pPr algn="l" indent="0" marL="0">
              <a:buNone/>
            </a:pPr>
            <a:endParaRPr lang="en-US" sz="2200" dirty="0"/>
          </a:p>
          <a:p>
            <a:pPr algn="l" indent="0" marL="0">
              <a:buNone/>
            </a:pPr>
            <a:r>
              <a:rPr lang="en-US" sz="2200" b="1" dirty="0">
                <a:solidFill>
                  <a:srgbClr val="FBF7F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축적 ↑</a:t>
            </a:r>
            <a:endParaRPr lang="en-US" sz="2200" dirty="0"/>
          </a:p>
        </p:txBody>
      </p:sp>
      <p:sp>
        <p:nvSpPr>
          <p:cNvPr id="26" name="Text 20"/>
          <p:cNvSpPr txBox="1"/>
          <p:nvPr/>
        </p:nvSpPr>
        <p:spPr>
          <a:xfrm>
            <a:off x="7953451" y="5553151"/>
            <a:ext cx="2143354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C8C4BC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한 번이 두 번,</a:t>
            </a:r>
            <a:pPr algn="l" indent="0" marL="0">
              <a:buNone/>
            </a:pPr>
            <a:endParaRPr lang="en-US" sz="1200" dirty="0"/>
          </a:p>
          <a:p>
            <a:pPr algn="l" indent="0" marL="0">
              <a:buNone/>
            </a:pPr>
            <a:r>
              <a:rPr lang="en-US" sz="1200" dirty="0">
                <a:solidFill>
                  <a:srgbClr val="C8C4BC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두 번이 세 번으로</a:t>
            </a:r>
            <a:endParaRPr lang="en-US" sz="1200" dirty="0"/>
          </a:p>
        </p:txBody>
      </p:sp>
      <p:sp>
        <p:nvSpPr>
          <p:cNvPr id="27" name="Text 21"/>
          <p:cNvSpPr txBox="1"/>
          <p:nvPr/>
        </p:nvSpPr>
        <p:spPr>
          <a:xfrm>
            <a:off x="10362895" y="5219395"/>
            <a:ext cx="381305" cy="2286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FF6B5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➝</a:t>
            </a:r>
            <a:endParaRPr lang="en-US" sz="2200" dirty="0"/>
          </a:p>
        </p:txBody>
      </p:sp>
      <p:sp>
        <p:nvSpPr>
          <p:cNvPr id="28" name="Text 22"/>
          <p:cNvSpPr txBox="1"/>
          <p:nvPr/>
        </p:nvSpPr>
        <p:spPr>
          <a:xfrm>
            <a:off x="11048695" y="4705502"/>
            <a:ext cx="2143354" cy="7150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성취감</a:t>
            </a:r>
            <a:pPr algn="l" indent="0" marL="0">
              <a:buNone/>
            </a:pPr>
            <a:endParaRPr lang="en-US" sz="2200" dirty="0"/>
          </a:p>
          <a:p>
            <a:pPr algn="l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(희열) ↑</a:t>
            </a:r>
            <a:endParaRPr lang="en-US" sz="2200" dirty="0"/>
          </a:p>
        </p:txBody>
      </p:sp>
      <p:sp>
        <p:nvSpPr>
          <p:cNvPr id="29" name="Text 23"/>
          <p:cNvSpPr txBox="1"/>
          <p:nvPr/>
        </p:nvSpPr>
        <p:spPr>
          <a:xfrm>
            <a:off x="11048695" y="5553151"/>
            <a:ext cx="2143354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FFE8E4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재미를 느끼는</a:t>
            </a:r>
            <a:pPr algn="l" indent="0" marL="0">
              <a:buNone/>
            </a:pPr>
            <a:endParaRPr lang="en-US" sz="1200" dirty="0"/>
          </a:p>
          <a:p>
            <a:pPr algn="l" indent="0" marL="0">
              <a:buNone/>
            </a:pPr>
            <a:r>
              <a:rPr lang="en-US" sz="1200" dirty="0">
                <a:solidFill>
                  <a:srgbClr val="FFE8E4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중요한 전환점</a:t>
            </a:r>
            <a:endParaRPr lang="en-US" sz="1200" dirty="0"/>
          </a:p>
        </p:txBody>
      </p:sp>
      <p:sp>
        <p:nvSpPr>
          <p:cNvPr id="30" name="Text 24"/>
          <p:cNvSpPr txBox="1"/>
          <p:nvPr/>
        </p:nvSpPr>
        <p:spPr>
          <a:xfrm>
            <a:off x="11048695" y="4334256"/>
            <a:ext cx="2143354" cy="20025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300" b="1" spc="270" kern="0" dirty="0">
                <a:solidFill>
                  <a:srgbClr val="FFFFFF">
                    <a:alpha val="85000"/>
                  </a:srgbClr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STEP 04</a:t>
            </a:r>
            <a:endParaRPr lang="en-US" sz="1300" dirty="0"/>
          </a:p>
        </p:txBody>
      </p:sp>
      <p:sp>
        <p:nvSpPr>
          <p:cNvPr id="31" name="Text 25"/>
          <p:cNvSpPr txBox="1"/>
          <p:nvPr/>
        </p:nvSpPr>
        <p:spPr>
          <a:xfrm>
            <a:off x="13459054" y="5219395"/>
            <a:ext cx="381305" cy="2286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FF6B5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➝</a:t>
            </a:r>
            <a:endParaRPr lang="en-US" sz="2200" dirty="0"/>
          </a:p>
        </p:txBody>
      </p:sp>
      <p:sp>
        <p:nvSpPr>
          <p:cNvPr id="32" name="Text 26"/>
          <p:cNvSpPr txBox="1"/>
          <p:nvPr/>
        </p:nvSpPr>
        <p:spPr>
          <a:xfrm>
            <a:off x="14144854" y="4334256"/>
            <a:ext cx="2143354" cy="20025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300" b="1" spc="270" kern="0" dirty="0">
                <a:solidFill>
                  <a:srgbClr val="FF6B5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STEP 05</a:t>
            </a:r>
            <a:endParaRPr lang="en-US" sz="1300" dirty="0"/>
          </a:p>
        </p:txBody>
      </p:sp>
      <p:sp>
        <p:nvSpPr>
          <p:cNvPr id="33" name="Text 27"/>
          <p:cNvSpPr txBox="1"/>
          <p:nvPr/>
        </p:nvSpPr>
        <p:spPr>
          <a:xfrm>
            <a:off x="14144854" y="4705502"/>
            <a:ext cx="2143354" cy="7150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FBF7F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자기주도</a:t>
            </a:r>
            <a:pPr algn="l" indent="0" marL="0">
              <a:buNone/>
            </a:pPr>
            <a:endParaRPr lang="en-US" sz="2200" dirty="0"/>
          </a:p>
          <a:p>
            <a:pPr algn="l" indent="0" marL="0">
              <a:buNone/>
            </a:pPr>
            <a:r>
              <a:rPr lang="en-US" sz="2200" b="1" dirty="0">
                <a:solidFill>
                  <a:srgbClr val="FBF7F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역량 ↑</a:t>
            </a:r>
            <a:endParaRPr lang="en-US" sz="2200" dirty="0"/>
          </a:p>
        </p:txBody>
      </p:sp>
      <p:sp>
        <p:nvSpPr>
          <p:cNvPr id="34" name="Text 28"/>
          <p:cNvSpPr txBox="1"/>
          <p:nvPr/>
        </p:nvSpPr>
        <p:spPr>
          <a:xfrm>
            <a:off x="14144854" y="5553151"/>
            <a:ext cx="2143354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C8C4BC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스스로 공부할 줄</a:t>
            </a:r>
            <a:pPr algn="l" indent="0" marL="0">
              <a:buNone/>
            </a:pPr>
            <a:endParaRPr lang="en-US" sz="1200" dirty="0"/>
          </a:p>
          <a:p>
            <a:pPr algn="l" indent="0" marL="0">
              <a:buNone/>
            </a:pPr>
            <a:r>
              <a:rPr lang="en-US" sz="1200" dirty="0">
                <a:solidFill>
                  <a:srgbClr val="C8C4BC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아는 학습자</a:t>
            </a:r>
            <a:endParaRPr lang="en-US" sz="1200" dirty="0"/>
          </a:p>
        </p:txBody>
      </p:sp>
      <p:sp>
        <p:nvSpPr>
          <p:cNvPr id="35" name="Text 29"/>
          <p:cNvSpPr txBox="1"/>
          <p:nvPr/>
        </p:nvSpPr>
        <p:spPr>
          <a:xfrm>
            <a:off x="1904695" y="7524598"/>
            <a:ext cx="6667805" cy="20025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300" b="1" spc="270" kern="0" dirty="0">
                <a:solidFill>
                  <a:srgbClr val="FF6B5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OUTCOME 01</a:t>
            </a:r>
            <a:endParaRPr lang="en-US" sz="1300" dirty="0"/>
          </a:p>
        </p:txBody>
      </p:sp>
      <p:sp>
        <p:nvSpPr>
          <p:cNvPr id="36" name="Text 30"/>
          <p:cNvSpPr txBox="1"/>
          <p:nvPr/>
        </p:nvSpPr>
        <p:spPr>
          <a:xfrm>
            <a:off x="1904695" y="7858354"/>
            <a:ext cx="6667805" cy="43891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FBF7F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문제 해결력 ↑</a:t>
            </a:r>
            <a:endParaRPr lang="en-US" sz="2800" dirty="0"/>
          </a:p>
        </p:txBody>
      </p:sp>
      <p:sp>
        <p:nvSpPr>
          <p:cNvPr id="37" name="Text 31"/>
          <p:cNvSpPr txBox="1"/>
          <p:nvPr/>
        </p:nvSpPr>
        <p:spPr>
          <a:xfrm>
            <a:off x="1904695" y="8368589"/>
            <a:ext cx="6667805" cy="277063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500" dirty="0">
                <a:solidFill>
                  <a:srgbClr val="E8E4DC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탐구는 곧 ‘문제를 푸는 연습’ — 어떤 과목에서도 통합니다.</a:t>
            </a:r>
            <a:endParaRPr lang="en-US" sz="1500" dirty="0"/>
          </a:p>
        </p:txBody>
      </p:sp>
      <p:sp>
        <p:nvSpPr>
          <p:cNvPr id="38" name="Text 32"/>
          <p:cNvSpPr txBox="1"/>
          <p:nvPr/>
        </p:nvSpPr>
        <p:spPr>
          <a:xfrm>
            <a:off x="9620402" y="7858354"/>
            <a:ext cx="6667805" cy="43891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발표의 자신감 ↑</a:t>
            </a:r>
            <a:endParaRPr lang="en-US" sz="2800" dirty="0"/>
          </a:p>
        </p:txBody>
      </p:sp>
      <p:sp>
        <p:nvSpPr>
          <p:cNvPr id="39" name="Text 33"/>
          <p:cNvSpPr txBox="1"/>
          <p:nvPr/>
        </p:nvSpPr>
        <p:spPr>
          <a:xfrm>
            <a:off x="9620402" y="8368589"/>
            <a:ext cx="6667805" cy="277063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500" dirty="0">
                <a:solidFill>
                  <a:srgbClr val="FFFFF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자기 손으로 한 탐구는 누구 앞에서든 당당하게 설명할 수 있습니다.</a:t>
            </a:r>
            <a:endParaRPr lang="en-US" sz="1500" dirty="0"/>
          </a:p>
        </p:txBody>
      </p:sp>
      <p:sp>
        <p:nvSpPr>
          <p:cNvPr id="40" name="Text 34"/>
          <p:cNvSpPr txBox="1"/>
          <p:nvPr/>
        </p:nvSpPr>
        <p:spPr>
          <a:xfrm>
            <a:off x="9620402" y="7524598"/>
            <a:ext cx="6667805" cy="20025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300" b="1" spc="270" kern="0" dirty="0">
                <a:solidFill>
                  <a:srgbClr val="FFFFFF">
                    <a:alpha val="85000"/>
                  </a:srgbClr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OUTCOME 02</a:t>
            </a:r>
            <a:endParaRPr lang="en-US" sz="1300" dirty="0"/>
          </a:p>
        </p:txBody>
      </p:sp>
      <p:sp>
        <p:nvSpPr>
          <p:cNvPr id="41" name="Text 35"/>
          <p:cNvSpPr txBox="1"/>
          <p:nvPr/>
        </p:nvSpPr>
        <p:spPr>
          <a:xfrm>
            <a:off x="16192195" y="9667951"/>
            <a:ext cx="1524305" cy="20025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r" indent="0" marL="0">
              <a:buNone/>
            </a:pPr>
            <a:r>
              <a:rPr lang="en-US" sz="1300" b="1" spc="270" kern="0" dirty="0">
                <a:solidFill>
                  <a:srgbClr val="FBF7F0">
                    <a:alpha val="70000"/>
                  </a:srgbClr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13 / 16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FBF7F0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FBF7F0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761695" cy="10287000"/>
          </a:xfrm>
          <a:prstGeom prst="rect">
            <a:avLst/>
          </a:prstGeom>
          <a:solidFill>
            <a:srgbClr val="0F3D2E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5" name="Image 0" descr="gen-dedup-b3f16311210b4aaefb83146e60f8b0f3.png">    </p:cNvPr>
          <p:cNvPicPr>
            <a:picLocks noChangeAspect="1"/>
          </p:cNvPicPr>
          <p:nvPr/>
        </p:nvPicPr>
        <p:blipFill>
          <a:blip r:embed="rId1"/>
          <a:srcRect l="-400" r="-400" t="0" b="0"/>
          <a:stretch/>
        </p:blipFill>
        <p:spPr>
          <a:xfrm>
            <a:off x="761695" y="0"/>
            <a:ext cx="57607" cy="10287000"/>
          </a:xfrm>
          <a:prstGeom prst="rect">
            <a:avLst/>
          </a:prstGeom>
        </p:spPr>
      </p:pic>
      <p:pic>
        <p:nvPicPr>
          <p:cNvPr id="6" name="Image 1" descr="gen-dedup-589f2a812958931eacd156cf4c038869.png">    </p:cNvPr>
          <p:cNvPicPr>
            <a:picLocks noChangeAspect="1"/>
          </p:cNvPicPr>
          <p:nvPr/>
        </p:nvPicPr>
        <p:blipFill>
          <a:blip r:embed="rId2"/>
          <a:srcRect l="-2" r="-2" t="0" b="0"/>
          <a:stretch/>
        </p:blipFill>
        <p:spPr>
          <a:xfrm>
            <a:off x="1714500" y="3238805"/>
            <a:ext cx="7905902" cy="5810098"/>
          </a:xfrm>
          <a:prstGeom prst="rect">
            <a:avLst/>
          </a:prstGeom>
        </p:spPr>
      </p:pic>
      <p:pic>
        <p:nvPicPr>
          <p:cNvPr id="7" name="Image 2" descr="gen-dedup-4e78741c461f6006da557f7a23316ba1.png">    </p:cNvPr>
          <p:cNvPicPr>
            <a:picLocks noChangeAspect="1"/>
          </p:cNvPicPr>
          <p:nvPr/>
        </p:nvPicPr>
        <p:blipFill>
          <a:blip r:embed="rId3"/>
          <a:srcRect l="0" r="0" t="0" b="0"/>
          <a:stretch/>
        </p:blipFill>
        <p:spPr>
          <a:xfrm>
            <a:off x="9905695" y="3238805"/>
            <a:ext cx="6667805" cy="2762402"/>
          </a:xfrm>
          <a:prstGeom prst="rect">
            <a:avLst/>
          </a:prstGeom>
        </p:spPr>
      </p:pic>
      <p:pic>
        <p:nvPicPr>
          <p:cNvPr id="8" name="Image 3" descr="gen-dedup-96bdb8c1e02bd16b7ef34eaf06997aed.png">    </p:cNvPr>
          <p:cNvPicPr>
            <a:picLocks noChangeAspect="1"/>
          </p:cNvPicPr>
          <p:nvPr/>
        </p:nvPicPr>
        <p:blipFill>
          <a:blip r:embed="rId4"/>
          <a:srcRect l="0" r="0" t="0" b="0"/>
          <a:stretch/>
        </p:blipFill>
        <p:spPr>
          <a:xfrm>
            <a:off x="9905695" y="6286500"/>
            <a:ext cx="6667805" cy="2762402"/>
          </a:xfrm>
          <a:prstGeom prst="rect">
            <a:avLst/>
          </a:prstGeom>
        </p:spPr>
      </p:pic>
      <p:pic>
        <p:nvPicPr>
          <p:cNvPr id="9" name="Image 4" descr="gen-dedup-f3d9775968fd155932e8cad967420cd1.png">    </p:cNvPr>
          <p:cNvPicPr>
            <a:picLocks noChangeAspect="1"/>
          </p:cNvPicPr>
          <p:nvPr/>
        </p:nvPicPr>
        <p:blipFill>
          <a:blip r:embed="rId5"/>
          <a:srcRect l="-203" r="-203" t="0" b="0"/>
          <a:stretch/>
        </p:blipFill>
        <p:spPr>
          <a:xfrm>
            <a:off x="9905695" y="3238805"/>
            <a:ext cx="6667805" cy="75895"/>
          </a:xfrm>
          <a:prstGeom prst="rect">
            <a:avLst/>
          </a:prstGeom>
        </p:spPr>
      </p:pic>
      <p:sp>
        <p:nvSpPr>
          <p:cNvPr id="10" name="Text 3"/>
          <p:cNvSpPr txBox="1"/>
          <p:nvPr/>
        </p:nvSpPr>
        <p:spPr>
          <a:xfrm>
            <a:off x="1714500" y="1047902"/>
            <a:ext cx="7620610" cy="30541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600" b="1" spc="413" kern="0" dirty="0">
                <a:solidFill>
                  <a:srgbClr val="FF6B5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SECTION 06 · 스토리 만들기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1714500" y="1476756"/>
            <a:ext cx="15240305" cy="76261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5400" b="1" spc="-162" kern="0" dirty="0">
                <a:solidFill>
                  <a:srgbClr val="0F3D2E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탐구는 </a:t>
            </a:r>
            <a:pPr algn="l" indent="0" marL="0">
              <a:buNone/>
            </a:pPr>
            <a:r>
              <a:rPr lang="en-US" sz="5400" b="1" spc="-162" kern="0" dirty="0">
                <a:solidFill>
                  <a:srgbClr val="FF6B5B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‘스토리’</a:t>
            </a:r>
            <a:pPr algn="l" indent="0" marL="0">
              <a:buNone/>
            </a:pPr>
            <a:r>
              <a:rPr lang="en-US" sz="5400" b="1" spc="-162" kern="0" dirty="0">
                <a:solidFill>
                  <a:srgbClr val="0F3D2E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가 되어야 합니다</a:t>
            </a:r>
            <a:endParaRPr lang="en-US" sz="5400" dirty="0"/>
          </a:p>
        </p:txBody>
      </p:sp>
      <p:sp>
        <p:nvSpPr>
          <p:cNvPr id="12" name="Text 5"/>
          <p:cNvSpPr txBox="1"/>
          <p:nvPr/>
        </p:nvSpPr>
        <p:spPr>
          <a:xfrm>
            <a:off x="2190902" y="3619195"/>
            <a:ext cx="7049110" cy="20025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300" b="1" spc="270" kern="0" dirty="0">
                <a:solidFill>
                  <a:srgbClr val="FF6B5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WHY STORY</a:t>
            </a:r>
            <a:endParaRPr lang="en-US" sz="1300" dirty="0"/>
          </a:p>
        </p:txBody>
      </p:sp>
      <p:sp>
        <p:nvSpPr>
          <p:cNvPr id="13" name="Text 6"/>
          <p:cNvSpPr txBox="1"/>
          <p:nvPr/>
        </p:nvSpPr>
        <p:spPr>
          <a:xfrm>
            <a:off x="2190902" y="3972154"/>
            <a:ext cx="7049110" cy="9628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100" b="1" dirty="0">
                <a:solidFill>
                  <a:srgbClr val="0F3D2E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탐구한 경험을</a:t>
            </a:r>
            <a:pPr algn="l" indent="0" marL="0">
              <a:buNone/>
            </a:pPr>
            <a:endParaRPr lang="en-US" sz="3100" dirty="0"/>
          </a:p>
          <a:p>
            <a:pPr algn="l" indent="0" marL="0">
              <a:buNone/>
            </a:pPr>
            <a:r>
              <a:rPr lang="en-US" sz="3100" b="1" dirty="0">
                <a:solidFill>
                  <a:srgbClr val="0F3D2E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‘설명할 수 있는 자료’로</a:t>
            </a:r>
            <a:endParaRPr lang="en-US" sz="3100" dirty="0"/>
          </a:p>
        </p:txBody>
      </p:sp>
      <p:pic>
        <p:nvPicPr>
          <p:cNvPr id="14" name="Image 5" descr="gen-dedup-b733d1b0bfed3038ef34914e16149986.png">    </p:cNvPr>
          <p:cNvPicPr>
            <a:picLocks noChangeAspect="1"/>
          </p:cNvPicPr>
          <p:nvPr/>
        </p:nvPicPr>
        <p:blipFill>
          <a:blip r:embed="rId6"/>
          <a:srcRect l="-2083" r="-2083" t="0" b="0"/>
          <a:stretch/>
        </p:blipFill>
        <p:spPr>
          <a:xfrm>
            <a:off x="2190902" y="5217566"/>
            <a:ext cx="7048195" cy="9144"/>
          </a:xfrm>
          <a:prstGeom prst="rect">
            <a:avLst/>
          </a:prstGeom>
        </p:spPr>
      </p:pic>
      <p:sp>
        <p:nvSpPr>
          <p:cNvPr id="15" name="Text 7"/>
          <p:cNvSpPr txBox="1"/>
          <p:nvPr/>
        </p:nvSpPr>
        <p:spPr>
          <a:xfrm>
            <a:off x="2190902" y="5512918"/>
            <a:ext cx="7049110" cy="28959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700" dirty="0">
                <a:solidFill>
                  <a:srgbClr val="333333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· 자신이 스스로 탐구한 경험(최종 리포트)을</a:t>
            </a:r>
            <a:pPr algn="l" indent="0" marL="0">
              <a:buNone/>
            </a:pPr>
            <a:endParaRPr lang="en-US" sz="1700" dirty="0"/>
          </a:p>
          <a:p>
            <a:pPr algn="l" indent="0" marL="0">
              <a:buNone/>
            </a:pPr>
            <a:r>
              <a:rPr lang="en-US" sz="1700" b="1" dirty="0">
                <a:solidFill>
                  <a:srgbClr val="0F3D2E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스토리</a:t>
            </a:r>
            <a:pPr algn="l" indent="0" marL="0">
              <a:buNone/>
            </a:pPr>
            <a:r>
              <a:rPr lang="en-US" sz="1700" dirty="0">
                <a:solidFill>
                  <a:srgbClr val="333333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로 만들어 둡니다.</a:t>
            </a:r>
            <a:pPr algn="l" indent="0" marL="0">
              <a:buNone/>
            </a:pPr>
            <a:endParaRPr lang="en-US" sz="1700" dirty="0"/>
          </a:p>
          <a:p>
            <a:pPr algn="l" indent="0" marL="0">
              <a:buNone/>
            </a:pPr>
            <a:endParaRPr lang="en-US" sz="1700" dirty="0"/>
          </a:p>
          <a:p>
            <a:pPr algn="l" indent="0" marL="0">
              <a:buNone/>
            </a:pPr>
            <a:r>
              <a:rPr lang="en-US" sz="1700" dirty="0">
                <a:solidFill>
                  <a:srgbClr val="333333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· 과학고·영재고 입시의 </a:t>
            </a:r>
            <a:pPr algn="l" indent="0" marL="0">
              <a:buNone/>
            </a:pPr>
            <a:r>
              <a:rPr lang="en-US" sz="1700" b="1" dirty="0">
                <a:solidFill>
                  <a:srgbClr val="FF6B5B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자기소개서</a:t>
            </a:r>
            <a:pPr algn="l" indent="0" marL="0">
              <a:buNone/>
            </a:pPr>
            <a:r>
              <a:rPr lang="en-US" sz="1700" dirty="0">
                <a:solidFill>
                  <a:srgbClr val="333333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등에서</a:t>
            </a:r>
            <a:pPr algn="l" indent="0" marL="0">
              <a:buNone/>
            </a:pPr>
            <a:endParaRPr lang="en-US" sz="1700" dirty="0"/>
          </a:p>
          <a:p>
            <a:pPr algn="l" indent="0" marL="0">
              <a:buNone/>
            </a:pPr>
            <a:r>
              <a:rPr lang="en-US" sz="1700" dirty="0">
                <a:solidFill>
                  <a:srgbClr val="333333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탐구 경험을 자신감 있게 설명할 수 있는</a:t>
            </a:r>
            <a:pPr algn="l" indent="0" marL="0">
              <a:buNone/>
            </a:pPr>
            <a:endParaRPr lang="en-US" sz="1700" dirty="0"/>
          </a:p>
          <a:p>
            <a:pPr algn="l" indent="0" marL="0">
              <a:buNone/>
            </a:pPr>
            <a:r>
              <a:rPr lang="en-US" sz="1700" dirty="0">
                <a:solidFill>
                  <a:srgbClr val="333333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가장 중요한 자료가 됩니다.</a:t>
            </a:r>
            <a:pPr algn="l" indent="0" marL="0">
              <a:buNone/>
            </a:pPr>
            <a:endParaRPr lang="en-US" sz="1700" dirty="0"/>
          </a:p>
          <a:p>
            <a:pPr algn="l" indent="0" marL="0">
              <a:buNone/>
            </a:pPr>
            <a:endParaRPr lang="en-US" sz="1700" dirty="0"/>
          </a:p>
          <a:p>
            <a:pPr algn="l" indent="0" marL="0">
              <a:buNone/>
            </a:pPr>
            <a:r>
              <a:rPr lang="en-US" sz="1700" dirty="0">
                <a:solidFill>
                  <a:srgbClr val="333333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· 한 번 만든 스토리는 면접과 발표 어디서든 다시 씁니다.</a:t>
            </a:r>
            <a:endParaRPr lang="en-US" sz="1700" dirty="0"/>
          </a:p>
        </p:txBody>
      </p:sp>
      <p:sp>
        <p:nvSpPr>
          <p:cNvPr id="16" name="Text 8"/>
          <p:cNvSpPr txBox="1"/>
          <p:nvPr/>
        </p:nvSpPr>
        <p:spPr>
          <a:xfrm>
            <a:off x="10287000" y="3619195"/>
            <a:ext cx="5906110" cy="20025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300" b="1" spc="270" kern="0" dirty="0">
                <a:solidFill>
                  <a:srgbClr val="FF6B5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RECOMMENDATION</a:t>
            </a:r>
            <a:endParaRPr lang="en-US" sz="1300" dirty="0"/>
          </a:p>
        </p:txBody>
      </p:sp>
      <p:sp>
        <p:nvSpPr>
          <p:cNvPr id="17" name="Text 9"/>
          <p:cNvSpPr txBox="1"/>
          <p:nvPr/>
        </p:nvSpPr>
        <p:spPr>
          <a:xfrm>
            <a:off x="10287000" y="3991356"/>
            <a:ext cx="5906110" cy="41971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FBF7F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자신의 탐구 스토리는</a:t>
            </a:r>
            <a:endParaRPr lang="en-US" sz="2400" dirty="0"/>
          </a:p>
        </p:txBody>
      </p:sp>
      <p:sp>
        <p:nvSpPr>
          <p:cNvPr id="18" name="Text 10"/>
          <p:cNvSpPr txBox="1"/>
          <p:nvPr/>
        </p:nvSpPr>
        <p:spPr>
          <a:xfrm>
            <a:off x="10287000" y="4535424"/>
            <a:ext cx="2267712" cy="11430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9000" b="1" dirty="0">
                <a:solidFill>
                  <a:srgbClr val="FF6B5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2~3</a:t>
            </a:r>
            <a:endParaRPr lang="en-US" sz="9000" dirty="0"/>
          </a:p>
        </p:txBody>
      </p:sp>
      <p:sp>
        <p:nvSpPr>
          <p:cNvPr id="19" name="Text 11"/>
          <p:cNvSpPr txBox="1"/>
          <p:nvPr/>
        </p:nvSpPr>
        <p:spPr>
          <a:xfrm>
            <a:off x="12718390" y="5192878"/>
            <a:ext cx="4578401" cy="409651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2700" b="1" dirty="0">
                <a:solidFill>
                  <a:srgbClr val="FBF7F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개가 있으면 좋습니다.</a:t>
            </a:r>
            <a:endParaRPr lang="en-US" sz="2700" dirty="0"/>
          </a:p>
        </p:txBody>
      </p:sp>
      <p:sp>
        <p:nvSpPr>
          <p:cNvPr id="20" name="Text 12"/>
          <p:cNvSpPr txBox="1"/>
          <p:nvPr/>
        </p:nvSpPr>
        <p:spPr>
          <a:xfrm>
            <a:off x="10287000" y="7039051"/>
            <a:ext cx="5906110" cy="41971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자기주도적 학습자로 자라면,</a:t>
            </a:r>
            <a:endParaRPr lang="en-US" sz="2400" dirty="0"/>
          </a:p>
        </p:txBody>
      </p:sp>
      <p:sp>
        <p:nvSpPr>
          <p:cNvPr id="21" name="Text 13"/>
          <p:cNvSpPr txBox="1"/>
          <p:nvPr/>
        </p:nvSpPr>
        <p:spPr>
          <a:xfrm>
            <a:off x="10287000" y="7526426"/>
            <a:ext cx="5906110" cy="41971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학부모는</a:t>
            </a:r>
            <a:endParaRPr lang="en-US" sz="2400" dirty="0"/>
          </a:p>
        </p:txBody>
      </p:sp>
      <p:sp>
        <p:nvSpPr>
          <p:cNvPr id="22" name="Text 14"/>
          <p:cNvSpPr txBox="1"/>
          <p:nvPr/>
        </p:nvSpPr>
        <p:spPr>
          <a:xfrm>
            <a:off x="10287000" y="8013802"/>
            <a:ext cx="5906110" cy="41971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걱정이 없어집니다.</a:t>
            </a:r>
            <a:endParaRPr lang="en-US" sz="2400" dirty="0"/>
          </a:p>
        </p:txBody>
      </p:sp>
      <p:sp>
        <p:nvSpPr>
          <p:cNvPr id="23" name="Shape 15"/>
          <p:cNvSpPr/>
          <p:nvPr/>
        </p:nvSpPr>
        <p:spPr>
          <a:xfrm>
            <a:off x="11408969" y="7545629"/>
            <a:ext cx="1886407" cy="362102"/>
          </a:xfrm>
          <a:prstGeom prst="roundRect">
            <a:avLst>
              <a:gd name="adj" fmla="val 15909"/>
            </a:avLst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24" name="Text 16"/>
          <p:cNvSpPr txBox="1"/>
          <p:nvPr/>
        </p:nvSpPr>
        <p:spPr>
          <a:xfrm>
            <a:off x="11408969" y="7545629"/>
            <a:ext cx="2154326" cy="362102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none" lIns="114300" tIns="0" rIns="114300" bIns="0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FF6B5B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모르는 사이에</a:t>
            </a:r>
            <a:endParaRPr lang="en-US" sz="2400" dirty="0"/>
          </a:p>
        </p:txBody>
      </p:sp>
      <p:sp>
        <p:nvSpPr>
          <p:cNvPr id="25" name="Text 17"/>
          <p:cNvSpPr txBox="1"/>
          <p:nvPr/>
        </p:nvSpPr>
        <p:spPr>
          <a:xfrm>
            <a:off x="10287000" y="6667805"/>
            <a:ext cx="5906110" cy="20025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300" b="1" spc="270" kern="0" dirty="0">
                <a:solidFill>
                  <a:srgbClr val="FFFFFF">
                    <a:alpha val="85000"/>
                  </a:srgbClr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FOR PARENTS</a:t>
            </a:r>
            <a:endParaRPr lang="en-US" sz="1300" dirty="0"/>
          </a:p>
        </p:txBody>
      </p:sp>
      <p:sp>
        <p:nvSpPr>
          <p:cNvPr id="26" name="Text 18"/>
          <p:cNvSpPr txBox="1"/>
          <p:nvPr/>
        </p:nvSpPr>
        <p:spPr>
          <a:xfrm>
            <a:off x="16192195" y="9667951"/>
            <a:ext cx="1524305" cy="20025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r" indent="0" marL="0">
              <a:buNone/>
            </a:pPr>
            <a:r>
              <a:rPr lang="en-US" sz="1300" b="1" spc="270" kern="0" dirty="0">
                <a:solidFill>
                  <a:srgbClr val="0F3D2E">
                    <a:alpha val="60000"/>
                  </a:srgbClr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14 / 16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FBF7F0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FBF7F0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761695" cy="10287000"/>
          </a:xfrm>
          <a:prstGeom prst="rect">
            <a:avLst/>
          </a:prstGeom>
          <a:solidFill>
            <a:srgbClr val="0F3D2E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5" name="Image 0" descr="gen-dedup-b3f16311210b4aaefb83146e60f8b0f3.png">    </p:cNvPr>
          <p:cNvPicPr>
            <a:picLocks noChangeAspect="1"/>
          </p:cNvPicPr>
          <p:nvPr/>
        </p:nvPicPr>
        <p:blipFill>
          <a:blip r:embed="rId1"/>
          <a:srcRect l="-400" r="-400" t="0" b="0"/>
          <a:stretch/>
        </p:blipFill>
        <p:spPr>
          <a:xfrm>
            <a:off x="761695" y="0"/>
            <a:ext cx="57607" cy="10287000"/>
          </a:xfrm>
          <a:prstGeom prst="rect">
            <a:avLst/>
          </a:prstGeom>
        </p:spPr>
      </p:pic>
      <p:pic>
        <p:nvPicPr>
          <p:cNvPr id="6" name="Image 1" descr="gen-dedup-63f9251065ba5ac3ad70ed9a89c14bf7.png">    </p:cNvPr>
          <p:cNvPicPr>
            <a:picLocks noChangeAspect="1"/>
          </p:cNvPicPr>
          <p:nvPr/>
        </p:nvPicPr>
        <p:blipFill>
          <a:blip r:embed="rId2"/>
          <a:srcRect l="0" r="0" t="-400" b="-400"/>
          <a:stretch/>
        </p:blipFill>
        <p:spPr>
          <a:xfrm>
            <a:off x="2286000" y="5429707"/>
            <a:ext cx="14287500" cy="57607"/>
          </a:xfrm>
          <a:prstGeom prst="rect">
            <a:avLst/>
          </a:prstGeom>
        </p:spPr>
      </p:pic>
      <p:pic>
        <p:nvPicPr>
          <p:cNvPr id="7" name="Image 2" descr="gen-dedup-d35fefa877dab6119ed8ce3caeedbf5d.png">    </p:cNvPr>
          <p:cNvPicPr>
            <a:picLocks noChangeAspect="1"/>
          </p:cNvPicPr>
          <p:nvPr/>
        </p:nvPicPr>
        <p:blipFill>
          <a:blip r:embed="rId3"/>
          <a:srcRect l="-12" r="-12" t="0" b="0"/>
          <a:stretch/>
        </p:blipFill>
        <p:spPr>
          <a:xfrm>
            <a:off x="1714500" y="3619195"/>
            <a:ext cx="2324405" cy="1466698"/>
          </a:xfrm>
          <a:prstGeom prst="rect">
            <a:avLst/>
          </a:prstGeom>
        </p:spPr>
      </p:pic>
      <p:pic>
        <p:nvPicPr>
          <p:cNvPr id="8" name="Image 3" descr="gen-dedup-f5e78c188787d56a211e1641e210aa34.png">    </p:cNvPr>
          <p:cNvPicPr>
            <a:picLocks noChangeAspect="1"/>
          </p:cNvPicPr>
          <p:nvPr/>
        </p:nvPicPr>
        <p:blipFill>
          <a:blip r:embed="rId4"/>
          <a:srcRect l="0" r="0" t="-16" b="-16"/>
          <a:stretch/>
        </p:blipFill>
        <p:spPr>
          <a:xfrm>
            <a:off x="4095598" y="5905195"/>
            <a:ext cx="2286000" cy="1429207"/>
          </a:xfrm>
          <a:prstGeom prst="rect">
            <a:avLst/>
          </a:prstGeom>
        </p:spPr>
      </p:pic>
      <p:pic>
        <p:nvPicPr>
          <p:cNvPr id="9" name="Image 4" descr="gen-dedup-f5e78c188787d56a211e1641e210aa34.png">    </p:cNvPr>
          <p:cNvPicPr>
            <a:picLocks noChangeAspect="1"/>
          </p:cNvPicPr>
          <p:nvPr/>
        </p:nvPicPr>
        <p:blipFill>
          <a:blip r:embed="rId5"/>
          <a:srcRect l="0" r="0" t="-16" b="-16"/>
          <a:stretch/>
        </p:blipFill>
        <p:spPr>
          <a:xfrm>
            <a:off x="6476695" y="3619195"/>
            <a:ext cx="2286000" cy="1429207"/>
          </a:xfrm>
          <a:prstGeom prst="rect">
            <a:avLst/>
          </a:prstGeom>
        </p:spPr>
      </p:pic>
      <p:pic>
        <p:nvPicPr>
          <p:cNvPr id="10" name="Image 5" descr="gen-dedup-f5e78c188787d56a211e1641e210aa34.png">    </p:cNvPr>
          <p:cNvPicPr>
            <a:picLocks noChangeAspect="1"/>
          </p:cNvPicPr>
          <p:nvPr/>
        </p:nvPicPr>
        <p:blipFill>
          <a:blip r:embed="rId6"/>
          <a:srcRect l="0" r="0" t="-16" b="-16"/>
          <a:stretch/>
        </p:blipFill>
        <p:spPr>
          <a:xfrm>
            <a:off x="8858707" y="5905195"/>
            <a:ext cx="2286000" cy="1429207"/>
          </a:xfrm>
          <a:prstGeom prst="rect">
            <a:avLst/>
          </a:prstGeom>
        </p:spPr>
      </p:pic>
      <p:pic>
        <p:nvPicPr>
          <p:cNvPr id="11" name="Image 6" descr="gen-dedup-f5e78c188787d56a211e1641e210aa34.png">    </p:cNvPr>
          <p:cNvPicPr>
            <a:picLocks noChangeAspect="1"/>
          </p:cNvPicPr>
          <p:nvPr/>
        </p:nvPicPr>
        <p:blipFill>
          <a:blip r:embed="rId7"/>
          <a:srcRect l="0" r="0" t="-16" b="-16"/>
          <a:stretch/>
        </p:blipFill>
        <p:spPr>
          <a:xfrm>
            <a:off x="11239805" y="3619195"/>
            <a:ext cx="2286000" cy="1429207"/>
          </a:xfrm>
          <a:prstGeom prst="rect">
            <a:avLst/>
          </a:prstGeom>
        </p:spPr>
      </p:pic>
      <p:pic>
        <p:nvPicPr>
          <p:cNvPr id="12" name="Image 7" descr="gen-dedup-085185b8e151c051d911cb4deb75b1e1.png">    </p:cNvPr>
          <p:cNvPicPr>
            <a:picLocks noChangeAspect="1"/>
          </p:cNvPicPr>
          <p:nvPr/>
        </p:nvPicPr>
        <p:blipFill>
          <a:blip r:embed="rId8"/>
          <a:srcRect l="0" r="0" t="-11" b="-11"/>
          <a:stretch/>
        </p:blipFill>
        <p:spPr>
          <a:xfrm>
            <a:off x="14192402" y="5905195"/>
            <a:ext cx="2476195" cy="1619402"/>
          </a:xfrm>
          <a:prstGeom prst="rect">
            <a:avLst/>
          </a:prstGeom>
        </p:spPr>
      </p:pic>
      <p:pic>
        <p:nvPicPr>
          <p:cNvPr id="13" name="Image 8" descr="gen-dedup-85a0dc95b28aa13211f12e5489c4a9ab.png">    </p:cNvPr>
          <p:cNvPicPr>
            <a:picLocks noChangeAspect="1"/>
          </p:cNvPicPr>
          <p:nvPr/>
        </p:nvPicPr>
        <p:blipFill>
          <a:blip r:embed="rId9"/>
          <a:srcRect l="0" r="0" t="-14" b="-14"/>
          <a:stretch/>
        </p:blipFill>
        <p:spPr>
          <a:xfrm>
            <a:off x="1714500" y="8287207"/>
            <a:ext cx="14916607" cy="952805"/>
          </a:xfrm>
          <a:prstGeom prst="rect">
            <a:avLst/>
          </a:prstGeom>
        </p:spPr>
      </p:pic>
      <p:sp>
        <p:nvSpPr>
          <p:cNvPr id="14" name="Shape 3"/>
          <p:cNvSpPr/>
          <p:nvPr/>
        </p:nvSpPr>
        <p:spPr>
          <a:xfrm>
            <a:off x="2115007" y="5257800"/>
            <a:ext cx="514807" cy="514807"/>
          </a:xfrm>
          <a:prstGeom prst="ellipse">
            <a:avLst/>
          </a:prstGeom>
          <a:solidFill>
            <a:srgbClr val="FF6B5B"/>
          </a:solidFill>
          <a:ln w="76200">
            <a:solidFill>
              <a:srgbClr val="FBF7F0"/>
            </a:solidFill>
            <a:prstDash val="solid"/>
          </a:ln>
        </p:spPr>
      </p:sp>
      <p:sp>
        <p:nvSpPr>
          <p:cNvPr id="15" name="Shape 4"/>
          <p:cNvSpPr/>
          <p:nvPr/>
        </p:nvSpPr>
        <p:spPr>
          <a:xfrm>
            <a:off x="4953305" y="5257800"/>
            <a:ext cx="514807" cy="514807"/>
          </a:xfrm>
          <a:prstGeom prst="ellipse">
            <a:avLst/>
          </a:prstGeom>
          <a:solidFill>
            <a:srgbClr val="0F3D2E"/>
          </a:solidFill>
          <a:ln w="76200">
            <a:solidFill>
              <a:srgbClr val="FBF7F0"/>
            </a:solidFill>
            <a:prstDash val="solid"/>
          </a:ln>
        </p:spPr>
      </p:sp>
      <p:sp>
        <p:nvSpPr>
          <p:cNvPr id="16" name="Shape 5"/>
          <p:cNvSpPr/>
          <p:nvPr/>
        </p:nvSpPr>
        <p:spPr>
          <a:xfrm>
            <a:off x="7334402" y="5257800"/>
            <a:ext cx="514807" cy="514807"/>
          </a:xfrm>
          <a:prstGeom prst="ellipse">
            <a:avLst/>
          </a:prstGeom>
          <a:solidFill>
            <a:srgbClr val="0F3D2E"/>
          </a:solidFill>
          <a:ln w="76200">
            <a:solidFill>
              <a:srgbClr val="FBF7F0"/>
            </a:solidFill>
            <a:prstDash val="solid"/>
          </a:ln>
        </p:spPr>
      </p:sp>
      <p:sp>
        <p:nvSpPr>
          <p:cNvPr id="17" name="Shape 6"/>
          <p:cNvSpPr/>
          <p:nvPr/>
        </p:nvSpPr>
        <p:spPr>
          <a:xfrm>
            <a:off x="9715500" y="5257800"/>
            <a:ext cx="514807" cy="514807"/>
          </a:xfrm>
          <a:prstGeom prst="ellipse">
            <a:avLst/>
          </a:prstGeom>
          <a:solidFill>
            <a:srgbClr val="0F3D2E"/>
          </a:solidFill>
          <a:ln w="76200">
            <a:solidFill>
              <a:srgbClr val="FBF7F0"/>
            </a:solidFill>
            <a:prstDash val="solid"/>
          </a:ln>
        </p:spPr>
      </p:sp>
      <p:sp>
        <p:nvSpPr>
          <p:cNvPr id="18" name="Shape 7"/>
          <p:cNvSpPr/>
          <p:nvPr/>
        </p:nvSpPr>
        <p:spPr>
          <a:xfrm>
            <a:off x="12096598" y="5257800"/>
            <a:ext cx="514807" cy="514807"/>
          </a:xfrm>
          <a:prstGeom prst="ellipse">
            <a:avLst/>
          </a:prstGeom>
          <a:solidFill>
            <a:srgbClr val="0F3D2E"/>
          </a:solidFill>
          <a:ln w="76200">
            <a:solidFill>
              <a:srgbClr val="FBF7F0"/>
            </a:solidFill>
            <a:prstDash val="solid"/>
          </a:ln>
        </p:spPr>
      </p:sp>
      <p:sp>
        <p:nvSpPr>
          <p:cNvPr id="19" name="Shape 8"/>
          <p:cNvSpPr/>
          <p:nvPr/>
        </p:nvSpPr>
        <p:spPr>
          <a:xfrm>
            <a:off x="16344900" y="5257800"/>
            <a:ext cx="514807" cy="514807"/>
          </a:xfrm>
          <a:prstGeom prst="ellipse">
            <a:avLst/>
          </a:prstGeom>
          <a:solidFill>
            <a:srgbClr val="FF6B5B"/>
          </a:solidFill>
          <a:ln w="76200">
            <a:solidFill>
              <a:srgbClr val="FBF7F0"/>
            </a:solidFill>
            <a:prstDash val="solid"/>
          </a:ln>
        </p:spPr>
      </p:sp>
      <p:sp>
        <p:nvSpPr>
          <p:cNvPr id="20" name="Text 9"/>
          <p:cNvSpPr txBox="1"/>
          <p:nvPr/>
        </p:nvSpPr>
        <p:spPr>
          <a:xfrm>
            <a:off x="1714500" y="1047902"/>
            <a:ext cx="7620610" cy="24780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600" b="1" spc="413" kern="0" dirty="0">
                <a:solidFill>
                  <a:srgbClr val="FF6B5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ROADMAP · 2026</a:t>
            </a:r>
            <a:endParaRPr lang="en-US" sz="1600" dirty="0"/>
          </a:p>
        </p:txBody>
      </p:sp>
      <p:sp>
        <p:nvSpPr>
          <p:cNvPr id="21" name="Text 10"/>
          <p:cNvSpPr txBox="1"/>
          <p:nvPr/>
        </p:nvSpPr>
        <p:spPr>
          <a:xfrm>
            <a:off x="1714500" y="1476756"/>
            <a:ext cx="15240305" cy="76261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5400" b="1" spc="-162" kern="0" dirty="0">
                <a:solidFill>
                  <a:srgbClr val="0F3D2E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6월 → 11월, </a:t>
            </a:r>
            <a:pPr algn="l" indent="0" marL="0">
              <a:buNone/>
            </a:pPr>
            <a:r>
              <a:rPr lang="en-US" sz="5400" b="1" spc="-162" kern="0" dirty="0">
                <a:solidFill>
                  <a:srgbClr val="FF6B5B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6개월</a:t>
            </a:r>
            <a:pPr algn="l" indent="0" marL="0">
              <a:buNone/>
            </a:pPr>
            <a:r>
              <a:rPr lang="en-US" sz="5400" b="1" spc="-162" kern="0" dirty="0">
                <a:solidFill>
                  <a:srgbClr val="0F3D2E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의 탐구 여정</a:t>
            </a:r>
            <a:endParaRPr lang="en-US" sz="5400" dirty="0"/>
          </a:p>
        </p:txBody>
      </p:sp>
      <p:sp>
        <p:nvSpPr>
          <p:cNvPr id="22" name="Text 11"/>
          <p:cNvSpPr txBox="1"/>
          <p:nvPr/>
        </p:nvSpPr>
        <p:spPr>
          <a:xfrm>
            <a:off x="1904695" y="3810305"/>
            <a:ext cx="1905610" cy="30541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FF6B5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6월</a:t>
            </a:r>
            <a:endParaRPr lang="en-US" sz="2400" dirty="0"/>
          </a:p>
        </p:txBody>
      </p:sp>
      <p:sp>
        <p:nvSpPr>
          <p:cNvPr id="23" name="Text 12"/>
          <p:cNvSpPr txBox="1"/>
          <p:nvPr/>
        </p:nvSpPr>
        <p:spPr>
          <a:xfrm>
            <a:off x="1904695" y="4209898"/>
            <a:ext cx="1905610" cy="4672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0F3D2E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입학식 ·</a:t>
            </a:r>
            <a:pPr algn="l" indent="0" marL="0">
              <a:buNone/>
            </a:pPr>
            <a:endParaRPr lang="en-US" sz="1300" dirty="0"/>
          </a:p>
          <a:p>
            <a:pPr algn="l" indent="0" marL="0">
              <a:buNone/>
            </a:pPr>
            <a:r>
              <a:rPr lang="en-US" sz="1300" b="1" dirty="0">
                <a:solidFill>
                  <a:srgbClr val="0F3D2E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주제 탐색</a:t>
            </a:r>
            <a:endParaRPr lang="en-US" sz="1300" dirty="0"/>
          </a:p>
        </p:txBody>
      </p:sp>
      <p:sp>
        <p:nvSpPr>
          <p:cNvPr id="24" name="Text 13"/>
          <p:cNvSpPr txBox="1"/>
          <p:nvPr/>
        </p:nvSpPr>
        <p:spPr>
          <a:xfrm>
            <a:off x="1904695" y="4730191"/>
            <a:ext cx="1905610" cy="152705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관심사 찾기, 상담</a:t>
            </a:r>
            <a:endParaRPr lang="en-US" sz="1000" dirty="0"/>
          </a:p>
        </p:txBody>
      </p:sp>
      <p:sp>
        <p:nvSpPr>
          <p:cNvPr id="25" name="Text 14"/>
          <p:cNvSpPr txBox="1"/>
          <p:nvPr/>
        </p:nvSpPr>
        <p:spPr>
          <a:xfrm>
            <a:off x="4286707" y="6096305"/>
            <a:ext cx="1905610" cy="30541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0F3D2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7월</a:t>
            </a:r>
            <a:endParaRPr lang="en-US" sz="2400" dirty="0"/>
          </a:p>
        </p:txBody>
      </p:sp>
      <p:sp>
        <p:nvSpPr>
          <p:cNvPr id="26" name="Text 15"/>
          <p:cNvSpPr txBox="1"/>
          <p:nvPr/>
        </p:nvSpPr>
        <p:spPr>
          <a:xfrm>
            <a:off x="4286707" y="6495898"/>
            <a:ext cx="1905610" cy="4672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0F3D2E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주제 확정 ·</a:t>
            </a:r>
            <a:pPr algn="l" indent="0" marL="0">
              <a:buNone/>
            </a:pPr>
            <a:endParaRPr lang="en-US" sz="1300" dirty="0"/>
          </a:p>
          <a:p>
            <a:pPr algn="l" indent="0" marL="0">
              <a:buNone/>
            </a:pPr>
            <a:r>
              <a:rPr lang="en-US" sz="1300" b="1" dirty="0">
                <a:solidFill>
                  <a:srgbClr val="0F3D2E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문헌 조사</a:t>
            </a:r>
            <a:endParaRPr lang="en-US" sz="1300" dirty="0"/>
          </a:p>
        </p:txBody>
      </p:sp>
      <p:sp>
        <p:nvSpPr>
          <p:cNvPr id="27" name="Text 16"/>
          <p:cNvSpPr txBox="1"/>
          <p:nvPr/>
        </p:nvSpPr>
        <p:spPr>
          <a:xfrm>
            <a:off x="4286707" y="7016191"/>
            <a:ext cx="1905610" cy="152705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가설 세우기</a:t>
            </a:r>
            <a:endParaRPr lang="en-US" sz="1000" dirty="0"/>
          </a:p>
        </p:txBody>
      </p:sp>
      <p:sp>
        <p:nvSpPr>
          <p:cNvPr id="28" name="Text 17"/>
          <p:cNvSpPr txBox="1"/>
          <p:nvPr/>
        </p:nvSpPr>
        <p:spPr>
          <a:xfrm>
            <a:off x="6667805" y="3810305"/>
            <a:ext cx="1905610" cy="30541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0F3D2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8월</a:t>
            </a:r>
            <a:endParaRPr lang="en-US" sz="2400" dirty="0"/>
          </a:p>
        </p:txBody>
      </p:sp>
      <p:sp>
        <p:nvSpPr>
          <p:cNvPr id="29" name="Text 18"/>
          <p:cNvSpPr txBox="1"/>
          <p:nvPr/>
        </p:nvSpPr>
        <p:spPr>
          <a:xfrm>
            <a:off x="6667805" y="4209898"/>
            <a:ext cx="1905610" cy="4672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0F3D2E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계획 수립 ·</a:t>
            </a:r>
            <a:pPr algn="l" indent="0" marL="0">
              <a:buNone/>
            </a:pPr>
            <a:endParaRPr lang="en-US" sz="1300" dirty="0"/>
          </a:p>
          <a:p>
            <a:pPr algn="l" indent="0" marL="0">
              <a:buNone/>
            </a:pPr>
            <a:r>
              <a:rPr lang="en-US" sz="1300" b="1" dirty="0">
                <a:solidFill>
                  <a:srgbClr val="0F3D2E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실험 시작</a:t>
            </a:r>
            <a:endParaRPr lang="en-US" sz="1300" dirty="0"/>
          </a:p>
        </p:txBody>
      </p:sp>
      <p:sp>
        <p:nvSpPr>
          <p:cNvPr id="30" name="Text 19"/>
          <p:cNvSpPr txBox="1"/>
          <p:nvPr/>
        </p:nvSpPr>
        <p:spPr>
          <a:xfrm>
            <a:off x="6667805" y="4730191"/>
            <a:ext cx="1905610" cy="152705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준비물·방법 점검</a:t>
            </a:r>
            <a:endParaRPr lang="en-US" sz="1000" dirty="0"/>
          </a:p>
        </p:txBody>
      </p:sp>
      <p:sp>
        <p:nvSpPr>
          <p:cNvPr id="31" name="Text 20"/>
          <p:cNvSpPr txBox="1"/>
          <p:nvPr/>
        </p:nvSpPr>
        <p:spPr>
          <a:xfrm>
            <a:off x="9048902" y="6096305"/>
            <a:ext cx="1905610" cy="30541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0F3D2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9월</a:t>
            </a:r>
            <a:endParaRPr lang="en-US" sz="2400" dirty="0"/>
          </a:p>
        </p:txBody>
      </p:sp>
      <p:sp>
        <p:nvSpPr>
          <p:cNvPr id="32" name="Text 21"/>
          <p:cNvSpPr txBox="1"/>
          <p:nvPr/>
        </p:nvSpPr>
        <p:spPr>
          <a:xfrm>
            <a:off x="9048902" y="6495898"/>
            <a:ext cx="1905610" cy="4672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0F3D2E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실험·관찰 ·</a:t>
            </a:r>
            <a:pPr algn="l" indent="0" marL="0">
              <a:buNone/>
            </a:pPr>
            <a:endParaRPr lang="en-US" sz="1300" dirty="0"/>
          </a:p>
          <a:p>
            <a:pPr algn="l" indent="0" marL="0">
              <a:buNone/>
            </a:pPr>
            <a:r>
              <a:rPr lang="en-US" sz="1300" b="1" dirty="0">
                <a:solidFill>
                  <a:srgbClr val="0F3D2E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결과 정리</a:t>
            </a:r>
            <a:endParaRPr lang="en-US" sz="1300" dirty="0"/>
          </a:p>
        </p:txBody>
      </p:sp>
      <p:sp>
        <p:nvSpPr>
          <p:cNvPr id="33" name="Text 22"/>
          <p:cNvSpPr txBox="1"/>
          <p:nvPr/>
        </p:nvSpPr>
        <p:spPr>
          <a:xfrm>
            <a:off x="9048902" y="7016191"/>
            <a:ext cx="1905610" cy="152705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표·그래프 작성</a:t>
            </a:r>
            <a:endParaRPr lang="en-US" sz="1000" dirty="0"/>
          </a:p>
        </p:txBody>
      </p:sp>
      <p:sp>
        <p:nvSpPr>
          <p:cNvPr id="34" name="Text 23"/>
          <p:cNvSpPr txBox="1"/>
          <p:nvPr/>
        </p:nvSpPr>
        <p:spPr>
          <a:xfrm>
            <a:off x="11430000" y="3810305"/>
            <a:ext cx="1905610" cy="30541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0F3D2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10월</a:t>
            </a:r>
            <a:endParaRPr lang="en-US" sz="2400" dirty="0"/>
          </a:p>
        </p:txBody>
      </p:sp>
      <p:sp>
        <p:nvSpPr>
          <p:cNvPr id="35" name="Text 24"/>
          <p:cNvSpPr txBox="1"/>
          <p:nvPr/>
        </p:nvSpPr>
        <p:spPr>
          <a:xfrm>
            <a:off x="11430000" y="4209898"/>
            <a:ext cx="1905610" cy="4672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0F3D2E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결과 해석 ·</a:t>
            </a:r>
            <a:pPr algn="l" indent="0" marL="0">
              <a:buNone/>
            </a:pPr>
            <a:endParaRPr lang="en-US" sz="1300" dirty="0"/>
          </a:p>
          <a:p>
            <a:pPr algn="l" indent="0" marL="0">
              <a:buNone/>
            </a:pPr>
            <a:r>
              <a:rPr lang="en-US" sz="1300" b="1" dirty="0">
                <a:solidFill>
                  <a:srgbClr val="0F3D2E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결론 도출</a:t>
            </a:r>
            <a:endParaRPr lang="en-US" sz="1300" dirty="0"/>
          </a:p>
        </p:txBody>
      </p:sp>
      <p:sp>
        <p:nvSpPr>
          <p:cNvPr id="36" name="Text 25"/>
          <p:cNvSpPr txBox="1"/>
          <p:nvPr/>
        </p:nvSpPr>
        <p:spPr>
          <a:xfrm>
            <a:off x="11430000" y="4730191"/>
            <a:ext cx="1905610" cy="152705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가설 검정</a:t>
            </a:r>
            <a:endParaRPr lang="en-US" sz="1000" dirty="0"/>
          </a:p>
        </p:txBody>
      </p:sp>
      <p:sp>
        <p:nvSpPr>
          <p:cNvPr id="37" name="Text 26"/>
          <p:cNvSpPr txBox="1"/>
          <p:nvPr/>
        </p:nvSpPr>
        <p:spPr>
          <a:xfrm>
            <a:off x="14382598" y="6096305"/>
            <a:ext cx="2095805" cy="30541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11월</a:t>
            </a:r>
            <a:endParaRPr lang="en-US" sz="2400" dirty="0"/>
          </a:p>
        </p:txBody>
      </p:sp>
      <p:sp>
        <p:nvSpPr>
          <p:cNvPr id="38" name="Text 27"/>
          <p:cNvSpPr txBox="1"/>
          <p:nvPr/>
        </p:nvSpPr>
        <p:spPr>
          <a:xfrm>
            <a:off x="14382598" y="6495898"/>
            <a:ext cx="2095805" cy="4672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최종 발표 ·</a:t>
            </a:r>
            <a:pPr algn="l" indent="0" marL="0">
              <a:buNone/>
            </a:pPr>
            <a:endParaRPr lang="en-US" sz="1300" dirty="0"/>
          </a:p>
          <a:p>
            <a:pPr algn="l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스토리 완성</a:t>
            </a:r>
            <a:endParaRPr lang="en-US" sz="1300" dirty="0"/>
          </a:p>
        </p:txBody>
      </p:sp>
      <p:sp>
        <p:nvSpPr>
          <p:cNvPr id="39" name="Text 28"/>
          <p:cNvSpPr txBox="1"/>
          <p:nvPr/>
        </p:nvSpPr>
        <p:spPr>
          <a:xfrm>
            <a:off x="14382598" y="7016191"/>
            <a:ext cx="2095805" cy="152705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FFE8E4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탐구 리포트 제출</a:t>
            </a:r>
            <a:endParaRPr lang="en-US" sz="1000" dirty="0"/>
          </a:p>
        </p:txBody>
      </p:sp>
      <p:sp>
        <p:nvSpPr>
          <p:cNvPr id="40" name="Text 29"/>
          <p:cNvSpPr txBox="1"/>
          <p:nvPr/>
        </p:nvSpPr>
        <p:spPr>
          <a:xfrm>
            <a:off x="2095805" y="8524951"/>
            <a:ext cx="14287500" cy="372161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900" b="1" dirty="0">
                <a:solidFill>
                  <a:srgbClr val="0F3D2E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토요일 오후 </a:t>
            </a:r>
            <a:pPr algn="l" indent="0" marL="0">
              <a:buNone/>
            </a:pPr>
            <a:r>
              <a:rPr lang="en-US" sz="1900" b="1" dirty="0">
                <a:solidFill>
                  <a:srgbClr val="FF6B5B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합동탐구모임</a:t>
            </a:r>
            <a:pPr algn="l" indent="0" marL="0">
              <a:buNone/>
            </a:pPr>
            <a:r>
              <a:rPr lang="en-US" sz="1900" b="1" dirty="0">
                <a:solidFill>
                  <a:srgbClr val="0F3D2E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에서 함께 만들어 갑니다 — 학부모님의 적극적인 참여가 자녀의 성장을 가속합니다.</a:t>
            </a:r>
            <a:endParaRPr lang="en-US" sz="1900" dirty="0"/>
          </a:p>
        </p:txBody>
      </p:sp>
      <p:sp>
        <p:nvSpPr>
          <p:cNvPr id="41" name="Text 30"/>
          <p:cNvSpPr txBox="1"/>
          <p:nvPr/>
        </p:nvSpPr>
        <p:spPr>
          <a:xfrm>
            <a:off x="16192195" y="9667951"/>
            <a:ext cx="1524305" cy="20025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r" indent="0" marL="0">
              <a:buNone/>
            </a:pPr>
            <a:r>
              <a:rPr lang="en-US" sz="1300" b="1" spc="270" kern="0" dirty="0">
                <a:solidFill>
                  <a:srgbClr val="0F3D2E">
                    <a:alpha val="60000"/>
                  </a:srgbClr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15 / 16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FBF7F0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0F3D2E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2191695" y="5333695"/>
            <a:ext cx="7239305" cy="7239305"/>
          </a:xfrm>
          <a:prstGeom prst="ellipse">
            <a:avLst/>
          </a:prstGeom>
          <a:solidFill>
            <a:srgbClr val="FF6B5B">
              <a:alpha val="18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-1904695" y="-1904695"/>
            <a:ext cx="5143500" cy="5143500"/>
          </a:xfrm>
          <a:prstGeom prst="ellipse">
            <a:avLst/>
          </a:prstGeom>
          <a:solidFill>
            <a:srgbClr val="1B5E3F">
              <a:alpha val="45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6" name="Image 0" descr="gen-dedup-cf8f89610dd090b5b8dc2f59731b343c.png">    </p:cNvPr>
          <p:cNvPicPr>
            <a:picLocks noChangeAspect="1"/>
          </p:cNvPicPr>
          <p:nvPr/>
        </p:nvPicPr>
        <p:blipFill>
          <a:blip r:embed="rId1"/>
          <a:srcRect l="0" r="0" t="-199" b="-199"/>
          <a:stretch/>
        </p:blipFill>
        <p:spPr>
          <a:xfrm>
            <a:off x="1333195" y="1333195"/>
            <a:ext cx="75895" cy="7619695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1714500" y="7048195"/>
            <a:ext cx="4781398" cy="1543507"/>
          </a:xfrm>
          <a:prstGeom prst="roundRect">
            <a:avLst>
              <a:gd name="adj" fmla="val 11137"/>
            </a:avLst>
          </a:prstGeom>
          <a:solidFill>
            <a:srgbClr val="FBF7F0">
              <a:alpha val="7000"/>
            </a:srgbClr>
          </a:solidFill>
          <a:ln w="12700">
            <a:solidFill>
              <a:srgbClr val="FF6B5B">
                <a:alpha val="45000"/>
              </a:srgbClr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6762902" y="7048195"/>
            <a:ext cx="4781398" cy="1543507"/>
          </a:xfrm>
          <a:prstGeom prst="roundRect">
            <a:avLst>
              <a:gd name="adj" fmla="val 11137"/>
            </a:avLst>
          </a:prstGeom>
          <a:solidFill>
            <a:srgbClr val="FBF7F0">
              <a:alpha val="7000"/>
            </a:srgbClr>
          </a:solidFill>
          <a:ln w="12700">
            <a:solidFill>
              <a:srgbClr val="FF6B5B">
                <a:alpha val="45000"/>
              </a:srgbClr>
            </a:solidFill>
            <a:prstDash val="solid"/>
          </a:ln>
        </p:spPr>
      </p:sp>
      <p:pic>
        <p:nvPicPr>
          <p:cNvPr id="9" name="Image 1" descr="gen-dedup-16502d7892bc17d5b3151ac7e254117b.png">    </p:cNvPr>
          <p:cNvPicPr>
            <a:picLocks noChangeAspect="1"/>
          </p:cNvPicPr>
          <p:nvPr/>
        </p:nvPicPr>
        <p:blipFill>
          <a:blip r:embed="rId2"/>
          <a:srcRect l="0" r="0" t="-13" b="-13"/>
          <a:stretch/>
        </p:blipFill>
        <p:spPr>
          <a:xfrm>
            <a:off x="11811305" y="7048195"/>
            <a:ext cx="4762195" cy="1524305"/>
          </a:xfrm>
          <a:prstGeom prst="rect">
            <a:avLst/>
          </a:prstGeom>
        </p:spPr>
      </p:pic>
      <p:sp>
        <p:nvSpPr>
          <p:cNvPr id="10" name="Text 6"/>
          <p:cNvSpPr txBox="1"/>
          <p:nvPr/>
        </p:nvSpPr>
        <p:spPr>
          <a:xfrm>
            <a:off x="1714500" y="1524305"/>
            <a:ext cx="5715000" cy="333756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800" b="1" spc="450" kern="0" dirty="0">
                <a:solidFill>
                  <a:srgbClr val="FF6B5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EPILOGUE · 함께 시작합시다</a:t>
            </a:r>
            <a:endParaRPr lang="en-US" sz="1800" dirty="0"/>
          </a:p>
        </p:txBody>
      </p:sp>
      <p:sp>
        <p:nvSpPr>
          <p:cNvPr id="11" name="Text 7"/>
          <p:cNvSpPr txBox="1"/>
          <p:nvPr/>
        </p:nvSpPr>
        <p:spPr>
          <a:xfrm>
            <a:off x="1714500" y="2190902"/>
            <a:ext cx="15240305" cy="34582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400" b="1" spc="-336" kern="0" dirty="0">
                <a:solidFill>
                  <a:srgbClr val="FBF7F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가르치며 배우고,</a:t>
            </a:r>
            <a:pPr algn="l" indent="0" marL="0">
              <a:buNone/>
            </a:pPr>
            <a:endParaRPr lang="en-US" sz="8400" dirty="0"/>
          </a:p>
          <a:p>
            <a:pPr algn="l" indent="0" marL="0">
              <a:buNone/>
            </a:pPr>
            <a:r>
              <a:rPr lang="en-US" sz="8400" b="1" spc="-336" kern="0" dirty="0">
                <a:solidFill>
                  <a:srgbClr val="FBF7F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배우며 가르치는</a:t>
            </a:r>
            <a:pPr algn="l" indent="0" marL="0">
              <a:buNone/>
            </a:pPr>
            <a:endParaRPr lang="en-US" sz="8400" dirty="0"/>
          </a:p>
          <a:p>
            <a:pPr algn="l" indent="0" marL="0">
              <a:buNone/>
            </a:pPr>
            <a:r>
              <a:rPr lang="en-US" sz="8400" b="1" spc="-336" kern="0" dirty="0">
                <a:solidFill>
                  <a:srgbClr val="FF6B5B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6개월의 여정</a:t>
            </a:r>
            <a:endParaRPr lang="en-US" sz="8400" dirty="0"/>
          </a:p>
        </p:txBody>
      </p:sp>
      <p:sp>
        <p:nvSpPr>
          <p:cNvPr id="12" name="Text 8"/>
          <p:cNvSpPr txBox="1"/>
          <p:nvPr/>
        </p:nvSpPr>
        <p:spPr>
          <a:xfrm>
            <a:off x="2095805" y="7334402"/>
            <a:ext cx="4096512" cy="19111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200" b="1" spc="240" kern="0" dirty="0">
                <a:solidFill>
                  <a:srgbClr val="FF6B5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FOR STUDENTS</a:t>
            </a:r>
            <a:endParaRPr lang="en-US" sz="1200" dirty="0"/>
          </a:p>
        </p:txBody>
      </p:sp>
      <p:sp>
        <p:nvSpPr>
          <p:cNvPr id="13" name="Text 9"/>
          <p:cNvSpPr txBox="1"/>
          <p:nvPr/>
        </p:nvSpPr>
        <p:spPr>
          <a:xfrm>
            <a:off x="2095805" y="7658100"/>
            <a:ext cx="4096512" cy="6483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FBF7F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‘왜?’라는 질문을</a:t>
            </a:r>
            <a:pPr algn="l" indent="0" marL="0">
              <a:buNone/>
            </a:pPr>
            <a:endParaRPr lang="en-US" sz="1800" dirty="0"/>
          </a:p>
          <a:p>
            <a:pPr algn="l" indent="0" marL="0">
              <a:buNone/>
            </a:pPr>
            <a:r>
              <a:rPr lang="en-US" sz="1800" b="1" dirty="0">
                <a:solidFill>
                  <a:srgbClr val="FBF7F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두려워하지 마세요.</a:t>
            </a:r>
            <a:endParaRPr lang="en-US" sz="1800" dirty="0"/>
          </a:p>
        </p:txBody>
      </p:sp>
      <p:sp>
        <p:nvSpPr>
          <p:cNvPr id="14" name="Text 10"/>
          <p:cNvSpPr txBox="1"/>
          <p:nvPr/>
        </p:nvSpPr>
        <p:spPr>
          <a:xfrm>
            <a:off x="7144207" y="7334402"/>
            <a:ext cx="4096512" cy="19111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200" b="1" spc="240" kern="0" dirty="0">
                <a:solidFill>
                  <a:srgbClr val="FF6B5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FOR PARENTS</a:t>
            </a:r>
            <a:endParaRPr lang="en-US" sz="1200" dirty="0"/>
          </a:p>
        </p:txBody>
      </p:sp>
      <p:sp>
        <p:nvSpPr>
          <p:cNvPr id="15" name="Text 11"/>
          <p:cNvSpPr txBox="1"/>
          <p:nvPr/>
        </p:nvSpPr>
        <p:spPr>
          <a:xfrm>
            <a:off x="7144207" y="7658100"/>
            <a:ext cx="4096512" cy="6483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FBF7F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자녀와 함께</a:t>
            </a:r>
            <a:pPr algn="l" indent="0" marL="0">
              <a:buNone/>
            </a:pPr>
            <a:endParaRPr lang="en-US" sz="1800" dirty="0"/>
          </a:p>
          <a:p>
            <a:pPr algn="l" indent="0" marL="0">
              <a:buNone/>
            </a:pPr>
            <a:r>
              <a:rPr lang="en-US" sz="1800" b="1" dirty="0">
                <a:solidFill>
                  <a:srgbClr val="FBF7F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새로 배워주세요.</a:t>
            </a:r>
            <a:endParaRPr lang="en-US" sz="1800" dirty="0"/>
          </a:p>
        </p:txBody>
      </p:sp>
      <p:sp>
        <p:nvSpPr>
          <p:cNvPr id="16" name="Text 12"/>
          <p:cNvSpPr txBox="1"/>
          <p:nvPr/>
        </p:nvSpPr>
        <p:spPr>
          <a:xfrm>
            <a:off x="12191695" y="7658100"/>
            <a:ext cx="4096512" cy="6483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학생과 함께</a:t>
            </a:r>
            <a:pPr algn="l" indent="0" marL="0">
              <a:buNone/>
            </a:pPr>
            <a:endParaRPr lang="en-US" sz="1800" dirty="0"/>
          </a:p>
          <a:p>
            <a:pPr algn="l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오늘도 공부합니다.</a:t>
            </a:r>
            <a:endParaRPr lang="en-US" sz="1800" dirty="0"/>
          </a:p>
        </p:txBody>
      </p:sp>
      <p:sp>
        <p:nvSpPr>
          <p:cNvPr id="17" name="Text 13"/>
          <p:cNvSpPr txBox="1"/>
          <p:nvPr/>
        </p:nvSpPr>
        <p:spPr>
          <a:xfrm>
            <a:off x="12191695" y="7334402"/>
            <a:ext cx="4096512" cy="19111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200" b="1" spc="240" kern="0" dirty="0">
                <a:solidFill>
                  <a:srgbClr val="FFFFFF">
                    <a:alpha val="85000"/>
                  </a:srgbClr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FOR PROFESSORS</a:t>
            </a:r>
            <a:endParaRPr lang="en-US" sz="1200" dirty="0"/>
          </a:p>
        </p:txBody>
      </p:sp>
      <p:sp>
        <p:nvSpPr>
          <p:cNvPr id="18" name="Text 14"/>
          <p:cNvSpPr txBox="1"/>
          <p:nvPr/>
        </p:nvSpPr>
        <p:spPr>
          <a:xfrm>
            <a:off x="1714500" y="8953805"/>
            <a:ext cx="7620610" cy="486461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2700" b="1" spc="405" kern="0" dirty="0">
                <a:solidFill>
                  <a:srgbClr val="FBF7F0">
                    <a:alpha val="55000"/>
                  </a:srgbClr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敎 學 相 長</a:t>
            </a:r>
            <a:endParaRPr lang="en-US" sz="2700" dirty="0"/>
          </a:p>
        </p:txBody>
      </p:sp>
      <p:sp>
        <p:nvSpPr>
          <p:cNvPr id="19" name="Text 15"/>
          <p:cNvSpPr txBox="1"/>
          <p:nvPr/>
        </p:nvSpPr>
        <p:spPr>
          <a:xfrm>
            <a:off x="11811305" y="8953805"/>
            <a:ext cx="4763110" cy="2286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r" indent="0" marL="0">
              <a:buNone/>
            </a:pPr>
            <a:r>
              <a:rPr lang="en-US" sz="1200" b="1" spc="240" kern="0" dirty="0">
                <a:solidFill>
                  <a:srgbClr val="FF6B5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2026. 6. 20. (토)</a:t>
            </a:r>
            <a:endParaRPr lang="en-US" sz="1200" dirty="0"/>
          </a:p>
        </p:txBody>
      </p:sp>
      <p:sp>
        <p:nvSpPr>
          <p:cNvPr id="20" name="Text 16"/>
          <p:cNvSpPr txBox="1"/>
          <p:nvPr/>
        </p:nvSpPr>
        <p:spPr>
          <a:xfrm>
            <a:off x="11811305" y="9258300"/>
            <a:ext cx="4763110" cy="277063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r" indent="0" marL="0">
              <a:buNone/>
            </a:pPr>
            <a:r>
              <a:rPr lang="en-US" sz="1800" b="1" dirty="0">
                <a:solidFill>
                  <a:srgbClr val="FBF7F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윤석원 지도교수 · 다빈치융합스쿨</a:t>
            </a:r>
            <a:endParaRPr lang="en-US" sz="1800" dirty="0"/>
          </a:p>
        </p:txBody>
      </p:sp>
      <p:sp>
        <p:nvSpPr>
          <p:cNvPr id="21" name="Text 17"/>
          <p:cNvSpPr txBox="1"/>
          <p:nvPr/>
        </p:nvSpPr>
        <p:spPr>
          <a:xfrm>
            <a:off x="16192195" y="9667951"/>
            <a:ext cx="1524305" cy="20025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r" indent="0" marL="0">
              <a:buNone/>
            </a:pPr>
            <a:r>
              <a:rPr lang="en-US" sz="1300" b="1" spc="270" kern="0" dirty="0">
                <a:solidFill>
                  <a:srgbClr val="FBF7F0">
                    <a:alpha val="70000"/>
                  </a:srgbClr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16 / 16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FBF7F0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FBF7F0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761695" cy="10287000"/>
          </a:xfrm>
          <a:prstGeom prst="rect">
            <a:avLst/>
          </a:prstGeom>
          <a:solidFill>
            <a:srgbClr val="0F3D2E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5" name="Image 0" descr="gen-dedup-b3f16311210b4aaefb83146e60f8b0f3.png">    </p:cNvPr>
          <p:cNvPicPr>
            <a:picLocks noChangeAspect="1"/>
          </p:cNvPicPr>
          <p:nvPr/>
        </p:nvPicPr>
        <p:blipFill>
          <a:blip r:embed="rId1"/>
          <a:srcRect l="-400" r="-400" t="0" b="0"/>
          <a:stretch/>
        </p:blipFill>
        <p:spPr>
          <a:xfrm>
            <a:off x="761695" y="0"/>
            <a:ext cx="57607" cy="10287000"/>
          </a:xfrm>
          <a:prstGeom prst="rect">
            <a:avLst/>
          </a:prstGeom>
        </p:spPr>
      </p:pic>
      <p:pic>
        <p:nvPicPr>
          <p:cNvPr id="6" name="Image 1" descr="gen-dedup-8dc857ddbf9c38917376d4b49ebe5ca7.png">    </p:cNvPr>
          <p:cNvPicPr>
            <a:picLocks noChangeAspect="1"/>
          </p:cNvPicPr>
          <p:nvPr/>
        </p:nvPicPr>
        <p:blipFill>
          <a:blip r:embed="rId2"/>
          <a:srcRect l="0" r="0" t="-5" b="-5"/>
          <a:stretch/>
        </p:blipFill>
        <p:spPr>
          <a:xfrm>
            <a:off x="1714500" y="5048402"/>
            <a:ext cx="14859000" cy="3238805"/>
          </a:xfrm>
          <a:prstGeom prst="rect">
            <a:avLst/>
          </a:prstGeom>
        </p:spPr>
      </p:pic>
      <p:pic>
        <p:nvPicPr>
          <p:cNvPr id="7" name="Image 2" descr="gen-dedup-524a55fa0f1cedfcf66652128f492471.png">    </p:cNvPr>
          <p:cNvPicPr>
            <a:picLocks noChangeAspect="1"/>
          </p:cNvPicPr>
          <p:nvPr/>
        </p:nvPicPr>
        <p:blipFill>
          <a:blip r:embed="rId3"/>
          <a:srcRect l="0" r="0" t="-400" b="-400"/>
          <a:stretch/>
        </p:blipFill>
        <p:spPr>
          <a:xfrm>
            <a:off x="1714500" y="8953805"/>
            <a:ext cx="571500" cy="38405"/>
          </a:xfrm>
          <a:prstGeom prst="rect">
            <a:avLst/>
          </a:prstGeom>
        </p:spPr>
      </p:pic>
      <p:sp>
        <p:nvSpPr>
          <p:cNvPr id="8" name="Text 3"/>
          <p:cNvSpPr txBox="1"/>
          <p:nvPr/>
        </p:nvSpPr>
        <p:spPr>
          <a:xfrm>
            <a:off x="1714500" y="1143000"/>
            <a:ext cx="3810305" cy="277063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800" b="1" spc="360" kern="0" dirty="0">
                <a:solidFill>
                  <a:srgbClr val="FF6B5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PROLOGUE</a:t>
            </a:r>
            <a:endParaRPr lang="en-US" sz="1800" dirty="0"/>
          </a:p>
        </p:txBody>
      </p:sp>
      <p:sp>
        <p:nvSpPr>
          <p:cNvPr id="9" name="Text 4"/>
          <p:cNvSpPr txBox="1"/>
          <p:nvPr/>
        </p:nvSpPr>
        <p:spPr>
          <a:xfrm>
            <a:off x="1714500" y="1619402"/>
            <a:ext cx="15240305" cy="20199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200" b="1" spc="-216" kern="0" dirty="0">
                <a:solidFill>
                  <a:srgbClr val="0F3D2E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환영합니다,</a:t>
            </a:r>
            <a:pPr algn="l" indent="0" marL="0">
              <a:buNone/>
            </a:pPr>
            <a:endParaRPr lang="en-US" sz="7200" dirty="0"/>
          </a:p>
          <a:p>
            <a:pPr algn="l" indent="0" marL="0">
              <a:buNone/>
            </a:pPr>
            <a:r>
              <a:rPr lang="en-US" sz="7200" b="1" spc="-216" kern="0" dirty="0">
                <a:solidFill>
                  <a:srgbClr val="FF6B5B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제10기</a:t>
            </a:r>
            <a:pPr algn="l" indent="0" marL="0">
              <a:buNone/>
            </a:pPr>
            <a:r>
              <a:rPr lang="en-US" sz="7200" b="1" spc="-216" kern="0" dirty="0">
                <a:solidFill>
                  <a:srgbClr val="0F3D2E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다빈치 가족 여러분</a:t>
            </a:r>
            <a:endParaRPr lang="en-US" sz="7200" dirty="0"/>
          </a:p>
        </p:txBody>
      </p:sp>
      <p:sp>
        <p:nvSpPr>
          <p:cNvPr id="10" name="Text 5"/>
          <p:cNvSpPr txBox="1"/>
          <p:nvPr/>
        </p:nvSpPr>
        <p:spPr>
          <a:xfrm>
            <a:off x="2190902" y="5333695"/>
            <a:ext cx="1334110" cy="133411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9000" b="1" dirty="0">
                <a:solidFill>
                  <a:srgbClr val="FF6B5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“</a:t>
            </a:r>
            <a:endParaRPr lang="en-US" sz="9000" dirty="0"/>
          </a:p>
        </p:txBody>
      </p:sp>
      <p:sp>
        <p:nvSpPr>
          <p:cNvPr id="11" name="Text 6"/>
          <p:cNvSpPr txBox="1"/>
          <p:nvPr/>
        </p:nvSpPr>
        <p:spPr>
          <a:xfrm>
            <a:off x="3429000" y="5715000"/>
            <a:ext cx="12764110" cy="21342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700" spc="-27" kern="0" dirty="0">
                <a:solidFill>
                  <a:srgbClr val="1A1A1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이 자료는 디지털·AI 시대에 맞추어 </a:t>
            </a:r>
            <a:pPr algn="l" indent="0" marL="0">
              <a:buNone/>
            </a:pPr>
            <a:r>
              <a:rPr lang="en-US" sz="2700" b="1" spc="-27" kern="0" dirty="0">
                <a:solidFill>
                  <a:srgbClr val="0F3D2E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교학상장의 정신</a:t>
            </a:r>
            <a:pPr algn="l" indent="0" marL="0">
              <a:buNone/>
            </a:pPr>
            <a:r>
              <a:rPr lang="en-US" sz="2700" spc="-27" kern="0" dirty="0">
                <a:solidFill>
                  <a:srgbClr val="1A1A1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을 실현하는</a:t>
            </a:r>
            <a:pPr algn="l" indent="0" marL="0">
              <a:buNone/>
            </a:pPr>
            <a:endParaRPr lang="en-US" sz="2700" dirty="0"/>
          </a:p>
          <a:p>
            <a:pPr algn="l" indent="0" marL="0">
              <a:buNone/>
            </a:pPr>
            <a:r>
              <a:rPr lang="en-US" sz="2700" spc="-27" kern="0" dirty="0">
                <a:solidFill>
                  <a:srgbClr val="1A1A1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다빈치융합스쿨의 교육 철학과 운영 방안을 소개합니다. 핵심은</a:t>
            </a:r>
            <a:pPr algn="l" indent="0" marL="0">
              <a:buNone/>
            </a:pPr>
            <a:endParaRPr lang="en-US" sz="2700" dirty="0"/>
          </a:p>
          <a:p>
            <a:pPr algn="l" indent="0" marL="0">
              <a:buNone/>
            </a:pPr>
            <a:r>
              <a:rPr lang="en-US" sz="2700" b="1" spc="-27" kern="0" dirty="0">
                <a:solidFill>
                  <a:srgbClr val="0F3D2E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교수·학생·학부모</a:t>
            </a:r>
            <a:pPr algn="l" indent="0" marL="0">
              <a:buNone/>
            </a:pPr>
            <a:r>
              <a:rPr lang="en-US" sz="2700" spc="-27" kern="0" dirty="0">
                <a:solidFill>
                  <a:srgbClr val="1A1A1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가 긴밀한 협력 체계를 구축하여,</a:t>
            </a:r>
            <a:pPr algn="l" indent="0" marL="0">
              <a:buNone/>
            </a:pPr>
            <a:endParaRPr lang="en-US" sz="2700" dirty="0"/>
          </a:p>
          <a:p>
            <a:pPr algn="l" indent="0" marL="0">
              <a:buNone/>
            </a:pPr>
            <a:r>
              <a:rPr lang="en-US" sz="2700" b="1" spc="-27" kern="0" dirty="0">
                <a:solidFill>
                  <a:srgbClr val="FF6B5B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자녀가 주도적으로 성장</a:t>
            </a:r>
            <a:pPr algn="l" indent="0" marL="0">
              <a:buNone/>
            </a:pPr>
            <a:r>
              <a:rPr lang="en-US" sz="2700" spc="-27" kern="0" dirty="0">
                <a:solidFill>
                  <a:srgbClr val="1A1A1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할 수 있는 환경을 조성하는 것입니다.</a:t>
            </a:r>
            <a:endParaRPr lang="en-US" sz="2700" dirty="0"/>
          </a:p>
        </p:txBody>
      </p:sp>
      <p:sp>
        <p:nvSpPr>
          <p:cNvPr id="12" name="Text 7"/>
          <p:cNvSpPr txBox="1"/>
          <p:nvPr/>
        </p:nvSpPr>
        <p:spPr>
          <a:xfrm>
            <a:off x="1714500" y="9144000"/>
            <a:ext cx="9525305" cy="24780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0F3D2E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윤석원 지도교수 · 다빈치융합스쿨</a:t>
            </a:r>
            <a:endParaRPr lang="en-US" sz="1600" dirty="0"/>
          </a:p>
        </p:txBody>
      </p:sp>
      <p:sp>
        <p:nvSpPr>
          <p:cNvPr id="13" name="Text 8"/>
          <p:cNvSpPr txBox="1"/>
          <p:nvPr/>
        </p:nvSpPr>
        <p:spPr>
          <a:xfrm>
            <a:off x="16192195" y="9334195"/>
            <a:ext cx="1524305" cy="20025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r" indent="0" marL="0">
              <a:buNone/>
            </a:pPr>
            <a:r>
              <a:rPr lang="en-US" sz="1300" b="1" spc="270" kern="0" dirty="0">
                <a:solidFill>
                  <a:srgbClr val="0F3D2E">
                    <a:alpha val="60000"/>
                  </a:srgbClr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02 / 16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FBF7F0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FBF7F0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761695" cy="10287000"/>
          </a:xfrm>
          <a:prstGeom prst="rect">
            <a:avLst/>
          </a:prstGeom>
          <a:solidFill>
            <a:srgbClr val="0F3D2E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5" name="Image 0" descr="gen-dedup-b3f16311210b4aaefb83146e60f8b0f3.png">    </p:cNvPr>
          <p:cNvPicPr>
            <a:picLocks noChangeAspect="1"/>
          </p:cNvPicPr>
          <p:nvPr/>
        </p:nvPicPr>
        <p:blipFill>
          <a:blip r:embed="rId1"/>
          <a:srcRect l="-400" r="-400" t="0" b="0"/>
          <a:stretch/>
        </p:blipFill>
        <p:spPr>
          <a:xfrm>
            <a:off x="761695" y="0"/>
            <a:ext cx="57607" cy="10287000"/>
          </a:xfrm>
          <a:prstGeom prst="rect">
            <a:avLst/>
          </a:prstGeom>
        </p:spPr>
      </p:pic>
      <p:pic>
        <p:nvPicPr>
          <p:cNvPr id="6" name="Image 1" descr="gen-dedup-2cd802859ee8df1d6f9a323e470743c4.png">    </p:cNvPr>
          <p:cNvPicPr>
            <a:picLocks noChangeAspect="1"/>
          </p:cNvPicPr>
          <p:nvPr/>
        </p:nvPicPr>
        <p:blipFill>
          <a:blip r:embed="rId2"/>
          <a:srcRect l="0" r="0" t="-3" b="-3"/>
          <a:stretch/>
        </p:blipFill>
        <p:spPr>
          <a:xfrm>
            <a:off x="1714500" y="4095598"/>
            <a:ext cx="4762195" cy="2286000"/>
          </a:xfrm>
          <a:prstGeom prst="rect">
            <a:avLst/>
          </a:prstGeom>
        </p:spPr>
      </p:pic>
      <p:pic>
        <p:nvPicPr>
          <p:cNvPr id="7" name="Image 2" descr="gen-dedup-2cd802859ee8df1d6f9a323e470743c4.png">    </p:cNvPr>
          <p:cNvPicPr>
            <a:picLocks noChangeAspect="1"/>
          </p:cNvPicPr>
          <p:nvPr/>
        </p:nvPicPr>
        <p:blipFill>
          <a:blip r:embed="rId3"/>
          <a:srcRect l="0" r="0" t="-3" b="-3"/>
          <a:stretch/>
        </p:blipFill>
        <p:spPr>
          <a:xfrm>
            <a:off x="6762902" y="4095598"/>
            <a:ext cx="4762195" cy="2286000"/>
          </a:xfrm>
          <a:prstGeom prst="rect">
            <a:avLst/>
          </a:prstGeom>
        </p:spPr>
      </p:pic>
      <p:pic>
        <p:nvPicPr>
          <p:cNvPr id="8" name="Image 3" descr="gen-dedup-b520bfa6d537eea2626ed35c7011199d.png">    </p:cNvPr>
          <p:cNvPicPr>
            <a:picLocks noChangeAspect="1"/>
          </p:cNvPicPr>
          <p:nvPr/>
        </p:nvPicPr>
        <p:blipFill>
          <a:blip r:embed="rId4"/>
          <a:srcRect l="0" r="0" t="-3" b="-3"/>
          <a:stretch/>
        </p:blipFill>
        <p:spPr>
          <a:xfrm>
            <a:off x="11811305" y="4095598"/>
            <a:ext cx="4762195" cy="2286000"/>
          </a:xfrm>
          <a:prstGeom prst="rect">
            <a:avLst/>
          </a:prstGeom>
        </p:spPr>
      </p:pic>
      <p:pic>
        <p:nvPicPr>
          <p:cNvPr id="9" name="Image 4" descr="gen-dedup-2cd802859ee8df1d6f9a323e470743c4.png">    </p:cNvPr>
          <p:cNvPicPr>
            <a:picLocks noChangeAspect="1"/>
          </p:cNvPicPr>
          <p:nvPr/>
        </p:nvPicPr>
        <p:blipFill>
          <a:blip r:embed="rId5"/>
          <a:srcRect l="0" r="0" t="-3" b="-3"/>
          <a:stretch/>
        </p:blipFill>
        <p:spPr>
          <a:xfrm>
            <a:off x="1714500" y="6667805"/>
            <a:ext cx="4762195" cy="2286000"/>
          </a:xfrm>
          <a:prstGeom prst="rect">
            <a:avLst/>
          </a:prstGeom>
        </p:spPr>
      </p:pic>
      <p:pic>
        <p:nvPicPr>
          <p:cNvPr id="10" name="Image 5" descr="gen-dedup-2cd802859ee8df1d6f9a323e470743c4.png">    </p:cNvPr>
          <p:cNvPicPr>
            <a:picLocks noChangeAspect="1"/>
          </p:cNvPicPr>
          <p:nvPr/>
        </p:nvPicPr>
        <p:blipFill>
          <a:blip r:embed="rId6"/>
          <a:srcRect l="0" r="0" t="-3" b="-3"/>
          <a:stretch/>
        </p:blipFill>
        <p:spPr>
          <a:xfrm>
            <a:off x="6762902" y="6667805"/>
            <a:ext cx="4762195" cy="2286000"/>
          </a:xfrm>
          <a:prstGeom prst="rect">
            <a:avLst/>
          </a:prstGeom>
        </p:spPr>
      </p:pic>
      <p:pic>
        <p:nvPicPr>
          <p:cNvPr id="11" name="Image 6" descr="gen-dedup-2cd802859ee8df1d6f9a323e470743c4.png">    </p:cNvPr>
          <p:cNvPicPr>
            <a:picLocks noChangeAspect="1"/>
          </p:cNvPicPr>
          <p:nvPr/>
        </p:nvPicPr>
        <p:blipFill>
          <a:blip r:embed="rId7"/>
          <a:srcRect l="0" r="0" t="-3" b="-3"/>
          <a:stretch/>
        </p:blipFill>
        <p:spPr>
          <a:xfrm>
            <a:off x="11811305" y="6667805"/>
            <a:ext cx="4762195" cy="2286000"/>
          </a:xfrm>
          <a:prstGeom prst="rect">
            <a:avLst/>
          </a:prstGeom>
        </p:spPr>
      </p:pic>
      <p:sp>
        <p:nvSpPr>
          <p:cNvPr id="12" name="Text 3"/>
          <p:cNvSpPr txBox="1"/>
          <p:nvPr/>
        </p:nvSpPr>
        <p:spPr>
          <a:xfrm>
            <a:off x="1714500" y="1143000"/>
            <a:ext cx="3810305" cy="277063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800" b="1" spc="360" kern="0" dirty="0">
                <a:solidFill>
                  <a:srgbClr val="FF6B5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AGENDA</a:t>
            </a:r>
            <a:endParaRPr lang="en-US" sz="1800" dirty="0"/>
          </a:p>
        </p:txBody>
      </p:sp>
      <p:sp>
        <p:nvSpPr>
          <p:cNvPr id="13" name="Text 4"/>
          <p:cNvSpPr txBox="1"/>
          <p:nvPr/>
        </p:nvSpPr>
        <p:spPr>
          <a:xfrm>
            <a:off x="1714500" y="1619402"/>
            <a:ext cx="15240305" cy="924458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6600" b="1" spc="-198" kern="0" dirty="0">
                <a:solidFill>
                  <a:srgbClr val="0F3D2E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오늘 함께 나눌 </a:t>
            </a:r>
            <a:pPr algn="l" indent="0" marL="0">
              <a:buNone/>
            </a:pPr>
            <a:r>
              <a:rPr lang="en-US" sz="6600" b="1" spc="-198" kern="0" dirty="0">
                <a:solidFill>
                  <a:srgbClr val="FF6B5B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6가지</a:t>
            </a:r>
            <a:pPr algn="l" indent="0" marL="0">
              <a:buNone/>
            </a:pPr>
            <a:r>
              <a:rPr lang="en-US" sz="6600" b="1" spc="-198" kern="0" dirty="0">
                <a:solidFill>
                  <a:srgbClr val="0F3D2E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이야기</a:t>
            </a:r>
            <a:endParaRPr lang="en-US" sz="6600" dirty="0"/>
          </a:p>
        </p:txBody>
      </p:sp>
      <p:sp>
        <p:nvSpPr>
          <p:cNvPr id="14" name="Text 5"/>
          <p:cNvSpPr txBox="1"/>
          <p:nvPr/>
        </p:nvSpPr>
        <p:spPr>
          <a:xfrm>
            <a:off x="2000707" y="4381805"/>
            <a:ext cx="4381805" cy="24780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600" b="1" spc="165" kern="0" dirty="0">
                <a:solidFill>
                  <a:srgbClr val="FF6B5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01</a:t>
            </a:r>
            <a:endParaRPr lang="en-US" sz="1600" dirty="0"/>
          </a:p>
        </p:txBody>
      </p:sp>
      <p:sp>
        <p:nvSpPr>
          <p:cNvPr id="15" name="Text 6"/>
          <p:cNvSpPr txBox="1"/>
          <p:nvPr/>
        </p:nvSpPr>
        <p:spPr>
          <a:xfrm>
            <a:off x="2000707" y="4743907"/>
            <a:ext cx="4381805" cy="41971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2700" b="1" dirty="0">
                <a:solidFill>
                  <a:srgbClr val="0F3D2E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교학상장의 본질</a:t>
            </a:r>
            <a:endParaRPr lang="en-US" sz="2700" dirty="0"/>
          </a:p>
        </p:txBody>
      </p:sp>
      <p:sp>
        <p:nvSpPr>
          <p:cNvPr id="16" name="Text 7"/>
          <p:cNvSpPr txBox="1"/>
          <p:nvPr/>
        </p:nvSpPr>
        <p:spPr>
          <a:xfrm>
            <a:off x="2000707" y="5287975"/>
            <a:ext cx="4381805" cy="6291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dirty="0">
                <a:solidFill>
                  <a:srgbClr val="444444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디지털·AI 시대에 다시 보는</a:t>
            </a:r>
            <a:pPr algn="l" indent="0" marL="0">
              <a:buNone/>
            </a:pPr>
            <a:endParaRPr lang="en-US" sz="1600" dirty="0"/>
          </a:p>
          <a:p>
            <a:pPr algn="l" indent="0" marL="0">
              <a:buNone/>
            </a:pPr>
            <a:r>
              <a:rPr lang="en-US" sz="1600" dirty="0">
                <a:solidFill>
                  <a:srgbClr val="444444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가르치고 배우는 관계</a:t>
            </a:r>
            <a:endParaRPr lang="en-US" sz="1600" dirty="0"/>
          </a:p>
        </p:txBody>
      </p:sp>
      <p:sp>
        <p:nvSpPr>
          <p:cNvPr id="17" name="Text 8"/>
          <p:cNvSpPr txBox="1"/>
          <p:nvPr/>
        </p:nvSpPr>
        <p:spPr>
          <a:xfrm>
            <a:off x="7048195" y="4381805"/>
            <a:ext cx="4381805" cy="24780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600" b="1" spc="165" kern="0" dirty="0">
                <a:solidFill>
                  <a:srgbClr val="FF6B5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02</a:t>
            </a:r>
            <a:endParaRPr lang="en-US" sz="1600" dirty="0"/>
          </a:p>
        </p:txBody>
      </p:sp>
      <p:sp>
        <p:nvSpPr>
          <p:cNvPr id="18" name="Text 9"/>
          <p:cNvSpPr txBox="1"/>
          <p:nvPr/>
        </p:nvSpPr>
        <p:spPr>
          <a:xfrm>
            <a:off x="7048195" y="4743907"/>
            <a:ext cx="4381805" cy="41971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2700" b="1" dirty="0">
                <a:solidFill>
                  <a:srgbClr val="0F3D2E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삼각편대 운영</a:t>
            </a:r>
            <a:endParaRPr lang="en-US" sz="2700" dirty="0"/>
          </a:p>
        </p:txBody>
      </p:sp>
      <p:sp>
        <p:nvSpPr>
          <p:cNvPr id="19" name="Text 10"/>
          <p:cNvSpPr txBox="1"/>
          <p:nvPr/>
        </p:nvSpPr>
        <p:spPr>
          <a:xfrm>
            <a:off x="7048195" y="5287975"/>
            <a:ext cx="4381805" cy="6291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dirty="0">
                <a:solidFill>
                  <a:srgbClr val="444444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지도교수 · 학생 · 학부모</a:t>
            </a:r>
            <a:pPr algn="l" indent="0" marL="0">
              <a:buNone/>
            </a:pPr>
            <a:endParaRPr lang="en-US" sz="1600" dirty="0"/>
          </a:p>
          <a:p>
            <a:pPr algn="l" indent="0" marL="0">
              <a:buNone/>
            </a:pPr>
            <a:r>
              <a:rPr lang="en-US" sz="1600" dirty="0">
                <a:solidFill>
                  <a:srgbClr val="444444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세 축의 협력 모델</a:t>
            </a:r>
            <a:endParaRPr lang="en-US" sz="1600" dirty="0"/>
          </a:p>
        </p:txBody>
      </p:sp>
      <p:sp>
        <p:nvSpPr>
          <p:cNvPr id="20" name="Text 11"/>
          <p:cNvSpPr txBox="1"/>
          <p:nvPr/>
        </p:nvSpPr>
        <p:spPr>
          <a:xfrm>
            <a:off x="12096598" y="4381805"/>
            <a:ext cx="4381805" cy="24780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600" b="1" spc="165" kern="0" dirty="0">
                <a:solidFill>
                  <a:srgbClr val="FF6B5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03</a:t>
            </a:r>
            <a:endParaRPr lang="en-US" sz="1600" dirty="0"/>
          </a:p>
        </p:txBody>
      </p:sp>
      <p:sp>
        <p:nvSpPr>
          <p:cNvPr id="21" name="Text 12"/>
          <p:cNvSpPr txBox="1"/>
          <p:nvPr/>
        </p:nvSpPr>
        <p:spPr>
          <a:xfrm>
            <a:off x="12096598" y="4743907"/>
            <a:ext cx="4381805" cy="41971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2700" b="1" dirty="0">
                <a:solidFill>
                  <a:srgbClr val="FBF7F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과학탐구를 왜?</a:t>
            </a:r>
            <a:endParaRPr lang="en-US" sz="2700" dirty="0"/>
          </a:p>
        </p:txBody>
      </p:sp>
      <p:sp>
        <p:nvSpPr>
          <p:cNvPr id="22" name="Text 13"/>
          <p:cNvSpPr txBox="1"/>
          <p:nvPr/>
        </p:nvSpPr>
        <p:spPr>
          <a:xfrm>
            <a:off x="12096598" y="5287975"/>
            <a:ext cx="4381805" cy="6291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dirty="0">
                <a:solidFill>
                  <a:srgbClr val="E8E4DC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자기주도학습 역량을</a:t>
            </a:r>
            <a:pPr algn="l" indent="0" marL="0">
              <a:buNone/>
            </a:pPr>
            <a:endParaRPr lang="en-US" sz="1600" dirty="0"/>
          </a:p>
          <a:p>
            <a:pPr algn="l" indent="0" marL="0">
              <a:buNone/>
            </a:pPr>
            <a:r>
              <a:rPr lang="en-US" sz="1600" dirty="0">
                <a:solidFill>
                  <a:srgbClr val="E8E4DC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키우는 가장 빠른 길</a:t>
            </a:r>
            <a:endParaRPr lang="en-US" sz="1600" dirty="0"/>
          </a:p>
        </p:txBody>
      </p:sp>
      <p:sp>
        <p:nvSpPr>
          <p:cNvPr id="23" name="Text 14"/>
          <p:cNvSpPr txBox="1"/>
          <p:nvPr/>
        </p:nvSpPr>
        <p:spPr>
          <a:xfrm>
            <a:off x="2000707" y="6953098"/>
            <a:ext cx="4381805" cy="24780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600" b="1" spc="165" kern="0" dirty="0">
                <a:solidFill>
                  <a:srgbClr val="FF6B5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04</a:t>
            </a:r>
            <a:endParaRPr lang="en-US" sz="1600" dirty="0"/>
          </a:p>
        </p:txBody>
      </p:sp>
      <p:sp>
        <p:nvSpPr>
          <p:cNvPr id="24" name="Text 15"/>
          <p:cNvSpPr txBox="1"/>
          <p:nvPr/>
        </p:nvSpPr>
        <p:spPr>
          <a:xfrm>
            <a:off x="2000707" y="7315200"/>
            <a:ext cx="4381805" cy="41971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2700" b="1" dirty="0">
                <a:solidFill>
                  <a:srgbClr val="0F3D2E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탐구는 어떻게?</a:t>
            </a:r>
            <a:endParaRPr lang="en-US" sz="2700" dirty="0"/>
          </a:p>
        </p:txBody>
      </p:sp>
      <p:sp>
        <p:nvSpPr>
          <p:cNvPr id="25" name="Text 16"/>
          <p:cNvSpPr txBox="1"/>
          <p:nvPr/>
        </p:nvSpPr>
        <p:spPr>
          <a:xfrm>
            <a:off x="2000707" y="7860182"/>
            <a:ext cx="4381805" cy="6291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dirty="0">
                <a:solidFill>
                  <a:srgbClr val="444444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주제 선정에서</a:t>
            </a:r>
            <a:pPr algn="l" indent="0" marL="0">
              <a:buNone/>
            </a:pPr>
            <a:endParaRPr lang="en-US" sz="1600" dirty="0"/>
          </a:p>
          <a:p>
            <a:pPr algn="l" indent="0" marL="0">
              <a:buNone/>
            </a:pPr>
            <a:r>
              <a:rPr lang="en-US" sz="1600" dirty="0">
                <a:solidFill>
                  <a:srgbClr val="444444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탐구 과정까지의 가이드</a:t>
            </a:r>
            <a:endParaRPr lang="en-US" sz="1600" dirty="0"/>
          </a:p>
        </p:txBody>
      </p:sp>
      <p:sp>
        <p:nvSpPr>
          <p:cNvPr id="26" name="Text 17"/>
          <p:cNvSpPr txBox="1"/>
          <p:nvPr/>
        </p:nvSpPr>
        <p:spPr>
          <a:xfrm>
            <a:off x="7048195" y="6953098"/>
            <a:ext cx="4381805" cy="24780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600" b="1" spc="165" kern="0" dirty="0">
                <a:solidFill>
                  <a:srgbClr val="FF6B5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05</a:t>
            </a:r>
            <a:endParaRPr lang="en-US" sz="1600" dirty="0"/>
          </a:p>
        </p:txBody>
      </p:sp>
      <p:sp>
        <p:nvSpPr>
          <p:cNvPr id="27" name="Text 18"/>
          <p:cNvSpPr txBox="1"/>
          <p:nvPr/>
        </p:nvSpPr>
        <p:spPr>
          <a:xfrm>
            <a:off x="7048195" y="7315200"/>
            <a:ext cx="4381805" cy="41971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2700" b="1" dirty="0">
                <a:solidFill>
                  <a:srgbClr val="0F3D2E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자기주도학습 ↑</a:t>
            </a:r>
            <a:endParaRPr lang="en-US" sz="2700" dirty="0"/>
          </a:p>
        </p:txBody>
      </p:sp>
      <p:sp>
        <p:nvSpPr>
          <p:cNvPr id="28" name="Text 19"/>
          <p:cNvSpPr txBox="1"/>
          <p:nvPr/>
        </p:nvSpPr>
        <p:spPr>
          <a:xfrm>
            <a:off x="7048195" y="7860182"/>
            <a:ext cx="4381805" cy="6291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dirty="0">
                <a:solidFill>
                  <a:srgbClr val="444444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탐구 과정에서 자신도 모르게</a:t>
            </a:r>
            <a:pPr algn="l" indent="0" marL="0">
              <a:buNone/>
            </a:pPr>
            <a:endParaRPr lang="en-US" sz="1600" dirty="0"/>
          </a:p>
          <a:p>
            <a:pPr algn="l" indent="0" marL="0">
              <a:buNone/>
            </a:pPr>
            <a:r>
              <a:rPr lang="en-US" sz="1600" dirty="0">
                <a:solidFill>
                  <a:srgbClr val="444444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자라나는 학습 역량</a:t>
            </a:r>
            <a:endParaRPr lang="en-US" sz="1600" dirty="0"/>
          </a:p>
        </p:txBody>
      </p:sp>
      <p:sp>
        <p:nvSpPr>
          <p:cNvPr id="29" name="Text 20"/>
          <p:cNvSpPr txBox="1"/>
          <p:nvPr/>
        </p:nvSpPr>
        <p:spPr>
          <a:xfrm>
            <a:off x="12096598" y="6953098"/>
            <a:ext cx="4381805" cy="24780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600" b="1" spc="165" kern="0" dirty="0">
                <a:solidFill>
                  <a:srgbClr val="FF6B5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06</a:t>
            </a:r>
            <a:endParaRPr lang="en-US" sz="1600" dirty="0"/>
          </a:p>
        </p:txBody>
      </p:sp>
      <p:sp>
        <p:nvSpPr>
          <p:cNvPr id="30" name="Text 21"/>
          <p:cNvSpPr txBox="1"/>
          <p:nvPr/>
        </p:nvSpPr>
        <p:spPr>
          <a:xfrm>
            <a:off x="12096598" y="7315200"/>
            <a:ext cx="4381805" cy="41971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2700" b="1" dirty="0">
                <a:solidFill>
                  <a:srgbClr val="0F3D2E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스토리 만들기</a:t>
            </a:r>
            <a:endParaRPr lang="en-US" sz="2700" dirty="0"/>
          </a:p>
        </p:txBody>
      </p:sp>
      <p:sp>
        <p:nvSpPr>
          <p:cNvPr id="31" name="Text 22"/>
          <p:cNvSpPr txBox="1"/>
          <p:nvPr/>
        </p:nvSpPr>
        <p:spPr>
          <a:xfrm>
            <a:off x="12096598" y="7860182"/>
            <a:ext cx="4381805" cy="6291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dirty="0">
                <a:solidFill>
                  <a:srgbClr val="444444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과학고·영재고 입시에서</a:t>
            </a:r>
            <a:pPr algn="l" indent="0" marL="0">
              <a:buNone/>
            </a:pPr>
            <a:endParaRPr lang="en-US" sz="1600" dirty="0"/>
          </a:p>
          <a:p>
            <a:pPr algn="l" indent="0" marL="0">
              <a:buNone/>
            </a:pPr>
            <a:r>
              <a:rPr lang="en-US" sz="1600" dirty="0">
                <a:solidFill>
                  <a:srgbClr val="444444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강력한 자산이 되는 기록</a:t>
            </a:r>
            <a:endParaRPr lang="en-US" sz="1600" dirty="0"/>
          </a:p>
        </p:txBody>
      </p:sp>
      <p:sp>
        <p:nvSpPr>
          <p:cNvPr id="32" name="Text 23"/>
          <p:cNvSpPr txBox="1"/>
          <p:nvPr/>
        </p:nvSpPr>
        <p:spPr>
          <a:xfrm>
            <a:off x="16192195" y="9334195"/>
            <a:ext cx="1524305" cy="20025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r" indent="0" marL="0">
              <a:buNone/>
            </a:pPr>
            <a:r>
              <a:rPr lang="en-US" sz="1300" b="1" spc="270" kern="0" dirty="0">
                <a:solidFill>
                  <a:srgbClr val="0F3D2E">
                    <a:alpha val="60000"/>
                  </a:srgbClr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03 / 16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FBF7F0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0F3D2E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3144500" y="-2667305"/>
            <a:ext cx="7429500" cy="7429500"/>
          </a:xfrm>
          <a:prstGeom prst="ellipse">
            <a:avLst/>
          </a:prstGeom>
          <a:solidFill>
            <a:srgbClr val="1B5E3F">
              <a:alpha val="55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4287500" y="4572000"/>
            <a:ext cx="5715000" cy="5715000"/>
          </a:xfrm>
          <a:prstGeom prst="ellipse">
            <a:avLst/>
          </a:prstGeom>
          <a:solidFill>
            <a:srgbClr val="FF6B5B">
              <a:alpha val="18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6" name="Image 0" descr="gen-dedup-524a55fa0f1cedfcf66652128f492471.png">    </p:cNvPr>
          <p:cNvPicPr>
            <a:picLocks noChangeAspect="1"/>
          </p:cNvPicPr>
          <p:nvPr/>
        </p:nvPicPr>
        <p:blipFill>
          <a:blip r:embed="rId1"/>
          <a:srcRect l="0" r="0" t="-400" b="-400"/>
          <a:stretch/>
        </p:blipFill>
        <p:spPr>
          <a:xfrm>
            <a:off x="1714500" y="1981505"/>
            <a:ext cx="571500" cy="38405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12763195" y="2667305"/>
            <a:ext cx="4038905" cy="3657600"/>
          </a:xfrm>
          <a:prstGeom prst="roundRect">
            <a:avLst>
              <a:gd name="adj" fmla="val 6250"/>
            </a:avLst>
          </a:prstGeom>
          <a:solidFill>
            <a:srgbClr val="FBF7F0">
              <a:alpha val="8000"/>
            </a:srgbClr>
          </a:solidFill>
          <a:ln w="25400">
            <a:solidFill>
              <a:srgbClr val="FF6B5B">
                <a:alpha val="60000"/>
              </a:srgbClr>
            </a:solidFill>
            <a:prstDash val="solid"/>
          </a:ln>
        </p:spPr>
      </p:sp>
      <p:sp>
        <p:nvSpPr>
          <p:cNvPr id="8" name="Text 5"/>
          <p:cNvSpPr txBox="1"/>
          <p:nvPr/>
        </p:nvSpPr>
        <p:spPr>
          <a:xfrm>
            <a:off x="1714500" y="1524305"/>
            <a:ext cx="5715000" cy="333756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800" b="1" spc="450" kern="0" dirty="0">
                <a:solidFill>
                  <a:srgbClr val="FF6B5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SECTION 01 · 교학상장</a:t>
            </a:r>
            <a:endParaRPr lang="en-US" sz="1800" dirty="0"/>
          </a:p>
        </p:txBody>
      </p:sp>
      <p:sp>
        <p:nvSpPr>
          <p:cNvPr id="9" name="Text 6"/>
          <p:cNvSpPr txBox="1"/>
          <p:nvPr/>
        </p:nvSpPr>
        <p:spPr>
          <a:xfrm>
            <a:off x="1714500" y="2381098"/>
            <a:ext cx="11430000" cy="262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000" b="1" spc="-180" kern="0" dirty="0">
                <a:solidFill>
                  <a:srgbClr val="FBF7F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가르치는 사람도,</a:t>
            </a:r>
            <a:pPr algn="l" indent="0" marL="0">
              <a:buNone/>
            </a:pPr>
            <a:endParaRPr lang="en-US" sz="6000" dirty="0"/>
          </a:p>
          <a:p>
            <a:pPr algn="l" indent="0" marL="0">
              <a:buNone/>
            </a:pPr>
            <a:r>
              <a:rPr lang="en-US" sz="6000" b="1" spc="-180" kern="0" dirty="0">
                <a:solidFill>
                  <a:srgbClr val="FBF7F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배우는 사람도</a:t>
            </a:r>
            <a:pPr algn="l" indent="0" marL="0">
              <a:buNone/>
            </a:pPr>
            <a:endParaRPr lang="en-US" sz="6000" dirty="0"/>
          </a:p>
          <a:p>
            <a:pPr algn="l" indent="0" marL="0">
              <a:buNone/>
            </a:pPr>
            <a:r>
              <a:rPr lang="en-US" sz="6000" b="1" spc="-180" kern="0" dirty="0">
                <a:solidFill>
                  <a:srgbClr val="FF6B5B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함께 성장합니다.</a:t>
            </a:r>
            <a:endParaRPr lang="en-US" sz="6000" dirty="0"/>
          </a:p>
        </p:txBody>
      </p:sp>
      <p:sp>
        <p:nvSpPr>
          <p:cNvPr id="10" name="Text 7"/>
          <p:cNvSpPr txBox="1"/>
          <p:nvPr/>
        </p:nvSpPr>
        <p:spPr>
          <a:xfrm>
            <a:off x="1714500" y="7048195"/>
            <a:ext cx="9525305" cy="10287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8100" b="1" spc="1215" kern="0" dirty="0">
                <a:solidFill>
                  <a:srgbClr val="FBF7F0">
                    <a:alpha val="95000"/>
                  </a:srgbClr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敎 學 相 長</a:t>
            </a:r>
            <a:endParaRPr lang="en-US" sz="8100" dirty="0"/>
          </a:p>
        </p:txBody>
      </p:sp>
      <p:sp>
        <p:nvSpPr>
          <p:cNvPr id="11" name="Text 8"/>
          <p:cNvSpPr txBox="1"/>
          <p:nvPr/>
        </p:nvSpPr>
        <p:spPr>
          <a:xfrm>
            <a:off x="1714500" y="8382305"/>
            <a:ext cx="11430000" cy="41971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2200" b="1" spc="113" kern="0" dirty="0">
                <a:solidFill>
                  <a:srgbClr val="FF6B5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Learning by Teaching · 교학상장</a:t>
            </a:r>
            <a:endParaRPr lang="en-US" sz="2200" dirty="0"/>
          </a:p>
        </p:txBody>
      </p:sp>
      <p:sp>
        <p:nvSpPr>
          <p:cNvPr id="12" name="Text 9"/>
          <p:cNvSpPr txBox="1"/>
          <p:nvPr/>
        </p:nvSpPr>
        <p:spPr>
          <a:xfrm>
            <a:off x="1714500" y="8810244"/>
            <a:ext cx="11430000" cy="3429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E8E4DC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《예기·학기(禮記·學記)》에 나오는 말 — 가르침과 배움이 서로를 자라게 한다.</a:t>
            </a:r>
            <a:endParaRPr lang="en-US" sz="1800" dirty="0"/>
          </a:p>
        </p:txBody>
      </p:sp>
      <p:sp>
        <p:nvSpPr>
          <p:cNvPr id="13" name="Text 10"/>
          <p:cNvSpPr txBox="1"/>
          <p:nvPr/>
        </p:nvSpPr>
        <p:spPr>
          <a:xfrm>
            <a:off x="13144500" y="3047695"/>
            <a:ext cx="3429000" cy="19111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200" b="1" spc="240" kern="0" dirty="0">
                <a:solidFill>
                  <a:srgbClr val="FF6B5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CHARACTER MEANING</a:t>
            </a:r>
            <a:endParaRPr lang="en-US" sz="1200" dirty="0"/>
          </a:p>
        </p:txBody>
      </p:sp>
      <p:sp>
        <p:nvSpPr>
          <p:cNvPr id="14" name="Text 11"/>
          <p:cNvSpPr txBox="1"/>
          <p:nvPr/>
        </p:nvSpPr>
        <p:spPr>
          <a:xfrm>
            <a:off x="13144500" y="3524098"/>
            <a:ext cx="668426" cy="734263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FBF7F0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敎</a:t>
            </a:r>
            <a:endParaRPr lang="en-US" sz="4000" dirty="0"/>
          </a:p>
        </p:txBody>
      </p:sp>
      <p:sp>
        <p:nvSpPr>
          <p:cNvPr id="15" name="Text 12"/>
          <p:cNvSpPr txBox="1"/>
          <p:nvPr/>
        </p:nvSpPr>
        <p:spPr>
          <a:xfrm>
            <a:off x="13887907" y="3877056"/>
            <a:ext cx="1174090" cy="295351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900" dirty="0">
                <a:solidFill>
                  <a:srgbClr val="E8E4DC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가르칠 교</a:t>
            </a:r>
            <a:endParaRPr lang="en-US" sz="1900" dirty="0"/>
          </a:p>
        </p:txBody>
      </p:sp>
      <p:sp>
        <p:nvSpPr>
          <p:cNvPr id="16" name="Text 13"/>
          <p:cNvSpPr txBox="1"/>
          <p:nvPr/>
        </p:nvSpPr>
        <p:spPr>
          <a:xfrm>
            <a:off x="13144500" y="4429354"/>
            <a:ext cx="668426" cy="734263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FBF7F0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學</a:t>
            </a:r>
            <a:endParaRPr lang="en-US" sz="4000" dirty="0"/>
          </a:p>
        </p:txBody>
      </p:sp>
      <p:sp>
        <p:nvSpPr>
          <p:cNvPr id="17" name="Text 14"/>
          <p:cNvSpPr txBox="1"/>
          <p:nvPr/>
        </p:nvSpPr>
        <p:spPr>
          <a:xfrm>
            <a:off x="13887907" y="4781398"/>
            <a:ext cx="918972" cy="295351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900" dirty="0">
                <a:solidFill>
                  <a:srgbClr val="E8E4DC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배울 학</a:t>
            </a:r>
            <a:endParaRPr lang="en-US" sz="1900" dirty="0"/>
          </a:p>
        </p:txBody>
      </p:sp>
      <p:sp>
        <p:nvSpPr>
          <p:cNvPr id="18" name="Text 15"/>
          <p:cNvSpPr txBox="1"/>
          <p:nvPr/>
        </p:nvSpPr>
        <p:spPr>
          <a:xfrm>
            <a:off x="13144500" y="5333695"/>
            <a:ext cx="668426" cy="734263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FBF7F0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相</a:t>
            </a:r>
            <a:endParaRPr lang="en-US" sz="4000" dirty="0"/>
          </a:p>
        </p:txBody>
      </p:sp>
      <p:sp>
        <p:nvSpPr>
          <p:cNvPr id="19" name="Text 16"/>
          <p:cNvSpPr txBox="1"/>
          <p:nvPr/>
        </p:nvSpPr>
        <p:spPr>
          <a:xfrm>
            <a:off x="13887907" y="5686654"/>
            <a:ext cx="918972" cy="295351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900" dirty="0">
                <a:solidFill>
                  <a:srgbClr val="E8E4DC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서로 상</a:t>
            </a:r>
            <a:endParaRPr lang="en-US" sz="1900" dirty="0"/>
          </a:p>
        </p:txBody>
      </p:sp>
      <p:sp>
        <p:nvSpPr>
          <p:cNvPr id="20" name="Text 17"/>
          <p:cNvSpPr txBox="1"/>
          <p:nvPr/>
        </p:nvSpPr>
        <p:spPr>
          <a:xfrm>
            <a:off x="13144500" y="6238951"/>
            <a:ext cx="668426" cy="734263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FF6B5B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長</a:t>
            </a:r>
            <a:endParaRPr lang="en-US" sz="4000" dirty="0"/>
          </a:p>
        </p:txBody>
      </p:sp>
      <p:sp>
        <p:nvSpPr>
          <p:cNvPr id="21" name="Text 18"/>
          <p:cNvSpPr txBox="1"/>
          <p:nvPr/>
        </p:nvSpPr>
        <p:spPr>
          <a:xfrm>
            <a:off x="13887907" y="6590995"/>
            <a:ext cx="947318" cy="295351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900" b="1" dirty="0">
                <a:solidFill>
                  <a:srgbClr val="FF6B5B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자랄 장</a:t>
            </a:r>
            <a:endParaRPr lang="en-US" sz="1900" dirty="0"/>
          </a:p>
        </p:txBody>
      </p:sp>
      <p:sp>
        <p:nvSpPr>
          <p:cNvPr id="22" name="Text 19"/>
          <p:cNvSpPr txBox="1"/>
          <p:nvPr/>
        </p:nvSpPr>
        <p:spPr>
          <a:xfrm>
            <a:off x="16192195" y="9334195"/>
            <a:ext cx="1524305" cy="20025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r" indent="0" marL="0">
              <a:buNone/>
            </a:pPr>
            <a:r>
              <a:rPr lang="en-US" sz="1300" b="1" spc="270" kern="0" dirty="0">
                <a:solidFill>
                  <a:srgbClr val="FBF7F0">
                    <a:alpha val="70000"/>
                  </a:srgbClr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04 / 16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FBF7F0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FBF7F0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761695" cy="10287000"/>
          </a:xfrm>
          <a:prstGeom prst="rect">
            <a:avLst/>
          </a:prstGeom>
          <a:solidFill>
            <a:srgbClr val="0F3D2E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5" name="Image 0" descr="gen-dedup-b3f16311210b4aaefb83146e60f8b0f3.png">    </p:cNvPr>
          <p:cNvPicPr>
            <a:picLocks noChangeAspect="1"/>
          </p:cNvPicPr>
          <p:nvPr/>
        </p:nvPicPr>
        <p:blipFill>
          <a:blip r:embed="rId1"/>
          <a:srcRect l="-400" r="-400" t="0" b="0"/>
          <a:stretch/>
        </p:blipFill>
        <p:spPr>
          <a:xfrm>
            <a:off x="761695" y="0"/>
            <a:ext cx="57607" cy="10287000"/>
          </a:xfrm>
          <a:prstGeom prst="rect">
            <a:avLst/>
          </a:prstGeom>
        </p:spPr>
      </p:pic>
      <p:pic>
        <p:nvPicPr>
          <p:cNvPr id="6" name="Image 1" descr="gen-dedup-422dede1049bf3dbf91622b37fc0e0bc.png">    </p:cNvPr>
          <p:cNvPicPr>
            <a:picLocks noChangeAspect="1"/>
          </p:cNvPicPr>
          <p:nvPr/>
        </p:nvPicPr>
        <p:blipFill>
          <a:blip r:embed="rId2"/>
          <a:srcRect l="-7" r="-7" t="0" b="0"/>
          <a:stretch/>
        </p:blipFill>
        <p:spPr>
          <a:xfrm>
            <a:off x="1714500" y="3143707"/>
            <a:ext cx="14859000" cy="1123798"/>
          </a:xfrm>
          <a:prstGeom prst="rect">
            <a:avLst/>
          </a:prstGeom>
        </p:spPr>
      </p:pic>
      <p:pic>
        <p:nvPicPr>
          <p:cNvPr id="7" name="Image 2" descr="gen-dedup-422dede1049bf3dbf91622b37fc0e0bc.png">    </p:cNvPr>
          <p:cNvPicPr>
            <a:picLocks noChangeAspect="1"/>
          </p:cNvPicPr>
          <p:nvPr/>
        </p:nvPicPr>
        <p:blipFill>
          <a:blip r:embed="rId3"/>
          <a:srcRect l="-7" r="-7" t="0" b="0"/>
          <a:stretch/>
        </p:blipFill>
        <p:spPr>
          <a:xfrm>
            <a:off x="1714500" y="4419295"/>
            <a:ext cx="14859000" cy="1123798"/>
          </a:xfrm>
          <a:prstGeom prst="rect">
            <a:avLst/>
          </a:prstGeom>
        </p:spPr>
      </p:pic>
      <p:pic>
        <p:nvPicPr>
          <p:cNvPr id="8" name="Image 3" descr="gen-dedup-bed85ffd190bd24dd252b8e85fe46428.png">    </p:cNvPr>
          <p:cNvPicPr>
            <a:picLocks noChangeAspect="1"/>
          </p:cNvPicPr>
          <p:nvPr/>
        </p:nvPicPr>
        <p:blipFill>
          <a:blip r:embed="rId4"/>
          <a:srcRect l="-7" r="-7" t="0" b="0"/>
          <a:stretch/>
        </p:blipFill>
        <p:spPr>
          <a:xfrm>
            <a:off x="1714500" y="5695798"/>
            <a:ext cx="14859000" cy="1123798"/>
          </a:xfrm>
          <a:prstGeom prst="rect">
            <a:avLst/>
          </a:prstGeom>
        </p:spPr>
      </p:pic>
      <p:pic>
        <p:nvPicPr>
          <p:cNvPr id="9" name="Image 4" descr="gen-dedup-422dede1049bf3dbf91622b37fc0e0bc.png">    </p:cNvPr>
          <p:cNvPicPr>
            <a:picLocks noChangeAspect="1"/>
          </p:cNvPicPr>
          <p:nvPr/>
        </p:nvPicPr>
        <p:blipFill>
          <a:blip r:embed="rId5"/>
          <a:srcRect l="-7" r="-7" t="0" b="0"/>
          <a:stretch/>
        </p:blipFill>
        <p:spPr>
          <a:xfrm>
            <a:off x="1714500" y="6972300"/>
            <a:ext cx="14859000" cy="1123798"/>
          </a:xfrm>
          <a:prstGeom prst="rect">
            <a:avLst/>
          </a:prstGeom>
        </p:spPr>
      </p:pic>
      <p:pic>
        <p:nvPicPr>
          <p:cNvPr id="10" name="Image 5" descr="gen-dedup-422dede1049bf3dbf91622b37fc0e0bc.png">    </p:cNvPr>
          <p:cNvPicPr>
            <a:picLocks noChangeAspect="1"/>
          </p:cNvPicPr>
          <p:nvPr/>
        </p:nvPicPr>
        <p:blipFill>
          <a:blip r:embed="rId6"/>
          <a:srcRect l="-7" r="-7" t="0" b="0"/>
          <a:stretch/>
        </p:blipFill>
        <p:spPr>
          <a:xfrm>
            <a:off x="1714500" y="8248802"/>
            <a:ext cx="14859000" cy="1123798"/>
          </a:xfrm>
          <a:prstGeom prst="rect">
            <a:avLst/>
          </a:prstGeom>
        </p:spPr>
      </p:pic>
      <p:sp>
        <p:nvSpPr>
          <p:cNvPr id="11" name="Text 3"/>
          <p:cNvSpPr txBox="1"/>
          <p:nvPr/>
        </p:nvSpPr>
        <p:spPr>
          <a:xfrm>
            <a:off x="1714500" y="1047902"/>
            <a:ext cx="5715000" cy="30541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600" b="1" spc="413" kern="0" dirty="0">
                <a:solidFill>
                  <a:srgbClr val="FF6B5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SECTION 01 · 교학상장</a:t>
            </a:r>
            <a:endParaRPr lang="en-US" sz="1600" dirty="0"/>
          </a:p>
        </p:txBody>
      </p:sp>
      <p:sp>
        <p:nvSpPr>
          <p:cNvPr id="12" name="Text 4"/>
          <p:cNvSpPr txBox="1"/>
          <p:nvPr/>
        </p:nvSpPr>
        <p:spPr>
          <a:xfrm>
            <a:off x="1714500" y="1476756"/>
            <a:ext cx="15240305" cy="76261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5400" b="1" spc="-162" kern="0" dirty="0">
                <a:solidFill>
                  <a:srgbClr val="0F3D2E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교학상장이 만드는 </a:t>
            </a:r>
            <a:pPr algn="l" indent="0" marL="0">
              <a:buNone/>
            </a:pPr>
            <a:r>
              <a:rPr lang="en-US" sz="5400" b="1" spc="-162" kern="0" dirty="0">
                <a:solidFill>
                  <a:srgbClr val="FF6B5B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다섯 가지 변화</a:t>
            </a:r>
            <a:endParaRPr lang="en-US" sz="5400" dirty="0"/>
          </a:p>
        </p:txBody>
      </p:sp>
      <p:sp>
        <p:nvSpPr>
          <p:cNvPr id="13" name="Text 5"/>
          <p:cNvSpPr txBox="1"/>
          <p:nvPr/>
        </p:nvSpPr>
        <p:spPr>
          <a:xfrm>
            <a:off x="2095805" y="3381451"/>
            <a:ext cx="1143000" cy="5715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4500" b="1" dirty="0">
                <a:solidFill>
                  <a:srgbClr val="FF6B5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01</a:t>
            </a:r>
            <a:endParaRPr lang="en-US" sz="4500" dirty="0"/>
          </a:p>
        </p:txBody>
      </p:sp>
      <p:sp>
        <p:nvSpPr>
          <p:cNvPr id="14" name="Text 6"/>
          <p:cNvSpPr txBox="1"/>
          <p:nvPr/>
        </p:nvSpPr>
        <p:spPr>
          <a:xfrm>
            <a:off x="3524098" y="3448202"/>
            <a:ext cx="12764110" cy="3429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0F3D2E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스승은 가르치며 발전하고, 제자는 배우며 성장한다</a:t>
            </a:r>
            <a:endParaRPr lang="en-US" sz="2200" dirty="0"/>
          </a:p>
        </p:txBody>
      </p:sp>
      <p:sp>
        <p:nvSpPr>
          <p:cNvPr id="15" name="Text 7"/>
          <p:cNvSpPr txBox="1"/>
          <p:nvPr/>
        </p:nvSpPr>
        <p:spPr>
          <a:xfrm>
            <a:off x="3524098" y="3847795"/>
            <a:ext cx="12764110" cy="295351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600" dirty="0">
                <a:solidFill>
                  <a:srgbClr val="555555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교실의 양쪽 모두가 학습자가 되는 순간, 진짜 교육이 시작됩니다.</a:t>
            </a:r>
            <a:endParaRPr lang="en-US" sz="1600" dirty="0"/>
          </a:p>
        </p:txBody>
      </p:sp>
      <p:sp>
        <p:nvSpPr>
          <p:cNvPr id="16" name="Text 8"/>
          <p:cNvSpPr txBox="1"/>
          <p:nvPr/>
        </p:nvSpPr>
        <p:spPr>
          <a:xfrm>
            <a:off x="2095805" y="4657954"/>
            <a:ext cx="1143000" cy="5715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4500" b="1" dirty="0">
                <a:solidFill>
                  <a:srgbClr val="FF6B5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02</a:t>
            </a:r>
            <a:endParaRPr lang="en-US" sz="4500" dirty="0"/>
          </a:p>
        </p:txBody>
      </p:sp>
      <p:sp>
        <p:nvSpPr>
          <p:cNvPr id="17" name="Text 9"/>
          <p:cNvSpPr txBox="1"/>
          <p:nvPr/>
        </p:nvSpPr>
        <p:spPr>
          <a:xfrm>
            <a:off x="3524098" y="4724705"/>
            <a:ext cx="12764110" cy="3429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0F3D2E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부모는 자녀를 가르치며 새로 공부하고, 자녀도 함께 성장한다</a:t>
            </a:r>
            <a:endParaRPr lang="en-US" sz="2200" dirty="0"/>
          </a:p>
        </p:txBody>
      </p:sp>
      <p:sp>
        <p:nvSpPr>
          <p:cNvPr id="18" name="Text 10"/>
          <p:cNvSpPr txBox="1"/>
          <p:nvPr/>
        </p:nvSpPr>
        <p:spPr>
          <a:xfrm>
            <a:off x="3524098" y="5124298"/>
            <a:ext cx="12764110" cy="295351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600" dirty="0">
                <a:solidFill>
                  <a:srgbClr val="555555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자녀와 함께 공부하는 부모는 가장 강력한 교육 자원입니다.</a:t>
            </a:r>
            <a:endParaRPr lang="en-US" sz="1600" dirty="0"/>
          </a:p>
        </p:txBody>
      </p:sp>
      <p:sp>
        <p:nvSpPr>
          <p:cNvPr id="19" name="Text 11"/>
          <p:cNvSpPr txBox="1"/>
          <p:nvPr/>
        </p:nvSpPr>
        <p:spPr>
          <a:xfrm>
            <a:off x="2095805" y="5934456"/>
            <a:ext cx="1143000" cy="5715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4500" b="1" dirty="0">
                <a:solidFill>
                  <a:srgbClr val="FF6B5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03</a:t>
            </a:r>
            <a:endParaRPr lang="en-US" sz="4500" dirty="0"/>
          </a:p>
        </p:txBody>
      </p:sp>
      <p:sp>
        <p:nvSpPr>
          <p:cNvPr id="20" name="Text 12"/>
          <p:cNvSpPr txBox="1"/>
          <p:nvPr/>
        </p:nvSpPr>
        <p:spPr>
          <a:xfrm>
            <a:off x="3524098" y="6001207"/>
            <a:ext cx="12764110" cy="3429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FBF7F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디지털·AI 시대일수록 더 빠르게 ‘서로’ 발전한다</a:t>
            </a:r>
            <a:endParaRPr lang="en-US" sz="2200" dirty="0"/>
          </a:p>
        </p:txBody>
      </p:sp>
      <p:sp>
        <p:nvSpPr>
          <p:cNvPr id="21" name="Text 13"/>
          <p:cNvSpPr txBox="1"/>
          <p:nvPr/>
        </p:nvSpPr>
        <p:spPr>
          <a:xfrm>
            <a:off x="3524098" y="6400800"/>
            <a:ext cx="12764110" cy="295351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600" dirty="0">
                <a:solidFill>
                  <a:srgbClr val="E8E4DC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지식이 빠르게 변하기에, 가르치는 쪽도 끊임없이 새로 배웁니다.</a:t>
            </a:r>
            <a:endParaRPr lang="en-US" sz="1600" dirty="0"/>
          </a:p>
        </p:txBody>
      </p:sp>
      <p:sp>
        <p:nvSpPr>
          <p:cNvPr id="22" name="Text 14"/>
          <p:cNvSpPr txBox="1"/>
          <p:nvPr/>
        </p:nvSpPr>
        <p:spPr>
          <a:xfrm>
            <a:off x="2095805" y="7210044"/>
            <a:ext cx="1143000" cy="5715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4500" b="1" dirty="0">
                <a:solidFill>
                  <a:srgbClr val="FF6B5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04</a:t>
            </a:r>
            <a:endParaRPr lang="en-US" sz="4500" dirty="0"/>
          </a:p>
        </p:txBody>
      </p:sp>
      <p:sp>
        <p:nvSpPr>
          <p:cNvPr id="23" name="Text 15"/>
          <p:cNvSpPr txBox="1"/>
          <p:nvPr/>
        </p:nvSpPr>
        <p:spPr>
          <a:xfrm>
            <a:off x="3524098" y="7276795"/>
            <a:ext cx="12764110" cy="3429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0F3D2E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초·중학생 자녀의 성장을 돕는 새로운 교육의 본질</a:t>
            </a:r>
            <a:endParaRPr lang="en-US" sz="2200" dirty="0"/>
          </a:p>
        </p:txBody>
      </p:sp>
      <p:sp>
        <p:nvSpPr>
          <p:cNvPr id="24" name="Text 16"/>
          <p:cNvSpPr txBox="1"/>
          <p:nvPr/>
        </p:nvSpPr>
        <p:spPr>
          <a:xfrm>
            <a:off x="3524098" y="7677302"/>
            <a:ext cx="12764110" cy="295351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600" dirty="0">
                <a:solidFill>
                  <a:srgbClr val="555555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정해진 정답을 외우는 것이 아닌, 함께 묻고 답을 찾는 방식입니다.</a:t>
            </a:r>
            <a:endParaRPr lang="en-US" sz="1600" dirty="0"/>
          </a:p>
        </p:txBody>
      </p:sp>
      <p:sp>
        <p:nvSpPr>
          <p:cNvPr id="25" name="Text 17"/>
          <p:cNvSpPr txBox="1"/>
          <p:nvPr/>
        </p:nvSpPr>
        <p:spPr>
          <a:xfrm>
            <a:off x="2095805" y="8486546"/>
            <a:ext cx="1143000" cy="5715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4500" b="1" dirty="0">
                <a:solidFill>
                  <a:srgbClr val="FF6B5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05</a:t>
            </a:r>
            <a:endParaRPr lang="en-US" sz="4500" dirty="0"/>
          </a:p>
        </p:txBody>
      </p:sp>
      <p:sp>
        <p:nvSpPr>
          <p:cNvPr id="26" name="Text 18"/>
          <p:cNvSpPr txBox="1"/>
          <p:nvPr/>
        </p:nvSpPr>
        <p:spPr>
          <a:xfrm>
            <a:off x="3524098" y="8553298"/>
            <a:ext cx="12764110" cy="3429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0F3D2E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스승·제자, 부모·자식 간 신뢰가 깊어지고 세대차이를 극복한다</a:t>
            </a:r>
            <a:endParaRPr lang="en-US" sz="2200" dirty="0"/>
          </a:p>
        </p:txBody>
      </p:sp>
      <p:sp>
        <p:nvSpPr>
          <p:cNvPr id="27" name="Text 19"/>
          <p:cNvSpPr txBox="1"/>
          <p:nvPr/>
        </p:nvSpPr>
        <p:spPr>
          <a:xfrm>
            <a:off x="3524098" y="8953805"/>
            <a:ext cx="12764110" cy="295351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600" dirty="0">
                <a:solidFill>
                  <a:srgbClr val="555555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함께 배우는 경험은 가족과 교실에 가장 큰 자산을 남깁니다.</a:t>
            </a:r>
            <a:endParaRPr lang="en-US" sz="1600" dirty="0"/>
          </a:p>
        </p:txBody>
      </p:sp>
      <p:sp>
        <p:nvSpPr>
          <p:cNvPr id="28" name="Text 20"/>
          <p:cNvSpPr txBox="1"/>
          <p:nvPr/>
        </p:nvSpPr>
        <p:spPr>
          <a:xfrm>
            <a:off x="16192195" y="9667951"/>
            <a:ext cx="1524305" cy="20025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r" indent="0" marL="0">
              <a:buNone/>
            </a:pPr>
            <a:r>
              <a:rPr lang="en-US" sz="1300" b="1" spc="270" kern="0" dirty="0">
                <a:solidFill>
                  <a:srgbClr val="0F3D2E">
                    <a:alpha val="60000"/>
                  </a:srgbClr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05 / 16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FBF7F0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FBF7F0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761695" cy="10287000"/>
          </a:xfrm>
          <a:prstGeom prst="rect">
            <a:avLst/>
          </a:prstGeom>
          <a:solidFill>
            <a:srgbClr val="0F3D2E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5" name="Image 0" descr="gen-dedup-b3f16311210b4aaefb83146e60f8b0f3.png">    </p:cNvPr>
          <p:cNvPicPr>
            <a:picLocks noChangeAspect="1"/>
          </p:cNvPicPr>
          <p:nvPr/>
        </p:nvPicPr>
        <p:blipFill>
          <a:blip r:embed="rId1"/>
          <a:srcRect l="-400" r="-400" t="0" b="0"/>
          <a:stretch/>
        </p:blipFill>
        <p:spPr>
          <a:xfrm>
            <a:off x="761695" y="0"/>
            <a:ext cx="57607" cy="10287000"/>
          </a:xfrm>
          <a:prstGeom prst="rect">
            <a:avLst/>
          </a:prstGeom>
        </p:spPr>
      </p:pic>
      <p:pic>
        <p:nvPicPr>
          <p:cNvPr id="6" name="Image 1" descr="gen-dedup-953bd83f8c0dba07369148faed36f75a.png">    </p:cNvPr>
          <p:cNvPicPr>
            <a:picLocks noChangeAspect="1"/>
          </p:cNvPicPr>
          <p:nvPr/>
        </p:nvPicPr>
        <p:blipFill>
          <a:blip r:embed="rId2"/>
          <a:srcRect l="0" r="0" t="-5" b="-5"/>
          <a:stretch/>
        </p:blipFill>
        <p:spPr>
          <a:xfrm>
            <a:off x="1714500" y="3429000"/>
            <a:ext cx="7048195" cy="5524805"/>
          </a:xfrm>
          <a:prstGeom prst="rect">
            <a:avLst/>
          </a:prstGeom>
        </p:spPr>
      </p:pic>
      <p:pic>
        <p:nvPicPr>
          <p:cNvPr id="7" name="Image 2" descr="gen-dedup-763236156011b183acc79ca5ae64f50f.png">    </p:cNvPr>
          <p:cNvPicPr>
            <a:picLocks noChangeAspect="1"/>
          </p:cNvPicPr>
          <p:nvPr/>
        </p:nvPicPr>
        <p:blipFill>
          <a:blip r:embed="rId3"/>
          <a:srcRect l="0" r="0" t="-5" b="-5"/>
          <a:stretch/>
        </p:blipFill>
        <p:spPr>
          <a:xfrm>
            <a:off x="9525305" y="3429000"/>
            <a:ext cx="7048195" cy="5524805"/>
          </a:xfrm>
          <a:prstGeom prst="rect">
            <a:avLst/>
          </a:prstGeom>
        </p:spPr>
      </p:pic>
      <p:pic>
        <p:nvPicPr>
          <p:cNvPr id="8" name="Image 3" descr="gen-dedup-fd0dc0d3fdcc53f620be18475d34421d.png">    </p:cNvPr>
          <p:cNvPicPr>
            <a:picLocks noChangeAspect="1"/>
          </p:cNvPicPr>
          <p:nvPr/>
        </p:nvPicPr>
        <p:blipFill>
          <a:blip r:embed="rId4"/>
          <a:srcRect l="-199" r="-199" t="0" b="0"/>
          <a:stretch/>
        </p:blipFill>
        <p:spPr>
          <a:xfrm>
            <a:off x="9525305" y="3429000"/>
            <a:ext cx="7048195" cy="75895"/>
          </a:xfrm>
          <a:prstGeom prst="rect">
            <a:avLst/>
          </a:prstGeom>
        </p:spPr>
      </p:pic>
      <p:sp>
        <p:nvSpPr>
          <p:cNvPr id="9" name="Text 3"/>
          <p:cNvSpPr txBox="1"/>
          <p:nvPr/>
        </p:nvSpPr>
        <p:spPr>
          <a:xfrm>
            <a:off x="1714500" y="1047902"/>
            <a:ext cx="5715000" cy="24780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600" b="1" spc="413" kern="0" dirty="0">
                <a:solidFill>
                  <a:srgbClr val="FF6B5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WHY NOW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1714500" y="1476756"/>
            <a:ext cx="15240305" cy="76261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5400" b="1" spc="-162" kern="0" dirty="0">
                <a:solidFill>
                  <a:srgbClr val="0F3D2E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왜 </a:t>
            </a:r>
            <a:pPr algn="l" indent="0" marL="0">
              <a:buNone/>
            </a:pPr>
            <a:r>
              <a:rPr lang="en-US" sz="5400" b="1" spc="-162" kern="0" dirty="0">
                <a:solidFill>
                  <a:srgbClr val="FF6B5B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지금</a:t>
            </a:r>
            <a:pPr algn="l" indent="0" marL="0">
              <a:buNone/>
            </a:pPr>
            <a:r>
              <a:rPr lang="en-US" sz="5400" b="1" spc="-162" kern="0" dirty="0">
                <a:solidFill>
                  <a:srgbClr val="0F3D2E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, 다시 교학상장인가</a:t>
            </a:r>
            <a:endParaRPr lang="en-US" sz="5400" dirty="0"/>
          </a:p>
        </p:txBody>
      </p:sp>
      <p:sp>
        <p:nvSpPr>
          <p:cNvPr id="11" name="Text 5"/>
          <p:cNvSpPr txBox="1"/>
          <p:nvPr/>
        </p:nvSpPr>
        <p:spPr>
          <a:xfrm>
            <a:off x="2190902" y="3810305"/>
            <a:ext cx="6286500" cy="20025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300" b="1" spc="270" kern="0" dirty="0">
                <a:solidFill>
                  <a:srgbClr val="88888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PAST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2190902" y="4143146"/>
            <a:ext cx="6286500" cy="10579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666666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지식을 외우는</a:t>
            </a:r>
            <a:pPr algn="l" indent="0" marL="0">
              <a:buNone/>
            </a:pPr>
            <a:endParaRPr lang="en-US" sz="3600" dirty="0"/>
          </a:p>
          <a:p>
            <a:pPr algn="l" indent="0" marL="0">
              <a:buNone/>
            </a:pPr>
            <a:r>
              <a:rPr lang="en-US" sz="3600" b="1" dirty="0">
                <a:solidFill>
                  <a:srgbClr val="666666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일방향 교육</a:t>
            </a:r>
            <a:endParaRPr lang="en-US" sz="3600" dirty="0"/>
          </a:p>
        </p:txBody>
      </p:sp>
      <p:pic>
        <p:nvPicPr>
          <p:cNvPr id="13" name="Image 4" descr="gen-dedup-0877ef09435fb0d9e0df3aa3876ce820.png">    </p:cNvPr>
          <p:cNvPicPr>
            <a:picLocks noChangeAspect="1"/>
          </p:cNvPicPr>
          <p:nvPr/>
        </p:nvPicPr>
        <p:blipFill>
          <a:blip r:embed="rId5"/>
          <a:srcRect l="-2083" r="-2083" t="0" b="0"/>
          <a:stretch/>
        </p:blipFill>
        <p:spPr>
          <a:xfrm>
            <a:off x="2190902" y="5479999"/>
            <a:ext cx="6286500" cy="9144"/>
          </a:xfrm>
          <a:prstGeom prst="rect">
            <a:avLst/>
          </a:prstGeom>
        </p:spPr>
      </p:pic>
      <p:sp>
        <p:nvSpPr>
          <p:cNvPr id="14" name="Text 7"/>
          <p:cNvSpPr txBox="1"/>
          <p:nvPr/>
        </p:nvSpPr>
        <p:spPr>
          <a:xfrm>
            <a:off x="2190902" y="5775350"/>
            <a:ext cx="6286500" cy="1448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700" dirty="0">
                <a:solidFill>
                  <a:srgbClr val="555555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· 정해진 정답을 빠르게 암기</a:t>
            </a:r>
            <a:pPr algn="l" indent="0" marL="0">
              <a:buNone/>
            </a:pPr>
            <a:endParaRPr lang="en-US" sz="1700" dirty="0"/>
          </a:p>
          <a:p>
            <a:pPr algn="l" indent="0" marL="0">
              <a:buNone/>
            </a:pPr>
            <a:r>
              <a:rPr lang="en-US" sz="1700" dirty="0">
                <a:solidFill>
                  <a:srgbClr val="555555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· 교사가 일방적으로 전달</a:t>
            </a:r>
            <a:pPr algn="l" indent="0" marL="0">
              <a:buNone/>
            </a:pPr>
            <a:endParaRPr lang="en-US" sz="1700" dirty="0"/>
          </a:p>
          <a:p>
            <a:pPr algn="l" indent="0" marL="0">
              <a:buNone/>
            </a:pPr>
            <a:r>
              <a:rPr lang="en-US" sz="1700" dirty="0">
                <a:solidFill>
                  <a:srgbClr val="555555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· 학부모는 결과만 확인</a:t>
            </a:r>
            <a:pPr algn="l" indent="0" marL="0">
              <a:buNone/>
            </a:pPr>
            <a:endParaRPr lang="en-US" sz="1700" dirty="0"/>
          </a:p>
          <a:p>
            <a:pPr algn="l" indent="0" marL="0">
              <a:buNone/>
            </a:pPr>
            <a:r>
              <a:rPr lang="en-US" sz="1700" dirty="0">
                <a:solidFill>
                  <a:srgbClr val="555555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· 한번 배운 지식이 오래 유효</a:t>
            </a:r>
            <a:endParaRPr lang="en-US" sz="1700" dirty="0"/>
          </a:p>
        </p:txBody>
      </p:sp>
      <p:sp>
        <p:nvSpPr>
          <p:cNvPr id="15" name="Text 8"/>
          <p:cNvSpPr txBox="1"/>
          <p:nvPr/>
        </p:nvSpPr>
        <p:spPr>
          <a:xfrm>
            <a:off x="10001707" y="3810305"/>
            <a:ext cx="6286500" cy="20025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300" b="1" spc="270" kern="0" dirty="0">
                <a:solidFill>
                  <a:srgbClr val="FF6B5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DIGITAL · AI ERA</a:t>
            </a:r>
            <a:endParaRPr lang="en-US" sz="1300" dirty="0"/>
          </a:p>
        </p:txBody>
      </p:sp>
      <p:sp>
        <p:nvSpPr>
          <p:cNvPr id="16" name="Text 9"/>
          <p:cNvSpPr txBox="1"/>
          <p:nvPr/>
        </p:nvSpPr>
        <p:spPr>
          <a:xfrm>
            <a:off x="10001707" y="4143146"/>
            <a:ext cx="6286500" cy="10579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FBF7F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함께 묻고 답을</a:t>
            </a:r>
            <a:pPr algn="l" indent="0" marL="0">
              <a:buNone/>
            </a:pPr>
            <a:endParaRPr lang="en-US" sz="3600" dirty="0"/>
          </a:p>
          <a:p>
            <a:pPr algn="l" indent="0" marL="0">
              <a:buNone/>
            </a:pPr>
            <a:r>
              <a:rPr lang="en-US" sz="3600" b="1" dirty="0">
                <a:solidFill>
                  <a:srgbClr val="FBF7F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찾는 쌍방향 성장</a:t>
            </a:r>
            <a:endParaRPr lang="en-US" sz="3600" dirty="0"/>
          </a:p>
        </p:txBody>
      </p:sp>
      <p:pic>
        <p:nvPicPr>
          <p:cNvPr id="17" name="Image 5" descr="gen-dedup-59d853d802c16b3c5f95d42a5d5f205e.png">    </p:cNvPr>
          <p:cNvPicPr>
            <a:picLocks noChangeAspect="1"/>
          </p:cNvPicPr>
          <p:nvPr/>
        </p:nvPicPr>
        <p:blipFill>
          <a:blip r:embed="rId6"/>
          <a:srcRect l="-2083" r="-2083" t="0" b="0"/>
          <a:stretch/>
        </p:blipFill>
        <p:spPr>
          <a:xfrm>
            <a:off x="10001707" y="5479999"/>
            <a:ext cx="6286500" cy="9144"/>
          </a:xfrm>
          <a:prstGeom prst="rect">
            <a:avLst/>
          </a:prstGeom>
        </p:spPr>
      </p:pic>
      <p:sp>
        <p:nvSpPr>
          <p:cNvPr id="18" name="Text 10"/>
          <p:cNvSpPr txBox="1"/>
          <p:nvPr/>
        </p:nvSpPr>
        <p:spPr>
          <a:xfrm>
            <a:off x="10001707" y="5775350"/>
            <a:ext cx="6286500" cy="1448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700" dirty="0">
                <a:solidFill>
                  <a:srgbClr val="E8E4DC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· 질문을 던지는 힘이 핵심 역량</a:t>
            </a:r>
            <a:pPr algn="l" indent="0" marL="0">
              <a:buNone/>
            </a:pPr>
            <a:endParaRPr lang="en-US" sz="1700" dirty="0"/>
          </a:p>
          <a:p>
            <a:pPr algn="l" indent="0" marL="0">
              <a:buNone/>
            </a:pPr>
            <a:r>
              <a:rPr lang="en-US" sz="1700" dirty="0">
                <a:solidFill>
                  <a:srgbClr val="E8E4DC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· 교수·학생·학부모가 함께 학습</a:t>
            </a:r>
            <a:pPr algn="l" indent="0" marL="0">
              <a:buNone/>
            </a:pPr>
            <a:endParaRPr lang="en-US" sz="1700" dirty="0"/>
          </a:p>
          <a:p>
            <a:pPr algn="l" indent="0" marL="0">
              <a:buNone/>
            </a:pPr>
            <a:r>
              <a:rPr lang="en-US" sz="1700" dirty="0">
                <a:solidFill>
                  <a:srgbClr val="E8E4DC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· 학부모도 새로운 지식을 배움</a:t>
            </a:r>
            <a:pPr algn="l" indent="0" marL="0">
              <a:buNone/>
            </a:pPr>
            <a:endParaRPr lang="en-US" sz="1700" dirty="0"/>
          </a:p>
          <a:p>
            <a:pPr algn="l" indent="0" marL="0">
              <a:buNone/>
            </a:pPr>
            <a:r>
              <a:rPr lang="en-US" sz="1700" dirty="0">
                <a:solidFill>
                  <a:srgbClr val="E8E4DC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· </a:t>
            </a:r>
            <a:pPr algn="l" indent="0" marL="0">
              <a:buNone/>
            </a:pPr>
            <a:r>
              <a:rPr lang="en-US" sz="1700" b="1" dirty="0">
                <a:solidFill>
                  <a:srgbClr val="FF6B5B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지식보다 ‘배우는 방법’이 자산</a:t>
            </a:r>
            <a:endParaRPr lang="en-US" sz="1700" dirty="0"/>
          </a:p>
        </p:txBody>
      </p:sp>
      <p:sp>
        <p:nvSpPr>
          <p:cNvPr id="19" name="Text 11"/>
          <p:cNvSpPr txBox="1"/>
          <p:nvPr/>
        </p:nvSpPr>
        <p:spPr>
          <a:xfrm>
            <a:off x="16192195" y="9667951"/>
            <a:ext cx="1524305" cy="20025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r" indent="0" marL="0">
              <a:buNone/>
            </a:pPr>
            <a:r>
              <a:rPr lang="en-US" sz="1300" b="1" spc="270" kern="0" dirty="0">
                <a:solidFill>
                  <a:srgbClr val="0F3D2E">
                    <a:alpha val="60000"/>
                  </a:srgbClr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06 / 16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FBF7F0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FBF7F0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761695" cy="10287000"/>
          </a:xfrm>
          <a:prstGeom prst="rect">
            <a:avLst/>
          </a:prstGeom>
          <a:solidFill>
            <a:srgbClr val="0F3D2E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5" name="Image 0" descr="gen-dedup-b3f16311210b4aaefb83146e60f8b0f3.png">    </p:cNvPr>
          <p:cNvPicPr>
            <a:picLocks noChangeAspect="1"/>
          </p:cNvPicPr>
          <p:nvPr/>
        </p:nvPicPr>
        <p:blipFill>
          <a:blip r:embed="rId1"/>
          <a:srcRect l="-400" r="-400" t="0" b="0"/>
          <a:stretch/>
        </p:blipFill>
        <p:spPr>
          <a:xfrm>
            <a:off x="761695" y="0"/>
            <a:ext cx="57607" cy="10287000"/>
          </a:xfrm>
          <a:prstGeom prst="rect">
            <a:avLst/>
          </a:prstGeom>
        </p:spPr>
      </p:pic>
      <p:pic>
        <p:nvPicPr>
          <p:cNvPr id="6" name="Image 1" descr="gen-dedup-14565d418689ff20509c99c790e3a8cf.png">    </p:cNvPr>
          <p:cNvPicPr>
            <a:picLocks noChangeAspect="1"/>
          </p:cNvPicPr>
          <p:nvPr/>
        </p:nvPicPr>
        <p:blipFill>
          <a:blip r:embed="rId2"/>
          <a:srcRect l="-11" r="-11" t="0" b="0"/>
          <a:stretch/>
        </p:blipFill>
        <p:spPr>
          <a:xfrm>
            <a:off x="1714500" y="6858000"/>
            <a:ext cx="6915607" cy="1904695"/>
          </a:xfrm>
          <a:prstGeom prst="rect">
            <a:avLst/>
          </a:prstGeom>
        </p:spPr>
      </p:pic>
      <p:pic>
        <p:nvPicPr>
          <p:cNvPr id="7" name="Image 2" descr="gen-dedup-706f261514ce0f91e7054ce0e2f8f787.png">    </p:cNvPr>
          <p:cNvPicPr>
            <a:picLocks noChangeAspect="1"/>
          </p:cNvPicPr>
          <p:nvPr/>
        </p:nvPicPr>
        <p:blipFill>
          <a:blip r:embed="rId3"/>
          <a:srcRect l="0" r="0" t="0" b="0"/>
          <a:stretch/>
        </p:blipFill>
        <p:spPr>
          <a:xfrm>
            <a:off x="9525305" y="2667305"/>
            <a:ext cx="7429500" cy="6858000"/>
          </a:xfrm>
          <a:prstGeom prst="rect">
            <a:avLst/>
          </a:prstGeom>
        </p:spPr>
      </p:pic>
      <p:pic>
        <p:nvPicPr>
          <p:cNvPr id="8" name="Image 3" descr="gen-dedup-9b17177b19704182499a205db70864ab.png">    </p:cNvPr>
          <p:cNvPicPr>
            <a:picLocks noChangeAspect="1"/>
          </p:cNvPicPr>
          <p:nvPr/>
        </p:nvPicPr>
        <p:blipFill>
          <a:blip r:embed="rId4"/>
          <a:srcRect l="0" r="0" t="0" b="0"/>
          <a:stretch/>
        </p:blipFill>
        <p:spPr>
          <a:xfrm>
            <a:off x="12287707" y="5143500"/>
            <a:ext cx="1904695" cy="1904695"/>
          </a:xfrm>
          <a:prstGeom prst="rect">
            <a:avLst/>
          </a:prstGeom>
        </p:spPr>
      </p:pic>
      <p:pic>
        <p:nvPicPr>
          <p:cNvPr id="9" name="Image 4" descr="gen-dedup-341177c64a08618934182c43237216ce.png">    </p:cNvPr>
          <p:cNvPicPr>
            <a:picLocks noChangeAspect="1"/>
          </p:cNvPicPr>
          <p:nvPr/>
        </p:nvPicPr>
        <p:blipFill>
          <a:blip r:embed="rId5"/>
          <a:srcRect l="0" r="0" t="0" b="0"/>
          <a:stretch/>
        </p:blipFill>
        <p:spPr>
          <a:xfrm>
            <a:off x="12287707" y="2857500"/>
            <a:ext cx="1904695" cy="1904695"/>
          </a:xfrm>
          <a:prstGeom prst="rect">
            <a:avLst/>
          </a:prstGeom>
        </p:spPr>
      </p:pic>
      <p:pic>
        <p:nvPicPr>
          <p:cNvPr id="10" name="Image 5" descr="gen-dedup-341177c64a08618934182c43237216ce.png">    </p:cNvPr>
          <p:cNvPicPr>
            <a:picLocks noChangeAspect="1"/>
          </p:cNvPicPr>
          <p:nvPr/>
        </p:nvPicPr>
        <p:blipFill>
          <a:blip r:embed="rId6"/>
          <a:srcRect l="0" r="0" t="0" b="0"/>
          <a:stretch/>
        </p:blipFill>
        <p:spPr>
          <a:xfrm>
            <a:off x="10096805" y="7429500"/>
            <a:ext cx="1904695" cy="1904695"/>
          </a:xfrm>
          <a:prstGeom prst="rect">
            <a:avLst/>
          </a:prstGeom>
        </p:spPr>
      </p:pic>
      <p:pic>
        <p:nvPicPr>
          <p:cNvPr id="11" name="Image 6" descr="gen-dedup-341177c64a08618934182c43237216ce.png">    </p:cNvPr>
          <p:cNvPicPr>
            <a:picLocks noChangeAspect="1"/>
          </p:cNvPicPr>
          <p:nvPr/>
        </p:nvPicPr>
        <p:blipFill>
          <a:blip r:embed="rId7"/>
          <a:srcRect l="0" r="0" t="0" b="0"/>
          <a:stretch/>
        </p:blipFill>
        <p:spPr>
          <a:xfrm>
            <a:off x="14477695" y="7429500"/>
            <a:ext cx="1904695" cy="1904695"/>
          </a:xfrm>
          <a:prstGeom prst="rect">
            <a:avLst/>
          </a:prstGeom>
        </p:spPr>
      </p:pic>
      <p:sp>
        <p:nvSpPr>
          <p:cNvPr id="12" name="Text 3"/>
          <p:cNvSpPr txBox="1"/>
          <p:nvPr/>
        </p:nvSpPr>
        <p:spPr>
          <a:xfrm>
            <a:off x="1714500" y="1047902"/>
            <a:ext cx="5715000" cy="30541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600" b="1" spc="413" kern="0" dirty="0">
                <a:solidFill>
                  <a:srgbClr val="FF6B5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SECTION 02 · 삼각편대</a:t>
            </a:r>
            <a:endParaRPr lang="en-US" sz="1600" dirty="0"/>
          </a:p>
        </p:txBody>
      </p:sp>
      <p:sp>
        <p:nvSpPr>
          <p:cNvPr id="13" name="Text 4"/>
          <p:cNvSpPr txBox="1"/>
          <p:nvPr/>
        </p:nvSpPr>
        <p:spPr>
          <a:xfrm>
            <a:off x="1714500" y="1476756"/>
            <a:ext cx="15240305" cy="76261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5400" b="1" spc="-162" kern="0" dirty="0">
                <a:solidFill>
                  <a:srgbClr val="0F3D2E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다빈치융합스쿨의 </a:t>
            </a:r>
            <a:pPr algn="l" indent="0" marL="0">
              <a:buNone/>
            </a:pPr>
            <a:r>
              <a:rPr lang="en-US" sz="5400" b="1" spc="-162" kern="0" dirty="0">
                <a:solidFill>
                  <a:srgbClr val="FF6B5B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삼각편대</a:t>
            </a:r>
            <a:pPr algn="l" indent="0" marL="0">
              <a:buNone/>
            </a:pPr>
            <a:r>
              <a:rPr lang="en-US" sz="5400" b="1" spc="-162" kern="0" dirty="0">
                <a:solidFill>
                  <a:srgbClr val="0F3D2E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운영</a:t>
            </a:r>
            <a:endParaRPr lang="en-US" sz="5400" dirty="0"/>
          </a:p>
        </p:txBody>
      </p:sp>
      <p:sp>
        <p:nvSpPr>
          <p:cNvPr id="14" name="Text 5"/>
          <p:cNvSpPr txBox="1"/>
          <p:nvPr/>
        </p:nvSpPr>
        <p:spPr>
          <a:xfrm>
            <a:off x="1714500" y="3143707"/>
            <a:ext cx="6858000" cy="22201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b="1" spc="-22" kern="0" dirty="0">
                <a:solidFill>
                  <a:srgbClr val="0F3D2E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지도교수 · 학생 · 학부모</a:t>
            </a:r>
            <a:pPr algn="l" indent="0" marL="0">
              <a:buNone/>
            </a:pPr>
            <a:r>
              <a:rPr lang="en-US" sz="2200" spc="-22" kern="0" dirty="0">
                <a:solidFill>
                  <a:srgbClr val="1A1A1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가 세 축을</a:t>
            </a:r>
            <a:pPr algn="l" indent="0" marL="0">
              <a:buNone/>
            </a:pPr>
            <a:endParaRPr lang="en-US" sz="2200" dirty="0"/>
          </a:p>
          <a:p>
            <a:pPr algn="l" indent="0" marL="0">
              <a:buNone/>
            </a:pPr>
            <a:r>
              <a:rPr lang="en-US" sz="2200" spc="-22" kern="0" dirty="0">
                <a:solidFill>
                  <a:srgbClr val="1A1A1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이루어 교학상장 교육을 함께 운영합니다.</a:t>
            </a:r>
            <a:pPr algn="l" indent="0" marL="0">
              <a:buNone/>
            </a:pPr>
            <a:endParaRPr lang="en-US" sz="2200" dirty="0"/>
          </a:p>
          <a:p>
            <a:pPr algn="l" indent="0" marL="0">
              <a:buNone/>
            </a:pPr>
            <a:endParaRPr lang="en-US" sz="2200" dirty="0"/>
          </a:p>
          <a:p>
            <a:pPr algn="l" indent="0" marL="0">
              <a:buNone/>
            </a:pPr>
            <a:r>
              <a:rPr lang="en-US" sz="2200" b="1" spc="-22" kern="0" dirty="0">
                <a:solidFill>
                  <a:srgbClr val="FF6B5B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자녀의 교육 성장</a:t>
            </a:r>
            <a:pPr algn="l" indent="0" marL="0">
              <a:buNone/>
            </a:pPr>
            <a:r>
              <a:rPr lang="en-US" sz="2200" spc="-22" kern="0" dirty="0">
                <a:solidFill>
                  <a:srgbClr val="1A1A1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을 가장 합리적으로</a:t>
            </a:r>
            <a:pPr algn="l" indent="0" marL="0">
              <a:buNone/>
            </a:pPr>
            <a:endParaRPr lang="en-US" sz="2200" dirty="0"/>
          </a:p>
          <a:p>
            <a:pPr algn="l" indent="0" marL="0">
              <a:buNone/>
            </a:pPr>
            <a:r>
              <a:rPr lang="en-US" sz="2200" spc="-22" kern="0" dirty="0">
                <a:solidFill>
                  <a:srgbClr val="1A1A1A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끌어올릴 수 있는 다빈치만의 독특한 모델입니다.</a:t>
            </a:r>
            <a:endParaRPr lang="en-US" sz="2200" dirty="0"/>
          </a:p>
        </p:txBody>
      </p:sp>
      <p:sp>
        <p:nvSpPr>
          <p:cNvPr id="15" name="Text 6"/>
          <p:cNvSpPr txBox="1"/>
          <p:nvPr/>
        </p:nvSpPr>
        <p:spPr>
          <a:xfrm>
            <a:off x="2095805" y="7144207"/>
            <a:ext cx="6286500" cy="19111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200" b="1" spc="240" kern="0" dirty="0">
                <a:solidFill>
                  <a:srgbClr val="FF6B5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NOTE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2095805" y="7467905"/>
            <a:ext cx="6286500" cy="7434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900" b="1" dirty="0">
                <a:solidFill>
                  <a:srgbClr val="0F3D2E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합동탐구모임은 </a:t>
            </a:r>
            <a:pPr algn="l" indent="0" marL="0">
              <a:buNone/>
            </a:pPr>
            <a:r>
              <a:rPr lang="en-US" sz="1900" b="1" dirty="0">
                <a:solidFill>
                  <a:srgbClr val="0F3D2E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토요일 오후</a:t>
            </a:r>
            <a:pPr algn="l" indent="0" marL="0">
              <a:buNone/>
            </a:pPr>
            <a:r>
              <a:rPr lang="en-US" sz="1900" b="1" dirty="0">
                <a:solidFill>
                  <a:srgbClr val="0F3D2E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이므로</a:t>
            </a:r>
            <a:pPr algn="l" indent="0" marL="0">
              <a:buNone/>
            </a:pPr>
            <a:endParaRPr lang="en-US" sz="1900" dirty="0"/>
          </a:p>
          <a:p>
            <a:pPr algn="l" indent="0" marL="0">
              <a:buNone/>
            </a:pPr>
            <a:r>
              <a:rPr lang="en-US" sz="1900" b="1" dirty="0">
                <a:solidFill>
                  <a:srgbClr val="0F3D2E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학부모님의 적극적인 참여가 가능합니다.</a:t>
            </a:r>
            <a:endParaRPr lang="en-US" sz="1900" dirty="0"/>
          </a:p>
        </p:txBody>
      </p:sp>
      <p:sp>
        <p:nvSpPr>
          <p:cNvPr id="17" name="Text 8"/>
          <p:cNvSpPr txBox="1"/>
          <p:nvPr/>
        </p:nvSpPr>
        <p:spPr>
          <a:xfrm>
            <a:off x="16192195" y="9667951"/>
            <a:ext cx="1524305" cy="20025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r" indent="0" marL="0">
              <a:buNone/>
            </a:pPr>
            <a:r>
              <a:rPr lang="en-US" sz="1300" b="1" spc="270" kern="0" dirty="0">
                <a:solidFill>
                  <a:srgbClr val="0F3D2E">
                    <a:alpha val="60000"/>
                  </a:srgbClr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07 / 16</a:t>
            </a:r>
            <a:endParaRPr lang="en-US" sz="1300" dirty="0"/>
          </a:p>
        </p:txBody>
      </p:sp>
      <p:sp>
        <p:nvSpPr>
          <p:cNvPr id="18" name="Text 9"/>
          <p:cNvSpPr txBox="1"/>
          <p:nvPr/>
        </p:nvSpPr>
        <p:spPr>
          <a:xfrm>
            <a:off x="12287707" y="5715000"/>
            <a:ext cx="1905610" cy="734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자녀의</a:t>
            </a:r>
            <a:pPr algn="ctr" indent="0" marL="0">
              <a:buNone/>
            </a:pPr>
            <a:endParaRPr lang="en-US" sz="2400" dirty="0"/>
          </a:p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성장</a:t>
            </a:r>
            <a:endParaRPr lang="en-US" sz="2400" dirty="0"/>
          </a:p>
        </p:txBody>
      </p:sp>
      <p:sp>
        <p:nvSpPr>
          <p:cNvPr id="19" name="Text 10"/>
          <p:cNvSpPr txBox="1"/>
          <p:nvPr/>
        </p:nvSpPr>
        <p:spPr>
          <a:xfrm>
            <a:off x="12287707" y="3381451"/>
            <a:ext cx="1905610" cy="6007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900" b="1" dirty="0">
                <a:solidFill>
                  <a:srgbClr val="FBF7F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지도</a:t>
            </a:r>
            <a:pPr algn="ctr" indent="0" marL="0">
              <a:buNone/>
            </a:pPr>
            <a:endParaRPr lang="en-US" sz="1900" dirty="0"/>
          </a:p>
          <a:p>
            <a:pPr algn="ctr" indent="0" marL="0">
              <a:buNone/>
            </a:pPr>
            <a:r>
              <a:rPr lang="en-US" sz="1900" b="1" dirty="0">
                <a:solidFill>
                  <a:srgbClr val="FBF7F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교수</a:t>
            </a:r>
            <a:endParaRPr lang="en-US" sz="1900" dirty="0"/>
          </a:p>
        </p:txBody>
      </p:sp>
      <p:sp>
        <p:nvSpPr>
          <p:cNvPr id="20" name="Text 11"/>
          <p:cNvSpPr txBox="1"/>
          <p:nvPr/>
        </p:nvSpPr>
        <p:spPr>
          <a:xfrm>
            <a:off x="10096805" y="8143646"/>
            <a:ext cx="1905610" cy="3429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BF7F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학생</a:t>
            </a:r>
            <a:endParaRPr lang="en-US" sz="2200" dirty="0"/>
          </a:p>
        </p:txBody>
      </p:sp>
      <p:sp>
        <p:nvSpPr>
          <p:cNvPr id="21" name="Text 12"/>
          <p:cNvSpPr txBox="1"/>
          <p:nvPr/>
        </p:nvSpPr>
        <p:spPr>
          <a:xfrm>
            <a:off x="14477695" y="7905902"/>
            <a:ext cx="1905610" cy="3429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BF7F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학부모</a:t>
            </a:r>
            <a:endParaRPr lang="en-US" sz="2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FBF7F0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FBF7F0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761695" cy="10287000"/>
          </a:xfrm>
          <a:prstGeom prst="rect">
            <a:avLst/>
          </a:prstGeom>
          <a:solidFill>
            <a:srgbClr val="0F3D2E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5" name="Image 0" descr="gen-dedup-b3f16311210b4aaefb83146e60f8b0f3.png">    </p:cNvPr>
          <p:cNvPicPr>
            <a:picLocks noChangeAspect="1"/>
          </p:cNvPicPr>
          <p:nvPr/>
        </p:nvPicPr>
        <p:blipFill>
          <a:blip r:embed="rId1"/>
          <a:srcRect l="-400" r="-400" t="0" b="0"/>
          <a:stretch/>
        </p:blipFill>
        <p:spPr>
          <a:xfrm>
            <a:off x="761695" y="0"/>
            <a:ext cx="57607" cy="10287000"/>
          </a:xfrm>
          <a:prstGeom prst="rect">
            <a:avLst/>
          </a:prstGeom>
        </p:spPr>
      </p:pic>
      <p:pic>
        <p:nvPicPr>
          <p:cNvPr id="6" name="Image 1" descr="gen-dedup-17b501475a3a30db228fc1af5e1904d1.png">    </p:cNvPr>
          <p:cNvPicPr>
            <a:picLocks noChangeAspect="1"/>
          </p:cNvPicPr>
          <p:nvPr/>
        </p:nvPicPr>
        <p:blipFill>
          <a:blip r:embed="rId2"/>
          <a:srcRect l="-7" r="-7" t="0" b="0"/>
          <a:stretch/>
        </p:blipFill>
        <p:spPr>
          <a:xfrm>
            <a:off x="1714500" y="3143707"/>
            <a:ext cx="4858207" cy="5905195"/>
          </a:xfrm>
          <a:prstGeom prst="rect">
            <a:avLst/>
          </a:prstGeom>
        </p:spPr>
      </p:pic>
      <p:pic>
        <p:nvPicPr>
          <p:cNvPr id="7" name="Image 2" descr="gen-dedup-7d45007333c176640723e231fa09ff86.png">    </p:cNvPr>
          <p:cNvPicPr>
            <a:picLocks noChangeAspect="1"/>
          </p:cNvPicPr>
          <p:nvPr/>
        </p:nvPicPr>
        <p:blipFill>
          <a:blip r:embed="rId3"/>
          <a:srcRect l="-7" r="-7" t="0" b="0"/>
          <a:stretch/>
        </p:blipFill>
        <p:spPr>
          <a:xfrm>
            <a:off x="6715354" y="3143707"/>
            <a:ext cx="4858207" cy="5905195"/>
          </a:xfrm>
          <a:prstGeom prst="rect">
            <a:avLst/>
          </a:prstGeom>
        </p:spPr>
      </p:pic>
      <p:pic>
        <p:nvPicPr>
          <p:cNvPr id="8" name="Image 3" descr="gen-dedup-99a401dae6e14acd1521a48c7fbcbc08.png">    </p:cNvPr>
          <p:cNvPicPr>
            <a:picLocks noChangeAspect="1"/>
          </p:cNvPicPr>
          <p:nvPr/>
        </p:nvPicPr>
        <p:blipFill>
          <a:blip r:embed="rId4"/>
          <a:srcRect l="0" r="0" t="-2" b="-2"/>
          <a:stretch/>
        </p:blipFill>
        <p:spPr>
          <a:xfrm>
            <a:off x="11716207" y="3143707"/>
            <a:ext cx="4895698" cy="5943600"/>
          </a:xfrm>
          <a:prstGeom prst="rect">
            <a:avLst/>
          </a:prstGeom>
        </p:spPr>
      </p:pic>
      <p:pic>
        <p:nvPicPr>
          <p:cNvPr id="9" name="Image 4" descr="gen-dedup-07b38107922b638a42d91f2789565c6a.png">    </p:cNvPr>
          <p:cNvPicPr>
            <a:picLocks noChangeAspect="1"/>
          </p:cNvPicPr>
          <p:nvPr/>
        </p:nvPicPr>
        <p:blipFill>
          <a:blip r:embed="rId5"/>
          <a:srcRect l="-206" r="-206" t="0" b="0"/>
          <a:stretch/>
        </p:blipFill>
        <p:spPr>
          <a:xfrm>
            <a:off x="1714500" y="3143707"/>
            <a:ext cx="4858207" cy="75895"/>
          </a:xfrm>
          <a:prstGeom prst="rect">
            <a:avLst/>
          </a:prstGeom>
        </p:spPr>
      </p:pic>
      <p:sp>
        <p:nvSpPr>
          <p:cNvPr id="10" name="Text 3"/>
          <p:cNvSpPr txBox="1"/>
          <p:nvPr/>
        </p:nvSpPr>
        <p:spPr>
          <a:xfrm>
            <a:off x="1714500" y="1047902"/>
            <a:ext cx="5715000" cy="30541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600" b="1" spc="413" kern="0" dirty="0">
                <a:solidFill>
                  <a:srgbClr val="FF6B5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SECTION 02 · 삼각편대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1714500" y="1476756"/>
            <a:ext cx="15240305" cy="76261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5400" b="1" spc="-162" kern="0" dirty="0">
                <a:solidFill>
                  <a:srgbClr val="0F3D2E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세 축이 각자 할 일 — </a:t>
            </a:r>
            <a:pPr algn="l" indent="0" marL="0">
              <a:buNone/>
            </a:pPr>
            <a:r>
              <a:rPr lang="en-US" sz="5400" b="1" spc="-162" kern="0" dirty="0">
                <a:solidFill>
                  <a:srgbClr val="FF6B5B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함께</a:t>
            </a:r>
            <a:pPr algn="l" indent="0" marL="0">
              <a:buNone/>
            </a:pPr>
            <a:r>
              <a:rPr lang="en-US" sz="5400" b="1" spc="-162" kern="0" dirty="0">
                <a:solidFill>
                  <a:srgbClr val="0F3D2E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만드는 성장</a:t>
            </a:r>
            <a:endParaRPr lang="en-US" sz="5400" dirty="0"/>
          </a:p>
        </p:txBody>
      </p:sp>
      <p:sp>
        <p:nvSpPr>
          <p:cNvPr id="12" name="Text 5"/>
          <p:cNvSpPr txBox="1"/>
          <p:nvPr/>
        </p:nvSpPr>
        <p:spPr>
          <a:xfrm>
            <a:off x="2095805" y="3619195"/>
            <a:ext cx="4096512" cy="2286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500" b="1" spc="300" kern="0" dirty="0">
                <a:solidFill>
                  <a:srgbClr val="FF6B5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01 · PROFESSOR</a:t>
            </a:r>
            <a:endParaRPr lang="en-US" sz="1500" dirty="0"/>
          </a:p>
        </p:txBody>
      </p:sp>
      <p:sp>
        <p:nvSpPr>
          <p:cNvPr id="13" name="Text 6"/>
          <p:cNvSpPr txBox="1"/>
          <p:nvPr/>
        </p:nvSpPr>
        <p:spPr>
          <a:xfrm>
            <a:off x="2095805" y="4000500"/>
            <a:ext cx="4096512" cy="5715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FBF7F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지도교수</a:t>
            </a:r>
            <a:endParaRPr lang="en-US" sz="4000" dirty="0"/>
          </a:p>
        </p:txBody>
      </p:sp>
      <p:pic>
        <p:nvPicPr>
          <p:cNvPr id="14" name="Image 5" descr="gen-dedup-8e58701039c15455424e3d2d16e90c61.png">    </p:cNvPr>
          <p:cNvPicPr>
            <a:picLocks noChangeAspect="1"/>
          </p:cNvPicPr>
          <p:nvPr/>
        </p:nvPicPr>
        <p:blipFill>
          <a:blip r:embed="rId6"/>
          <a:srcRect l="-2083" r="-2083" t="0" b="0"/>
          <a:stretch/>
        </p:blipFill>
        <p:spPr>
          <a:xfrm>
            <a:off x="2095805" y="4871009"/>
            <a:ext cx="4095598" cy="9144"/>
          </a:xfrm>
          <a:prstGeom prst="rect">
            <a:avLst/>
          </a:prstGeom>
        </p:spPr>
      </p:pic>
      <p:sp>
        <p:nvSpPr>
          <p:cNvPr id="15" name="Text 7"/>
          <p:cNvSpPr txBox="1"/>
          <p:nvPr/>
        </p:nvSpPr>
        <p:spPr>
          <a:xfrm>
            <a:off x="2095805" y="5185562"/>
            <a:ext cx="4096512" cy="17812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dirty="0">
                <a:solidFill>
                  <a:srgbClr val="E8E4DC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· 탐구 주제 선정 자문</a:t>
            </a:r>
            <a:pPr algn="l" indent="0" marL="0">
              <a:buNone/>
            </a:pPr>
            <a:endParaRPr lang="en-US" sz="1600" dirty="0"/>
          </a:p>
          <a:p>
            <a:pPr algn="l" indent="0" marL="0">
              <a:buNone/>
            </a:pPr>
            <a:r>
              <a:rPr lang="en-US" sz="1600" dirty="0">
                <a:solidFill>
                  <a:srgbClr val="E8E4DC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· 탐구 과정 단계별 코칭</a:t>
            </a:r>
            <a:pPr algn="l" indent="0" marL="0">
              <a:buNone/>
            </a:pPr>
            <a:endParaRPr lang="en-US" sz="1600" dirty="0"/>
          </a:p>
          <a:p>
            <a:pPr algn="l" indent="0" marL="0">
              <a:buNone/>
            </a:pPr>
            <a:r>
              <a:rPr lang="en-US" sz="1600" dirty="0">
                <a:solidFill>
                  <a:srgbClr val="E8E4DC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· 자기주도학습 역량 강화</a:t>
            </a:r>
            <a:pPr algn="l" indent="0" marL="0">
              <a:buNone/>
            </a:pPr>
            <a:endParaRPr lang="en-US" sz="1600" dirty="0"/>
          </a:p>
          <a:p>
            <a:pPr algn="l" indent="0" marL="0">
              <a:buNone/>
            </a:pPr>
            <a:r>
              <a:rPr lang="en-US" sz="1600" dirty="0">
                <a:solidFill>
                  <a:srgbClr val="E8E4DC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· 입시 자료(스토리) 다듬기</a:t>
            </a:r>
            <a:pPr algn="l" indent="0" marL="0">
              <a:buNone/>
            </a:pPr>
            <a:endParaRPr lang="en-US" sz="1600" dirty="0"/>
          </a:p>
          <a:p>
            <a:pPr algn="l" indent="0" marL="0">
              <a:buNone/>
            </a:pPr>
            <a:r>
              <a:rPr lang="en-US" sz="1600" dirty="0">
                <a:solidFill>
                  <a:srgbClr val="E8E4DC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· 학생·학부모와의 신뢰 형성</a:t>
            </a:r>
            <a:endParaRPr lang="en-US" sz="1600" dirty="0"/>
          </a:p>
        </p:txBody>
      </p:sp>
      <p:sp>
        <p:nvSpPr>
          <p:cNvPr id="16" name="Text 8"/>
          <p:cNvSpPr txBox="1"/>
          <p:nvPr/>
        </p:nvSpPr>
        <p:spPr>
          <a:xfrm>
            <a:off x="7095744" y="4000500"/>
            <a:ext cx="4096512" cy="5715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학생</a:t>
            </a:r>
            <a:endParaRPr lang="en-US" sz="4000" dirty="0"/>
          </a:p>
        </p:txBody>
      </p:sp>
      <p:pic>
        <p:nvPicPr>
          <p:cNvPr id="17" name="Image 6" descr="gen-dedup-a465ea9d86e04081c8d861f393987b09.png">    </p:cNvPr>
          <p:cNvPicPr>
            <a:picLocks noChangeAspect="1"/>
          </p:cNvPicPr>
          <p:nvPr/>
        </p:nvPicPr>
        <p:blipFill>
          <a:blip r:embed="rId7"/>
          <a:srcRect l="-2083" r="-2083" t="0" b="0"/>
          <a:stretch/>
        </p:blipFill>
        <p:spPr>
          <a:xfrm>
            <a:off x="7095744" y="4871009"/>
            <a:ext cx="4095598" cy="9144"/>
          </a:xfrm>
          <a:prstGeom prst="rect">
            <a:avLst/>
          </a:prstGeom>
        </p:spPr>
      </p:pic>
      <p:sp>
        <p:nvSpPr>
          <p:cNvPr id="18" name="Text 9"/>
          <p:cNvSpPr txBox="1"/>
          <p:nvPr/>
        </p:nvSpPr>
        <p:spPr>
          <a:xfrm>
            <a:off x="7095744" y="5185562"/>
            <a:ext cx="4096512" cy="17812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· 의문점 직접 발견</a:t>
            </a:r>
            <a:pPr algn="l" indent="0" marL="0">
              <a:buNone/>
            </a:pPr>
            <a:endParaRPr lang="en-US" sz="1600" dirty="0"/>
          </a:p>
          <a:p>
            <a:pPr algn="l"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· 좋아하는 주제로 탐구 시작</a:t>
            </a:r>
            <a:pPr algn="l" indent="0" marL="0">
              <a:buNone/>
            </a:pPr>
            <a:endParaRPr lang="en-US" sz="1600" dirty="0"/>
          </a:p>
          <a:p>
            <a:pPr algn="l"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· 실패도 경험으로 축적</a:t>
            </a:r>
            <a:pPr algn="l" indent="0" marL="0">
              <a:buNone/>
            </a:pPr>
            <a:endParaRPr lang="en-US" sz="1600" dirty="0"/>
          </a:p>
          <a:p>
            <a:pPr algn="l"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· 결과를 스토리로 기록</a:t>
            </a:r>
            <a:pPr algn="l" indent="0" marL="0">
              <a:buNone/>
            </a:pPr>
            <a:endParaRPr lang="en-US" sz="1600" dirty="0"/>
          </a:p>
          <a:p>
            <a:pPr algn="l"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· </a:t>
            </a:r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스스로 자라나는 학습자</a:t>
            </a:r>
            <a:endParaRPr lang="en-US" sz="1600" dirty="0"/>
          </a:p>
        </p:txBody>
      </p:sp>
      <p:sp>
        <p:nvSpPr>
          <p:cNvPr id="19" name="Text 10"/>
          <p:cNvSpPr txBox="1"/>
          <p:nvPr/>
        </p:nvSpPr>
        <p:spPr>
          <a:xfrm>
            <a:off x="7095744" y="3619195"/>
            <a:ext cx="4096512" cy="2286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500" b="1" spc="300" kern="0" dirty="0">
                <a:solidFill>
                  <a:srgbClr val="FFFFFF">
                    <a:alpha val="85000"/>
                  </a:srgbClr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02 · STUDENT</a:t>
            </a:r>
            <a:endParaRPr lang="en-US" sz="1500" dirty="0"/>
          </a:p>
        </p:txBody>
      </p:sp>
      <p:sp>
        <p:nvSpPr>
          <p:cNvPr id="20" name="Text 11"/>
          <p:cNvSpPr txBox="1"/>
          <p:nvPr/>
        </p:nvSpPr>
        <p:spPr>
          <a:xfrm>
            <a:off x="12096598" y="3619195"/>
            <a:ext cx="4096512" cy="2286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500" b="1" spc="300" kern="0" dirty="0">
                <a:solidFill>
                  <a:srgbClr val="FF6B5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03 · PARENT</a:t>
            </a:r>
            <a:endParaRPr lang="en-US" sz="1500" dirty="0"/>
          </a:p>
        </p:txBody>
      </p:sp>
      <p:sp>
        <p:nvSpPr>
          <p:cNvPr id="21" name="Text 12"/>
          <p:cNvSpPr txBox="1"/>
          <p:nvPr/>
        </p:nvSpPr>
        <p:spPr>
          <a:xfrm>
            <a:off x="12096598" y="4000500"/>
            <a:ext cx="4096512" cy="5715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0F3D2E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학부모</a:t>
            </a:r>
            <a:endParaRPr lang="en-US" sz="4000" dirty="0"/>
          </a:p>
        </p:txBody>
      </p:sp>
      <p:pic>
        <p:nvPicPr>
          <p:cNvPr id="22" name="Image 7" descr="gen-dedup-e2a2efce4c7459eeb480a2d39474a471.png">    </p:cNvPr>
          <p:cNvPicPr>
            <a:picLocks noChangeAspect="1"/>
          </p:cNvPicPr>
          <p:nvPr/>
        </p:nvPicPr>
        <p:blipFill>
          <a:blip r:embed="rId8"/>
          <a:srcRect l="-2083" r="-2083" t="0" b="0"/>
          <a:stretch/>
        </p:blipFill>
        <p:spPr>
          <a:xfrm>
            <a:off x="12096598" y="4871009"/>
            <a:ext cx="4095598" cy="9144"/>
          </a:xfrm>
          <a:prstGeom prst="rect">
            <a:avLst/>
          </a:prstGeom>
        </p:spPr>
      </p:pic>
      <p:sp>
        <p:nvSpPr>
          <p:cNvPr id="23" name="Text 13"/>
          <p:cNvSpPr txBox="1"/>
          <p:nvPr/>
        </p:nvSpPr>
        <p:spPr>
          <a:xfrm>
            <a:off x="12096598" y="5185562"/>
            <a:ext cx="4096512" cy="17812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dirty="0">
                <a:solidFill>
                  <a:srgbClr val="333333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· 자녀의 탐구 동반자</a:t>
            </a:r>
            <a:pPr algn="l" indent="0" marL="0">
              <a:buNone/>
            </a:pPr>
            <a:endParaRPr lang="en-US" sz="1600" dirty="0"/>
          </a:p>
          <a:p>
            <a:pPr algn="l" indent="0" marL="0">
              <a:buNone/>
            </a:pPr>
            <a:r>
              <a:rPr lang="en-US" sz="1600" dirty="0">
                <a:solidFill>
                  <a:srgbClr val="333333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· 토요일 합동탐구모임 참여</a:t>
            </a:r>
            <a:pPr algn="l" indent="0" marL="0">
              <a:buNone/>
            </a:pPr>
            <a:endParaRPr lang="en-US" sz="1600" dirty="0"/>
          </a:p>
          <a:p>
            <a:pPr algn="l" indent="0" marL="0">
              <a:buNone/>
            </a:pPr>
            <a:r>
              <a:rPr lang="en-US" sz="1600" dirty="0">
                <a:solidFill>
                  <a:srgbClr val="333333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· 가정에서 새로 공부하는 부모</a:t>
            </a:r>
            <a:pPr algn="l" indent="0" marL="0">
              <a:buNone/>
            </a:pPr>
            <a:endParaRPr lang="en-US" sz="1600" dirty="0"/>
          </a:p>
          <a:p>
            <a:pPr algn="l" indent="0" marL="0">
              <a:buNone/>
            </a:pPr>
            <a:r>
              <a:rPr lang="en-US" sz="1600" dirty="0">
                <a:solidFill>
                  <a:srgbClr val="333333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· 지도교수와 상시 소통</a:t>
            </a:r>
            <a:pPr algn="l" indent="0" marL="0">
              <a:buNone/>
            </a:pPr>
            <a:endParaRPr lang="en-US" sz="1600" dirty="0"/>
          </a:p>
          <a:p>
            <a:pPr algn="l" indent="0" marL="0">
              <a:buNone/>
            </a:pPr>
            <a:r>
              <a:rPr lang="en-US" sz="1600" dirty="0">
                <a:solidFill>
                  <a:srgbClr val="333333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· 사교육이 못 하는 영역의 보호자</a:t>
            </a:r>
            <a:endParaRPr lang="en-US" sz="1600" dirty="0"/>
          </a:p>
        </p:txBody>
      </p:sp>
      <p:sp>
        <p:nvSpPr>
          <p:cNvPr id="24" name="Text 14"/>
          <p:cNvSpPr txBox="1"/>
          <p:nvPr/>
        </p:nvSpPr>
        <p:spPr>
          <a:xfrm>
            <a:off x="16192195" y="9667951"/>
            <a:ext cx="1524305" cy="20025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r" indent="0" marL="0">
              <a:buNone/>
            </a:pPr>
            <a:r>
              <a:rPr lang="en-US" sz="1300" b="1" spc="270" kern="0" dirty="0">
                <a:solidFill>
                  <a:srgbClr val="0F3D2E">
                    <a:alpha val="60000"/>
                  </a:srgbClr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08 / 16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FBF7F0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0F3D2E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-1904695" y="5715000"/>
            <a:ext cx="6667805" cy="6667805"/>
          </a:xfrm>
          <a:prstGeom prst="ellipse">
            <a:avLst/>
          </a:prstGeom>
          <a:solidFill>
            <a:srgbClr val="1B5E3F">
              <a:alpha val="45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4287500" y="-1904695"/>
            <a:ext cx="5715000" cy="5715000"/>
          </a:xfrm>
          <a:prstGeom prst="ellipse">
            <a:avLst/>
          </a:prstGeom>
          <a:solidFill>
            <a:srgbClr val="FF6B5B">
              <a:alpha val="18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6" name="Image 0" descr="gen-dedup-524a55fa0f1cedfcf66652128f492471.png">    </p:cNvPr>
          <p:cNvPicPr>
            <a:picLocks noChangeAspect="1"/>
          </p:cNvPicPr>
          <p:nvPr/>
        </p:nvPicPr>
        <p:blipFill>
          <a:blip r:embed="rId1"/>
          <a:srcRect l="0" r="0" t="-400" b="-400"/>
          <a:stretch/>
        </p:blipFill>
        <p:spPr>
          <a:xfrm>
            <a:off x="1714500" y="1981505"/>
            <a:ext cx="571500" cy="38405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1714500" y="7524598"/>
            <a:ext cx="4876495" cy="1638605"/>
          </a:xfrm>
          <a:prstGeom prst="roundRect">
            <a:avLst>
              <a:gd name="adj" fmla="val 10491"/>
            </a:avLst>
          </a:prstGeom>
          <a:solidFill>
            <a:srgbClr val="FBF7F0">
              <a:alpha val="8000"/>
            </a:srgbClr>
          </a:solidFill>
          <a:ln w="12700">
            <a:solidFill>
              <a:srgbClr val="FF6B5B">
                <a:alpha val="40000"/>
              </a:srgbClr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6715354" y="7524598"/>
            <a:ext cx="4876495" cy="1638605"/>
          </a:xfrm>
          <a:prstGeom prst="roundRect">
            <a:avLst>
              <a:gd name="adj" fmla="val 10491"/>
            </a:avLst>
          </a:prstGeom>
          <a:solidFill>
            <a:srgbClr val="FBF7F0">
              <a:alpha val="8000"/>
            </a:srgbClr>
          </a:solidFill>
          <a:ln w="12700">
            <a:solidFill>
              <a:srgbClr val="FF6B5B">
                <a:alpha val="40000"/>
              </a:srgbClr>
            </a:solidFill>
            <a:prstDash val="solid"/>
          </a:ln>
        </p:spPr>
      </p:sp>
      <p:sp>
        <p:nvSpPr>
          <p:cNvPr id="9" name="Shape 6"/>
          <p:cNvSpPr/>
          <p:nvPr/>
        </p:nvSpPr>
        <p:spPr>
          <a:xfrm>
            <a:off x="11716207" y="7524598"/>
            <a:ext cx="4858207" cy="1619402"/>
          </a:xfrm>
          <a:prstGeom prst="roundRect">
            <a:avLst>
              <a:gd name="adj" fmla="val 10615"/>
            </a:avLst>
          </a:prstGeom>
          <a:solidFill>
            <a:srgbClr val="FF6B5B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10" name="Text 7"/>
          <p:cNvSpPr txBox="1"/>
          <p:nvPr/>
        </p:nvSpPr>
        <p:spPr>
          <a:xfrm>
            <a:off x="1714500" y="1524305"/>
            <a:ext cx="7620610" cy="333756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800" b="1" spc="450" kern="0" dirty="0">
                <a:solidFill>
                  <a:srgbClr val="FF6B5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SECTION 03 · 과학탐구 WHY</a:t>
            </a:r>
            <a:endParaRPr lang="en-US" sz="1800" dirty="0"/>
          </a:p>
        </p:txBody>
      </p:sp>
      <p:sp>
        <p:nvSpPr>
          <p:cNvPr id="11" name="Text 8"/>
          <p:cNvSpPr txBox="1"/>
          <p:nvPr/>
        </p:nvSpPr>
        <p:spPr>
          <a:xfrm>
            <a:off x="1714500" y="2476195"/>
            <a:ext cx="15240305" cy="18864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6700" b="1" spc="-203" kern="0" dirty="0">
                <a:solidFill>
                  <a:srgbClr val="FBF7F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탐구는 ‘</a:t>
            </a:r>
            <a:pPr algn="l" indent="0" marL="0">
              <a:buNone/>
            </a:pPr>
            <a:r>
              <a:rPr lang="en-US" sz="6700" b="1" spc="-203" kern="0" dirty="0">
                <a:solidFill>
                  <a:srgbClr val="FF6B5B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왜?</a:t>
            </a:r>
            <a:pPr algn="l" indent="0" marL="0">
              <a:buNone/>
            </a:pPr>
            <a:r>
              <a:rPr lang="en-US" sz="6700" b="1" spc="-203" kern="0" dirty="0">
                <a:solidFill>
                  <a:srgbClr val="FBF7F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’라는</a:t>
            </a:r>
            <a:pPr algn="l" indent="0" marL="0">
              <a:buNone/>
            </a:pPr>
            <a:endParaRPr lang="en-US" sz="6700" dirty="0"/>
          </a:p>
          <a:p>
            <a:pPr algn="l" indent="0" marL="0">
              <a:buNone/>
            </a:pPr>
            <a:r>
              <a:rPr lang="en-US" sz="6700" b="1" spc="-203" kern="0" dirty="0">
                <a:solidFill>
                  <a:srgbClr val="FBF7F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질문에서 시작됩니다.</a:t>
            </a:r>
            <a:endParaRPr lang="en-US" sz="6700" dirty="0"/>
          </a:p>
        </p:txBody>
      </p:sp>
      <p:sp>
        <p:nvSpPr>
          <p:cNvPr id="12" name="Text 9"/>
          <p:cNvSpPr txBox="1"/>
          <p:nvPr/>
        </p:nvSpPr>
        <p:spPr>
          <a:xfrm>
            <a:off x="1714500" y="5429707"/>
            <a:ext cx="15240305" cy="10104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500" spc="-25" kern="0" dirty="0">
                <a:solidFill>
                  <a:srgbClr val="E8E4DC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과학탐구는 생활과 자연현상 속에서 발견되는 ‘왜?’라는 의문점(탐구주제)을</a:t>
            </a:r>
            <a:pPr algn="l" indent="0" marL="0">
              <a:buNone/>
            </a:pPr>
            <a:endParaRPr lang="en-US" sz="2500" dirty="0"/>
          </a:p>
          <a:p>
            <a:pPr algn="l" indent="0" marL="0">
              <a:buNone/>
            </a:pPr>
            <a:r>
              <a:rPr lang="en-US" sz="2500" spc="-25" kern="0" dirty="0">
                <a:solidFill>
                  <a:srgbClr val="E8E4DC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 과학적인 탐구과정을 거쳐서 </a:t>
            </a:r>
            <a:pPr algn="l" indent="0" marL="0">
              <a:buNone/>
            </a:pPr>
            <a:r>
              <a:rPr lang="en-US" sz="2500" b="1" spc="-25" kern="0" dirty="0">
                <a:solidFill>
                  <a:srgbClr val="FBF7F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스스로 답을 찾아내는 과정</a:t>
            </a:r>
            <a:pPr algn="l" indent="0" marL="0">
              <a:buNone/>
            </a:pPr>
            <a:r>
              <a:rPr lang="en-US" sz="2500" spc="-25" kern="0" dirty="0">
                <a:solidFill>
                  <a:srgbClr val="E8E4DC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입니다.</a:t>
            </a:r>
            <a:endParaRPr lang="en-US" sz="2500" dirty="0"/>
          </a:p>
        </p:txBody>
      </p:sp>
      <p:sp>
        <p:nvSpPr>
          <p:cNvPr id="13" name="Text 10"/>
          <p:cNvSpPr txBox="1"/>
          <p:nvPr/>
        </p:nvSpPr>
        <p:spPr>
          <a:xfrm>
            <a:off x="2095805" y="7763256"/>
            <a:ext cx="4191610" cy="4572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FF6B5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01</a:t>
            </a:r>
            <a:endParaRPr lang="en-US" sz="3600" dirty="0"/>
          </a:p>
        </p:txBody>
      </p:sp>
      <p:sp>
        <p:nvSpPr>
          <p:cNvPr id="14" name="Text 11"/>
          <p:cNvSpPr txBox="1"/>
          <p:nvPr/>
        </p:nvSpPr>
        <p:spPr>
          <a:xfrm>
            <a:off x="2095805" y="8391449"/>
            <a:ext cx="4191610" cy="32461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FBF7F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의문점을 직접 던지기</a:t>
            </a:r>
            <a:endParaRPr lang="en-US" sz="1800" dirty="0"/>
          </a:p>
        </p:txBody>
      </p:sp>
      <p:sp>
        <p:nvSpPr>
          <p:cNvPr id="15" name="Text 12"/>
          <p:cNvSpPr txBox="1"/>
          <p:nvPr/>
        </p:nvSpPr>
        <p:spPr>
          <a:xfrm>
            <a:off x="2095805" y="8769096"/>
            <a:ext cx="4191610" cy="20025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C8C4BC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생활·자연에서 ‘왜?’를 발견</a:t>
            </a:r>
            <a:endParaRPr lang="en-US" sz="1300" dirty="0"/>
          </a:p>
        </p:txBody>
      </p:sp>
      <p:sp>
        <p:nvSpPr>
          <p:cNvPr id="16" name="Text 13"/>
          <p:cNvSpPr txBox="1"/>
          <p:nvPr/>
        </p:nvSpPr>
        <p:spPr>
          <a:xfrm>
            <a:off x="7095744" y="7763256"/>
            <a:ext cx="4191610" cy="4572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FF6B5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02</a:t>
            </a:r>
            <a:endParaRPr lang="en-US" sz="3600" dirty="0"/>
          </a:p>
        </p:txBody>
      </p:sp>
      <p:sp>
        <p:nvSpPr>
          <p:cNvPr id="17" name="Text 14"/>
          <p:cNvSpPr txBox="1"/>
          <p:nvPr/>
        </p:nvSpPr>
        <p:spPr>
          <a:xfrm>
            <a:off x="7095744" y="8391449"/>
            <a:ext cx="4191610" cy="32461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FBF7F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과학적 과정을 밟기</a:t>
            </a:r>
            <a:endParaRPr lang="en-US" sz="1800" dirty="0"/>
          </a:p>
        </p:txBody>
      </p:sp>
      <p:sp>
        <p:nvSpPr>
          <p:cNvPr id="18" name="Text 15"/>
          <p:cNvSpPr txBox="1"/>
          <p:nvPr/>
        </p:nvSpPr>
        <p:spPr>
          <a:xfrm>
            <a:off x="7095744" y="8769096"/>
            <a:ext cx="4191610" cy="20025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C8C4BC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문헌·가설·실험·해석</a:t>
            </a:r>
            <a:endParaRPr lang="en-US" sz="1300" dirty="0"/>
          </a:p>
        </p:txBody>
      </p:sp>
      <p:sp>
        <p:nvSpPr>
          <p:cNvPr id="19" name="Text 16"/>
          <p:cNvSpPr txBox="1"/>
          <p:nvPr/>
        </p:nvSpPr>
        <p:spPr>
          <a:xfrm>
            <a:off x="12096598" y="7763256"/>
            <a:ext cx="4191610" cy="4572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03</a:t>
            </a:r>
            <a:endParaRPr lang="en-US" sz="3600" dirty="0"/>
          </a:p>
        </p:txBody>
      </p:sp>
      <p:sp>
        <p:nvSpPr>
          <p:cNvPr id="20" name="Text 17"/>
          <p:cNvSpPr txBox="1"/>
          <p:nvPr/>
        </p:nvSpPr>
        <p:spPr>
          <a:xfrm>
            <a:off x="12096598" y="8391449"/>
            <a:ext cx="4191610" cy="32461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스스로 답을 찾아내기</a:t>
            </a:r>
            <a:endParaRPr lang="en-US" sz="1800" dirty="0"/>
          </a:p>
        </p:txBody>
      </p:sp>
      <p:sp>
        <p:nvSpPr>
          <p:cNvPr id="21" name="Text 18"/>
          <p:cNvSpPr txBox="1"/>
          <p:nvPr/>
        </p:nvSpPr>
        <p:spPr>
          <a:xfrm>
            <a:off x="12096598" y="8769096"/>
            <a:ext cx="4191610" cy="20025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FFE8E4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자기주도학습의 출발점</a:t>
            </a:r>
            <a:endParaRPr lang="en-US" sz="1300" dirty="0"/>
          </a:p>
        </p:txBody>
      </p:sp>
      <p:sp>
        <p:nvSpPr>
          <p:cNvPr id="22" name="Text 19"/>
          <p:cNvSpPr txBox="1"/>
          <p:nvPr/>
        </p:nvSpPr>
        <p:spPr>
          <a:xfrm>
            <a:off x="16192195" y="9667951"/>
            <a:ext cx="1524305" cy="20025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r" indent="0" marL="0">
              <a:buNone/>
            </a:pPr>
            <a:r>
              <a:rPr lang="en-US" sz="1300" b="1" spc="270" kern="0" dirty="0">
                <a:solidFill>
                  <a:srgbClr val="FBF7F0">
                    <a:alpha val="70000"/>
                  </a:srgbClr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09 / 16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>Generated by Gen-Spark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Multi-page HTML Content</dc:title>
  <dc:subject>PptxGenJS Presentation</dc:subject>
  <dc:creator>Visual Extract to PPTX Converter</dc:creator>
  <cp:lastModifiedBy>Visual Extract to PPTX Converter</cp:lastModifiedBy>
  <cp:revision>1</cp:revision>
  <dcterms:created xsi:type="dcterms:W3CDTF">2026-06-19T05:19:42Z</dcterms:created>
  <dcterms:modified xsi:type="dcterms:W3CDTF">2026-06-19T05:19:42Z</dcterms:modified>
</cp:coreProperties>
</file>