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83" r:id="rId5"/>
    <p:sldId id="284" r:id="rId6"/>
    <p:sldId id="285" r:id="rId7"/>
    <p:sldId id="286" r:id="rId8"/>
    <p:sldId id="263" r:id="rId9"/>
    <p:sldId id="287" r:id="rId10"/>
    <p:sldId id="288" r:id="rId11"/>
    <p:sldId id="289" r:id="rId12"/>
    <p:sldId id="290" r:id="rId13"/>
    <p:sldId id="259" r:id="rId14"/>
    <p:sldId id="260" r:id="rId15"/>
    <p:sldId id="261" r:id="rId16"/>
    <p:sldId id="276" r:id="rId17"/>
    <p:sldId id="297" r:id="rId18"/>
    <p:sldId id="291" r:id="rId19"/>
    <p:sldId id="292" r:id="rId20"/>
    <p:sldId id="293" r:id="rId21"/>
    <p:sldId id="294" r:id="rId22"/>
    <p:sldId id="295" r:id="rId23"/>
    <p:sldId id="273" r:id="rId24"/>
    <p:sldId id="281" r:id="rId25"/>
    <p:sldId id="296" r:id="rId26"/>
    <p:sldId id="265" r:id="rId27"/>
    <p:sldId id="282" r:id="rId28"/>
    <p:sldId id="275" r:id="rId29"/>
    <p:sldId id="280" r:id="rId3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242" autoAdjust="0"/>
  </p:normalViewPr>
  <p:slideViewPr>
    <p:cSldViewPr snapToGrid="0" snapToObjects="1">
      <p:cViewPr varScale="1">
        <p:scale>
          <a:sx n="143" d="100"/>
          <a:sy n="143" d="100"/>
        </p:scale>
        <p:origin x="52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72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42168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수비적이건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공격적이건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경쟁적 우위를 갖춘 기업에게는 성공을 위한 필수적 과제가 있습니다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그 우위를 </a:t>
            </a:r>
            <a:r>
              <a:rPr lang="ko-KR" altLang="ko-KR" sz="1800" dirty="0" err="1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지켜나가야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한다는 것입니다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경쟁 우위를 지속하기 위해서는 무엇보다 경쟁사의 모방과 반격을 저지해야 합니다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기업의 역량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(Competency)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과 차별적 가치를 최대화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·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조화시키며 </a:t>
            </a:r>
            <a:r>
              <a:rPr lang="ko-KR" altLang="ko-KR" sz="1800" dirty="0" err="1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지켜나가야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합니다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차별적 가치의 성공 사례를 보시겠습니다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Cirque du Soleil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은 서커스를 기존의 기회나 앵커 위주 공연에서 생생함과 실시간 가치로 변환한 대표 사례입니다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CNN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은 앵커 위주의 뉴스를 실시간 가치로 변환했습니다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Four Seasons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는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'home and office away from home'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이라는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Global Executive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프로그램의 신조를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25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주년이 지나도 한결같이 지켜왔습니다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Marriott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의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MARSHA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예약 시스템은 모든 주요 항공사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·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여행사와 연결하여 타 호텔 예약 시스템과 차별적 우위를 지키고 있습니다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Porter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가 제시한 집중적 포지셔닝의 핵심은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'just little'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개념입니다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많은 속성과 고객 형태에 대한 모든 우위를 유지하는 것은 불가능합니다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핵심 가치에 집중적으로 투자하고 경쟁사의 도전을 무력화시켜야 합니다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영국의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Easy Hotel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이 대표적 사례입니다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1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박 객실 요금이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5£(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약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1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만 원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)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에 불과하지만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타 경쟁사가 모방하기 어려운 핵심 가치인 초저가로 충분한 수요를 발생시키고 있습니다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Residence Inns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는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50%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넓은 객실과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 grocery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서비스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바비큐 파티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유일식 조찬 등을 제공해 중장기 체류자에게 집보다 편한 환경을 제공합니다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 </a:t>
            </a:r>
          </a:p>
          <a:p>
            <a:pPr latinLnBrk="1">
              <a:spcBef>
                <a:spcPts val="400"/>
              </a:spcBef>
              <a:spcAft>
                <a:spcPts val="400"/>
              </a:spcAft>
            </a:pPr>
            <a:r>
              <a:rPr lang="ko-KR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이것이 집중적 포지셔닝 전략입니다</a:t>
            </a:r>
            <a:r>
              <a:rPr lang="en-US" altLang="ko-KR" sz="1800" dirty="0">
                <a:solidFill>
                  <a:srgbClr val="1E293B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.</a:t>
            </a:r>
            <a:endParaRPr lang="ko-KR" altLang="ko-KR" sz="18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맑은 고딕" panose="020B0503020000020004" pitchFamily="50" charset="-12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56538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402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872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0D7C8F">
              <a:alpha val="25000"/>
            </a:srgbClr>
          </a:solidFill>
          <a:ln w="12700">
            <a:solidFill>
              <a:srgbClr val="0D7C8F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D4A017">
              <a:alpha val="20000"/>
            </a:srgbClr>
          </a:solidFill>
          <a:ln w="12700">
            <a:solidFill>
              <a:srgbClr val="D4A017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640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400" dirty="0">
                <a:solidFill>
                  <a:srgbClr val="D4A017"/>
                </a:solidFill>
              </a:rPr>
              <a:t>HOTEL HOSPITALITY MARKETING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109728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Georgia" pitchFamily="34" charset="-120"/>
              </a:rPr>
              <a:t>시장의 기회 위협, 경쟁</a:t>
            </a:r>
            <a:endParaRPr lang="en-US" sz="4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640080" y="2423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D4A017"/>
                </a:solidFill>
              </a:rPr>
              <a:t>제 7 장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7589520" cy="3657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2004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A017"/>
                </a:solidFill>
              </a:rPr>
              <a:t>제1절  </a:t>
            </a:r>
            <a:r>
              <a:rPr lang="en-US" sz="1100" dirty="0">
                <a:solidFill>
                  <a:srgbClr val="AECBF0"/>
                </a:solidFill>
              </a:rPr>
              <a:t>시장의 기회와 위협   </a:t>
            </a:r>
            <a:r>
              <a:rPr lang="en-US" sz="1100" b="1" dirty="0">
                <a:solidFill>
                  <a:srgbClr val="D4A017"/>
                </a:solidFill>
              </a:rPr>
              <a:t>제2절  </a:t>
            </a:r>
            <a:r>
              <a:rPr lang="en-US" sz="1100" dirty="0">
                <a:solidFill>
                  <a:srgbClr val="AECBF0"/>
                </a:solidFill>
              </a:rPr>
              <a:t>경쟁에 대한 이해   </a:t>
            </a:r>
            <a:r>
              <a:rPr lang="en-US" sz="1100" b="1" dirty="0">
                <a:solidFill>
                  <a:srgbClr val="D4A017"/>
                </a:solidFill>
              </a:rPr>
              <a:t>제3절  </a:t>
            </a:r>
            <a:r>
              <a:rPr lang="en-US" sz="1100" dirty="0">
                <a:solidFill>
                  <a:srgbClr val="AECBF0"/>
                </a:solidFill>
              </a:rPr>
              <a:t>경쟁의 개념과 유형   </a:t>
            </a:r>
            <a:r>
              <a:rPr lang="en-US" sz="1100" b="1" dirty="0">
                <a:solidFill>
                  <a:srgbClr val="D4A017"/>
                </a:solidFill>
              </a:rPr>
              <a:t>제4절  </a:t>
            </a:r>
            <a:r>
              <a:rPr lang="en-US" sz="1100" dirty="0">
                <a:solidFill>
                  <a:srgbClr val="AECBF0"/>
                </a:solidFill>
              </a:rPr>
              <a:t>경쟁의 파악·행태·선정</a:t>
            </a:r>
            <a:endParaRPr 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A86A82-7EE8-1BB6-FD38-4D18B9774706}"/>
              </a:ext>
            </a:extLst>
          </p:cNvPr>
          <p:cNvSpPr txBox="1"/>
          <p:nvPr/>
        </p:nvSpPr>
        <p:spPr>
          <a:xfrm>
            <a:off x="5357918" y="3979840"/>
            <a:ext cx="25379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800" b="1" dirty="0">
                <a:solidFill>
                  <a:srgbClr val="D4A017"/>
                </a:solidFill>
              </a:rPr>
              <a:t>담당교수</a:t>
            </a:r>
            <a:r>
              <a:rPr lang="en-US" altLang="ko-KR" sz="1800" b="1" dirty="0">
                <a:solidFill>
                  <a:srgbClr val="D4A017"/>
                </a:solidFill>
              </a:rPr>
              <a:t>  </a:t>
            </a:r>
            <a:r>
              <a:rPr lang="ko-KR" altLang="en-US" sz="1800" dirty="0">
                <a:solidFill>
                  <a:srgbClr val="AECBF0"/>
                </a:solidFill>
              </a:rPr>
              <a:t>이준혁</a:t>
            </a:r>
            <a:endParaRPr lang="en-US" altLang="ko-KR" sz="1800" dirty="0">
              <a:solidFill>
                <a:srgbClr val="AECBF0"/>
              </a:solidFill>
            </a:endParaRPr>
          </a:p>
          <a:p>
            <a:r>
              <a:rPr lang="ko-KR" altLang="en-US" sz="1800" b="1" dirty="0">
                <a:solidFill>
                  <a:srgbClr val="D4A017"/>
                </a:solidFill>
              </a:rPr>
              <a:t>제  출  자</a:t>
            </a:r>
            <a:r>
              <a:rPr lang="en-US" altLang="ko-KR" sz="1800" b="1" dirty="0">
                <a:solidFill>
                  <a:srgbClr val="D4A017"/>
                </a:solidFill>
              </a:rPr>
              <a:t>  </a:t>
            </a:r>
            <a:r>
              <a:rPr lang="ko-KR" altLang="en-US" sz="1800" dirty="0" err="1">
                <a:solidFill>
                  <a:srgbClr val="AECBF0"/>
                </a:solidFill>
              </a:rPr>
              <a:t>심세훈</a:t>
            </a:r>
            <a:endParaRPr lang="en-US" altLang="ko-KR" sz="1800" dirty="0">
              <a:solidFill>
                <a:srgbClr val="AECBF0"/>
              </a:solidFill>
            </a:endParaRPr>
          </a:p>
          <a:p>
            <a:r>
              <a:rPr lang="ko-KR" altLang="en-US" sz="1800" b="1" dirty="0">
                <a:solidFill>
                  <a:srgbClr val="D4A017"/>
                </a:solidFill>
              </a:rPr>
              <a:t>학         번</a:t>
            </a:r>
            <a:r>
              <a:rPr lang="en-US" altLang="ko-KR" sz="1800" b="1" dirty="0">
                <a:solidFill>
                  <a:srgbClr val="D4A017"/>
                </a:solidFill>
              </a:rPr>
              <a:t> </a:t>
            </a:r>
            <a:r>
              <a:rPr lang="en-US" altLang="ko-KR" sz="1800" b="1" dirty="0">
                <a:solidFill>
                  <a:schemeClr val="bg1"/>
                </a:solidFill>
              </a:rPr>
              <a:t>50250028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pp.325–329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신 시장의 창조 ②  &amp;  기회·위협·경쟁의 함수관계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1-3   신 시장의 창조 — 초기 발생적·잠재적 수요 (p.325)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2.   기회·위협·경쟁의 함수관계 (pp.326–329)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세 번째 방법: 신 시장을 창조하는 방법
</a:t>
            </a:r>
            <a:r>
              <a:rPr lang="en-US" sz="788" dirty="0">
                <a:solidFill>
                  <a:srgbClr val="FFFFFF"/>
                </a:solidFill>
              </a:rPr>
              <a:t>Incipient demand(초기 발생적 수요): 소비자 욕구는 존재하나 제품이 없는 경우</a:t>
            </a:r>
            <a:endParaRPr lang="en-US" sz="900" dirty="0"/>
          </a:p>
          <a:p>
            <a:r>
              <a:rPr lang="en-US" sz="788" dirty="0">
                <a:solidFill>
                  <a:srgbClr val="FFFFFF"/>
                </a:solidFill>
              </a:rPr>
              <a:t>Latent demand(잠재적 수요): 소비자 자신도 욕구를 모르고 있는 상태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3746" y="180365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6042" y="183794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Footie침</a:t>
            </a:r>
            <a:endParaRPr lang="en-US" sz="863" dirty="0"/>
          </a:p>
        </p:txBody>
      </p:sp>
      <p:sp>
        <p:nvSpPr>
          <p:cNvPr id="17" name="Text 15"/>
          <p:cNvSpPr/>
          <p:nvPr/>
        </p:nvSpPr>
        <p:spPr>
          <a:xfrm>
            <a:off x="1659636" y="183794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Gold Winder로 영양 스낵 시장 확대 → 1970년대 시장 규모 6배 성장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160270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042" y="219456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Starbucks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659636" y="2194560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Italy 여행 중 espresso 기가 막힌 맛 체험 → 미국에서 표준화로 대중화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516886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042" y="255117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파생 수요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659636" y="2551176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포장 물로서의 병·캔 수요 = 맥주·음료로부터 파생된 수요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2873502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042" y="290779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복합 수요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659636" y="2907792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연필과 지우개: 두 가지 이상 제품들이 함께 사용되는 경우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250692"/>
            <a:ext cx="4032504" cy="205740"/>
          </a:xfrm>
          <a:prstGeom prst="rect">
            <a:avLst/>
          </a:prstGeom>
          <a:solidFill>
            <a:srgbClr val="0B5E3A"/>
          </a:solidFill>
          <a:ln w="12700">
            <a:solidFill>
              <a:srgbClr val="0B5E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" y="3271266"/>
            <a:ext cx="3861054" cy="171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Hamel &amp; Prahalad 신시장 창조 7대 사고 (Competing for the Future)</a:t>
            </a:r>
            <a:endParaRPr lang="en-US" sz="788" dirty="0"/>
          </a:p>
        </p:txBody>
      </p:sp>
      <p:sp>
        <p:nvSpPr>
          <p:cNvPr id="29" name="Shape 27"/>
          <p:cNvSpPr/>
          <p:nvPr/>
        </p:nvSpPr>
        <p:spPr>
          <a:xfrm>
            <a:off x="267462" y="3511296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6042" y="3538728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① 어린 아이들처럼 질문한다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267462" y="3758184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042" y="3785616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② 호기심은 영역에 관계없이 무한·깊게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267462" y="4005072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042" y="4032504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③ 여러 분야를 통합·절충한다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267462" y="4251960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6042" y="4279392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④ 타 산업의 변화와 기회를 우리 산업에 적용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2283714" y="3511296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352294" y="3538728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⑤ 완전히 다른 차원에서 역행적 사고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283714" y="3758184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352294" y="3785616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⑥ 고객에게 끌리는 차원을 넘는다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2283714" y="4005072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352294" y="4032504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⑦ 인간의 아픔과 필요에 깊은 공감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848606" y="1241298"/>
            <a:ext cx="4032504" cy="20574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937760" y="1255014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📦  Domino's — 사례 1: 환경 변화에 병행한 성공</a:t>
            </a:r>
            <a:endParaRPr lang="en-US" sz="825" dirty="0"/>
          </a:p>
        </p:txBody>
      </p:sp>
      <p:sp>
        <p:nvSpPr>
          <p:cNvPr id="47" name="Text 45"/>
          <p:cNvSpPr/>
          <p:nvPr/>
        </p:nvSpPr>
        <p:spPr>
          <a:xfrm>
            <a:off x="4937760" y="1495044"/>
            <a:ext cx="3861054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1960년대 '30분 이내 배달 보증'으로 창업 → 부진 후 재부활. 2018년 말 Pizza Hut(14%)을 누르고 피자 시장점유율 17%로 1위 탈환. 'new pizza king' 별칭 획득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→ 시장 기회는 시장·환경의 변화에 병행해야만 성공 가능</a:t>
            </a:r>
            <a:endParaRPr lang="en-US" sz="788" dirty="0"/>
          </a:p>
        </p:txBody>
      </p:sp>
      <p:sp>
        <p:nvSpPr>
          <p:cNvPr id="48" name="Shape 46"/>
          <p:cNvSpPr/>
          <p:nvPr/>
        </p:nvSpPr>
        <p:spPr>
          <a:xfrm>
            <a:off x="4848606" y="2057400"/>
            <a:ext cx="4032504" cy="20574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937760" y="2071116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📉  맥콜 — 사례 2: 시장 기회의 창문은 매우 빨리 닫힌다</a:t>
            </a:r>
            <a:endParaRPr lang="en-US" sz="825" dirty="0"/>
          </a:p>
        </p:txBody>
      </p:sp>
      <p:sp>
        <p:nvSpPr>
          <p:cNvPr id="50" name="Text 48"/>
          <p:cNvSpPr/>
          <p:nvPr/>
        </p:nvSpPr>
        <p:spPr>
          <a:xfrm>
            <a:off x="4937760" y="2311146"/>
            <a:ext cx="3861054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1984년 출시 → 1988년 칠성사이다 추월, Coca-Cola 위협 수준까지 성장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1989년 여름 경쟁사들이 일제히 유류 기반 신제품 광고 전면 중단 → 맥콜 외면, 판매량 급감</a:t>
            </a:r>
            <a:endParaRPr lang="en-US" sz="788" dirty="0"/>
          </a:p>
        </p:txBody>
      </p:sp>
      <p:sp>
        <p:nvSpPr>
          <p:cNvPr id="51" name="Shape 49"/>
          <p:cNvSpPr/>
          <p:nvPr/>
        </p:nvSpPr>
        <p:spPr>
          <a:xfrm>
            <a:off x="4848606" y="2804922"/>
            <a:ext cx="4032504" cy="2057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937760" y="2818638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⏳  기회의 발견은 속도보다 내용이 필요하다</a:t>
            </a:r>
            <a:endParaRPr lang="en-US" sz="825" dirty="0"/>
          </a:p>
        </p:txBody>
      </p:sp>
      <p:sp>
        <p:nvSpPr>
          <p:cNvPr id="53" name="Shape 51"/>
          <p:cNvSpPr/>
          <p:nvPr/>
        </p:nvSpPr>
        <p:spPr>
          <a:xfrm>
            <a:off x="4848606" y="307238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0902" y="31066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All-suite 호텔</a:t>
            </a:r>
            <a:endParaRPr lang="en-US" sz="863" dirty="0"/>
          </a:p>
        </p:txBody>
      </p:sp>
      <p:sp>
        <p:nvSpPr>
          <p:cNvPr id="55" name="Text 53"/>
          <p:cNvSpPr/>
          <p:nvPr/>
        </p:nvSpPr>
        <p:spPr>
          <a:xfrm>
            <a:off x="6254496" y="31066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1970년대 도입 후 15년 정체 → 1980년대 중반부터 성장. '때가 올 때까지 기다림'</a:t>
            </a:r>
            <a:endParaRPr lang="en-US" sz="825" dirty="0"/>
          </a:p>
        </p:txBody>
      </p:sp>
      <p:sp>
        <p:nvSpPr>
          <p:cNvPr id="56" name="Shape 54"/>
          <p:cNvSpPr/>
          <p:nvPr/>
        </p:nvSpPr>
        <p:spPr>
          <a:xfrm>
            <a:off x="4848606" y="3415284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930902" y="34495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Microsoft</a:t>
            </a:r>
            <a:endParaRPr lang="en-US" sz="863" dirty="0"/>
          </a:p>
        </p:txBody>
      </p:sp>
      <p:sp>
        <p:nvSpPr>
          <p:cNvPr id="58" name="Text 56"/>
          <p:cNvSpPr/>
          <p:nvPr/>
        </p:nvSpPr>
        <p:spPr>
          <a:xfrm>
            <a:off x="6254496" y="34495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'개인 PC 중심 시대 도래'를 예측했으나 시장이 무르익을 때까지 6년을 기다림</a:t>
            </a:r>
            <a:endParaRPr lang="en-US" sz="825" dirty="0"/>
          </a:p>
        </p:txBody>
      </p:sp>
      <p:sp>
        <p:nvSpPr>
          <p:cNvPr id="59" name="Shape 57"/>
          <p:cNvSpPr/>
          <p:nvPr/>
        </p:nvSpPr>
        <p:spPr>
          <a:xfrm>
            <a:off x="4848606" y="375818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930902" y="37924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Apple</a:t>
            </a:r>
            <a:endParaRPr lang="en-US" sz="863" dirty="0"/>
          </a:p>
        </p:txBody>
      </p:sp>
      <p:sp>
        <p:nvSpPr>
          <p:cNvPr id="61" name="Text 59"/>
          <p:cNvSpPr/>
          <p:nvPr/>
        </p:nvSpPr>
        <p:spPr>
          <a:xfrm>
            <a:off x="6254496" y="37924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Time Pacing Strategy — iMac→iBook→iPod→iPhone→iPad, '느리지도 빠르지도 않게'</a:t>
            </a:r>
            <a:endParaRPr lang="en-US" sz="825" dirty="0"/>
          </a:p>
        </p:txBody>
      </p:sp>
      <p:sp>
        <p:nvSpPr>
          <p:cNvPr id="62" name="Shape 60"/>
          <p:cNvSpPr/>
          <p:nvPr/>
        </p:nvSpPr>
        <p:spPr>
          <a:xfrm>
            <a:off x="4848606" y="4101084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4930902" y="41353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Four Seasons</a:t>
            </a:r>
            <a:endParaRPr lang="en-US" sz="863" dirty="0"/>
          </a:p>
        </p:txBody>
      </p:sp>
      <p:sp>
        <p:nvSpPr>
          <p:cNvPr id="64" name="Text 62"/>
          <p:cNvSpPr/>
          <p:nvPr/>
        </p:nvSpPr>
        <p:spPr>
          <a:xfrm>
            <a:off x="6254496" y="41353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영국에서 성공 후 유럽 시장 진출을 20년이나 기다림</a:t>
            </a:r>
            <a:endParaRPr lang="en-US" sz="825" dirty="0"/>
          </a:p>
        </p:txBody>
      </p:sp>
      <p:sp>
        <p:nvSpPr>
          <p:cNvPr id="65" name="Shape 63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신 시장 창조의 세 번째 방법은 잠재적 수요를 발굴하는 것 — 기회·위협·경쟁은 함수 관계이며, 환경 변화와 병행하고 적절한 타이밍을 기다리는 것이 성공의 핵심이다.</a:t>
            </a:r>
            <a:endParaRPr lang="en-US" sz="78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pp.325–329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신 시장의 창조 ②  &amp;  기회·위협·경쟁의 함수관계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1-3   신 시장의 창조 — 초기 발생적·잠재적 수요 (p.325)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2.   기회·위협·경쟁의 함수관계 (pp.326–329)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세 번째 방법: 신 시장을 창조하는 방법
</a:t>
            </a:r>
            <a:r>
              <a:rPr lang="en-US" sz="788" dirty="0">
                <a:solidFill>
                  <a:srgbClr val="FFFFFF"/>
                </a:solidFill>
              </a:rPr>
              <a:t>Incipient demand(초기 발생적 수요): 소비자 욕구는 존재하나 제품이 없는 경우</a:t>
            </a:r>
            <a:endParaRPr lang="en-US" sz="900" dirty="0"/>
          </a:p>
          <a:p>
            <a:r>
              <a:rPr lang="en-US" sz="788" dirty="0">
                <a:solidFill>
                  <a:srgbClr val="FFFFFF"/>
                </a:solidFill>
              </a:rPr>
              <a:t>Latent demand(잠재적 수요): 소비자 자신도 욕구를 모르고 있는 상태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3746" y="180365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6042" y="183794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Footie침</a:t>
            </a:r>
            <a:endParaRPr lang="en-US" sz="863" dirty="0"/>
          </a:p>
        </p:txBody>
      </p:sp>
      <p:sp>
        <p:nvSpPr>
          <p:cNvPr id="17" name="Text 15"/>
          <p:cNvSpPr/>
          <p:nvPr/>
        </p:nvSpPr>
        <p:spPr>
          <a:xfrm>
            <a:off x="1659636" y="183794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Gold Winder로 영양 스낵 시장 확대 → 1970년대 시장 규모 6배 성장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160270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042" y="219456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Starbucks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659636" y="2194560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Italy 여행 중 espresso 기가 막힌 맛 체험 → 미국에서 표준화로 대중화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516886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042" y="255117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파생 수요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659636" y="2551176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포장 물로서의 병·캔 수요 = 맥주·음료로부터 파생된 수요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2873502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042" y="290779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복합 수요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659636" y="2907792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연필과 지우개: 두 가지 이상 제품들이 함께 사용되는 경우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250692"/>
            <a:ext cx="4032504" cy="205740"/>
          </a:xfrm>
          <a:prstGeom prst="rect">
            <a:avLst/>
          </a:prstGeom>
          <a:solidFill>
            <a:srgbClr val="0B5E3A"/>
          </a:solidFill>
          <a:ln w="12700">
            <a:solidFill>
              <a:srgbClr val="0B5E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" y="3271266"/>
            <a:ext cx="3861054" cy="171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Hamel &amp; Prahalad 신시장 창조 7대 사고 (Competing for the Future)</a:t>
            </a:r>
            <a:endParaRPr lang="en-US" sz="788" dirty="0"/>
          </a:p>
        </p:txBody>
      </p:sp>
      <p:sp>
        <p:nvSpPr>
          <p:cNvPr id="29" name="Shape 27"/>
          <p:cNvSpPr/>
          <p:nvPr/>
        </p:nvSpPr>
        <p:spPr>
          <a:xfrm>
            <a:off x="267462" y="3511296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6042" y="3538728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① 어린 아이들처럼 질문한다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267462" y="3758184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042" y="3785616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② 호기심은 영역에 관계없이 무한·깊게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267462" y="4005072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042" y="4032504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③ 여러 분야를 통합·절충한다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267462" y="4251960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6042" y="4279392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④ 타 산업의 변화와 기회를 우리 산업에 적용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2283714" y="3511296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352294" y="3538728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⑤ 완전히 다른 차원에서 역행적 사고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283714" y="3758184"/>
            <a:ext cx="1975104" cy="21945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352294" y="3785616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⑥ 고객에게 끌리는 차원을 넘는다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2283714" y="4005072"/>
            <a:ext cx="1975104" cy="21945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352294" y="4032504"/>
            <a:ext cx="18928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1E293B"/>
                </a:solidFill>
              </a:rPr>
              <a:t>⑦ 인간의 아픔과 필요에 깊은 공감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848606" y="1241298"/>
            <a:ext cx="4032504" cy="20574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937760" y="1255014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📦  Domino's — 사례 1: 환경 변화에 병행한 성공</a:t>
            </a:r>
            <a:endParaRPr lang="en-US" sz="825" dirty="0"/>
          </a:p>
        </p:txBody>
      </p:sp>
      <p:sp>
        <p:nvSpPr>
          <p:cNvPr id="47" name="Text 45"/>
          <p:cNvSpPr/>
          <p:nvPr/>
        </p:nvSpPr>
        <p:spPr>
          <a:xfrm>
            <a:off x="4937760" y="1495044"/>
            <a:ext cx="3861054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1960년대 '30분 이내 배달 보증'으로 창업 → 부진 후 재부활. 2018년 말 Pizza Hut(14%)을 누르고 피자 시장점유율 17%로 1위 탈환. 'new pizza king' 별칭 획득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→ 시장 기회는 시장·환경의 변화에 병행해야만 성공 가능</a:t>
            </a:r>
            <a:endParaRPr lang="en-US" sz="788" dirty="0"/>
          </a:p>
        </p:txBody>
      </p:sp>
      <p:sp>
        <p:nvSpPr>
          <p:cNvPr id="48" name="Shape 46"/>
          <p:cNvSpPr/>
          <p:nvPr/>
        </p:nvSpPr>
        <p:spPr>
          <a:xfrm>
            <a:off x="4848606" y="2057400"/>
            <a:ext cx="4032504" cy="20574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937760" y="2071116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📉  맥콜 — 사례 2: 시장 기회의 창문은 매우 빨리 닫힌다</a:t>
            </a:r>
            <a:endParaRPr lang="en-US" sz="825" dirty="0"/>
          </a:p>
        </p:txBody>
      </p:sp>
      <p:sp>
        <p:nvSpPr>
          <p:cNvPr id="50" name="Text 48"/>
          <p:cNvSpPr/>
          <p:nvPr/>
        </p:nvSpPr>
        <p:spPr>
          <a:xfrm>
            <a:off x="4937760" y="2311146"/>
            <a:ext cx="3861054" cy="4251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1984년 출시 → 1988년 칠성사이다 추월, Coca-Cola 위협 수준까지 성장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1989년 여름 경쟁사들이 일제히 유류 기반 신제품 광고 전면 중단 → 맥콜 외면, 판매량 급감</a:t>
            </a:r>
            <a:endParaRPr lang="en-US" sz="788" dirty="0"/>
          </a:p>
        </p:txBody>
      </p:sp>
      <p:sp>
        <p:nvSpPr>
          <p:cNvPr id="51" name="Shape 49"/>
          <p:cNvSpPr/>
          <p:nvPr/>
        </p:nvSpPr>
        <p:spPr>
          <a:xfrm>
            <a:off x="4848606" y="2804922"/>
            <a:ext cx="4032504" cy="2057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937760" y="2818638"/>
            <a:ext cx="386105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⏳  기회의 발견은 속도보다 내용이 필요하다</a:t>
            </a:r>
            <a:endParaRPr lang="en-US" sz="825" dirty="0"/>
          </a:p>
        </p:txBody>
      </p:sp>
      <p:sp>
        <p:nvSpPr>
          <p:cNvPr id="53" name="Shape 51"/>
          <p:cNvSpPr/>
          <p:nvPr/>
        </p:nvSpPr>
        <p:spPr>
          <a:xfrm>
            <a:off x="4848606" y="307238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0902" y="31066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All-suite 호텔</a:t>
            </a:r>
            <a:endParaRPr lang="en-US" sz="863" dirty="0"/>
          </a:p>
        </p:txBody>
      </p:sp>
      <p:sp>
        <p:nvSpPr>
          <p:cNvPr id="55" name="Text 53"/>
          <p:cNvSpPr/>
          <p:nvPr/>
        </p:nvSpPr>
        <p:spPr>
          <a:xfrm>
            <a:off x="6254496" y="31066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1970년대 도입 후 15년 정체 → 1980년대 중반부터 성장. '때가 올 때까지 기다림'</a:t>
            </a:r>
            <a:endParaRPr lang="en-US" sz="825" dirty="0"/>
          </a:p>
        </p:txBody>
      </p:sp>
      <p:sp>
        <p:nvSpPr>
          <p:cNvPr id="56" name="Shape 54"/>
          <p:cNvSpPr/>
          <p:nvPr/>
        </p:nvSpPr>
        <p:spPr>
          <a:xfrm>
            <a:off x="4848606" y="3415284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930902" y="34495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Microsoft</a:t>
            </a:r>
            <a:endParaRPr lang="en-US" sz="863" dirty="0"/>
          </a:p>
        </p:txBody>
      </p:sp>
      <p:sp>
        <p:nvSpPr>
          <p:cNvPr id="58" name="Text 56"/>
          <p:cNvSpPr/>
          <p:nvPr/>
        </p:nvSpPr>
        <p:spPr>
          <a:xfrm>
            <a:off x="6254496" y="34495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'개인 PC 중심 시대 도래'를 예측했으나 시장이 무르익을 때까지 6년을 기다림</a:t>
            </a:r>
            <a:endParaRPr lang="en-US" sz="825" dirty="0"/>
          </a:p>
        </p:txBody>
      </p:sp>
      <p:sp>
        <p:nvSpPr>
          <p:cNvPr id="59" name="Shape 57"/>
          <p:cNvSpPr/>
          <p:nvPr/>
        </p:nvSpPr>
        <p:spPr>
          <a:xfrm>
            <a:off x="4848606" y="375818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930902" y="37924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Apple</a:t>
            </a:r>
            <a:endParaRPr lang="en-US" sz="863" dirty="0"/>
          </a:p>
        </p:txBody>
      </p:sp>
      <p:sp>
        <p:nvSpPr>
          <p:cNvPr id="61" name="Text 59"/>
          <p:cNvSpPr/>
          <p:nvPr/>
        </p:nvSpPr>
        <p:spPr>
          <a:xfrm>
            <a:off x="6254496" y="37924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Time Pacing Strategy — iMac→iBook→iPod→iPhone→iPad, '느리지도 빠르지도 않게'</a:t>
            </a:r>
            <a:endParaRPr lang="en-US" sz="825" dirty="0"/>
          </a:p>
        </p:txBody>
      </p:sp>
      <p:sp>
        <p:nvSpPr>
          <p:cNvPr id="62" name="Shape 60"/>
          <p:cNvSpPr/>
          <p:nvPr/>
        </p:nvSpPr>
        <p:spPr>
          <a:xfrm>
            <a:off x="4848606" y="4101084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4930902" y="41353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Four Seasons</a:t>
            </a:r>
            <a:endParaRPr lang="en-US" sz="863" dirty="0"/>
          </a:p>
        </p:txBody>
      </p:sp>
      <p:sp>
        <p:nvSpPr>
          <p:cNvPr id="64" name="Text 62"/>
          <p:cNvSpPr/>
          <p:nvPr/>
        </p:nvSpPr>
        <p:spPr>
          <a:xfrm>
            <a:off x="6254496" y="41353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영국에서 성공 후 유럽 시장 진출을 20년이나 기다림</a:t>
            </a:r>
            <a:endParaRPr lang="en-US" sz="825" dirty="0"/>
          </a:p>
        </p:txBody>
      </p:sp>
      <p:sp>
        <p:nvSpPr>
          <p:cNvPr id="65" name="Shape 63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신 시장 창조의 세 번째 방법은 잠재적 수요를 발굴하는 것 — 기회·위협·경쟁은 함수 관계이며, 환경 변화와 병행하고 적절한 타이밍을 기다리는 것이 성공의 핵심이다.</a:t>
            </a:r>
            <a:endParaRPr lang="en-US" sz="7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pp.329–334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경쟁의 개념과 유형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3-1   경쟁의 개념과 의의 (pp.329–332)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3-2   경쟁의 유형 (pp.332–334)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경쟁의 의의
</a:t>
            </a:r>
            <a:r>
              <a:rPr lang="en-US" sz="788" dirty="0">
                <a:solidFill>
                  <a:srgbClr val="FFFFFF"/>
                </a:solidFill>
              </a:rPr>
              <a:t>경쟁은 시장의 위협이기도 하나, 자본주의 시장에서 자연발생적으로 생성되는 필수불가결한 존재. 경쟁이 있기 때문에 기회가 날 수 있고, 시장이 발전한다.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3746" y="1803654"/>
            <a:ext cx="4032504" cy="738632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6042" y="1837944"/>
            <a:ext cx="1440180" cy="584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시장 균형(Market Equilibrium)</a:t>
            </a:r>
            <a:endParaRPr lang="en-US" sz="863" dirty="0"/>
          </a:p>
        </p:txBody>
      </p:sp>
      <p:sp>
        <p:nvSpPr>
          <p:cNvPr id="17" name="Text 15"/>
          <p:cNvSpPr/>
          <p:nvPr/>
        </p:nvSpPr>
        <p:spPr>
          <a:xfrm>
            <a:off x="1409700" y="1837944"/>
            <a:ext cx="2739390" cy="584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소비자에게 안정을 가져다주는 의미. 경쟁은 시장의 발전과 안정을 위해 필수적인 존재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280666"/>
            <a:ext cx="4032504" cy="738632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042" y="2308606"/>
            <a:ext cx="1440180" cy="584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Coca-Cola vs Pepsi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409700" y="2230374"/>
            <a:ext cx="2739390" cy="66298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1933년 Coca-Cola가 Pepsi를 인수 기회 포기. 70여 년 후 Pepsi의 신제조법을 훔쳐 FBI 체포 사건 → 두 공룡 기업이 선의의 경쟁으로 기업 윤리 증명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833878"/>
            <a:ext cx="4032504" cy="738632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042" y="2868168"/>
            <a:ext cx="1440180" cy="584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Ultimatum Bargaining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409700" y="2868168"/>
            <a:ext cx="2739390" cy="584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두 사람 중 한 사람은 18$를 갖고, 다른 사람에게 10$ 중 일부를 줌. 가장 공정한 방법은 상대방에게 5$를 주는 것 → Coca-Cola·Pepsi는 모두 5$를 줄 것이라고 생각됨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3469640"/>
            <a:ext cx="4032504" cy="621792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042" y="3491230"/>
            <a:ext cx="1440180" cy="4922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Winner takes all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409700" y="3491230"/>
            <a:ext cx="2739390" cy="4922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경제·정치·사회의 많은 부분에서 통용되는 법칙이나, 장기적 관점에서 마케팅은 그러한 법칙이 통하지 않음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4141724"/>
            <a:ext cx="4032504" cy="56235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" y="4176014"/>
            <a:ext cx="3861054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Amazon의 독과점 횡포
</a:t>
            </a:r>
            <a:r>
              <a:rPr lang="en-US" sz="750" dirty="0">
                <a:solidFill>
                  <a:srgbClr val="FFFFFF"/>
                </a:solidFill>
              </a:rPr>
              <a:t>2014년 8월 Walt Disney 단가를 낮추지 않자 신작 영화 DVD 예약 판매 중단. 미국 DVD 시장 약 30%, 전자책 시장 약 65% 점유. 'Amazon 전술': 저가 → 경쟁 도태 → 시장 지배 강화 → 콘텐츠 공급 업자 알박. 2015년 이후 20% 상회</a:t>
            </a:r>
            <a:endParaRPr lang="en-US" sz="825" dirty="0"/>
          </a:p>
        </p:txBody>
      </p:sp>
      <p:sp>
        <p:nvSpPr>
          <p:cNvPr id="29" name="Shape 27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48606" y="1241298"/>
            <a:ext cx="4032504" cy="192024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1255014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시장 구조에 의한 분류 (표 7-7)</a:t>
            </a:r>
            <a:endParaRPr lang="en-US" sz="825" dirty="0"/>
          </a:p>
        </p:txBody>
      </p:sp>
      <p:graphicFrame>
        <p:nvGraphicFramePr>
          <p:cNvPr id="33" name="Table 0"/>
          <p:cNvGraphicFramePr>
            <a:graphicFrameLocks noGrp="1"/>
          </p:cNvGraphicFramePr>
          <p:nvPr/>
        </p:nvGraphicFramePr>
        <p:xfrm>
          <a:off x="4848606" y="1481328"/>
          <a:ext cx="4032505" cy="1091184"/>
        </p:xfrm>
        <a:graphic>
          <a:graphicData uri="http://schemas.openxmlformats.org/drawingml/2006/table">
            <a:tbl>
              <a:tblPr/>
              <a:tblGrid>
                <a:gridCol w="806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5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65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1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시장 구조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독점 (Monopoly)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32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과점 (Oligopoly)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C2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독점적 경쟁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7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완전 경쟁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C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공급자 수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소수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다수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최대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공급자 지배력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최대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높음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낮음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없음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호텔산업 예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국가 전기·가스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서울 특1급 호텔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일반 호텔 시장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이론상 존재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Shape 31"/>
          <p:cNvSpPr/>
          <p:nvPr/>
        </p:nvSpPr>
        <p:spPr>
          <a:xfrm>
            <a:off x="4848606" y="2750058"/>
            <a:ext cx="4032504" cy="192024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937760" y="2751074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개념적 분류: 거시적 경쟁 → 미시적 경쟁 4단계</a:t>
            </a:r>
            <a:endParaRPr lang="en-US" sz="825" dirty="0"/>
          </a:p>
        </p:txBody>
      </p:sp>
      <p:sp>
        <p:nvSpPr>
          <p:cNvPr id="36" name="Shape 33"/>
          <p:cNvSpPr/>
          <p:nvPr/>
        </p:nvSpPr>
        <p:spPr>
          <a:xfrm>
            <a:off x="4848606" y="2997962"/>
            <a:ext cx="288036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48606" y="2997962"/>
            <a:ext cx="28803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①</a:t>
            </a:r>
            <a:endParaRPr lang="en-US" sz="1200" dirty="0"/>
          </a:p>
        </p:txBody>
      </p:sp>
      <p:sp>
        <p:nvSpPr>
          <p:cNvPr id="38" name="Shape 35"/>
          <p:cNvSpPr/>
          <p:nvPr/>
        </p:nvSpPr>
        <p:spPr>
          <a:xfrm>
            <a:off x="5177790" y="2997962"/>
            <a:ext cx="3703320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5246370" y="3018536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0D7C8F"/>
                </a:solidFill>
              </a:rPr>
              <a:t>거시적 경쟁 (산업 내)</a:t>
            </a:r>
            <a:endParaRPr lang="en-US" sz="863" dirty="0"/>
          </a:p>
        </p:txBody>
      </p:sp>
      <p:sp>
        <p:nvSpPr>
          <p:cNvPr id="40" name="Text 37"/>
          <p:cNvSpPr/>
          <p:nvPr/>
        </p:nvSpPr>
        <p:spPr>
          <a:xfrm>
            <a:off x="5246370" y="3176270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동일 소비자 욕구를 추구하는 모든 기업 — 슈퍼마켓 야채 코너 ~ 고급 레스토랑</a:t>
            </a:r>
            <a:endParaRPr lang="en-US" sz="788" dirty="0"/>
          </a:p>
        </p:txBody>
      </p:sp>
      <p:sp>
        <p:nvSpPr>
          <p:cNvPr id="41" name="Shape 38"/>
          <p:cNvSpPr/>
          <p:nvPr/>
        </p:nvSpPr>
        <p:spPr>
          <a:xfrm>
            <a:off x="4848606" y="3395726"/>
            <a:ext cx="288036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4848606" y="3395726"/>
            <a:ext cx="28803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②</a:t>
            </a:r>
            <a:endParaRPr lang="en-US" sz="1200" dirty="0"/>
          </a:p>
        </p:txBody>
      </p:sp>
      <p:sp>
        <p:nvSpPr>
          <p:cNvPr id="43" name="Shape 40"/>
          <p:cNvSpPr/>
          <p:nvPr/>
        </p:nvSpPr>
        <p:spPr>
          <a:xfrm>
            <a:off x="5177790" y="3395726"/>
            <a:ext cx="3703320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5246370" y="3416300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A7A4A"/>
                </a:solidFill>
              </a:rPr>
              <a:t>제품 계층(Product Class)</a:t>
            </a:r>
            <a:endParaRPr lang="en-US" sz="863" dirty="0"/>
          </a:p>
        </p:txBody>
      </p:sp>
      <p:sp>
        <p:nvSpPr>
          <p:cNvPr id="45" name="Text 42"/>
          <p:cNvSpPr/>
          <p:nvPr/>
        </p:nvSpPr>
        <p:spPr>
          <a:xfrm>
            <a:off x="5246370" y="3574034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유사한 고객·제품 서비스를 제공하는 기업 — KFC, Subway, Taco Bell 등</a:t>
            </a:r>
            <a:endParaRPr lang="en-US" sz="788" dirty="0"/>
          </a:p>
        </p:txBody>
      </p:sp>
      <p:sp>
        <p:nvSpPr>
          <p:cNvPr id="46" name="Shape 43"/>
          <p:cNvSpPr/>
          <p:nvPr/>
        </p:nvSpPr>
        <p:spPr>
          <a:xfrm>
            <a:off x="4848606" y="3793490"/>
            <a:ext cx="288036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4848606" y="3793490"/>
            <a:ext cx="28803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③</a:t>
            </a:r>
            <a:endParaRPr lang="en-US" sz="1200" dirty="0"/>
          </a:p>
        </p:txBody>
      </p:sp>
      <p:sp>
        <p:nvSpPr>
          <p:cNvPr id="48" name="Shape 45"/>
          <p:cNvSpPr/>
          <p:nvPr/>
        </p:nvSpPr>
        <p:spPr>
          <a:xfrm>
            <a:off x="5177790" y="3793490"/>
            <a:ext cx="3703320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5246370" y="3814064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C05C20"/>
                </a:solidFill>
              </a:rPr>
              <a:t>제품 형태(Product Form)</a:t>
            </a:r>
            <a:endParaRPr lang="en-US" sz="863" dirty="0"/>
          </a:p>
        </p:txBody>
      </p:sp>
      <p:sp>
        <p:nvSpPr>
          <p:cNvPr id="50" name="Text 47"/>
          <p:cNvSpPr/>
          <p:nvPr/>
        </p:nvSpPr>
        <p:spPr>
          <a:xfrm>
            <a:off x="5246370" y="3971798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제품 형태가 같은 기업 — Burger King, Wendy's, Hardee's, IN-N-OUT Burger</a:t>
            </a:r>
            <a:endParaRPr lang="en-US" sz="788" dirty="0"/>
          </a:p>
        </p:txBody>
      </p:sp>
      <p:sp>
        <p:nvSpPr>
          <p:cNvPr id="51" name="Shape 48"/>
          <p:cNvSpPr/>
          <p:nvPr/>
        </p:nvSpPr>
        <p:spPr>
          <a:xfrm>
            <a:off x="4848606" y="4191254"/>
            <a:ext cx="288036" cy="41148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4848606" y="4191254"/>
            <a:ext cx="28803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④</a:t>
            </a:r>
            <a:endParaRPr lang="en-US" sz="1200" dirty="0"/>
          </a:p>
        </p:txBody>
      </p:sp>
      <p:sp>
        <p:nvSpPr>
          <p:cNvPr id="53" name="Shape 50"/>
          <p:cNvSpPr/>
          <p:nvPr/>
        </p:nvSpPr>
        <p:spPr>
          <a:xfrm>
            <a:off x="5177790" y="4191254"/>
            <a:ext cx="3703320" cy="41148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5246370" y="4211828"/>
            <a:ext cx="360730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B83232"/>
                </a:solidFill>
              </a:rPr>
              <a:t>미시적 경쟁 (최종 선별)</a:t>
            </a:r>
            <a:endParaRPr lang="en-US" sz="863" dirty="0"/>
          </a:p>
        </p:txBody>
      </p:sp>
      <p:sp>
        <p:nvSpPr>
          <p:cNvPr id="55" name="Text 52"/>
          <p:cNvSpPr/>
          <p:nvPr/>
        </p:nvSpPr>
        <p:spPr>
          <a:xfrm>
            <a:off x="5246370" y="4369562"/>
            <a:ext cx="3607308" cy="233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경쟁하기를 원하는 기업과의 경쟁 — McDonald's 미시적 경쟁 대상은 Chick-fil-A, Shake Shack</a:t>
            </a:r>
            <a:endParaRPr lang="en-US" sz="788" dirty="0"/>
          </a:p>
        </p:txBody>
      </p:sp>
      <p:sp>
        <p:nvSpPr>
          <p:cNvPr id="56" name="Shape 53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경쟁은 시장 발전과 안정을 위한 필수 요소 — 시장 구조는 독점→과점→독점적 경쟁→완전 경쟁이며, 개념적으로는 거시적 경쟁(산업 전체)에서 미시적 경쟁(선별된 최종 경쟁 대상)까지 4단계로 구분된다.</a:t>
            </a:r>
            <a:endParaRPr lang="en-US" sz="7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pp.334–337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경쟁의 파악  &amp;  경쟁의 행태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4-1   경쟁의 파악 (pp.334–335)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4-2   경쟁의 행태 (pp.335–337)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경쟁 대상 파악은 마케팅 최대 난제
</a:t>
            </a:r>
            <a:r>
              <a:rPr lang="en-US" sz="788" dirty="0">
                <a:solidFill>
                  <a:srgbClr val="FFFFFF"/>
                </a:solidFill>
              </a:rPr>
              <a:t>경쟁은 기업이 가장 무서워하는 적. 산업·제품 계층·제품 형태·브랜드 수준에서 경쟁이 형성됨. 모든 마케팅 과업 중 가장 어려운 것 중 하나가 경쟁 대상의 정확한 파악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3746" y="180365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6042" y="1837944"/>
            <a:ext cx="130302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Brand Switching</a:t>
            </a:r>
            <a:endParaRPr lang="en-US" sz="863" dirty="0"/>
          </a:p>
        </p:txBody>
      </p:sp>
      <p:sp>
        <p:nvSpPr>
          <p:cNvPr id="17" name="Text 15"/>
          <p:cNvSpPr/>
          <p:nvPr/>
        </p:nvSpPr>
        <p:spPr>
          <a:xfrm>
            <a:off x="1282700" y="1837944"/>
            <a:ext cx="286639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기존 고객들의 브랜드 전환 대상을 찾아내는 것이 가장 효과적인 방법. 그 전환 대상은 대체재의 가능성이 높기 때문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189734"/>
            <a:ext cx="4032504" cy="38735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042" y="2282190"/>
            <a:ext cx="130302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질문법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282700" y="2282190"/>
            <a:ext cx="286639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'만약 우리 호텔이 없다면, 당신들은 어느 호텔을 방문하겠습니까?' — Hilton 고객이 Renaissance를 찾는 이유를 파악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634996"/>
            <a:ext cx="4032504" cy="473202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042" y="2669286"/>
            <a:ext cx="130302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Howard Johnson's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282700" y="2669286"/>
            <a:ext cx="286639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1930년~60년대 환대산업 최대 기업. 중·고급·family·casual 경쟁이 치열한 시장에 뛰어들어 자조로써 막대한 투자를 감당하지 못해 몰락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3155442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042" y="3189732"/>
            <a:ext cx="130302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McDonald's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282700" y="3189732"/>
            <a:ext cx="286639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거시적 경쟁 대상은 슈퍼마켓 등 음식 판매점. 미시적 경쟁 대상은 Burger King이 아니라 Chick-fil-A, Shake Shack Inc.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4054602"/>
            <a:ext cx="4032504" cy="617220"/>
          </a:xfrm>
          <a:prstGeom prst="rect">
            <a:avLst/>
          </a:prstGeom>
          <a:solidFill>
            <a:srgbClr val="12304A"/>
          </a:solidFill>
          <a:ln w="12700">
            <a:solidFill>
              <a:srgbClr val="1230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" y="4095750"/>
            <a:ext cx="3861054" cy="5623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Ritz-Carlton의 역설
</a:t>
            </a:r>
            <a:r>
              <a:rPr lang="en-US" sz="788" dirty="0">
                <a:solidFill>
                  <a:srgbClr val="FFFFFF"/>
                </a:solidFill>
              </a:rPr>
              <a:t>Malcolm Baldrige Award 1992년·1999년 두 번 수상 → '경쟁 대상이 없다'고 선언
</a:t>
            </a:r>
            <a:r>
              <a:rPr lang="en-US" sz="750" dirty="0">
                <a:solidFill>
                  <a:srgbClr val="AECBF0"/>
                </a:solidFill>
              </a:rPr>
              <a:t>→ 그러나 수많은 호텔들이 Ritz-Carlton을 경쟁 대상으로 벤치마킹하고 있으며, 불가피하게 경쟁이 치열해지는 것이 현실. 경쟁은 매우 상대적인 개념이다.</a:t>
            </a:r>
            <a:endParaRPr lang="en-US" sz="825" dirty="0"/>
          </a:p>
        </p:txBody>
      </p:sp>
      <p:sp>
        <p:nvSpPr>
          <p:cNvPr id="29" name="Shape 27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48606" y="1241298"/>
            <a:ext cx="4032504" cy="49377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과점의 연속체(Continuum of Oligopoly)
</a:t>
            </a:r>
            <a:r>
              <a:rPr lang="en-US" sz="788" dirty="0">
                <a:solidFill>
                  <a:srgbClr val="FFFFFF"/>
                </a:solidFill>
              </a:rPr>
              <a:t>전 세계 호텔 시장의 경쟁은 과점적 경쟁(oligopolistic competition)이 연속적으로 이루어짐. 이 상황에서 기업 행태를 설명하는 것이 Prisoner's Dilemma Game 이론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848606" y="1796796"/>
            <a:ext cx="4032504" cy="192024"/>
          </a:xfrm>
          <a:prstGeom prst="rect">
            <a:avLst/>
          </a:prstGeom>
          <a:solidFill>
            <a:srgbClr val="3A1F6E"/>
          </a:solidFill>
          <a:ln w="12700">
            <a:solidFill>
              <a:srgbClr val="3A1F6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37760" y="1810512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FFFFFF"/>
                </a:solidFill>
              </a:rPr>
              <a:t>표 7-8  Prisoner's Dilemma Game — 두 호텔의 객실 요금 전략</a:t>
            </a:r>
            <a:endParaRPr lang="en-US" sz="788" dirty="0"/>
          </a:p>
        </p:txBody>
      </p:sp>
      <p:graphicFrame>
        <p:nvGraphicFramePr>
          <p:cNvPr id="35" name="Table 0"/>
          <p:cNvGraphicFramePr>
            <a:graphicFrameLocks noGrp="1"/>
          </p:cNvGraphicFramePr>
          <p:nvPr/>
        </p:nvGraphicFramePr>
        <p:xfrm>
          <a:off x="4848606" y="2029968"/>
          <a:ext cx="4032504" cy="699516"/>
        </p:xfrm>
        <a:graphic>
          <a:graphicData uri="http://schemas.openxmlformats.org/drawingml/2006/table">
            <a:tbl>
              <a:tblPr/>
              <a:tblGrid>
                <a:gridCol w="1344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1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A호텔 $300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D8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A호텔 $200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32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B호텔 $300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D8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100K / 100K  ✓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(130K) / 40K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B호텔 $200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32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40K / (130K)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70K / 70K  ★ Nash 균형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" name="Text 33"/>
          <p:cNvSpPr/>
          <p:nvPr/>
        </p:nvSpPr>
        <p:spPr>
          <a:xfrm>
            <a:off x="4937760" y="2825496"/>
            <a:ext cx="386105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★ Nash 균형: 두 호텔 모두 $200으로 경쟁 → 시장 최소 매출 140K. 서로 협조하면 $300으로 시장 최대화 가능</a:t>
            </a:r>
            <a:endParaRPr lang="en-US" sz="750" dirty="0"/>
          </a:p>
        </p:txBody>
      </p:sp>
      <p:sp>
        <p:nvSpPr>
          <p:cNvPr id="37" name="Shape 34"/>
          <p:cNvSpPr/>
          <p:nvPr/>
        </p:nvSpPr>
        <p:spPr>
          <a:xfrm>
            <a:off x="4848606" y="3113532"/>
            <a:ext cx="4032504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937760" y="3127248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☕  Starbucks — 경쟁도 기회가 된다</a:t>
            </a:r>
            <a:endParaRPr lang="en-US" sz="825" dirty="0"/>
          </a:p>
        </p:txBody>
      </p:sp>
      <p:sp>
        <p:nvSpPr>
          <p:cNvPr id="39" name="Text 36"/>
          <p:cNvSpPr/>
          <p:nvPr/>
        </p:nvSpPr>
        <p:spPr>
          <a:xfrm>
            <a:off x="4937760" y="3360420"/>
            <a:ext cx="3861054" cy="5623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1980년대 Folgers·Maxwell House·Hills Brothers 3사가 시장 균형 유지 → 브랜드 충성도 붕괴 → 알려지지 않은 Starbucks 등장 → 고급 취향의 커피 향기, browser-friendly 제품 다양화, 프리미엄 가격 전략으로 시장 혼들어 놓음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→ 드문 경우이지만 경쟁이 오히려 시장의 기회가 될 수 있다</a:t>
            </a:r>
            <a:endParaRPr lang="en-US" sz="788" dirty="0"/>
          </a:p>
        </p:txBody>
      </p:sp>
      <p:sp>
        <p:nvSpPr>
          <p:cNvPr id="40" name="Shape 37"/>
          <p:cNvSpPr/>
          <p:nvPr/>
        </p:nvSpPr>
        <p:spPr>
          <a:xfrm>
            <a:off x="4848606" y="3977640"/>
            <a:ext cx="4032504" cy="24003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4937760" y="4011930"/>
            <a:ext cx="386105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i="1" dirty="0">
                <a:solidFill>
                  <a:srgbClr val="FFFFFF"/>
                </a:solidFill>
              </a:rPr>
              <a:t>경쟁은 위협의 근원이나, 경우에 따라 기회를 제공하기도 한다. 경쟁은 매우 상대적인 개념이다.</a:t>
            </a:r>
            <a:endParaRPr lang="en-US" sz="788" dirty="0"/>
          </a:p>
        </p:txBody>
      </p:sp>
      <p:sp>
        <p:nvSpPr>
          <p:cNvPr id="42" name="Shape 39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Brand Switching으로 경쟁 대상을 파악하고, Prisoner's Dilemma Game처럼 과점 시장에서는 묵시적 협조가 Nash 균형보다 유리하다. 단, 경쟁은 때로 기회가 된다(Starbucks 사례).</a:t>
            </a:r>
            <a:endParaRPr lang="en-US" sz="7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pp.338–352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 대상의 선정  —  부문별 사례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4-3   AccorHotels vs Airbnb  &amp;  커피·호텔 부문 (pp.338–345)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4-3   항공·렌터카·틈새 시장 전략 (pp.346–352)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192024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55014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🏨  AccorHotels vs Airbnb — 미시적 경쟁의 핵심 사례</a:t>
            </a:r>
            <a:endParaRPr lang="en-US" sz="825" dirty="0"/>
          </a:p>
        </p:txBody>
      </p:sp>
      <p:sp>
        <p:nvSpPr>
          <p:cNvPr id="15" name="Shape 13"/>
          <p:cNvSpPr/>
          <p:nvPr/>
        </p:nvSpPr>
        <p:spPr>
          <a:xfrm>
            <a:off x="253746" y="1495044"/>
            <a:ext cx="960120" cy="49377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3746" y="1495044"/>
            <a:ext cx="960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900" b="1" dirty="0">
                <a:solidFill>
                  <a:srgbClr val="FFFFFF"/>
                </a:solidFill>
              </a:rPr>
              <a:t>AccorHotels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255014" y="1495044"/>
            <a:ext cx="3031236" cy="49377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30452" y="1549908"/>
            <a:ext cx="290093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CEO Bazin: Facebook·Tencent·Baidu·Apple과 경쟁. 투숙객 90%가 2박 이하, B2B 70%. 유럽·Africa에서 e-commerce 강화. Onefinestay 등 공유 경제 기업 인수</a:t>
            </a:r>
            <a:endParaRPr lang="en-US" sz="788" dirty="0"/>
          </a:p>
        </p:txBody>
      </p:sp>
      <p:sp>
        <p:nvSpPr>
          <p:cNvPr id="19" name="Shape 17"/>
          <p:cNvSpPr/>
          <p:nvPr/>
        </p:nvSpPr>
        <p:spPr>
          <a:xfrm>
            <a:off x="253746" y="2057400"/>
            <a:ext cx="960120" cy="49377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3746" y="2057400"/>
            <a:ext cx="960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900" b="1" dirty="0">
                <a:solidFill>
                  <a:srgbClr val="FFFFFF"/>
                </a:solidFill>
              </a:rPr>
              <a:t>Airbnb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255014" y="2057400"/>
            <a:ext cx="3031236" cy="49377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30452" y="2112264"/>
            <a:ext cx="290093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투숙객 90% 이상이 3박 이상. B2C 90%(레저 여행객). 서비스 지향이 아닌 platform 기업. 2009년 금융위기 후 저렴한 숙소 니즈로 급성장</a:t>
            </a:r>
            <a:endParaRPr lang="en-US" sz="788" dirty="0"/>
          </a:p>
        </p:txBody>
      </p:sp>
      <p:sp>
        <p:nvSpPr>
          <p:cNvPr id="23" name="Shape 21"/>
          <p:cNvSpPr/>
          <p:nvPr/>
        </p:nvSpPr>
        <p:spPr>
          <a:xfrm>
            <a:off x="253746" y="2674620"/>
            <a:ext cx="4032504" cy="205740"/>
          </a:xfrm>
          <a:prstGeom prst="rect">
            <a:avLst/>
          </a:prstGeom>
          <a:solidFill>
            <a:srgbClr val="0A4D5E"/>
          </a:solidFill>
          <a:ln w="12700">
            <a:solidFill>
              <a:srgbClr val="0A4D5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2900" y="2695194"/>
            <a:ext cx="3861054" cy="171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→ AccorHotels와 Airbnb는 전혀 다른 길 선택 — 이것이 미시적 경쟁 개념의 핵심. 경쟁 대상 선정이 마케팅 전략 계획 전반에 영향</a:t>
            </a:r>
            <a:endParaRPr lang="en-US" sz="788" dirty="0"/>
          </a:p>
        </p:txBody>
      </p:sp>
      <p:sp>
        <p:nvSpPr>
          <p:cNvPr id="25" name="Shape 23"/>
          <p:cNvSpPr/>
          <p:nvPr/>
        </p:nvSpPr>
        <p:spPr>
          <a:xfrm>
            <a:off x="253746" y="2935224"/>
            <a:ext cx="4032504" cy="19202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2900" y="2948940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☕  커피 부문 경쟁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182112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6042" y="321640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McCafe vs Starbucks</a:t>
            </a:r>
            <a:endParaRPr lang="en-US" sz="863" dirty="0"/>
          </a:p>
        </p:txBody>
      </p:sp>
      <p:sp>
        <p:nvSpPr>
          <p:cNvPr id="29" name="Text 27"/>
          <p:cNvSpPr/>
          <p:nvPr/>
        </p:nvSpPr>
        <p:spPr>
          <a:xfrm>
            <a:off x="1492250" y="3216402"/>
            <a:ext cx="265684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McDonald's McCafe가 Starbucks보다 15~20% 저렴하게 고급 커피 출시 → Starbucks 매출 15~20% 차지</a:t>
            </a:r>
            <a:endParaRPr lang="en-US" sz="825" dirty="0"/>
          </a:p>
        </p:txBody>
      </p:sp>
      <p:sp>
        <p:nvSpPr>
          <p:cNvPr id="30" name="Shape 28"/>
          <p:cNvSpPr/>
          <p:nvPr/>
        </p:nvSpPr>
        <p:spPr>
          <a:xfrm>
            <a:off x="253746" y="3497580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6042" y="353187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Dunkin' Brands</a:t>
            </a:r>
            <a:endParaRPr lang="en-US" sz="863" dirty="0"/>
          </a:p>
        </p:txBody>
      </p:sp>
      <p:sp>
        <p:nvSpPr>
          <p:cNvPr id="32" name="Text 30"/>
          <p:cNvSpPr/>
          <p:nvPr/>
        </p:nvSpPr>
        <p:spPr>
          <a:xfrm>
            <a:off x="1492250" y="3531870"/>
            <a:ext cx="265684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'beverage-led brand &amp; coffee leader' 슬로건으로 점심 시장까지 공략. 65%의 고객이 아침에 커피+도넛</a:t>
            </a:r>
            <a:endParaRPr lang="en-US" sz="825" dirty="0"/>
          </a:p>
        </p:txBody>
      </p:sp>
      <p:sp>
        <p:nvSpPr>
          <p:cNvPr id="33" name="Shape 31"/>
          <p:cNvSpPr/>
          <p:nvPr/>
        </p:nvSpPr>
        <p:spPr>
          <a:xfrm>
            <a:off x="253746" y="3813048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042" y="384733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Blue Bottle Coffee</a:t>
            </a:r>
            <a:endParaRPr lang="en-US" sz="863" dirty="0"/>
          </a:p>
        </p:txBody>
      </p:sp>
      <p:sp>
        <p:nvSpPr>
          <p:cNvPr id="35" name="Text 33"/>
          <p:cNvSpPr/>
          <p:nvPr/>
        </p:nvSpPr>
        <p:spPr>
          <a:xfrm>
            <a:off x="1492250" y="3847338"/>
            <a:ext cx="265684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2017년 Nestle가 인수, 한국 진출. 핸드 드립으로 천천히 내리는 고품질 커피 — roasting 후 48시간 이내 원두</a:t>
            </a:r>
            <a:endParaRPr lang="en-US" sz="825" dirty="0"/>
          </a:p>
        </p:txBody>
      </p:sp>
      <p:sp>
        <p:nvSpPr>
          <p:cNvPr id="36" name="Shape 34"/>
          <p:cNvSpPr/>
          <p:nvPr/>
        </p:nvSpPr>
        <p:spPr>
          <a:xfrm>
            <a:off x="253746" y="4128516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6042" y="416280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Boutique 호텔</a:t>
            </a:r>
            <a:endParaRPr lang="en-US" sz="863" dirty="0"/>
          </a:p>
        </p:txBody>
      </p:sp>
      <p:sp>
        <p:nvSpPr>
          <p:cNvPr id="38" name="Text 36"/>
          <p:cNvSpPr/>
          <p:nvPr/>
        </p:nvSpPr>
        <p:spPr>
          <a:xfrm>
            <a:off x="1492250" y="4162806"/>
            <a:ext cx="265684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LVMH의 Cheval Blanc, Palazzo Versace, Bali의 Bulgari, Dubai의 Armani Hotel 등 명품 기업의 호텔 진출</a:t>
            </a:r>
            <a:endParaRPr lang="en-US" sz="825" dirty="0"/>
          </a:p>
        </p:txBody>
      </p:sp>
      <p:sp>
        <p:nvSpPr>
          <p:cNvPr id="39" name="Shape 37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848606" y="1241298"/>
            <a:ext cx="4032504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7760" y="1255014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✈  Southwest Airlines — 틈새 시장 공략의 정석</a:t>
            </a:r>
            <a:endParaRPr lang="en-US" sz="825" dirty="0"/>
          </a:p>
        </p:txBody>
      </p:sp>
      <p:sp>
        <p:nvSpPr>
          <p:cNvPr id="43" name="Text 41"/>
          <p:cNvSpPr/>
          <p:nvPr/>
        </p:nvSpPr>
        <p:spPr>
          <a:xfrm>
            <a:off x="4937760" y="1481328"/>
            <a:ext cx="3861054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기존 'hub &amp; spokes' 방식 대신 point-to-point 방식: ①대도시보다 중소 도시 ②시간 업수·출발 간격 최소화 ③작은 활주로 ④티켓팅 비용 최소화 ⑤기내 서비스 제한 ⑥국내선만 전문. 2019년 기준 약 70% 고객이 직항 노선 이용</a:t>
            </a:r>
            <a:endParaRPr lang="en-US" sz="788" dirty="0"/>
          </a:p>
        </p:txBody>
      </p:sp>
      <p:sp>
        <p:nvSpPr>
          <p:cNvPr id="44" name="Shape 42"/>
          <p:cNvSpPr/>
          <p:nvPr/>
        </p:nvSpPr>
        <p:spPr>
          <a:xfrm>
            <a:off x="4848606" y="2016252"/>
            <a:ext cx="4032504" cy="45948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0902" y="205054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Enterprise 렌터카</a:t>
            </a:r>
            <a:endParaRPr lang="en-US" sz="863" dirty="0"/>
          </a:p>
        </p:txBody>
      </p:sp>
      <p:sp>
        <p:nvSpPr>
          <p:cNvPr id="46" name="Text 44"/>
          <p:cNvSpPr/>
          <p:nvPr/>
        </p:nvSpPr>
        <p:spPr>
          <a:xfrm>
            <a:off x="5865495" y="2057400"/>
            <a:ext cx="3067050" cy="3980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Hertz·Avis 시장선도자와 달리 도난·고장 차 고객 우선 대여. 낮 시간 영업, 픽업 서비스, 저비용으로 틈새 공략 → 2010년 Hertz 매출 초과, 세계 150개국 진출</a:t>
            </a:r>
            <a:endParaRPr lang="en-US" sz="825" dirty="0"/>
          </a:p>
        </p:txBody>
      </p:sp>
      <p:sp>
        <p:nvSpPr>
          <p:cNvPr id="47" name="Shape 45"/>
          <p:cNvSpPr/>
          <p:nvPr/>
        </p:nvSpPr>
        <p:spPr>
          <a:xfrm>
            <a:off x="4848606" y="2585720"/>
            <a:ext cx="4032504" cy="445262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95291" y="267385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IKEA</a:t>
            </a:r>
            <a:endParaRPr lang="en-US" sz="863" dirty="0"/>
          </a:p>
        </p:txBody>
      </p:sp>
      <p:sp>
        <p:nvSpPr>
          <p:cNvPr id="49" name="Text 47"/>
          <p:cNvSpPr/>
          <p:nvPr/>
        </p:nvSpPr>
        <p:spPr>
          <a:xfrm>
            <a:off x="5814060" y="2613152"/>
            <a:ext cx="3067050" cy="3835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'적정(최소) 가격의 탁월한 디자인'이라는 신 개념으로 전 세계 400개+ 매장. 셀프 서비스 조립을 오히려 저가 실현의 수단으로 활용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4848606" y="3126994"/>
            <a:ext cx="4032504" cy="466598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930902" y="316128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Zipcar</a:t>
            </a:r>
            <a:endParaRPr lang="en-US" sz="863" dirty="0"/>
          </a:p>
        </p:txBody>
      </p:sp>
      <p:sp>
        <p:nvSpPr>
          <p:cNvPr id="52" name="Text 50"/>
          <p:cNvSpPr/>
          <p:nvPr/>
        </p:nvSpPr>
        <p:spPr>
          <a:xfrm>
            <a:off x="5676900" y="3161284"/>
            <a:ext cx="3067050" cy="432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시간 단위 렌터카로 신 개념 시장 창조. 시간 단위 요금, 보험·연료비 포함. RFID 카드로 간편한 차량 인도 시스템. 대한민국의 Greencar 등 유사 기업 등장</a:t>
            </a:r>
            <a:endParaRPr lang="en-US" sz="825" dirty="0"/>
          </a:p>
        </p:txBody>
      </p:sp>
      <p:sp>
        <p:nvSpPr>
          <p:cNvPr id="53" name="Shape 51"/>
          <p:cNvSpPr/>
          <p:nvPr/>
        </p:nvSpPr>
        <p:spPr>
          <a:xfrm>
            <a:off x="4848606" y="3698240"/>
            <a:ext cx="4032504" cy="43027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0902" y="373253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Home rental</a:t>
            </a:r>
            <a:endParaRPr lang="en-US" sz="863" dirty="0"/>
          </a:p>
        </p:txBody>
      </p:sp>
      <p:sp>
        <p:nvSpPr>
          <p:cNvPr id="55" name="Text 53"/>
          <p:cNvSpPr/>
          <p:nvPr/>
        </p:nvSpPr>
        <p:spPr>
          <a:xfrm>
            <a:off x="5676900" y="3732530"/>
            <a:ext cx="3067050" cy="3754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Marriott이 'home sharing' 사업 확대. Choice Hotels는 RedAwning과 파트너십으로 2만개 이상 숙박소 보유. Airbnb는 2018년부터 고급 지향 계획 발표</a:t>
            </a:r>
            <a:endParaRPr lang="en-US" sz="825" dirty="0"/>
          </a:p>
        </p:txBody>
      </p:sp>
      <p:sp>
        <p:nvSpPr>
          <p:cNvPr id="56" name="Shape 54"/>
          <p:cNvSpPr/>
          <p:nvPr/>
        </p:nvSpPr>
        <p:spPr>
          <a:xfrm>
            <a:off x="4848606" y="4170934"/>
            <a:ext cx="4032504" cy="24003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937760" y="4205224"/>
            <a:ext cx="386105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i="1" dirty="0">
                <a:solidFill>
                  <a:srgbClr val="FFFFFF"/>
                </a:solidFill>
              </a:rPr>
              <a:t>경쟁 대상을 선정한다는 의미는 밀히 선별하는 것만이 아님 — 틈새(niche)의 경우처럼 오히려 경쟁 대상을 피하는 것도 이 주제에 포함된다.</a:t>
            </a:r>
            <a:endParaRPr lang="en-US" sz="788" dirty="0"/>
          </a:p>
        </p:txBody>
      </p:sp>
      <p:sp>
        <p:nvSpPr>
          <p:cNvPr id="58" name="Shape 56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경쟁 대상의 선정은 미시적 경쟁 개념에 기반 — AccorHotels·Airbnb처럼 전혀 다른 길을 택하는 것이 가능하며, Southwest·Enterprise·Zipcar처럼 틈새를 공략하거나 경쟁을 회피하는 전략도 핵심이다.</a:t>
            </a:r>
            <a:endParaRPr lang="en-US" sz="7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p.352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경쟁의 목적  —  Market Share vs Mind Share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4-4   Market Share vs Mind Share (p.352)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Lanchester의 법칙  &amp;  시장점유율 8단계 (p.352)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7"/>
            <a:ext cx="4032504" cy="627508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29"/>
            <a:ext cx="3861054" cy="55206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75" b="1" dirty="0">
                <a:solidFill>
                  <a:srgbClr val="D4A017"/>
                </a:solidFill>
              </a:rPr>
              <a:t>경쟁의 목적은 무엇인가?
</a:t>
            </a:r>
            <a:r>
              <a:rPr lang="en-US" sz="825" dirty="0">
                <a:solidFill>
                  <a:srgbClr val="FFFFFF"/>
                </a:solidFill>
              </a:rPr>
              <a:t>1차적으로 시장점유율(Market Share)의 제고. 그러나 기업의 MS를 궁극적으로 결정하는 것은 외형적으로는 매출액이지만, 실제로는 고객의 Mind Share(마음점유율)다.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253746" y="1985391"/>
            <a:ext cx="1968246" cy="260604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3746" y="1985391"/>
            <a:ext cx="19682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63" b="1" dirty="0">
                <a:solidFill>
                  <a:srgbClr val="FFFFFF"/>
                </a:solidFill>
              </a:rPr>
              <a:t>Market Share (시장점유율)</a:t>
            </a:r>
            <a:endParaRPr lang="en-US" sz="863" dirty="0"/>
          </a:p>
        </p:txBody>
      </p:sp>
      <p:sp>
        <p:nvSpPr>
          <p:cNvPr id="17" name="Shape 15"/>
          <p:cNvSpPr/>
          <p:nvPr/>
        </p:nvSpPr>
        <p:spPr>
          <a:xfrm>
            <a:off x="253746" y="2245995"/>
            <a:ext cx="1968246" cy="157734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2900" y="2294001"/>
            <a:ext cx="1796796" cy="14950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• 경쟁을 모두 고려한 매출액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• 경영 성과의 종합적 결과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• 영역 확장이 마케팅의 목적처럼 보임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• 그러나 이것은 외형적 표현일 뿐</a:t>
            </a:r>
            <a:endParaRPr lang="en-US" sz="825" dirty="0"/>
          </a:p>
          <a:p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영토 확장이 전쟁의 목적처럼 보이나,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경쟁의 목적은 고객 마음을 확장시키는 것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2221992" y="2623185"/>
            <a:ext cx="960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500" b="1" dirty="0">
                <a:solidFill>
                  <a:srgbClr val="D4A017"/>
                </a:solidFill>
              </a:rPr>
              <a:t>→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2318004" y="1985391"/>
            <a:ext cx="1968246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318004" y="1985391"/>
            <a:ext cx="19682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63" b="1" dirty="0">
                <a:solidFill>
                  <a:srgbClr val="D4A017"/>
                </a:solidFill>
              </a:rPr>
              <a:t>Mind Share (마음점유율)</a:t>
            </a:r>
            <a:endParaRPr lang="en-US" sz="863" dirty="0"/>
          </a:p>
        </p:txBody>
      </p:sp>
      <p:sp>
        <p:nvSpPr>
          <p:cNvPr id="22" name="Shape 20"/>
          <p:cNvSpPr/>
          <p:nvPr/>
        </p:nvSpPr>
        <p:spPr>
          <a:xfrm>
            <a:off x="2318004" y="2245995"/>
            <a:ext cx="1968246" cy="1577340"/>
          </a:xfrm>
          <a:prstGeom prst="rect">
            <a:avLst/>
          </a:prstGeom>
          <a:solidFill>
            <a:srgbClr val="12304A"/>
          </a:solidFill>
          <a:ln w="12700">
            <a:solidFill>
              <a:srgbClr val="1230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07158" y="2294001"/>
            <a:ext cx="1796796" cy="14950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FFFFFF"/>
                </a:solidFill>
              </a:rPr>
              <a:t>• '마케팅의 전쟁터는 고객의 마음'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• 마케팅의 진짜 목적: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  고객 마음을 선점하고 확장하는 것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• 시장점유율은 마음점유율의 결과</a:t>
            </a:r>
            <a:endParaRPr lang="en-US" sz="825" dirty="0"/>
          </a:p>
          <a:p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Attraction Effect (유인 효과):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비대칭적으로 열등한 대안 제품 등장 시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유사한 기존 제품들의 MS가 상대적으로 크게 제고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3891915"/>
            <a:ext cx="4032504" cy="67894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2900" y="3933063"/>
            <a:ext cx="3861054" cy="59664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Embassy Suites 사례 (Attraction Effect)
</a:t>
            </a:r>
            <a:r>
              <a:rPr lang="en-US" sz="750" dirty="0">
                <a:solidFill>
                  <a:srgbClr val="FFFFFF"/>
                </a:solidFill>
              </a:rPr>
              <a:t>$300 Embassy Suites + $200 Residence Inns 시장에 $200 Townplace Suites 진입</a:t>
            </a:r>
            <a:endParaRPr lang="en-US" sz="825" dirty="0"/>
          </a:p>
          <a:p>
            <a:r>
              <a:rPr lang="en-US" sz="750" dirty="0">
                <a:solidFill>
                  <a:srgbClr val="FFFFFF"/>
                </a:solidFill>
              </a:rPr>
              <a:t>→ Townplace Suites는 Residence Inns와 가격이 같지만 호텔 수준이 낮음</a:t>
            </a:r>
            <a:endParaRPr lang="en-US" sz="825" dirty="0"/>
          </a:p>
          <a:p>
            <a:r>
              <a:rPr lang="en-US" sz="750" dirty="0">
                <a:solidFill>
                  <a:srgbClr val="FFFFFF"/>
                </a:solidFill>
              </a:rPr>
              <a:t>→ Townplace Suites의 가치가 Residence Inns보다 낮다고 단정하기 어렵기 때문에,</a:t>
            </a:r>
            <a:endParaRPr lang="en-US" sz="825" dirty="0"/>
          </a:p>
          <a:p>
            <a:r>
              <a:rPr lang="en-US" sz="750" dirty="0">
                <a:solidFill>
                  <a:srgbClr val="FFFFFF"/>
                </a:solidFill>
              </a:rPr>
              <a:t>   Residence Inns의 MS가 낮아지고 Embassy Suites의 MS가 높아짐 (유인 효과)</a:t>
            </a:r>
            <a:endParaRPr lang="en-US" sz="825" dirty="0"/>
          </a:p>
        </p:txBody>
      </p:sp>
      <p:sp>
        <p:nvSpPr>
          <p:cNvPr id="26" name="Shape 24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48606" y="1241298"/>
            <a:ext cx="4032504" cy="49377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3776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Lanchester의 법칙
</a:t>
            </a:r>
            <a:r>
              <a:rPr lang="en-US" sz="788" dirty="0">
                <a:solidFill>
                  <a:srgbClr val="FFFFFF"/>
                </a:solidFill>
              </a:rPr>
              <a:t>수적 우위의 중요성을 설명하는 법칙. 시장의 전쟁에 비유하면, 시장점유율이 높은 기업이 단순 비례적이 아닌 초비례적인 우위에 있다는 것을 강조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848606" y="1796796"/>
            <a:ext cx="4032504" cy="192024"/>
          </a:xfrm>
          <a:prstGeom prst="rect">
            <a:avLst/>
          </a:prstGeom>
          <a:solidFill>
            <a:srgbClr val="8B4000"/>
          </a:solidFill>
          <a:ln w="12700">
            <a:solidFill>
              <a:srgbClr val="8B4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37760" y="1810512"/>
            <a:ext cx="386105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시장점유율의 8단계 상황 (일본 후나이 컨설팅)</a:t>
            </a:r>
            <a:endParaRPr lang="en-US" sz="825" dirty="0"/>
          </a:p>
        </p:txBody>
      </p:sp>
      <p:sp>
        <p:nvSpPr>
          <p:cNvPr id="32" name="Shape 30"/>
          <p:cNvSpPr/>
          <p:nvPr/>
        </p:nvSpPr>
        <p:spPr>
          <a:xfrm>
            <a:off x="4848606" y="204368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30902" y="20779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① 독점 점유율</a:t>
            </a:r>
            <a:endParaRPr lang="en-US" sz="863" dirty="0"/>
          </a:p>
        </p:txBody>
      </p:sp>
      <p:sp>
        <p:nvSpPr>
          <p:cNvPr id="34" name="Text 32"/>
          <p:cNvSpPr/>
          <p:nvPr/>
        </p:nvSpPr>
        <p:spPr>
          <a:xfrm>
            <a:off x="6254496" y="207797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74%를 차지하면 안전하다</a:t>
            </a:r>
            <a:endParaRPr lang="en-US" sz="825" dirty="0"/>
          </a:p>
        </p:txBody>
      </p:sp>
      <p:sp>
        <p:nvSpPr>
          <p:cNvPr id="35" name="Shape 33"/>
          <p:cNvSpPr/>
          <p:nvPr/>
        </p:nvSpPr>
        <p:spPr>
          <a:xfrm>
            <a:off x="4848606" y="2345436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0902" y="237972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② 상대 독점</a:t>
            </a:r>
            <a:endParaRPr lang="en-US" sz="863" dirty="0"/>
          </a:p>
        </p:txBody>
      </p:sp>
      <p:sp>
        <p:nvSpPr>
          <p:cNvPr id="37" name="Text 35"/>
          <p:cNvSpPr/>
          <p:nvPr/>
        </p:nvSpPr>
        <p:spPr>
          <a:xfrm>
            <a:off x="6254496" y="2379726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42%를 먼저 확보하면 압도적으로 유리한 입장</a:t>
            </a:r>
            <a:endParaRPr lang="en-US" sz="825" dirty="0"/>
          </a:p>
        </p:txBody>
      </p:sp>
      <p:sp>
        <p:nvSpPr>
          <p:cNvPr id="38" name="Shape 36"/>
          <p:cNvSpPr/>
          <p:nvPr/>
        </p:nvSpPr>
        <p:spPr>
          <a:xfrm>
            <a:off x="4848606" y="2647188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0902" y="268147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③ 과점 점유율</a:t>
            </a:r>
            <a:endParaRPr lang="en-US" sz="863" dirty="0"/>
          </a:p>
        </p:txBody>
      </p:sp>
      <p:sp>
        <p:nvSpPr>
          <p:cNvPr id="40" name="Text 38"/>
          <p:cNvSpPr/>
          <p:nvPr/>
        </p:nvSpPr>
        <p:spPr>
          <a:xfrm>
            <a:off x="6254496" y="2681478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31%면 과점 단계로 넘어간다</a:t>
            </a:r>
            <a:endParaRPr lang="en-US" sz="825" dirty="0"/>
          </a:p>
        </p:txBody>
      </p:sp>
      <p:sp>
        <p:nvSpPr>
          <p:cNvPr id="41" name="Shape 39"/>
          <p:cNvSpPr/>
          <p:nvPr/>
        </p:nvSpPr>
        <p:spPr>
          <a:xfrm>
            <a:off x="4848606" y="2948940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0902" y="298323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④ 선두 기업</a:t>
            </a:r>
            <a:endParaRPr lang="en-US" sz="863" dirty="0"/>
          </a:p>
        </p:txBody>
      </p:sp>
      <p:sp>
        <p:nvSpPr>
          <p:cNvPr id="43" name="Text 41"/>
          <p:cNvSpPr/>
          <p:nvPr/>
        </p:nvSpPr>
        <p:spPr>
          <a:xfrm>
            <a:off x="6254496" y="2983230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26%가 되어야 선두 기업이고 이익을 낼 수 있음</a:t>
            </a:r>
            <a:endParaRPr lang="en-US" sz="825" dirty="0"/>
          </a:p>
        </p:txBody>
      </p:sp>
      <p:sp>
        <p:nvSpPr>
          <p:cNvPr id="44" name="Shape 42"/>
          <p:cNvSpPr/>
          <p:nvPr/>
        </p:nvSpPr>
        <p:spPr>
          <a:xfrm>
            <a:off x="4848606" y="3250692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0902" y="328498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⑤ 선두 그룹</a:t>
            </a:r>
            <a:endParaRPr lang="en-US" sz="863" dirty="0"/>
          </a:p>
        </p:txBody>
      </p:sp>
      <p:sp>
        <p:nvSpPr>
          <p:cNvPr id="46" name="Text 44"/>
          <p:cNvSpPr/>
          <p:nvPr/>
        </p:nvSpPr>
        <p:spPr>
          <a:xfrm>
            <a:off x="6254496" y="3284982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19%면 1위 기업으로 인정되지 않음</a:t>
            </a:r>
            <a:endParaRPr lang="en-US" sz="825" dirty="0"/>
          </a:p>
        </p:txBody>
      </p:sp>
      <p:sp>
        <p:nvSpPr>
          <p:cNvPr id="47" name="Shape 45"/>
          <p:cNvSpPr/>
          <p:nvPr/>
        </p:nvSpPr>
        <p:spPr>
          <a:xfrm>
            <a:off x="4848606" y="3552444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30902" y="358673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⑥ 우위 점유율</a:t>
            </a:r>
            <a:endParaRPr lang="en-US" sz="863" dirty="0"/>
          </a:p>
        </p:txBody>
      </p:sp>
      <p:sp>
        <p:nvSpPr>
          <p:cNvPr id="49" name="Text 47"/>
          <p:cNvSpPr/>
          <p:nvPr/>
        </p:nvSpPr>
        <p:spPr>
          <a:xfrm>
            <a:off x="6254496" y="358673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15%가 되어야 번성할 기반을 갖출 수 있다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4848606" y="3854196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930902" y="388848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⑦ 영향 점유율</a:t>
            </a:r>
            <a:endParaRPr lang="en-US" sz="863" dirty="0"/>
          </a:p>
        </p:txBody>
      </p:sp>
      <p:sp>
        <p:nvSpPr>
          <p:cNvPr id="52" name="Text 50"/>
          <p:cNvSpPr/>
          <p:nvPr/>
        </p:nvSpPr>
        <p:spPr>
          <a:xfrm>
            <a:off x="6254496" y="3888486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11%가 되어야 시장에 영향을 줄 수 있다</a:t>
            </a:r>
            <a:endParaRPr lang="en-US" sz="825" dirty="0"/>
          </a:p>
        </p:txBody>
      </p:sp>
      <p:sp>
        <p:nvSpPr>
          <p:cNvPr id="53" name="Shape 51"/>
          <p:cNvSpPr/>
          <p:nvPr/>
        </p:nvSpPr>
        <p:spPr>
          <a:xfrm>
            <a:off x="4848606" y="4155948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0902" y="419023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⑧ 존재 점유율</a:t>
            </a:r>
            <a:endParaRPr lang="en-US" sz="863" dirty="0"/>
          </a:p>
        </p:txBody>
      </p:sp>
      <p:sp>
        <p:nvSpPr>
          <p:cNvPr id="55" name="Text 53"/>
          <p:cNvSpPr/>
          <p:nvPr/>
        </p:nvSpPr>
        <p:spPr>
          <a:xfrm>
            <a:off x="6254496" y="4190238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7%면 경쟁에서 존재 가치가 있다</a:t>
            </a:r>
            <a:endParaRPr lang="en-US" sz="825" dirty="0"/>
          </a:p>
        </p:txBody>
      </p:sp>
      <p:sp>
        <p:nvSpPr>
          <p:cNvPr id="56" name="Shape 54"/>
          <p:cNvSpPr/>
          <p:nvPr/>
        </p:nvSpPr>
        <p:spPr>
          <a:xfrm>
            <a:off x="4848606" y="4485132"/>
            <a:ext cx="4041648" cy="37033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937760" y="4526280"/>
            <a:ext cx="3952494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마케팅의 진정한 목적
</a:t>
            </a:r>
            <a:r>
              <a:rPr lang="en-US" sz="788" dirty="0">
                <a:solidFill>
                  <a:srgbClr val="FFFFFF"/>
                </a:solidFill>
              </a:rPr>
              <a:t>'경쟁의 전쟁터는 고객의 마음이다' — 영토 확장이 전쟁의 목적처럼 보이지만, 경쟁의 목적은 고객의 마음을 확장시키는 것. 마케팅의 전쟁터는 고객의 마음(Black Box)이다.</a:t>
            </a:r>
            <a:endParaRPr lang="en-US" sz="825" dirty="0"/>
          </a:p>
        </p:txBody>
      </p:sp>
      <p:sp>
        <p:nvSpPr>
          <p:cNvPr id="58" name="Shape 56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경쟁의 목적은 1차적으로 시장점유율이나, 궁극적으로는 고객의 마음점유율(Mind Share)이다. Lanchester의 법칙에서 독점 74%, 상대 독점 42%, 선두 기업 26%가 핵심 임계치다.</a:t>
            </a:r>
            <a:endParaRPr lang="en-US" sz="7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371600"/>
            <a:ext cx="6858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72293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C8F"/>
                </a:solidFill>
              </a:rPr>
              <a:t>제3절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20040" y="816431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 전략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320040" y="1554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</a:rPr>
              <a:t>Competition Strategy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82880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6B"/>
                </a:solidFill>
              </a:rPr>
              <a:t>1. 경쟁 전략의 전제 조건
</a:t>
            </a:r>
            <a:r>
              <a:rPr lang="en-US" sz="1250" dirty="0">
                <a:solidFill>
                  <a:srgbClr val="6B7280"/>
                </a:solidFill>
              </a:rPr>
              <a:t>   Prospect Theory / Lanchester의 법칙 / 손자병법의 전쟁 조건 vs 마케팅
</a:t>
            </a:r>
            <a:r>
              <a:rPr lang="en-US" sz="1250" b="1" dirty="0">
                <a:solidFill>
                  <a:srgbClr val="1B3A6B"/>
                </a:solidFill>
              </a:rPr>
              <a:t>2. 경쟁 전략의 유형
</a:t>
            </a:r>
            <a:r>
              <a:rPr lang="en-US" sz="1250" dirty="0">
                <a:solidFill>
                  <a:srgbClr val="6B7280"/>
                </a:solidFill>
              </a:rPr>
              <a:t>   2-1. 수비적 경쟁 전략 (Defensive Strategy)
   2-2. 공격적 경쟁 전략 (Offensive / Proactive Strategy)
</a:t>
            </a:r>
            <a:r>
              <a:rPr lang="en-US" sz="1250" b="1" dirty="0">
                <a:solidFill>
                  <a:srgbClr val="1B3A6B"/>
                </a:solidFill>
              </a:rPr>
              <a:t>3. 경쟁 우위의 확보
</a:t>
            </a:r>
            <a:r>
              <a:rPr lang="en-US" sz="1250" dirty="0">
                <a:solidFill>
                  <a:srgbClr val="6B7280"/>
                </a:solidFill>
              </a:rPr>
              <a:t>   역량(Competency)과 차별적 가치 / 집중적 포지셔닝
</a:t>
            </a:r>
            <a:r>
              <a:rPr lang="en-US" sz="1250" b="1" dirty="0">
                <a:solidFill>
                  <a:srgbClr val="1B3A6B"/>
                </a:solidFill>
              </a:rPr>
              <a:t>4. 새로운 경쟁 개념
</a:t>
            </a:r>
            <a:r>
              <a:rPr lang="en-US" sz="1250" dirty="0">
                <a:solidFill>
                  <a:srgbClr val="6B7280"/>
                </a:solidFill>
              </a:rPr>
              <a:t>   Medici Effect / 협업(Collaboration) / Coopetition
</a:t>
            </a:r>
            <a:endParaRPr lang="en-US" sz="12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pp.353–355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 전략의 전제 조건  &amp;  경쟁 전략의 유형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1.   경쟁 전략의 전제 조건 (pp.353–355)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2.   경쟁 전략의 유형 (p.355)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21945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55014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표 7-11  손자병법의 전쟁 조건 vs 마케팅</a:t>
            </a:r>
            <a:endParaRPr lang="en-US" sz="825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185962"/>
              </p:ext>
            </p:extLst>
          </p:nvPr>
        </p:nvGraphicFramePr>
        <p:xfrm>
          <a:off x="253746" y="1501902"/>
          <a:ext cx="4032504" cy="1351686"/>
        </p:xfrm>
        <a:graphic>
          <a:graphicData uri="http://schemas.openxmlformats.org/drawingml/2006/table">
            <a:tbl>
              <a:tblPr/>
              <a:tblGrid>
                <a:gridCol w="904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3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50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손자병법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내용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마케팅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79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도(道)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명령에 따르는 것이 두려워하지 않음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전사적 마케팅 기업 문화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기상(氣象)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날씨, 기후, 천문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거시 환경 분석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지리(地理)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땅의 근접성, 규모, 지세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리더의 조건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장수(將帥)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지략, 신의, 용기, 엄격함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리더의 조건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86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법제(法制)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군사 제도, 정부 조직 보급 체계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조직 전략</a:t>
                      </a:r>
                      <a:endParaRPr lang="en-US" sz="800" dirty="0"/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Shape 13"/>
          <p:cNvSpPr/>
          <p:nvPr/>
        </p:nvSpPr>
        <p:spPr>
          <a:xfrm>
            <a:off x="253746" y="3004462"/>
            <a:ext cx="4032504" cy="21945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42900" y="3018178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Prospect Theory (전망 이론) — Kahneman &amp; Tversky</a:t>
            </a:r>
            <a:endParaRPr lang="en-US" sz="825" dirty="0"/>
          </a:p>
        </p:txBody>
      </p:sp>
      <p:sp>
        <p:nvSpPr>
          <p:cNvPr id="18" name="Text 15"/>
          <p:cNvSpPr/>
          <p:nvPr/>
        </p:nvSpPr>
        <p:spPr>
          <a:xfrm>
            <a:off x="185166" y="3161538"/>
            <a:ext cx="4203954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0D7C8F"/>
                </a:solidFill>
              </a:rPr>
              <a:t>핵심 가정: </a:t>
            </a:r>
            <a:r>
              <a:rPr lang="en-US" sz="825" dirty="0">
                <a:solidFill>
                  <a:srgbClr val="1E293B"/>
                </a:solidFill>
              </a:rPr>
              <a:t>사람들은 이득보다 손실에 더 민감하고, 기준점(reference point)을 중심으로 이득과 손실을 모두 체감한다
→ 변화에 반응하는 것이 인간의 본질 — 행동경제학(behavioral economics)의 효시
</a:t>
            </a:r>
            <a:r>
              <a:rPr lang="en-US" sz="863" b="1" dirty="0">
                <a:solidFill>
                  <a:srgbClr val="0D7C8F"/>
                </a:solidFill>
              </a:rPr>
              <a:t>Heuristics: </a:t>
            </a:r>
            <a:r>
              <a:rPr lang="en-US" sz="825" dirty="0">
                <a:solidFill>
                  <a:srgbClr val="1E293B"/>
                </a:solidFill>
              </a:rPr>
              <a:t>불확실한 사항에 대해 판단을 내릴 때 심리적이고 불완전하지만 도움이 되는 방법(편의적·발견적·쉬운·간편법·어림셈·지름길)으로 선택하는 방법</a:t>
            </a:r>
            <a:endParaRPr lang="en-US" sz="863" dirty="0"/>
          </a:p>
        </p:txBody>
      </p:sp>
      <p:sp>
        <p:nvSpPr>
          <p:cNvPr id="19" name="Shape 16"/>
          <p:cNvSpPr/>
          <p:nvPr/>
        </p:nvSpPr>
        <p:spPr>
          <a:xfrm>
            <a:off x="253746" y="4087368"/>
            <a:ext cx="4032504" cy="6858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77190" y="4155948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경쟁 전략의 대전제</a:t>
            </a:r>
            <a:endParaRPr lang="en-US" sz="825" dirty="0"/>
          </a:p>
        </p:txBody>
      </p:sp>
      <p:sp>
        <p:nvSpPr>
          <p:cNvPr id="21" name="Text 18"/>
          <p:cNvSpPr/>
          <p:nvPr/>
        </p:nvSpPr>
        <p:spPr>
          <a:xfrm>
            <a:off x="377190" y="4361688"/>
            <a:ext cx="3813048" cy="4046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마케팅에서 신적인 존재인 '보이지 않는 손'이 모든 경쟁의 게임에 심판을 내리고 있으며, 합리적이고 옳은 방향에 천국의 문을 열어놓고 있다. 전략은 '남을 아는 것, 그리고 자신을 이기는 것'에서 출발한다.</a:t>
            </a:r>
            <a:endParaRPr lang="en-US" sz="788" dirty="0"/>
          </a:p>
        </p:txBody>
      </p:sp>
      <p:sp>
        <p:nvSpPr>
          <p:cNvPr id="22" name="Shape 19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848606" y="1241298"/>
            <a:ext cx="4032504" cy="49377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937760" y="1268730"/>
            <a:ext cx="389534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기업 경쟁 전략의 기본 공식
</a:t>
            </a:r>
            <a:r>
              <a:rPr lang="en-US" sz="825" dirty="0">
                <a:solidFill>
                  <a:srgbClr val="FFFFFF"/>
                </a:solidFill>
              </a:rPr>
              <a:t>경쟁을 극복하기 위한 전략은 하나의 정답이 없음. 기업의 위치(market leader / challenger / follower / nicher / loser)에 따라 전략이 달라진다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4848606" y="1803654"/>
            <a:ext cx="1440180" cy="466344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848606" y="1803654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Market Leader</a:t>
            </a:r>
            <a:endParaRPr lang="en-US" sz="825" dirty="0"/>
          </a:p>
        </p:txBody>
      </p:sp>
      <p:sp>
        <p:nvSpPr>
          <p:cNvPr id="28" name="Text 25"/>
          <p:cNvSpPr/>
          <p:nvPr/>
        </p:nvSpPr>
        <p:spPr>
          <a:xfrm>
            <a:off x="4848606" y="2064258"/>
            <a:ext cx="144018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D4A017"/>
                </a:solidFill>
              </a:rPr>
              <a:t>방어적(수비) 마케팅</a:t>
            </a:r>
            <a:endParaRPr lang="en-US" sz="713" dirty="0"/>
          </a:p>
        </p:txBody>
      </p:sp>
      <p:sp>
        <p:nvSpPr>
          <p:cNvPr id="29" name="Shape 26"/>
          <p:cNvSpPr/>
          <p:nvPr/>
        </p:nvSpPr>
        <p:spPr>
          <a:xfrm>
            <a:off x="6329934" y="1803654"/>
            <a:ext cx="2551176" cy="46634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419088" y="1885950"/>
            <a:ext cx="2420874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시장을 지키는 전략 — 1위는 공격보다 방어가 우선</a:t>
            </a:r>
            <a:endParaRPr lang="en-US" sz="825" dirty="0"/>
          </a:p>
        </p:txBody>
      </p:sp>
      <p:sp>
        <p:nvSpPr>
          <p:cNvPr id="31" name="Shape 28"/>
          <p:cNvSpPr/>
          <p:nvPr/>
        </p:nvSpPr>
        <p:spPr>
          <a:xfrm>
            <a:off x="4848606" y="2324862"/>
            <a:ext cx="1440180" cy="46634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848606" y="2324862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Market Challenger</a:t>
            </a:r>
            <a:endParaRPr lang="en-US" sz="825" dirty="0"/>
          </a:p>
        </p:txBody>
      </p:sp>
      <p:sp>
        <p:nvSpPr>
          <p:cNvPr id="33" name="Text 30"/>
          <p:cNvSpPr/>
          <p:nvPr/>
        </p:nvSpPr>
        <p:spPr>
          <a:xfrm>
            <a:off x="4848606" y="2585466"/>
            <a:ext cx="144018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D4A017"/>
                </a:solidFill>
              </a:rPr>
              <a:t>공격적 마케팅</a:t>
            </a:r>
            <a:endParaRPr lang="en-US" sz="713" dirty="0"/>
          </a:p>
        </p:txBody>
      </p:sp>
      <p:sp>
        <p:nvSpPr>
          <p:cNvPr id="34" name="Shape 31"/>
          <p:cNvSpPr/>
          <p:nvPr/>
        </p:nvSpPr>
        <p:spPr>
          <a:xfrm>
            <a:off x="6329934" y="2324862"/>
            <a:ext cx="2551176" cy="46634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6419088" y="2407158"/>
            <a:ext cx="2420874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시장 1위를 공략하거나 follower를 압도하는 전략</a:t>
            </a:r>
            <a:endParaRPr lang="en-US" sz="825" dirty="0"/>
          </a:p>
        </p:txBody>
      </p:sp>
      <p:sp>
        <p:nvSpPr>
          <p:cNvPr id="36" name="Shape 33"/>
          <p:cNvSpPr/>
          <p:nvPr/>
        </p:nvSpPr>
        <p:spPr>
          <a:xfrm>
            <a:off x="4848606" y="2846070"/>
            <a:ext cx="1440180" cy="46634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48606" y="2846070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Market Follower</a:t>
            </a:r>
            <a:endParaRPr lang="en-US" sz="825" dirty="0"/>
          </a:p>
        </p:txBody>
      </p:sp>
      <p:sp>
        <p:nvSpPr>
          <p:cNvPr id="38" name="Text 35"/>
          <p:cNvSpPr/>
          <p:nvPr/>
        </p:nvSpPr>
        <p:spPr>
          <a:xfrm>
            <a:off x="4848606" y="3106674"/>
            <a:ext cx="144018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D4A017"/>
                </a:solidFill>
              </a:rPr>
              <a:t>국지전·게릴라 마케팅</a:t>
            </a:r>
            <a:endParaRPr lang="en-US" sz="713" dirty="0"/>
          </a:p>
        </p:txBody>
      </p:sp>
      <p:sp>
        <p:nvSpPr>
          <p:cNvPr id="39" name="Shape 36"/>
          <p:cNvSpPr/>
          <p:nvPr/>
        </p:nvSpPr>
        <p:spPr>
          <a:xfrm>
            <a:off x="6329934" y="2846070"/>
            <a:ext cx="2551176" cy="46634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6419088" y="2928366"/>
            <a:ext cx="2420874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틈새를 찾아 생존하는 전략 — 정면 충돌 회피</a:t>
            </a:r>
            <a:endParaRPr lang="en-US" sz="825" dirty="0"/>
          </a:p>
        </p:txBody>
      </p:sp>
      <p:sp>
        <p:nvSpPr>
          <p:cNvPr id="41" name="Shape 38"/>
          <p:cNvSpPr/>
          <p:nvPr/>
        </p:nvSpPr>
        <p:spPr>
          <a:xfrm>
            <a:off x="4848606" y="3367278"/>
            <a:ext cx="1440180" cy="466344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4848606" y="3367278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Nicher</a:t>
            </a:r>
            <a:endParaRPr lang="en-US" sz="825" dirty="0"/>
          </a:p>
        </p:txBody>
      </p:sp>
      <p:sp>
        <p:nvSpPr>
          <p:cNvPr id="43" name="Text 40"/>
          <p:cNvSpPr/>
          <p:nvPr/>
        </p:nvSpPr>
        <p:spPr>
          <a:xfrm>
            <a:off x="4848606" y="3627882"/>
            <a:ext cx="144018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D4A017"/>
                </a:solidFill>
              </a:rPr>
              <a:t>철저한 Blue Ocean 마케팅</a:t>
            </a:r>
            <a:endParaRPr lang="en-US" sz="713" dirty="0"/>
          </a:p>
        </p:txBody>
      </p:sp>
      <p:sp>
        <p:nvSpPr>
          <p:cNvPr id="44" name="Shape 41"/>
          <p:cNvSpPr/>
          <p:nvPr/>
        </p:nvSpPr>
        <p:spPr>
          <a:xfrm>
            <a:off x="6329934" y="3367278"/>
            <a:ext cx="2551176" cy="46634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6419088" y="3449574"/>
            <a:ext cx="2420874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경쟁 없는 시장 공간에서 독자적으로 성장하는 전략</a:t>
            </a:r>
            <a:endParaRPr lang="en-US" sz="825" dirty="0"/>
          </a:p>
        </p:txBody>
      </p:sp>
      <p:sp>
        <p:nvSpPr>
          <p:cNvPr id="46" name="Shape 43"/>
          <p:cNvSpPr/>
          <p:nvPr/>
        </p:nvSpPr>
        <p:spPr>
          <a:xfrm>
            <a:off x="4848606" y="3888486"/>
            <a:ext cx="1440180" cy="466344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4848606" y="3888486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Loser</a:t>
            </a:r>
            <a:endParaRPr lang="en-US" sz="825" dirty="0"/>
          </a:p>
        </p:txBody>
      </p:sp>
      <p:sp>
        <p:nvSpPr>
          <p:cNvPr id="48" name="Text 45"/>
          <p:cNvSpPr/>
          <p:nvPr/>
        </p:nvSpPr>
        <p:spPr>
          <a:xfrm>
            <a:off x="4848606" y="4149090"/>
            <a:ext cx="144018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D4A017"/>
                </a:solidFill>
              </a:rPr>
              <a:t>New Positioning·철수</a:t>
            </a:r>
            <a:endParaRPr lang="en-US" sz="713" dirty="0"/>
          </a:p>
        </p:txBody>
      </p:sp>
      <p:sp>
        <p:nvSpPr>
          <p:cNvPr id="49" name="Shape 46"/>
          <p:cNvSpPr/>
          <p:nvPr/>
        </p:nvSpPr>
        <p:spPr>
          <a:xfrm>
            <a:off x="6329934" y="3888486"/>
            <a:ext cx="2551176" cy="46634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419088" y="3970782"/>
            <a:ext cx="2420874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시장 재포지셔닝 또는 백기(철수)로 자원 낭비를 막는 것</a:t>
            </a:r>
            <a:endParaRPr lang="en-US" sz="825" dirty="0"/>
          </a:p>
        </p:txBody>
      </p:sp>
      <p:sp>
        <p:nvSpPr>
          <p:cNvPr id="51" name="Shape 48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2" name="Shape 49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경쟁 전략의 전제 — 손자병법의 '지피지기'와 Prospect Theory처럼 자신과 상대를 알고, 시장 위치에 따라 수비·공격·틈새·게릴라 전략을 달리 구사해야 한다.</a:t>
            </a:r>
            <a:endParaRPr lang="en-US" sz="7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pp.356–358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수비적 경쟁 전략 ①  —  핵심 원리와 사례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2-1   수비적 경쟁 전략: 핵심 원리 (pp.356–357)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수비적 포지셔닝 사례 (pp.357–358)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648574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7190" y="1224965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수비적 경쟁 전략의 본질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377190" y="1515618"/>
            <a:ext cx="39090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손자병법은 안전한 전략이 승리하도록 쓰인 책. '이기기 위해서는 지지 않는 것이 중요하다.'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'지피지기(知彼知己) 백전불태(百戰不殆)' — 수비적 경쟁 전략은 경쟁 기업의 약한 곳을 공략하는 전략이다.</a:t>
            </a:r>
            <a:endParaRPr lang="en-US" sz="788" dirty="0"/>
          </a:p>
        </p:txBody>
      </p:sp>
      <p:sp>
        <p:nvSpPr>
          <p:cNvPr id="16" name="Shape 14"/>
          <p:cNvSpPr/>
          <p:nvPr/>
        </p:nvSpPr>
        <p:spPr>
          <a:xfrm>
            <a:off x="253746" y="1951594"/>
            <a:ext cx="4032504" cy="219456"/>
          </a:xfrm>
          <a:prstGeom prst="rect">
            <a:avLst/>
          </a:prstGeom>
          <a:solidFill>
            <a:srgbClr val="0A4060"/>
          </a:solidFill>
          <a:ln w="12700">
            <a:solidFill>
              <a:srgbClr val="0A40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" y="1965310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Sandy Koufax와 Cal Ripken Jr. — 기업의 진정한 우상은?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342900" y="2167128"/>
            <a:ext cx="3895344" cy="10629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565A8"/>
                </a:solidFill>
              </a:rPr>
              <a:t>Sandy Koufax: </a:t>
            </a:r>
            <a:r>
              <a:rPr lang="en-US" sz="825" dirty="0">
                <a:solidFill>
                  <a:srgbClr val="1E293B"/>
                </a:solidFill>
              </a:rPr>
              <a:t>MLB 최고의 투수, 탈삼진 269개, NL 1위 방어율 1.88, 탈삼진 306개 — 그러나 30세에 전격 은퇴. MLB 역사상 가장 '짧고, 굵게' 생활을 한 선수
</a:t>
            </a:r>
            <a:r>
              <a:rPr lang="en-US" sz="863" b="1" dirty="0">
                <a:solidFill>
                  <a:srgbClr val="1A7A4A"/>
                </a:solidFill>
              </a:rPr>
              <a:t>Cal Ripken Jr.: </a:t>
            </a:r>
            <a:r>
              <a:rPr lang="en-US" sz="825" dirty="0">
                <a:solidFill>
                  <a:srgbClr val="1E293B"/>
                </a:solidFill>
              </a:rPr>
              <a:t>2,130경기 연속 출장, 기어이 기록을 세움. 40대의 나이로 은퇴할 때까지 21년간 '훌륭한 선수'로 활약
</a:t>
            </a:r>
            <a:r>
              <a:rPr lang="en-US" sz="863" b="1" dirty="0">
                <a:solidFill>
                  <a:srgbClr val="1B3A6B"/>
                </a:solidFill>
              </a:rPr>
              <a:t>시장의 교훈: </a:t>
            </a:r>
            <a:r>
              <a:rPr lang="en-US" sz="825" dirty="0">
                <a:solidFill>
                  <a:srgbClr val="1E293B"/>
                </a:solidFill>
              </a:rPr>
              <a:t>Motorola·Nokia·Kodak·Pepsi·Reebok 등은 Sandy Koufax형. 마케팅의 승자는 한 기간을 석권하는 기업이 아니라 오랫동안 살아남는 기업이다.</a:t>
            </a:r>
            <a:endParaRPr lang="en-US" sz="863" dirty="0"/>
          </a:p>
        </p:txBody>
      </p:sp>
      <p:sp>
        <p:nvSpPr>
          <p:cNvPr id="19" name="Shape 17"/>
          <p:cNvSpPr/>
          <p:nvPr/>
        </p:nvSpPr>
        <p:spPr>
          <a:xfrm>
            <a:off x="253746" y="3291840"/>
            <a:ext cx="4032504" cy="219456"/>
          </a:xfrm>
          <a:prstGeom prst="rect">
            <a:avLst/>
          </a:prstGeom>
          <a:solidFill>
            <a:srgbClr val="1565A8"/>
          </a:solidFill>
          <a:ln w="12700">
            <a:solidFill>
              <a:srgbClr val="1565A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" y="3305556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수비적 경쟁 전략의 핵심 원칙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3552444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9758" y="359359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불에는 물로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748790" y="3593592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경쟁사를 파산시키는 것이 아니라, 불에는 불로 맞서는 것이 아니라 물로 맞서야 함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3895344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9758" y="393649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억제 방어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748790" y="3936492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약한 기업의 공격을 철저히 차단하는 것 = 억제 방어(deterrent defence)가 가장 강한 방법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4238244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9758" y="427939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보이지 않는 손</a:t>
            </a:r>
            <a:endParaRPr lang="en-US" sz="863" dirty="0"/>
          </a:p>
        </p:txBody>
      </p:sp>
      <p:sp>
        <p:nvSpPr>
          <p:cNvPr id="29" name="Text 27"/>
          <p:cNvSpPr/>
          <p:nvPr/>
        </p:nvSpPr>
        <p:spPr>
          <a:xfrm>
            <a:off x="1748790" y="4279392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마케팅에서 신적인 존재인 '보이지 않는 손'이 옳은 방향에 천국의 문을 열어놓고 있음</a:t>
            </a:r>
            <a:endParaRPr lang="en-US" sz="825" dirty="0"/>
          </a:p>
        </p:txBody>
      </p:sp>
      <p:sp>
        <p:nvSpPr>
          <p:cNvPr id="30" name="Shape 28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848606" y="1241297"/>
            <a:ext cx="4032504" cy="857037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72050" y="1244563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K-Mart vs Target — 수비적 포지셔닝의 정석</a:t>
            </a:r>
            <a:endParaRPr lang="en-US" sz="825" dirty="0"/>
          </a:p>
        </p:txBody>
      </p:sp>
      <p:sp>
        <p:nvSpPr>
          <p:cNvPr id="34" name="Text 32"/>
          <p:cNvSpPr/>
          <p:nvPr/>
        </p:nvSpPr>
        <p:spPr>
          <a:xfrm>
            <a:off x="4972050" y="1425481"/>
            <a:ext cx="3813048" cy="65913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K-Mart: 가격으로 Wal-Mart와 경쟁하다 2002년 파산 신청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Target: '저렴한 시크' 전략으로 고급화된 제품을 차별화 → Wal-Mart보다 저가임에도 2위 자리를 굳건히 지킴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→ 저렴하고 디자인이 뛰어난 개별 브랜드(private brand)가 핵심 가치. Michael Graves 디자인 주방용품을 1/5 가격으로 대중화</a:t>
            </a:r>
            <a:endParaRPr lang="en-US" sz="788" dirty="0"/>
          </a:p>
        </p:txBody>
      </p:sp>
      <p:sp>
        <p:nvSpPr>
          <p:cNvPr id="35" name="Shape 33"/>
          <p:cNvSpPr/>
          <p:nvPr/>
        </p:nvSpPr>
        <p:spPr>
          <a:xfrm>
            <a:off x="4848606" y="2125766"/>
            <a:ext cx="4032504" cy="219456"/>
          </a:xfrm>
          <a:prstGeom prst="rect">
            <a:avLst/>
          </a:prstGeom>
          <a:solidFill>
            <a:srgbClr val="0B5E3A"/>
          </a:solidFill>
          <a:ln w="12700">
            <a:solidFill>
              <a:srgbClr val="0B5E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7760" y="2139482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Fairfield Inns — Marriott의 수비적 포지셔닝 성공 사례</a:t>
            </a:r>
            <a:endParaRPr lang="en-US" sz="825" dirty="0"/>
          </a:p>
        </p:txBody>
      </p:sp>
      <p:sp>
        <p:nvSpPr>
          <p:cNvPr id="37" name="Text 35"/>
          <p:cNvSpPr/>
          <p:nvPr/>
        </p:nvSpPr>
        <p:spPr>
          <a:xfrm>
            <a:off x="4937760" y="2341300"/>
            <a:ext cx="3895344" cy="8915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1986년 특급 호텔 Marriott의 직원 6명이 Atlanta 공항 저가 호텔에 투숙 → 비누·샴푸·타월 등 모든 amenity 브랜드를 조사, 전국 5대 저가 호텔 지역 매니저 인터뷰를 통해 그들의 제품·서비스·경력·기대·보수·트레이닝 상황을 조사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→ Marriott은 잠재적 경쟁 대상이 될 모든 저가 호텔의 약점을 파악하고, 신 개념의 저가 호텔 Fairfield Inns를 시장에 진입시킴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→ 미국 최고의 성장 기록 달성 (수비적 전략의 결과)</a:t>
            </a:r>
            <a:endParaRPr lang="en-US" sz="825" dirty="0"/>
          </a:p>
        </p:txBody>
      </p:sp>
      <p:sp>
        <p:nvSpPr>
          <p:cNvPr id="38" name="Shape 36"/>
          <p:cNvSpPr/>
          <p:nvPr/>
        </p:nvSpPr>
        <p:spPr>
          <a:xfrm>
            <a:off x="4848606" y="3244167"/>
            <a:ext cx="4032504" cy="39776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72050" y="3312747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수비적 경쟁 전략 = 경쟁사의 약점 분석 + 가장 약한 곳을 정밀하게 공략</a:t>
            </a:r>
            <a:endParaRPr lang="en-US" sz="825" dirty="0"/>
          </a:p>
        </p:txBody>
      </p:sp>
      <p:sp>
        <p:nvSpPr>
          <p:cNvPr id="40" name="Text 38"/>
          <p:cNvSpPr/>
          <p:nvPr/>
        </p:nvSpPr>
        <p:spPr>
          <a:xfrm>
            <a:off x="4972050" y="3518487"/>
            <a:ext cx="3813048" cy="548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역량과 차별적 가치를 최대화·조화시키며, 경쟁사의 모방과 반격을 저지해야 함</a:t>
            </a:r>
            <a:endParaRPr lang="en-US" sz="788" dirty="0"/>
          </a:p>
        </p:txBody>
      </p:sp>
      <p:sp>
        <p:nvSpPr>
          <p:cNvPr id="41" name="Shape 39"/>
          <p:cNvSpPr/>
          <p:nvPr/>
        </p:nvSpPr>
        <p:spPr>
          <a:xfrm>
            <a:off x="4848606" y="3696795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44618" y="3737943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Tylenol</a:t>
            </a:r>
            <a:endParaRPr lang="en-US" sz="863" dirty="0"/>
          </a:p>
        </p:txBody>
      </p:sp>
      <p:sp>
        <p:nvSpPr>
          <p:cNvPr id="43" name="Text 41"/>
          <p:cNvSpPr/>
          <p:nvPr/>
        </p:nvSpPr>
        <p:spPr>
          <a:xfrm>
            <a:off x="6343650" y="3737943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Aspirin의 부작용을 공격 — '부작용 없는', '무자극성' 진통제 영역에서 1위 차지</a:t>
            </a:r>
            <a:endParaRPr lang="en-US" sz="825" dirty="0"/>
          </a:p>
        </p:txBody>
      </p:sp>
      <p:sp>
        <p:nvSpPr>
          <p:cNvPr id="44" name="Shape 42"/>
          <p:cNvSpPr/>
          <p:nvPr/>
        </p:nvSpPr>
        <p:spPr>
          <a:xfrm>
            <a:off x="4848606" y="4039695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44618" y="4080843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Wendy's</a:t>
            </a:r>
            <a:endParaRPr lang="en-US" sz="863" dirty="0"/>
          </a:p>
        </p:txBody>
      </p:sp>
      <p:sp>
        <p:nvSpPr>
          <p:cNvPr id="46" name="Text 44"/>
          <p:cNvSpPr/>
          <p:nvPr/>
        </p:nvSpPr>
        <p:spPr>
          <a:xfrm>
            <a:off x="6343650" y="4080843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McDonald's의 두 가지 약점 공략: ①미리 준비된 냉동 식품에 대한 대안(성인 market) ②적합한 메뉴 부재 → 시장에서 생존</a:t>
            </a:r>
            <a:endParaRPr lang="en-US" sz="825" dirty="0"/>
          </a:p>
        </p:txBody>
      </p:sp>
      <p:sp>
        <p:nvSpPr>
          <p:cNvPr id="47" name="Shape 45"/>
          <p:cNvSpPr/>
          <p:nvPr/>
        </p:nvSpPr>
        <p:spPr>
          <a:xfrm>
            <a:off x="4848606" y="4382595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44618" y="4423743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Wal-Mart</a:t>
            </a:r>
            <a:endParaRPr lang="en-US" sz="863" dirty="0"/>
          </a:p>
        </p:txBody>
      </p:sp>
      <p:sp>
        <p:nvSpPr>
          <p:cNvPr id="49" name="Text 47"/>
          <p:cNvSpPr/>
          <p:nvPr/>
        </p:nvSpPr>
        <p:spPr>
          <a:xfrm>
            <a:off x="6343650" y="4423743"/>
            <a:ext cx="24140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1962년 인구가 적은 소도시에서만 영업 시작 → 강력한 경쟁을 피해가다가 결국 세계 1위 기업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수비적 경쟁 전략의 핵심 — '지피지기(知彼知己)'로 경쟁사의 약점을 정밀 분석하고, 억제 방어(deterrent defence)와 차별화된 포지셔닝으로 장기간 살아남는 것이 진정한 승리다.</a:t>
            </a:r>
            <a:endParaRPr lang="en-US" sz="7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pp.357–359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수비적 경쟁 전략 ②  —  글로벌 사례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삼성·Apple의 약점과 중국 경쟁사 (p.357)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Google을 극복한 4인방 &amp; 수비 전략의 한계 (pp.358–359)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665226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7190" y="1224975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삼성·Apple의 약점 — 중국 경쟁사들의 수비적 공략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262890" y="1502556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2012년 2분기 삼성·Apple의 세계 시장 점유율은 31.1%, 16.6% → 2018년 2분기 각각 20.9%, 12.1%로 계속 하락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중국 Huawei·Lenovo·Xiaomi 삼두 마차는 Harvard Christensen의 'good enough' 제품(강자들과 경쟁할 완벽한 제품은 아니더라도 적절한 품질의 제품)으로 가격 차별적 전략 수행</a:t>
            </a:r>
            <a:endParaRPr lang="en-US" sz="788" dirty="0"/>
          </a:p>
        </p:txBody>
      </p:sp>
      <p:sp>
        <p:nvSpPr>
          <p:cNvPr id="16" name="Shape 14"/>
          <p:cNvSpPr/>
          <p:nvPr/>
        </p:nvSpPr>
        <p:spPr>
          <a:xfrm>
            <a:off x="253746" y="1951587"/>
            <a:ext cx="4032504" cy="219456"/>
          </a:xfrm>
          <a:prstGeom prst="rect">
            <a:avLst/>
          </a:prstGeom>
          <a:solidFill>
            <a:srgbClr val="7B1E1E"/>
          </a:solidFill>
          <a:ln w="12700">
            <a:solidFill>
              <a:srgbClr val="7B1E1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" y="1965303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삼성·Apple 'Overshooting' — 약점의 원인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342900" y="2167128"/>
            <a:ext cx="3895344" cy="8092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B83232"/>
                </a:solidFill>
              </a:rPr>
              <a:t>'Retrospective marketing'에서 지적한 삼성과 Apple의 'Overshooting'
</a:t>
            </a:r>
            <a:r>
              <a:rPr lang="en-US" sz="825" dirty="0">
                <a:solidFill>
                  <a:srgbClr val="1E293B"/>
                </a:solidFill>
              </a:rPr>
              <a:t>→ 필요 이상의 기능을 제공하는 것이 오히려 약점이 됨
2018년 2분기 Huawei의 시장점유율 15.8%로 Apple을 앞섬</a:t>
            </a:r>
            <a:endParaRPr lang="en-US" sz="863" dirty="0"/>
          </a:p>
          <a:p>
            <a:r>
              <a:rPr lang="en-US" sz="825" dirty="0">
                <a:solidFill>
                  <a:srgbClr val="1E293B"/>
                </a:solidFill>
              </a:rPr>
              <a:t>2013년 중국 시장 스마트폰 시장점유율 20%를 기록했던 삼성전자의 2018년 시장점유율은 불과 0.8%</a:t>
            </a:r>
            <a:endParaRPr lang="en-US" sz="863" dirty="0"/>
          </a:p>
        </p:txBody>
      </p:sp>
      <p:sp>
        <p:nvSpPr>
          <p:cNvPr id="19" name="Shape 17"/>
          <p:cNvSpPr/>
          <p:nvPr/>
        </p:nvSpPr>
        <p:spPr>
          <a:xfrm>
            <a:off x="253746" y="3031236"/>
            <a:ext cx="4032504" cy="219456"/>
          </a:xfrm>
          <a:prstGeom prst="rect">
            <a:avLst/>
          </a:prstGeom>
          <a:solidFill>
            <a:srgbClr val="7B1E1E"/>
          </a:solidFill>
          <a:ln w="12700">
            <a:solidFill>
              <a:srgbClr val="7B1E1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" y="3044952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다다익선(多多益善)의 병폐 — Sony 사례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3291840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9758" y="3332988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Sony의 실패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365069" y="3332988"/>
            <a:ext cx="2797737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전자산업의 각 부문 선두를 달리고 있었던 Sony가 지나치게 많은 영역에 진출하고 그 자리를 완전히 내주게 됨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3621024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9758" y="3662172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휴대용 오디오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365069" y="3662172"/>
            <a:ext cx="2797737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Digital Camera에, MP3는 iPhone·iriver에, 디지털 카메라는 Canon에, LCD TV는 삼성·LG에 선두를 내어줌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950208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9758" y="3991356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복사기 1위 Xerox</a:t>
            </a:r>
            <a:endParaRPr lang="en-US" sz="863" dirty="0"/>
          </a:p>
        </p:txBody>
      </p:sp>
      <p:sp>
        <p:nvSpPr>
          <p:cNvPr id="29" name="Text 27"/>
          <p:cNvSpPr/>
          <p:nvPr/>
        </p:nvSpPr>
        <p:spPr>
          <a:xfrm>
            <a:off x="1365069" y="3991356"/>
            <a:ext cx="2797737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컴퓨터 시장에 도전했으나 20년 간 25억$의 손실을 보고 시장에서 퇴각</a:t>
            </a:r>
            <a:endParaRPr lang="en-US" sz="825" dirty="0"/>
          </a:p>
        </p:txBody>
      </p:sp>
      <p:sp>
        <p:nvSpPr>
          <p:cNvPr id="30" name="Shape 28"/>
          <p:cNvSpPr/>
          <p:nvPr/>
        </p:nvSpPr>
        <p:spPr>
          <a:xfrm>
            <a:off x="253746" y="4279392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9758" y="4320540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교훈</a:t>
            </a:r>
            <a:endParaRPr lang="en-US" sz="863" dirty="0"/>
          </a:p>
        </p:txBody>
      </p:sp>
      <p:sp>
        <p:nvSpPr>
          <p:cNvPr id="32" name="Text 30"/>
          <p:cNvSpPr/>
          <p:nvPr/>
        </p:nvSpPr>
        <p:spPr>
          <a:xfrm>
            <a:off x="1365069" y="4320540"/>
            <a:ext cx="2797737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'모든 것을 지키면 모든 것이 약해진다' — 손자병법의 교훈을 명심해야 한다</a:t>
            </a:r>
            <a:endParaRPr lang="en-US" sz="825" dirty="0"/>
          </a:p>
        </p:txBody>
      </p:sp>
      <p:sp>
        <p:nvSpPr>
          <p:cNvPr id="33" name="Shape 31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8606" y="1241298"/>
            <a:ext cx="4032504" cy="589788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72050" y="1224975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Google을 극복한 4인방 — 수비적 포지셔닝의 성공</a:t>
            </a:r>
            <a:endParaRPr lang="en-US" sz="825" dirty="0"/>
          </a:p>
        </p:txBody>
      </p:sp>
      <p:sp>
        <p:nvSpPr>
          <p:cNvPr id="37" name="Text 35"/>
          <p:cNvSpPr/>
          <p:nvPr/>
        </p:nvSpPr>
        <p:spPr>
          <a:xfrm>
            <a:off x="4857750" y="1405024"/>
            <a:ext cx="4032504" cy="3918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세계가 'Googlization'이 되어가는 가운데 Google을 자국에서 따돌리고 있는 4인방이 있다. 한국의 Naver, 체코의 Seznam.cz, 러시아의 Yandex, 중국의 Baidu가 그것이다.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→ 각국 사용자들의 독특한 언어·문화적 특성을 검색 엔진의 알고리즘에 잘 이용하여 경쟁에서 앞서고 있음</a:t>
            </a:r>
            <a:endParaRPr lang="en-US" sz="788" dirty="0"/>
          </a:p>
        </p:txBody>
      </p:sp>
      <p:sp>
        <p:nvSpPr>
          <p:cNvPr id="38" name="Shape 36"/>
          <p:cNvSpPr/>
          <p:nvPr/>
        </p:nvSpPr>
        <p:spPr>
          <a:xfrm>
            <a:off x="4848606" y="1892808"/>
            <a:ext cx="4032504" cy="219456"/>
          </a:xfrm>
          <a:prstGeom prst="rect">
            <a:avLst/>
          </a:prstGeom>
          <a:solidFill>
            <a:srgbClr val="0A5E6E"/>
          </a:solidFill>
          <a:ln w="12700">
            <a:solidFill>
              <a:srgbClr val="0A5E6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7760" y="1906524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각국 로컬 챔피언들의 수비적 전략</a:t>
            </a:r>
            <a:endParaRPr lang="en-US" sz="825" dirty="0"/>
          </a:p>
        </p:txBody>
      </p:sp>
      <p:sp>
        <p:nvSpPr>
          <p:cNvPr id="40" name="Shape 38"/>
          <p:cNvSpPr/>
          <p:nvPr/>
        </p:nvSpPr>
        <p:spPr>
          <a:xfrm>
            <a:off x="4848606" y="2167128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44618" y="2208276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Naver (한국)</a:t>
            </a:r>
            <a:endParaRPr lang="en-US" sz="863" dirty="0"/>
          </a:p>
        </p:txBody>
      </p:sp>
      <p:sp>
        <p:nvSpPr>
          <p:cNvPr id="42" name="Text 40"/>
          <p:cNvSpPr/>
          <p:nvPr/>
        </p:nvSpPr>
        <p:spPr>
          <a:xfrm>
            <a:off x="5852160" y="2208276"/>
            <a:ext cx="290550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'지식 검색(지식 in)'이라는 독특한 분야를 개발 → 2005년 소위 'Google shock'으로부터 벗어남</a:t>
            </a:r>
            <a:endParaRPr lang="en-US" sz="825" dirty="0"/>
          </a:p>
        </p:txBody>
      </p:sp>
      <p:sp>
        <p:nvSpPr>
          <p:cNvPr id="43" name="Shape 41"/>
          <p:cNvSpPr/>
          <p:nvPr/>
        </p:nvSpPr>
        <p:spPr>
          <a:xfrm>
            <a:off x="4848606" y="2564892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44618" y="2606040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Yandex (러시아)</a:t>
            </a:r>
            <a:endParaRPr lang="en-US" sz="863" dirty="0"/>
          </a:p>
        </p:txBody>
      </p:sp>
      <p:sp>
        <p:nvSpPr>
          <p:cNvPr id="45" name="Text 43"/>
          <p:cNvSpPr/>
          <p:nvPr/>
        </p:nvSpPr>
        <p:spPr>
          <a:xfrm>
            <a:off x="5852160" y="2606040"/>
            <a:ext cx="290550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Russia어의 경우 같은 단어 내에서도 어형 변화에 따라 전혀 다른 뜻이 됨. 그 만큼 문법적 특성을 검색 엔진의 알고리즘에 잘 이용 → Googleflex까지 세워서 Google에 도전</a:t>
            </a:r>
            <a:endParaRPr lang="en-US" sz="825" dirty="0"/>
          </a:p>
        </p:txBody>
      </p:sp>
      <p:sp>
        <p:nvSpPr>
          <p:cNvPr id="46" name="Shape 44"/>
          <p:cNvSpPr/>
          <p:nvPr/>
        </p:nvSpPr>
        <p:spPr>
          <a:xfrm>
            <a:off x="4848606" y="2962656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44618" y="3003804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Baidu (중국)</a:t>
            </a:r>
            <a:endParaRPr lang="en-US" sz="863" dirty="0"/>
          </a:p>
        </p:txBody>
      </p:sp>
      <p:sp>
        <p:nvSpPr>
          <p:cNvPr id="48" name="Text 46"/>
          <p:cNvSpPr/>
          <p:nvPr/>
        </p:nvSpPr>
        <p:spPr>
          <a:xfrm>
            <a:off x="5852160" y="3003804"/>
            <a:ext cx="290550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중국 정부의 강력한 보안 정책 수혜 + 중국어 검색 특성에 최적화된 알고리즘으로 1위 유지</a:t>
            </a:r>
            <a:endParaRPr lang="en-US" sz="825" dirty="0"/>
          </a:p>
        </p:txBody>
      </p:sp>
      <p:sp>
        <p:nvSpPr>
          <p:cNvPr id="49" name="Shape 47"/>
          <p:cNvSpPr/>
          <p:nvPr/>
        </p:nvSpPr>
        <p:spPr>
          <a:xfrm>
            <a:off x="4848606" y="3360420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44618" y="3401568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Nokia의 역습 시도</a:t>
            </a:r>
            <a:endParaRPr lang="en-US" sz="863" dirty="0"/>
          </a:p>
        </p:txBody>
      </p:sp>
      <p:sp>
        <p:nvSpPr>
          <p:cNvPr id="51" name="Text 49"/>
          <p:cNvSpPr/>
          <p:nvPr/>
        </p:nvSpPr>
        <p:spPr>
          <a:xfrm>
            <a:off x="5852160" y="3401568"/>
            <a:ext cx="290550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Technophone을 인수, 8년만에 세계 휴대폰 1위 기록 → 그러나 스마트폰 시대의 변화에 적응 실패</a:t>
            </a:r>
            <a:endParaRPr lang="en-US" sz="825" dirty="0"/>
          </a:p>
        </p:txBody>
      </p:sp>
      <p:sp>
        <p:nvSpPr>
          <p:cNvPr id="52" name="Shape 50"/>
          <p:cNvSpPr/>
          <p:nvPr/>
        </p:nvSpPr>
        <p:spPr>
          <a:xfrm>
            <a:off x="4848606" y="3891420"/>
            <a:ext cx="4032504" cy="82688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972050" y="3894690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수비 전략의 한계와 Market Leader의 역설</a:t>
            </a:r>
            <a:endParaRPr lang="en-US" sz="825" dirty="0"/>
          </a:p>
        </p:txBody>
      </p:sp>
      <p:sp>
        <p:nvSpPr>
          <p:cNvPr id="54" name="Text 52"/>
          <p:cNvSpPr/>
          <p:nvPr/>
        </p:nvSpPr>
        <p:spPr>
          <a:xfrm>
            <a:off x="4972050" y="4078877"/>
            <a:ext cx="3813048" cy="48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공격의 시기는 '내가 가장 강할 때'가 아니라 '시장이 받아들일 상황이 무르익었을 때'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이고, '내가 가장 강하지 않을 때, 경쟁 기업이 상대적으로 더 약해졌을 때'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→ 공격의 열쇠는 단 하나뿐: 환경 정사(Environmental Scanning)</a:t>
            </a:r>
            <a:endParaRPr lang="en-US" sz="788" dirty="0"/>
          </a:p>
        </p:txBody>
      </p:sp>
      <p:sp>
        <p:nvSpPr>
          <p:cNvPr id="55" name="Shape 53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삼성·Apple의 'Overshooting' vs 중국 'good enough' 전략, Sony의 '다다익선 병폐', Google 4인방의 로컬 특성 활용 — 수비적 전략의 핵심은 경쟁사의 약점을 정확히 파악하고 집중 공략하는 것이다.</a:t>
            </a:r>
            <a:endParaRPr lang="en-US" sz="7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제7장 시장의 기회 위협, 경쟁 | </a:t>
            </a:r>
            <a:r>
              <a:rPr lang="ko-KR" altLang="en-US" sz="900" dirty="0">
                <a:solidFill>
                  <a:srgbClr val="FFFFFF"/>
                </a:solidFill>
              </a:rPr>
              <a:t>호텔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외식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관광 마케팅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목 차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868680"/>
            <a:ext cx="822960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685109"/>
            <a:ext cx="68580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85109"/>
            <a:ext cx="685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제1절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143000" y="1685109"/>
            <a:ext cx="7589520" cy="59436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25880" y="1730829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6B"/>
                </a:solidFill>
              </a:rPr>
              <a:t>시장의 기회와 위협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25880" y="2005149"/>
            <a:ext cx="7223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기회의 본질 / 기회와 위협의 함수 관계 / 창의성과 혁신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65760" y="2553789"/>
            <a:ext cx="68580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553789"/>
            <a:ext cx="685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제2절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143000" y="2553789"/>
            <a:ext cx="7589520" cy="59436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2599509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6B"/>
                </a:solidFill>
              </a:rPr>
              <a:t>경쟁에 대한 이해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25880" y="2873829"/>
            <a:ext cx="7223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50" dirty="0">
                <a:solidFill>
                  <a:srgbClr val="6B7280"/>
                </a:solidFill>
              </a:rPr>
              <a:t>신 시장의 창조 / 복제·모방·벤치마킹 / Cannibalization / </a:t>
            </a:r>
            <a:r>
              <a:rPr lang="en-US" sz="950" dirty="0" err="1">
                <a:solidFill>
                  <a:srgbClr val="6B7280"/>
                </a:solidFill>
              </a:rPr>
              <a:t>신시장</a:t>
            </a:r>
            <a:r>
              <a:rPr lang="en-US" sz="950" dirty="0">
                <a:solidFill>
                  <a:srgbClr val="6B7280"/>
                </a:solidFill>
              </a:rPr>
              <a:t> </a:t>
            </a:r>
            <a:r>
              <a:rPr lang="en-US" sz="950" dirty="0" err="1">
                <a:solidFill>
                  <a:srgbClr val="6B7280"/>
                </a:solidFill>
              </a:rPr>
              <a:t>창조</a:t>
            </a:r>
            <a:r>
              <a:rPr lang="en-US" sz="950" dirty="0">
                <a:solidFill>
                  <a:srgbClr val="6B7280"/>
                </a:solidFill>
              </a:rPr>
              <a:t> /</a:t>
            </a:r>
            <a:r>
              <a:rPr lang="en-US" altLang="ko-KR" sz="950" dirty="0" err="1">
                <a:solidFill>
                  <a:srgbClr val="6B7280"/>
                </a:solidFill>
              </a:rPr>
              <a:t>경쟁의</a:t>
            </a:r>
            <a:r>
              <a:rPr lang="en-US" altLang="ko-KR" sz="950" dirty="0">
                <a:solidFill>
                  <a:srgbClr val="6B7280"/>
                </a:solidFill>
              </a:rPr>
              <a:t> </a:t>
            </a:r>
            <a:r>
              <a:rPr lang="en-US" altLang="ko-KR" sz="950" dirty="0" err="1">
                <a:solidFill>
                  <a:srgbClr val="6B7280"/>
                </a:solidFill>
              </a:rPr>
              <a:t>의의</a:t>
            </a:r>
            <a:r>
              <a:rPr lang="en-US" altLang="ko-KR" sz="950" dirty="0">
                <a:solidFill>
                  <a:srgbClr val="6B7280"/>
                </a:solidFill>
              </a:rPr>
              <a:t> / </a:t>
            </a:r>
            <a:r>
              <a:rPr lang="en-US" altLang="ko-KR" sz="950" dirty="0" err="1">
                <a:solidFill>
                  <a:srgbClr val="6B7280"/>
                </a:solidFill>
              </a:rPr>
              <a:t>시장</a:t>
            </a:r>
            <a:r>
              <a:rPr lang="en-US" altLang="ko-KR" sz="950" dirty="0">
                <a:solidFill>
                  <a:srgbClr val="6B7280"/>
                </a:solidFill>
              </a:rPr>
              <a:t> </a:t>
            </a:r>
            <a:r>
              <a:rPr lang="en-US" altLang="ko-KR" sz="950" dirty="0" err="1">
                <a:solidFill>
                  <a:srgbClr val="6B7280"/>
                </a:solidFill>
              </a:rPr>
              <a:t>구조별</a:t>
            </a:r>
            <a:r>
              <a:rPr lang="en-US" altLang="ko-KR" sz="950" dirty="0">
                <a:solidFill>
                  <a:srgbClr val="6B7280"/>
                </a:solidFill>
              </a:rPr>
              <a:t> </a:t>
            </a:r>
            <a:r>
              <a:rPr lang="en-US" altLang="ko-KR" sz="950" dirty="0" err="1">
                <a:solidFill>
                  <a:srgbClr val="6B7280"/>
                </a:solidFill>
              </a:rPr>
              <a:t>분류</a:t>
            </a:r>
            <a:r>
              <a:rPr lang="en-US" altLang="ko-KR" sz="950" dirty="0">
                <a:solidFill>
                  <a:srgbClr val="6B7280"/>
                </a:solidFill>
              </a:rPr>
              <a:t> / </a:t>
            </a:r>
            <a:r>
              <a:rPr lang="en-US" altLang="ko-KR" sz="950" dirty="0" err="1">
                <a:solidFill>
                  <a:srgbClr val="6B7280"/>
                </a:solidFill>
              </a:rPr>
              <a:t>거시적·미시적</a:t>
            </a:r>
            <a:r>
              <a:rPr lang="en-US" altLang="ko-KR" sz="950" dirty="0">
                <a:solidFill>
                  <a:srgbClr val="6B7280"/>
                </a:solidFill>
              </a:rPr>
              <a:t> </a:t>
            </a:r>
            <a:r>
              <a:rPr lang="en-US" altLang="ko-KR" sz="950" dirty="0" err="1">
                <a:solidFill>
                  <a:srgbClr val="6B7280"/>
                </a:solidFill>
              </a:rPr>
              <a:t>경쟁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3422469"/>
            <a:ext cx="68580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422469"/>
            <a:ext cx="685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제3절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143000" y="3422469"/>
            <a:ext cx="7589520" cy="59436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3468189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1B3A6B"/>
                </a:solidFill>
              </a:rPr>
              <a:t>경쟁</a:t>
            </a:r>
            <a:r>
              <a:rPr lang="en-US" sz="1300" b="1" dirty="0">
                <a:solidFill>
                  <a:srgbClr val="1B3A6B"/>
                </a:solidFill>
              </a:rPr>
              <a:t> </a:t>
            </a:r>
            <a:r>
              <a:rPr lang="ko-KR" altLang="en-US" sz="1300" b="1" dirty="0">
                <a:solidFill>
                  <a:srgbClr val="1B3A6B"/>
                </a:solidFill>
              </a:rPr>
              <a:t>전략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325880" y="3742509"/>
            <a:ext cx="7223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 err="1">
                <a:solidFill>
                  <a:srgbClr val="6B7280"/>
                </a:solidFill>
              </a:rPr>
              <a:t>경쟁</a:t>
            </a:r>
            <a:r>
              <a:rPr lang="en-US" sz="950" dirty="0">
                <a:solidFill>
                  <a:srgbClr val="6B7280"/>
                </a:solidFill>
              </a:rPr>
              <a:t> </a:t>
            </a:r>
            <a:r>
              <a:rPr lang="ko-KR" altLang="en-US" sz="950" dirty="0">
                <a:solidFill>
                  <a:srgbClr val="6B7280"/>
                </a:solidFill>
              </a:rPr>
              <a:t>전략의 전제조건</a:t>
            </a:r>
            <a:r>
              <a:rPr lang="en-US" sz="950" dirty="0">
                <a:solidFill>
                  <a:srgbClr val="6B7280"/>
                </a:solidFill>
              </a:rPr>
              <a:t> / </a:t>
            </a:r>
            <a:r>
              <a:rPr lang="ko-KR" altLang="en-US" sz="950" dirty="0">
                <a:solidFill>
                  <a:srgbClr val="6B7280"/>
                </a:solidFill>
              </a:rPr>
              <a:t>경쟁 전략의 유형</a:t>
            </a:r>
            <a:r>
              <a:rPr lang="en-US" sz="950" dirty="0">
                <a:solidFill>
                  <a:srgbClr val="6B7280"/>
                </a:solidFill>
              </a:rPr>
              <a:t> / </a:t>
            </a:r>
            <a:r>
              <a:rPr lang="ko-KR" altLang="en-US" sz="950" dirty="0">
                <a:solidFill>
                  <a:srgbClr val="6B7280"/>
                </a:solidFill>
              </a:rPr>
              <a:t>환대산업의 경쟁 동향과 방향</a:t>
            </a:r>
            <a:endParaRPr lang="en-US" sz="9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pp.359–362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공격적 경쟁 전략  —  환경 정사·비타500·공격적 후퇴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2-2   공격적 경쟁 전략: 원리 + Market Challenger (pp.359–360)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환경 정사 이용 공격 + 비타500 + 공격적 후퇴 (pp.360–362)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7190" y="1238037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/>
              <a:t>공격적 경쟁 전략의 핵심 철학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281178" y="1419117"/>
            <a:ext cx="3936492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"미래를 예측하는 최선의 방법은 미래를 창조하는 것"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경쟁 전략의 두 번째 유형 — 환경과 산업의 변화를 정사하여 미리 앞서가는 proactive(선제적) 공격 전략</a:t>
            </a:r>
            <a:endParaRPr lang="en-US" sz="788" dirty="0"/>
          </a:p>
        </p:txBody>
      </p:sp>
      <p:sp>
        <p:nvSpPr>
          <p:cNvPr id="16" name="Shape 14"/>
          <p:cNvSpPr/>
          <p:nvPr/>
        </p:nvSpPr>
        <p:spPr>
          <a:xfrm>
            <a:off x="253746" y="1803654"/>
            <a:ext cx="4032504" cy="219456"/>
          </a:xfrm>
          <a:prstGeom prst="rect">
            <a:avLst/>
          </a:prstGeom>
          <a:solidFill>
            <a:srgbClr val="7A3900"/>
          </a:solidFill>
          <a:ln w="12700">
            <a:solidFill>
              <a:srgbClr val="7A39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" y="1817370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Market Challenger의 공격적 전략 — 두 가지 선택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077974"/>
            <a:ext cx="301752" cy="35661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3746" y="2077974"/>
            <a:ext cx="301752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①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96646" y="2077974"/>
            <a:ext cx="3662172" cy="356616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8942" y="2105406"/>
            <a:ext cx="353872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C05C20"/>
                </a:solidFill>
              </a:rPr>
              <a:t>Market Leader 공격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78941" y="2263140"/>
            <a:ext cx="3719323" cy="1577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시장 1위를 직접 공략 — 단, 강자에게 강하고 약자에게도 강한 것이 바람직</a:t>
            </a:r>
            <a:endParaRPr lang="en-US" sz="825" dirty="0"/>
          </a:p>
        </p:txBody>
      </p:sp>
      <p:sp>
        <p:nvSpPr>
          <p:cNvPr id="23" name="Shape 21"/>
          <p:cNvSpPr/>
          <p:nvPr/>
        </p:nvSpPr>
        <p:spPr>
          <a:xfrm>
            <a:off x="253746" y="2489454"/>
            <a:ext cx="301752" cy="35661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3746" y="2489454"/>
            <a:ext cx="301752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②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96646" y="2489454"/>
            <a:ext cx="3662172" cy="35661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8942" y="2516886"/>
            <a:ext cx="353872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C05C20"/>
                </a:solidFill>
              </a:rPr>
              <a:t>Market Follower 공격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78942" y="2674620"/>
            <a:ext cx="353872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2·3위를 공략해서 자사 입지를 강화하는 전략</a:t>
            </a:r>
            <a:endParaRPr lang="en-US" sz="825" dirty="0"/>
          </a:p>
        </p:txBody>
      </p:sp>
      <p:sp>
        <p:nvSpPr>
          <p:cNvPr id="28" name="Shape 26"/>
          <p:cNvSpPr/>
          <p:nvPr/>
        </p:nvSpPr>
        <p:spPr>
          <a:xfrm>
            <a:off x="253746" y="2942082"/>
            <a:ext cx="4032504" cy="89251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42900" y="2990088"/>
            <a:ext cx="3895344" cy="7818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D4A017"/>
                </a:solidFill>
              </a:rPr>
              <a:t>필자의 견해 (절대적으로 ①번)
</a:t>
            </a:r>
            <a:r>
              <a:rPr lang="en-US" sz="825" dirty="0">
                <a:solidFill>
                  <a:srgbClr val="FFFFFF"/>
                </a:solidFill>
              </a:rPr>
              <a:t>강자에게 약하고, 약자에게도 약한 사람은 심약한 사람. 강자에게 강하고, 약자에게도 강한 사람은 강력한 사람이 적지 않다.
</a:t>
            </a:r>
            <a:r>
              <a:rPr lang="en-US" sz="788" dirty="0">
                <a:solidFill>
                  <a:srgbClr val="AECBF0"/>
                </a:solidFill>
              </a:rPr>
              <a:t>→ 기업에게도 이런 논리는 적용. 약한 기업들은 market leader나 market challenger들이 미치 충족시키지 못하는 소비자들의 다양한 필요를 충족시키며 생존하는 것 (시장 균형을 이끌어가는 중요한 구성원)</a:t>
            </a:r>
            <a:endParaRPr lang="en-US" sz="863" dirty="0"/>
          </a:p>
        </p:txBody>
      </p:sp>
      <p:sp>
        <p:nvSpPr>
          <p:cNvPr id="30" name="Shape 28"/>
          <p:cNvSpPr/>
          <p:nvPr/>
        </p:nvSpPr>
        <p:spPr>
          <a:xfrm>
            <a:off x="253746" y="3999192"/>
            <a:ext cx="4032504" cy="60350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2900" y="4054056"/>
            <a:ext cx="3970782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C05C20"/>
                </a:solidFill>
              </a:rPr>
              <a:t>Jack Welch (GE)  </a:t>
            </a:r>
            <a:r>
              <a:rPr lang="en-US" sz="825" dirty="0">
                <a:solidFill>
                  <a:srgbClr val="1E293B"/>
                </a:solidFill>
              </a:rPr>
              <a:t>"Change or die"
</a:t>
            </a:r>
            <a:r>
              <a:rPr lang="en-US" sz="863" b="1" dirty="0">
                <a:solidFill>
                  <a:srgbClr val="C05C20"/>
                </a:solidFill>
              </a:rPr>
              <a:t>Peter Drucker  </a:t>
            </a:r>
            <a:r>
              <a:rPr lang="en-US" sz="788" dirty="0">
                <a:solidFill>
                  <a:srgbClr val="1E293B"/>
                </a:solidFill>
              </a:rPr>
              <a:t>"변화를 관리할 수는 없다. 다만 변화에 앞서 대응할 수 있다. 요즘과 같은 격변기에 변화는 고통스럽고, 위험하며, 무엇보다 엄청난 양의 고된 노동을 요구한다. 하지만 변화를 선도하는 것을 임무로 받아들이지 않는 조직은 결코 살아남을 수 없다"</a:t>
            </a:r>
            <a:endParaRPr lang="en-US" sz="863" dirty="0"/>
          </a:p>
        </p:txBody>
      </p:sp>
      <p:sp>
        <p:nvSpPr>
          <p:cNvPr id="32" name="Shape 30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48606" y="1241298"/>
            <a:ext cx="4032504" cy="672084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72050" y="1264161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환경 정사를 이용한 공격적 전략 — Conference Centre 호텔</a:t>
            </a:r>
            <a:endParaRPr lang="en-US" sz="825" dirty="0"/>
          </a:p>
        </p:txBody>
      </p:sp>
      <p:sp>
        <p:nvSpPr>
          <p:cNvPr id="36" name="Text 34"/>
          <p:cNvSpPr/>
          <p:nvPr/>
        </p:nvSpPr>
        <p:spPr>
          <a:xfrm>
            <a:off x="4848606" y="1515618"/>
            <a:ext cx="393649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소규모 회의에 대한 시장 욕구와 필요를 미리 정사하여 컨벤션 호텔의 문제점을 해결함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→ all-suite 호텔들인 AccorHotels·Marriott·Residence Inns·Embassy Suites 등이 넓은 객실·중장기 체류·노인 시장에 대한 틈새 시장을 공략하여 성공</a:t>
            </a:r>
            <a:endParaRPr lang="en-US" sz="788" dirty="0"/>
          </a:p>
        </p:txBody>
      </p:sp>
      <p:sp>
        <p:nvSpPr>
          <p:cNvPr id="37" name="Shape 35"/>
          <p:cNvSpPr/>
          <p:nvPr/>
        </p:nvSpPr>
        <p:spPr>
          <a:xfrm>
            <a:off x="4848606" y="1975104"/>
            <a:ext cx="4032504" cy="219456"/>
          </a:xfrm>
          <a:prstGeom prst="rect">
            <a:avLst/>
          </a:prstGeom>
          <a:solidFill>
            <a:srgbClr val="7A0000"/>
          </a:solidFill>
          <a:ln w="12700">
            <a:solidFill>
              <a:srgbClr val="7A00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937760" y="1988820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비타500의 공격적 전략 — 박카스를 이긴 비결</a:t>
            </a:r>
            <a:endParaRPr lang="en-US" sz="825" dirty="0"/>
          </a:p>
        </p:txBody>
      </p:sp>
      <p:sp>
        <p:nvSpPr>
          <p:cNvPr id="39" name="Text 37"/>
          <p:cNvSpPr/>
          <p:nvPr/>
        </p:nvSpPr>
        <p:spPr>
          <a:xfrm>
            <a:off x="4800600" y="2249423"/>
            <a:ext cx="4149090" cy="7700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1960년대 당시 박카스는 국내 드링크 시장의 선두 주자. 구</a:t>
            </a:r>
            <a:r>
              <a:rPr lang="ko-KR" altLang="en-US" sz="825" dirty="0">
                <a:solidFill>
                  <a:srgbClr val="1E293B"/>
                </a:solidFill>
              </a:rPr>
              <a:t>론</a:t>
            </a:r>
            <a:r>
              <a:rPr lang="en-US" sz="825" dirty="0" err="1">
                <a:solidFill>
                  <a:srgbClr val="1E293B"/>
                </a:solidFill>
              </a:rPr>
              <a:t>산·로얄</a:t>
            </a:r>
            <a:r>
              <a:rPr lang="ko-KR" altLang="en-US" sz="825" dirty="0">
                <a:solidFill>
                  <a:srgbClr val="1E293B"/>
                </a:solidFill>
              </a:rPr>
              <a:t>디</a:t>
            </a:r>
            <a:r>
              <a:rPr lang="en-US" sz="825" dirty="0">
                <a:solidFill>
                  <a:srgbClr val="1E293B"/>
                </a:solidFill>
              </a:rPr>
              <a:t>·</a:t>
            </a:r>
            <a:r>
              <a:rPr lang="ko-KR" altLang="en-US" sz="825" dirty="0" err="1">
                <a:solidFill>
                  <a:srgbClr val="1E293B"/>
                </a:solidFill>
              </a:rPr>
              <a:t>홍삼원</a:t>
            </a:r>
            <a:r>
              <a:rPr lang="en-US" sz="825" dirty="0">
                <a:solidFill>
                  <a:srgbClr val="1E293B"/>
                </a:solidFill>
              </a:rPr>
              <a:t>·원비디 등 많은 제품들이 도전하였으나 모두 실패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→ 비타500은 웰빙 열풍을 이용해 박카스와 차별적인 '무카페인+비타민' 개념으로 시장 판도를 바꿈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→ 비타500은 음료로 등록되어 일반 소매점에도 유통. 광주제약의 매출을 박카스의 절반 수준으로 하락시킴</a:t>
            </a:r>
            <a:endParaRPr lang="en-US" sz="825" dirty="0"/>
          </a:p>
        </p:txBody>
      </p:sp>
      <p:sp>
        <p:nvSpPr>
          <p:cNvPr id="40" name="Shape 38"/>
          <p:cNvSpPr/>
          <p:nvPr/>
        </p:nvSpPr>
        <p:spPr>
          <a:xfrm>
            <a:off x="4848606" y="3060621"/>
            <a:ext cx="4032504" cy="21945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37760" y="3074337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공격적 후퇴 (Aggressive Retreat) — 공격 전략의 추구만큼 중요</a:t>
            </a:r>
            <a:endParaRPr lang="en-US" sz="825" dirty="0"/>
          </a:p>
        </p:txBody>
      </p:sp>
      <p:sp>
        <p:nvSpPr>
          <p:cNvPr id="42" name="Shape 40"/>
          <p:cNvSpPr/>
          <p:nvPr/>
        </p:nvSpPr>
        <p:spPr>
          <a:xfrm>
            <a:off x="4848606" y="3321225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44618" y="3362373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공격 후퇴의 중요성</a:t>
            </a:r>
            <a:endParaRPr lang="en-US" sz="863" dirty="0"/>
          </a:p>
        </p:txBody>
      </p:sp>
      <p:sp>
        <p:nvSpPr>
          <p:cNvPr id="44" name="Text 42"/>
          <p:cNvSpPr/>
          <p:nvPr/>
        </p:nvSpPr>
        <p:spPr>
          <a:xfrm>
            <a:off x="5989320" y="3362373"/>
            <a:ext cx="27683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Domino's·Premier·Singles·Sizzlebord·suite hotel 등은 공격이 너무 빨라서 고집을 꺾지 않다가 시장에서 사라짐</a:t>
            </a:r>
            <a:endParaRPr lang="en-US" sz="825" dirty="0"/>
          </a:p>
        </p:txBody>
      </p:sp>
      <p:sp>
        <p:nvSpPr>
          <p:cNvPr id="45" name="Shape 43"/>
          <p:cNvSpPr/>
          <p:nvPr/>
        </p:nvSpPr>
        <p:spPr>
          <a:xfrm>
            <a:off x="4848606" y="3664125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944618" y="3705273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Microsoft의 성공</a:t>
            </a:r>
            <a:endParaRPr lang="en-US" sz="863" dirty="0"/>
          </a:p>
        </p:txBody>
      </p:sp>
      <p:sp>
        <p:nvSpPr>
          <p:cNvPr id="47" name="Text 45"/>
          <p:cNvSpPr/>
          <p:nvPr/>
        </p:nvSpPr>
        <p:spPr>
          <a:xfrm>
            <a:off x="5989320" y="3705273"/>
            <a:ext cx="27683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인내하며 적시에 공격해서 대성공. 공격의 시기는 '시장이 받아들일 상황이 무르익었을 때'</a:t>
            </a:r>
            <a:endParaRPr lang="en-US" sz="825" dirty="0"/>
          </a:p>
        </p:txBody>
      </p:sp>
      <p:sp>
        <p:nvSpPr>
          <p:cNvPr id="48" name="Shape 46"/>
          <p:cNvSpPr/>
          <p:nvPr/>
        </p:nvSpPr>
        <p:spPr>
          <a:xfrm>
            <a:off x="4848606" y="4007025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944618" y="4048173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공격 후퇴 원칙</a:t>
            </a:r>
            <a:endParaRPr lang="en-US" sz="863" dirty="0"/>
          </a:p>
        </p:txBody>
      </p:sp>
      <p:sp>
        <p:nvSpPr>
          <p:cNvPr id="50" name="Text 48"/>
          <p:cNvSpPr/>
          <p:nvPr/>
        </p:nvSpPr>
        <p:spPr>
          <a:xfrm>
            <a:off x="5989320" y="4048173"/>
            <a:ext cx="27683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빨리 후퇴하지 못하면(빨리 후퇴가 불가) 죽음을 면하지 못함. Kodak·K-Mart·Motorola·Nokia·Howard Johnson's 등</a:t>
            </a:r>
            <a:endParaRPr lang="en-US" sz="825" dirty="0"/>
          </a:p>
        </p:txBody>
      </p:sp>
      <p:sp>
        <p:nvSpPr>
          <p:cNvPr id="51" name="Shape 49"/>
          <p:cNvSpPr/>
          <p:nvPr/>
        </p:nvSpPr>
        <p:spPr>
          <a:xfrm>
            <a:off x="4848606" y="4349925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944618" y="4391073"/>
            <a:ext cx="133731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핵심 열쇠</a:t>
            </a:r>
            <a:endParaRPr lang="en-US" sz="863" dirty="0"/>
          </a:p>
        </p:txBody>
      </p:sp>
      <p:sp>
        <p:nvSpPr>
          <p:cNvPr id="53" name="Text 51"/>
          <p:cNvSpPr/>
          <p:nvPr/>
        </p:nvSpPr>
        <p:spPr>
          <a:xfrm>
            <a:off x="5989320" y="4391073"/>
            <a:ext cx="276834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시장에서 기업의 생사를 열 수 있는 열쇠는 단 하나뿐 — 환경 정사(Environmental Scanning)</a:t>
            </a:r>
            <a:endParaRPr lang="en-US" sz="825" dirty="0"/>
          </a:p>
        </p:txBody>
      </p:sp>
      <p:sp>
        <p:nvSpPr>
          <p:cNvPr id="54" name="Shape 52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공격적 경쟁 전략의 핵심 — 환경을 미리 정사해서 선제적으로 공략(Conference Centre·비타500)하고, 필요할 때는 빠르게 공격적 후퇴(retreat)를 실행해야 한다. 환경 정사만이 유일한 열쇠다.</a:t>
            </a:r>
            <a:endParaRPr lang="en-US" sz="788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pp.362–367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 우위의 확보  —  역량·차별적 가치·집중 포지셔닝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14532D"/>
          </a:solidFill>
          <a:ln w="12700">
            <a:solidFill>
              <a:srgbClr val="14532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2-3   역량(Competency)과 차별적 가치 (pp.362–363)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   집중적 포지셔닝 사례 (pp.363–367)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14532D"/>
          </a:solidFill>
          <a:ln w="12700">
            <a:solidFill>
              <a:srgbClr val="14532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14532D"/>
          </a:solidFill>
          <a:ln w="12700">
            <a:solidFill>
              <a:srgbClr val="1453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7190" y="1264161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경쟁 우위를 지속하기 위한 핵심 조건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377190" y="1515618"/>
            <a:ext cx="381304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경쟁사의 모방과 반격을 완전하게 저지해야 함. 경쟁사의 모방을 완전한 것으로 만들기 위해 기업의 역량과 차별적 가치를 최대화·조화시키며, 또한 지켜나가야 함</a:t>
            </a:r>
            <a:endParaRPr lang="en-US" sz="788" dirty="0"/>
          </a:p>
        </p:txBody>
      </p:sp>
      <p:sp>
        <p:nvSpPr>
          <p:cNvPr id="16" name="Shape 14"/>
          <p:cNvSpPr/>
          <p:nvPr/>
        </p:nvSpPr>
        <p:spPr>
          <a:xfrm>
            <a:off x="253746" y="1803654"/>
            <a:ext cx="4032504" cy="219456"/>
          </a:xfrm>
          <a:prstGeom prst="rect">
            <a:avLst/>
          </a:prstGeom>
          <a:solidFill>
            <a:srgbClr val="0C4020"/>
          </a:solidFill>
          <a:ln w="12700">
            <a:solidFill>
              <a:srgbClr val="0C4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" y="1817370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차별적 가치의 성공 사례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077974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8324" y="211912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Cirque du Soleil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058091" y="2119122"/>
            <a:ext cx="3358461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서커스의 한 예술 공연(태양의 서커스)으로 기존의 기회나 앵커 위주 공연을 생생함·실시간 가치로 변환 → 차별적 가치의 대표 성공 사례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489454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8324" y="253060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CNN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025430" y="2530601"/>
            <a:ext cx="3358461" cy="3419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기존의 기회나 앵커 위주의 뉴스를 생생함과 실시간 가치로 </a:t>
            </a:r>
            <a:r>
              <a:rPr lang="en-US" sz="825" dirty="0" err="1">
                <a:solidFill>
                  <a:srgbClr val="1E293B"/>
                </a:solidFill>
              </a:rPr>
              <a:t>변환</a:t>
            </a:r>
            <a:r>
              <a:rPr lang="en-US" sz="825" dirty="0">
                <a:solidFill>
                  <a:srgbClr val="1E293B"/>
                </a:solidFill>
              </a:rPr>
              <a:t> </a:t>
            </a:r>
          </a:p>
          <a:p>
            <a:r>
              <a:rPr lang="en-US" sz="825" dirty="0">
                <a:solidFill>
                  <a:srgbClr val="1E293B"/>
                </a:solidFill>
              </a:rPr>
              <a:t>→ 차별적 가치 구축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2900934"/>
            <a:ext cx="4032504" cy="51435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58324" y="2942082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Four Seasons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979719" y="2900934"/>
            <a:ext cx="3358461" cy="4993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Global Executive 프로그램(home and office away from home) 성공 비결: 신조부터 중지가 체인인 Super8과 바뀌지 않는 '저렴한 요금·청결·편안한 객실·친절한 서비스' 신조를 2009년 25주년이 되도록 일관되게 지킴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514886"/>
            <a:ext cx="4032504" cy="510759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2607" y="3601754"/>
            <a:ext cx="13716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Marriott MARSHA</a:t>
            </a:r>
            <a:endParaRPr lang="en-US" sz="863" dirty="0"/>
          </a:p>
        </p:txBody>
      </p:sp>
      <p:sp>
        <p:nvSpPr>
          <p:cNvPr id="29" name="Text 27"/>
          <p:cNvSpPr/>
          <p:nvPr/>
        </p:nvSpPr>
        <p:spPr>
          <a:xfrm>
            <a:off x="1058091" y="3525012"/>
            <a:ext cx="3358461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Marriott's automated reservation system으로 고객의 예약에 최대한의 편의를 제공, 모든 주요 항공사·여행사와 연결 → 타 호텔의 예약 시스템과 차별적 우위</a:t>
            </a:r>
            <a:endParaRPr lang="en-US" sz="825" dirty="0"/>
          </a:p>
        </p:txBody>
      </p:sp>
      <p:sp>
        <p:nvSpPr>
          <p:cNvPr id="30" name="Shape 28"/>
          <p:cNvSpPr/>
          <p:nvPr/>
        </p:nvSpPr>
        <p:spPr>
          <a:xfrm>
            <a:off x="253746" y="4163786"/>
            <a:ext cx="4032504" cy="649549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7597" y="4173919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집중적 포지셔닝 — Porter의 'just little' 개념</a:t>
            </a:r>
            <a:endParaRPr lang="en-US" sz="825" dirty="0"/>
          </a:p>
        </p:txBody>
      </p:sp>
      <p:sp>
        <p:nvSpPr>
          <p:cNvPr id="32" name="Text 30"/>
          <p:cNvSpPr/>
          <p:nvPr/>
        </p:nvSpPr>
        <p:spPr>
          <a:xfrm>
            <a:off x="377190" y="4434523"/>
            <a:ext cx="3813048" cy="2971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많은 속성 및 고객 형태에 대한 모든 우위를 유지하는 것은 불가능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핵심 가치에 집중적 투자와 관심으로 경쟁사의 도전을 무력화시켜야 함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→ Isaac Newton이 세계 물리학과 수학에 엄청난 공헌을 할 수 있었던 비결: "다른 것들에 대해서는 전혀 생각하지 않았기 때문"</a:t>
            </a:r>
            <a:endParaRPr lang="en-US" sz="788" dirty="0"/>
          </a:p>
        </p:txBody>
      </p:sp>
      <p:sp>
        <p:nvSpPr>
          <p:cNvPr id="33" name="Shape 31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8606" y="1241298"/>
            <a:ext cx="4032504" cy="21945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7760" y="1255014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🏨  Easy Hotel (영국) — 초저가 집중 포지셔닝</a:t>
            </a:r>
            <a:endParaRPr lang="en-US" sz="825" dirty="0"/>
          </a:p>
        </p:txBody>
      </p:sp>
      <p:sp>
        <p:nvSpPr>
          <p:cNvPr id="37" name="Text 35"/>
          <p:cNvSpPr/>
          <p:nvPr/>
        </p:nvSpPr>
        <p:spPr>
          <a:xfrm>
            <a:off x="4937760" y="1508760"/>
            <a:ext cx="3895344" cy="7200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1박 객실 요금 5£(약 1만원)의 사업 전개. 객실 2.5평, 샤워실·화장실·세면대 갖춤. 미니바·TV 없음. 호텔 내 편의 시설·레스토랑도 없음.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→ 타 경쟁사가 모방하기 어려운 핵심 가치(초저가)로 충분한 수요를 발생시키고 있음</a:t>
            </a:r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Travelodge(영국): 20£ 미만의 double룸도 있음. 저렴한 요금에 비해 넓은 객실, 무료 무선 인터넷, 식당 등으로 그 가치를 제고</a:t>
            </a:r>
            <a:endParaRPr lang="en-US" sz="825" dirty="0"/>
          </a:p>
        </p:txBody>
      </p:sp>
      <p:sp>
        <p:nvSpPr>
          <p:cNvPr id="38" name="Shape 36"/>
          <p:cNvSpPr/>
          <p:nvPr/>
        </p:nvSpPr>
        <p:spPr>
          <a:xfrm>
            <a:off x="4848606" y="2290572"/>
            <a:ext cx="4032504" cy="219456"/>
          </a:xfrm>
          <a:prstGeom prst="rect">
            <a:avLst/>
          </a:prstGeom>
          <a:solidFill>
            <a:srgbClr val="0A5E6E"/>
          </a:solidFill>
          <a:ln w="12700">
            <a:solidFill>
              <a:srgbClr val="0A5E6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7760" y="2304288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🏨  Residence Inns — 중장기 체류 시장의 집중 포지셔닝</a:t>
            </a:r>
            <a:endParaRPr lang="en-US" sz="825" dirty="0"/>
          </a:p>
        </p:txBody>
      </p:sp>
      <p:sp>
        <p:nvSpPr>
          <p:cNvPr id="40" name="Text 38"/>
          <p:cNvSpPr/>
          <p:nvPr/>
        </p:nvSpPr>
        <p:spPr>
          <a:xfrm>
            <a:off x="4848606" y="2564892"/>
            <a:ext cx="4101084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50% 넓은 객실과 함께 아침에 주문하면 저녁에 식료품이 냉장고까지 배달되는 grocery 서비스, 바비큐 파티, 추지배인과 함께 하는 유일식 조찬, 객실 내 통나무 벽난로 등 중장기 체류자에게 집보다 편한 환경을 제공 → 집중적 포지셔닝 전략 수행</a:t>
            </a:r>
            <a:endParaRPr lang="en-US" sz="825" dirty="0"/>
          </a:p>
          <a:p>
            <a:endParaRPr lang="en-US" sz="825" dirty="0"/>
          </a:p>
          <a:p>
            <a:r>
              <a:rPr lang="en-US" sz="825" dirty="0">
                <a:solidFill>
                  <a:srgbClr val="1E293B"/>
                </a:solidFill>
              </a:rPr>
              <a:t>Zoku Hotel (Netherlands): 새로운 개념의 중장기 체류 호텔. 세련된 디자인과 함께 거주·업무 공간을 함께 갖춘 호텔을 시장에 선보이며 '공유 platform' 형태의 사업 모델 추구</a:t>
            </a:r>
            <a:endParaRPr lang="en-US" sz="825" dirty="0"/>
          </a:p>
        </p:txBody>
      </p:sp>
      <p:sp>
        <p:nvSpPr>
          <p:cNvPr id="41" name="Shape 39"/>
          <p:cNvSpPr/>
          <p:nvPr/>
        </p:nvSpPr>
        <p:spPr>
          <a:xfrm>
            <a:off x="4848606" y="3497580"/>
            <a:ext cx="4032504" cy="21945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7760" y="3511296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FFFFFF"/>
                </a:solidFill>
              </a:rPr>
              <a:t>표 7-12  유럽·일본 고급 자동차 시장의 경쟁 분석 (역량·차별적 가치 기반)</a:t>
            </a:r>
            <a:endParaRPr lang="en-US" sz="788" dirty="0"/>
          </a:p>
        </p:txBody>
      </p:sp>
      <p:sp>
        <p:nvSpPr>
          <p:cNvPr id="43" name="Text 41"/>
          <p:cNvSpPr/>
          <p:nvPr/>
        </p:nvSpPr>
        <p:spPr>
          <a:xfrm>
            <a:off x="4937760" y="3771900"/>
            <a:ext cx="3895344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1차 성공요인: 제품 품질·제품 차별화·딜러 만족도·시장점유율·서비스 품질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2차 성공요인: 재무 능력·경영 품질·브랜드 인지도·광고·프로모션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→ 역량과 차별적 가치를 지키기 위해서는 경쟁자에 대한 치밀한 분석이 기초</a:t>
            </a:r>
            <a:endParaRPr lang="en-US" sz="788" dirty="0"/>
          </a:p>
          <a:p>
            <a:r>
              <a:rPr lang="en-US" sz="788" dirty="0">
                <a:solidFill>
                  <a:srgbClr val="1E293B"/>
                </a:solidFill>
              </a:rPr>
              <a:t>(Benz·Volvo·BMW·Audi·Jaguar·Bentley·Maybach vs Lexus·Acura·Infiniti)</a:t>
            </a:r>
            <a:endParaRPr lang="en-US" sz="788" dirty="0"/>
          </a:p>
        </p:txBody>
      </p:sp>
      <p:sp>
        <p:nvSpPr>
          <p:cNvPr id="44" name="Shape 42"/>
          <p:cNvSpPr/>
          <p:nvPr/>
        </p:nvSpPr>
        <p:spPr>
          <a:xfrm>
            <a:off x="4848606" y="4320540"/>
            <a:ext cx="4032504" cy="5212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72050" y="4356465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Google vs Naver의 교훈</a:t>
            </a:r>
            <a:endParaRPr lang="en-US" sz="825" dirty="0"/>
          </a:p>
        </p:txBody>
      </p:sp>
      <p:sp>
        <p:nvSpPr>
          <p:cNvPr id="46" name="Text 44"/>
          <p:cNvSpPr/>
          <p:nvPr/>
        </p:nvSpPr>
        <p:spPr>
          <a:xfrm>
            <a:off x="4848606" y="4581798"/>
            <a:ext cx="403250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역량과 차별적 가치의 집중이 어떻게 로컬 강자를 만들 수 있는지 보여주는 대표적 사례</a:t>
            </a:r>
            <a:endParaRPr lang="en-US" sz="788" dirty="0"/>
          </a:p>
        </p:txBody>
      </p:sp>
      <p:sp>
        <p:nvSpPr>
          <p:cNvPr id="47" name="Shape 45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경쟁 우위 확보의 </a:t>
            </a:r>
            <a:r>
              <a:rPr lang="en-US" sz="788" dirty="0" err="1">
                <a:solidFill>
                  <a:srgbClr val="FFFFFF"/>
                </a:solidFill>
              </a:rPr>
              <a:t>핵심</a:t>
            </a:r>
            <a:r>
              <a:rPr lang="en-US" sz="788" dirty="0">
                <a:solidFill>
                  <a:srgbClr val="FFFFFF"/>
                </a:solidFill>
              </a:rPr>
              <a:t> </a:t>
            </a:r>
          </a:p>
          <a:p>
            <a:r>
              <a:rPr lang="en-US" sz="788" dirty="0">
                <a:solidFill>
                  <a:srgbClr val="FFFFFF"/>
                </a:solidFill>
              </a:rPr>
              <a:t>— 역량·차별적 가치를 최대화·조화시키며, 'just little' 집중 포지셔닝으로 경쟁사가 모방하기 어려운 핵심 가치(Easy Hotel의 초저가, Residence Inns의 grocery 서비스)를 구축해야 한다.</a:t>
            </a:r>
            <a:endParaRPr lang="en-US" sz="788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제3절 경쟁전략  |  pp.368–373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새로운 경쟁 개념  &amp;  환대산업 경쟁 동향과 방향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2-4   새로운 경쟁 개념 (pp.368–371)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3.   환대산업의 경쟁 동향과 방향 (pp.372–373)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7190" y="1264161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Medici Effect — 새로운 경쟁 개념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377190" y="1515618"/>
            <a:ext cx="3813048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다양한 영역이 하나로 만나는 교차점에서 혁신적인 아이디어를 창출해내는 효과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경쟁과 협력이라는 의미를 합축한 단어 'Coopetition'과 유사한 개념</a:t>
            </a:r>
            <a:endParaRPr lang="en-US" sz="788" dirty="0"/>
          </a:p>
        </p:txBody>
      </p:sp>
      <p:sp>
        <p:nvSpPr>
          <p:cNvPr id="16" name="Shape 14"/>
          <p:cNvSpPr/>
          <p:nvPr/>
        </p:nvSpPr>
        <p:spPr>
          <a:xfrm>
            <a:off x="253746" y="1803654"/>
            <a:ext cx="4032504" cy="219456"/>
          </a:xfrm>
          <a:prstGeom prst="rect">
            <a:avLst/>
          </a:prstGeom>
          <a:solidFill>
            <a:srgbClr val="3A1F6E"/>
          </a:solidFill>
          <a:ln w="12700">
            <a:solidFill>
              <a:srgbClr val="3A1F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" y="1817370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Medici Effect 사례들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077974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5262" y="211912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LG전자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992778" y="2119122"/>
            <a:ext cx="2876115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De Gas·Gogh 등의 그림이 배경으로 등장하는 광고로 차별화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407158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45262" y="244830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삼성전자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992778" y="2448306"/>
            <a:ext cx="3356175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Bang&amp;Olufsen 등과 제휴해 차별화된 디자인 Serene·Serenata 등 휴대폰 출시. Galaxy Note2로 디자인한 그림을 해평한 BMW1 시리즈도 출시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2736342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5262" y="277749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Asus-Lamborghini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286691" y="2777490"/>
            <a:ext cx="2876115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첨단 IT + Lamborghini 디자인의 퓨전 노트북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065526"/>
            <a:ext cx="4032504" cy="342900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5262" y="310667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Louis Vuitton-Infiniti</a:t>
            </a:r>
            <a:endParaRPr lang="en-US" sz="863" dirty="0"/>
          </a:p>
        </p:txBody>
      </p:sp>
      <p:sp>
        <p:nvSpPr>
          <p:cNvPr id="29" name="Text 27"/>
          <p:cNvSpPr/>
          <p:nvPr/>
        </p:nvSpPr>
        <p:spPr>
          <a:xfrm>
            <a:off x="1286691" y="3106674"/>
            <a:ext cx="2876115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가방과 자동차의 이질적 결합</a:t>
            </a:r>
            <a:endParaRPr lang="en-US" sz="825" dirty="0"/>
          </a:p>
        </p:txBody>
      </p:sp>
      <p:sp>
        <p:nvSpPr>
          <p:cNvPr id="30" name="Shape 28"/>
          <p:cNvSpPr/>
          <p:nvPr/>
        </p:nvSpPr>
        <p:spPr>
          <a:xfrm>
            <a:off x="253746" y="3394710"/>
            <a:ext cx="4032504" cy="34290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45262" y="343585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Nike-Air Jordan</a:t>
            </a:r>
            <a:endParaRPr lang="en-US" sz="863" dirty="0"/>
          </a:p>
        </p:txBody>
      </p:sp>
      <p:sp>
        <p:nvSpPr>
          <p:cNvPr id="32" name="Text 30"/>
          <p:cNvSpPr/>
          <p:nvPr/>
        </p:nvSpPr>
        <p:spPr>
          <a:xfrm>
            <a:off x="1129937" y="3435858"/>
            <a:ext cx="3032869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Nike와 France 캐주얼 의류 기업 APC와 제휴한 APC 운동화 출시</a:t>
            </a:r>
            <a:endParaRPr lang="en-US" sz="825" dirty="0"/>
          </a:p>
        </p:txBody>
      </p:sp>
      <p:sp>
        <p:nvSpPr>
          <p:cNvPr id="33" name="Shape 31"/>
          <p:cNvSpPr/>
          <p:nvPr/>
        </p:nvSpPr>
        <p:spPr>
          <a:xfrm>
            <a:off x="253746" y="3868559"/>
            <a:ext cx="4032504" cy="21945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2900" y="3882275"/>
            <a:ext cx="3895344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협업(Collaboration) &amp; Product Red</a:t>
            </a:r>
            <a:endParaRPr lang="en-US" sz="825" dirty="0"/>
          </a:p>
        </p:txBody>
      </p:sp>
      <p:sp>
        <p:nvSpPr>
          <p:cNvPr id="35" name="Text 33"/>
          <p:cNvSpPr/>
          <p:nvPr/>
        </p:nvSpPr>
        <p:spPr>
          <a:xfrm>
            <a:off x="262890" y="4103704"/>
            <a:ext cx="3975354" cy="741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Disney × Coach: </a:t>
            </a:r>
            <a:r>
              <a:rPr lang="en-US" sz="788" dirty="0">
                <a:solidFill>
                  <a:srgbClr val="1E293B"/>
                </a:solidFill>
              </a:rPr>
              <a:t>'a dark fairy tale'을 들고 공전 Disney 이야기(백설공주 등)에 Coach의 다크·로맨틱 패치와 장식을 등장시킨 것
</a:t>
            </a:r>
            <a:r>
              <a:rPr lang="en-US" sz="825" b="1" dirty="0">
                <a:solidFill>
                  <a:srgbClr val="B83232"/>
                </a:solidFill>
              </a:rPr>
              <a:t>Product Red: </a:t>
            </a:r>
            <a:r>
              <a:rPr lang="en-US" sz="788" dirty="0">
                <a:solidFill>
                  <a:srgbClr val="1E293B"/>
                </a:solidFill>
              </a:rPr>
              <a:t>2007년 Ireland의 Bono·Bobby Shriver가 설립. 기업이 제품을 'Red' 브랜드로 내놓음으로써, 이익의 일부를 Africa 질병 치료를 위해 Kofi Annan 전 UN 사무총장이 만든 The Global Fund에 기부. AMEX·Gap·Giorgio Armani·Apple·MS·Motorola·Dell 등이 제휴</a:t>
            </a:r>
            <a:endParaRPr lang="en-US" sz="825" dirty="0"/>
          </a:p>
        </p:txBody>
      </p:sp>
      <p:sp>
        <p:nvSpPr>
          <p:cNvPr id="36" name="Shape 34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48606" y="1241298"/>
            <a:ext cx="4032504" cy="58978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72050" y="1257630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/>
              <a:t>3. 환대산업의 경쟁 동향과 방향</a:t>
            </a:r>
            <a:endParaRPr lang="en-US" sz="825" dirty="0"/>
          </a:p>
        </p:txBody>
      </p:sp>
      <p:sp>
        <p:nvSpPr>
          <p:cNvPr id="40" name="Text 38"/>
          <p:cNvSpPr/>
          <p:nvPr/>
        </p:nvSpPr>
        <p:spPr>
          <a:xfrm>
            <a:off x="4972050" y="1450306"/>
            <a:ext cx="3682093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환대산업은 경쟁이 치열할 수밖에 없다. 환대산업의 부문 중 하나인 레스토랑은 시장 진입 장벽(barriers to entry)이 매우 낮아 과거·현재·미래 모두 시장 포화 상태 — 호텔산업도 예외는 아니다</a:t>
            </a:r>
            <a:endParaRPr lang="en-US" sz="788" dirty="0"/>
          </a:p>
        </p:txBody>
      </p:sp>
      <p:sp>
        <p:nvSpPr>
          <p:cNvPr id="41" name="Shape 39"/>
          <p:cNvSpPr/>
          <p:nvPr/>
        </p:nvSpPr>
        <p:spPr>
          <a:xfrm>
            <a:off x="4848606" y="1892807"/>
            <a:ext cx="4032504" cy="418011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13994" y="1933956"/>
            <a:ext cx="1612931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시장 퇴각 장벽</a:t>
            </a:r>
            <a:endParaRPr lang="en-US" sz="863" dirty="0"/>
          </a:p>
        </p:txBody>
      </p:sp>
      <p:sp>
        <p:nvSpPr>
          <p:cNvPr id="43" name="Text 41"/>
          <p:cNvSpPr/>
          <p:nvPr/>
        </p:nvSpPr>
        <p:spPr>
          <a:xfrm>
            <a:off x="5760720" y="1933956"/>
            <a:ext cx="2996946" cy="3500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호텔산업은 제품 </a:t>
            </a:r>
            <a:r>
              <a:rPr lang="en-US" sz="825" dirty="0" err="1">
                <a:solidFill>
                  <a:srgbClr val="1E293B"/>
                </a:solidFill>
              </a:rPr>
              <a:t>범위의</a:t>
            </a:r>
            <a:r>
              <a:rPr lang="en-US" sz="825" dirty="0">
                <a:solidFill>
                  <a:srgbClr val="1E293B"/>
                </a:solidFill>
              </a:rPr>
              <a:t> 변</a:t>
            </a:r>
            <a:r>
              <a:rPr lang="ko-KR" altLang="en-US" sz="825" dirty="0">
                <a:solidFill>
                  <a:srgbClr val="1E293B"/>
                </a:solidFill>
              </a:rPr>
              <a:t>형</a:t>
            </a:r>
            <a:r>
              <a:rPr lang="en-US" sz="825" dirty="0">
                <a:solidFill>
                  <a:srgbClr val="1E293B"/>
                </a:solidFill>
              </a:rPr>
              <a:t> 불가능 때문에 시장 퇴각 장벽(barriers to exit)이 어떠한 산업보다 높음. 한 번 시장에 진입한 호텔은 계속 시장에 남아있을 수밖에 없음</a:t>
            </a:r>
            <a:endParaRPr lang="en-US" sz="825" dirty="0"/>
          </a:p>
        </p:txBody>
      </p:sp>
      <p:sp>
        <p:nvSpPr>
          <p:cNvPr id="44" name="Shape 42"/>
          <p:cNvSpPr/>
          <p:nvPr/>
        </p:nvSpPr>
        <p:spPr>
          <a:xfrm>
            <a:off x="4848606" y="2359152"/>
            <a:ext cx="4032504" cy="425196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13994" y="2400300"/>
            <a:ext cx="1612931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협력과 </a:t>
            </a:r>
            <a:r>
              <a:rPr lang="en-US" sz="863" b="1" dirty="0" err="1">
                <a:solidFill>
                  <a:srgbClr val="1E293B"/>
                </a:solidFill>
              </a:rPr>
              <a:t>경쟁의</a:t>
            </a:r>
            <a:r>
              <a:rPr lang="en-US" sz="863" b="1" dirty="0">
                <a:solidFill>
                  <a:srgbClr val="1E293B"/>
                </a:solidFill>
              </a:rPr>
              <a:t> </a:t>
            </a:r>
          </a:p>
          <a:p>
            <a:r>
              <a:rPr lang="en-US" sz="863" b="1" dirty="0" err="1">
                <a:solidFill>
                  <a:srgbClr val="1E293B"/>
                </a:solidFill>
              </a:rPr>
              <a:t>병행화</a:t>
            </a:r>
            <a:endParaRPr lang="en-US" sz="863" dirty="0"/>
          </a:p>
        </p:txBody>
      </p:sp>
      <p:sp>
        <p:nvSpPr>
          <p:cNvPr id="46" name="Text 44"/>
          <p:cNvSpPr/>
          <p:nvPr/>
        </p:nvSpPr>
        <p:spPr>
          <a:xfrm>
            <a:off x="5760720" y="2400300"/>
            <a:ext cx="2996946" cy="3768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최근 급증하고 있는 환대산업 기업들 간의 제휴(affiliation·alliance·co-branding 등)는 경쟁 일변도였던 과거 시장의 질서를 한 차원 높게 정화시키고 있는 바람직한 동향</a:t>
            </a:r>
            <a:endParaRPr lang="en-US" sz="825" dirty="0"/>
          </a:p>
        </p:txBody>
      </p:sp>
      <p:sp>
        <p:nvSpPr>
          <p:cNvPr id="47" name="Shape 45"/>
          <p:cNvSpPr/>
          <p:nvPr/>
        </p:nvSpPr>
        <p:spPr>
          <a:xfrm>
            <a:off x="4848606" y="2825496"/>
            <a:ext cx="4032504" cy="411480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13994" y="2866644"/>
            <a:ext cx="1612931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필요 </a:t>
            </a:r>
            <a:r>
              <a:rPr lang="en-US" sz="863" b="1" dirty="0" err="1">
                <a:solidFill>
                  <a:srgbClr val="1E293B"/>
                </a:solidFill>
              </a:rPr>
              <a:t>충족</a:t>
            </a:r>
            <a:r>
              <a:rPr lang="en-US" sz="863" b="1" dirty="0">
                <a:solidFill>
                  <a:srgbClr val="1E293B"/>
                </a:solidFill>
              </a:rPr>
              <a:t> </a:t>
            </a:r>
            <a:r>
              <a:rPr lang="en-US" sz="863" b="1" dirty="0" err="1">
                <a:solidFill>
                  <a:srgbClr val="1E293B"/>
                </a:solidFill>
              </a:rPr>
              <a:t>해결사</a:t>
            </a:r>
            <a:endParaRPr lang="en-US" sz="863" b="1" dirty="0">
              <a:solidFill>
                <a:srgbClr val="1E293B"/>
              </a:solidFill>
            </a:endParaRPr>
          </a:p>
          <a:p>
            <a:r>
              <a:rPr lang="en-US" sz="863" b="1" dirty="0" err="1">
                <a:solidFill>
                  <a:srgbClr val="1E293B"/>
                </a:solidFill>
              </a:rPr>
              <a:t>들의</a:t>
            </a:r>
            <a:r>
              <a:rPr lang="en-US" sz="863" b="1" dirty="0">
                <a:solidFill>
                  <a:srgbClr val="1E293B"/>
                </a:solidFill>
              </a:rPr>
              <a:t> 집합체</a:t>
            </a:r>
            <a:endParaRPr lang="en-US" sz="863" dirty="0"/>
          </a:p>
        </p:txBody>
      </p:sp>
      <p:sp>
        <p:nvSpPr>
          <p:cNvPr id="49" name="Text 47"/>
          <p:cNvSpPr/>
          <p:nvPr/>
        </p:nvSpPr>
        <p:spPr>
          <a:xfrm>
            <a:off x="5760720" y="2866643"/>
            <a:ext cx="2996946" cy="3587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경쟁은 서로 다른 필요 충족 해결사들의 집합체. 시장 내 모든 경쟁 기업의 목적이 동일(소비자 문제 해결)하다면, 무조건적인 반목과 투쟁보다 협력이 보다 나은 방법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4848606" y="3291840"/>
            <a:ext cx="4032504" cy="452628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13994" y="3332988"/>
            <a:ext cx="1612931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시장세분화 전략</a:t>
            </a:r>
            <a:endParaRPr lang="en-US" sz="863" dirty="0"/>
          </a:p>
        </p:txBody>
      </p:sp>
      <p:sp>
        <p:nvSpPr>
          <p:cNvPr id="52" name="Text 50"/>
          <p:cNvSpPr/>
          <p:nvPr/>
        </p:nvSpPr>
        <p:spPr>
          <a:xfrm>
            <a:off x="5760720" y="3332988"/>
            <a:ext cx="299694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경쟁을 회석시킬 수 있는 가장 효율적 전략 = 시장세분화 전략. 특정 기업의 제품과 서비스에 부합되는 경제적 규모의 소비자 집단을 선별하고 집중 공략</a:t>
            </a:r>
            <a:endParaRPr lang="en-US" sz="825" dirty="0"/>
          </a:p>
        </p:txBody>
      </p:sp>
      <p:sp>
        <p:nvSpPr>
          <p:cNvPr id="53" name="Shape 51"/>
          <p:cNvSpPr/>
          <p:nvPr/>
        </p:nvSpPr>
        <p:spPr>
          <a:xfrm>
            <a:off x="4848606" y="3831987"/>
            <a:ext cx="4032504" cy="5897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72050" y="3841788"/>
            <a:ext cx="381304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McDonald's 창시자 Ray Kroc의 철학</a:t>
            </a:r>
            <a:endParaRPr lang="en-US" sz="825" dirty="0"/>
          </a:p>
        </p:txBody>
      </p:sp>
      <p:sp>
        <p:nvSpPr>
          <p:cNvPr id="55" name="Text 53"/>
          <p:cNvSpPr/>
          <p:nvPr/>
        </p:nvSpPr>
        <p:spPr>
          <a:xfrm>
            <a:off x="4937760" y="4073651"/>
            <a:ext cx="3847338" cy="2945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"당신의 경쟁자가 물에 빠져 허우적거릴 때 당신은 무엇을 하겠는가?</a:t>
            </a:r>
            <a:endParaRPr lang="en-US" sz="788" dirty="0"/>
          </a:p>
          <a:p>
            <a:r>
              <a:rPr lang="en-US" sz="788" dirty="0">
                <a:solidFill>
                  <a:srgbClr val="FFFFFF"/>
                </a:solidFill>
              </a:rPr>
              <a:t>호스를 가져가 그의 입에 넣어주어라." — 경쟁은 결국 소비자를 위하여 옳은 일을 하는 모범적 선행이 되고 있다</a:t>
            </a:r>
            <a:endParaRPr lang="en-US" sz="788" dirty="0"/>
          </a:p>
        </p:txBody>
      </p:sp>
      <p:sp>
        <p:nvSpPr>
          <p:cNvPr id="56" name="Shape 54"/>
          <p:cNvSpPr/>
          <p:nvPr/>
        </p:nvSpPr>
        <p:spPr>
          <a:xfrm>
            <a:off x="4848606" y="4457700"/>
            <a:ext cx="4032504" cy="335715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937760" y="4514661"/>
            <a:ext cx="3895344" cy="26503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C05C20"/>
                </a:solidFill>
              </a:rPr>
              <a:t>7-Eleven  </a:t>
            </a:r>
            <a:r>
              <a:rPr lang="en-US" sz="825" dirty="0">
                <a:solidFill>
                  <a:srgbClr val="1E293B"/>
                </a:solidFill>
              </a:rPr>
              <a:t>e-business가 성행하자 일본에서 인터넷 주문 상품을 취급함으로써 새로운 적에 대항하지 않고 대응하여 성공한 모범적인 선례를 남김</a:t>
            </a:r>
            <a:endParaRPr lang="en-US" sz="863" dirty="0"/>
          </a:p>
        </p:txBody>
      </p:sp>
      <p:sp>
        <p:nvSpPr>
          <p:cNvPr id="58" name="Shape 56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2296" y="4882896"/>
            <a:ext cx="41148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새로운 경쟁 개념 — Medici Effect·협업·Coopetition이 현대 경쟁의 새 패러다임. 환대산업은 시장세분화 전략과 협력·경쟁의 병행화를 통해 '필요 충족 해결사들의 집합체'로 진화하고 있다.</a:t>
            </a:r>
            <a:endParaRPr lang="en-US" sz="788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0D7C8F">
              <a:alpha val="25000"/>
            </a:srgbClr>
          </a:solidFill>
          <a:ln w="12700">
            <a:solidFill>
              <a:srgbClr val="0D7C8F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D4A017">
              <a:alpha val="20000"/>
            </a:srgbClr>
          </a:solidFill>
          <a:ln w="12700">
            <a:solidFill>
              <a:srgbClr val="D4A017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00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D4A017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제7장 핵심 요약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40080" y="841248"/>
            <a:ext cx="7589520" cy="3657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005840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005840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시장 기회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2103120" y="1005840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40280" y="1042416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소비자 욕구 미충족 + 경쟁 부재 = 틈새(niche). 기회와 위협은 동전의 양면이며 함수 관계에 있다.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48640" y="1664208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664208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기업가 정신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2103120" y="1664208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40280" y="1700784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창의성(아이디어 창출) + 혁신(실행)의 결합. Pixar처럼 창조적 조직이 핵심.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환대산업의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기업가들(Holiday Inn, Marriott 등)이 이를 실증.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48640" y="2322576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2322576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SWOT 분석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103120" y="2322576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40280" y="2359152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SO(강점×기회) 조화가 핵심. 기업이 통제 가능한 것과 불가능한 것을 파악하여 전략의 초석 마련.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48640" y="2980944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2980944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신 시장 창조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103120" y="2980944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24028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복제·모방 → Cannibalization → Blue Ocean. Red Ocean의 피 튀기는 경쟁보다 새로운 시장을 창조하는 것이 이상적.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48640" y="3639312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639312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경쟁의 유형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2103120" y="3639312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240280" y="3675888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독점·과점·독점적 경쟁·완전 경쟁(시장 구조). 거시적(산업 전체) vs 미시적(선별된 최종 경쟁 대상) 경쟁.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4297680"/>
            <a:ext cx="1463040" cy="53035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4297680"/>
            <a:ext cx="1463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경쟁 대상 선정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2103120" y="4297680"/>
            <a:ext cx="6583680" cy="53035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240280" y="4334256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8D4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AccorHotels vs Airbnb 사례처럼, 미시적 경쟁 개념에 기반한 경쟁 대상 선정이 마케팅 전략의 출발점.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710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0D7C8F">
              <a:alpha val="25000"/>
            </a:srgbClr>
          </a:solidFill>
          <a:ln w="12700">
            <a:solidFill>
              <a:srgbClr val="0D7C8F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D4A017">
              <a:alpha val="20000"/>
            </a:srgbClr>
          </a:solidFill>
          <a:ln w="12700">
            <a:solidFill>
              <a:srgbClr val="D4A017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4114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</a:rPr>
              <a:t>부  록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841248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환대산업 최고의 기업가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017"/>
                </a:solidFill>
              </a:rPr>
              <a:t>Sheldon Adelson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7589520" cy="3657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084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A017"/>
                </a:solidFill>
              </a:rPr>
              <a:t>Las Vegas Sands 그룹 회장 | Forbes 2017년 세계 가장 많은 돈을 번 미국인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2514600"/>
            <a:ext cx="1371600" cy="71323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514600"/>
            <a:ext cx="1371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도박장에서 리조트로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103120" y="2514600"/>
            <a:ext cx="6720840" cy="71323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40280" y="2569464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Marriott 직원처럼 꼼꼼한 조사와 분석 → Las Vegas에 대형 컨벤션 센터 건설 시작. 1979년 최초 민간 기업으로 컨벤션 시설 건설. Italy Venetia 방문 후 Las Vegas에 '물의 도시' 짓기로 결심 → The Venetian 건립 → 'Las Vegas 초호화 카지노 리조트시대'를 열었다고 평가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40080" y="3355848"/>
            <a:ext cx="1371600" cy="71323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355848"/>
            <a:ext cx="1371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불같은 추진력·위기 때 역도로 사업 확장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03120" y="3355848"/>
            <a:ext cx="6720840" cy="71323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40280" y="3410712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Macao에 The Sands Macao(2004)·The Venetian Macao(2007) 개장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Singapore 최초 카지노인 The Marina Bay Sands 개장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금융 위기 시 자산이 무너질 것 같았지만 오히려 더 과감한 결단 → Sands 그룹 자체 10억$를 투입해 자금 융통에 슬롱. 2017년 Sands 그룹 주가 70% 폭등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40080" y="4197096"/>
            <a:ext cx="1371600" cy="713232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4197096"/>
            <a:ext cx="1371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시장에 앞선 기업가 정신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103120" y="4197096"/>
            <a:ext cx="6720840" cy="713232"/>
          </a:xfrm>
          <a:prstGeom prst="rect">
            <a:avLst/>
          </a:prstGeom>
          <a:solidFill>
            <a:srgbClr val="334466"/>
          </a:solidFill>
          <a:ln w="12700">
            <a:solidFill>
              <a:srgbClr val="4455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40280" y="4251960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"평생 다른 사람이 하지 않은 일을 찾아 해왔다"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"남들이 비용에 집착할 때 나는 미래의 그림만 바라본 것이 성공 비결"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B8D4F0"/>
                </a:solidFill>
              </a:rPr>
              <a:t>현재 Las Vegas Sands 영업 이익의 90%가 아시아 시장에서 발생</a:t>
            </a:r>
            <a:endParaRPr lang="en-US" sz="9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371600"/>
            <a:ext cx="6858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72293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ko-KR" altLang="en-US" sz="1400" dirty="0"/>
              <a:t>부록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20040" y="816431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ko-KR" altLang="en-US" sz="3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주요 개념 및 사례 부가 설명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182880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latin typeface="+mj-ea"/>
                <a:ea typeface="+mj-ea"/>
              </a:rPr>
              <a:t>1. </a:t>
            </a:r>
            <a:r>
              <a:rPr lang="en-US" altLang="ko-KR" sz="1600" b="1" dirty="0">
                <a:latin typeface="+mj-ea"/>
                <a:ea typeface="+mj-ea"/>
                <a:cs typeface="Georgia" pitchFamily="34" charset="-120"/>
              </a:rPr>
              <a:t>Blue Ocean vs Red Ocean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전략</a:t>
            </a:r>
            <a:r>
              <a:rPr lang="en-US" sz="1600" b="1" dirty="0">
                <a:latin typeface="+mj-ea"/>
                <a:ea typeface="+mj-ea"/>
              </a:rPr>
              <a:t>
2. </a:t>
            </a:r>
            <a:r>
              <a:rPr lang="en-US" altLang="ko-KR" sz="1600" b="1" dirty="0" err="1">
                <a:latin typeface="+mj-ea"/>
                <a:ea typeface="+mj-ea"/>
              </a:rPr>
              <a:t>Domino's의</a:t>
            </a:r>
            <a:r>
              <a:rPr lang="en-US" altLang="ko-KR" sz="1600" b="1" dirty="0">
                <a:latin typeface="+mj-ea"/>
                <a:ea typeface="+mj-ea"/>
              </a:rPr>
              <a:t> </a:t>
            </a:r>
            <a:r>
              <a:rPr lang="en-US" altLang="ko-KR" sz="1600" b="1" dirty="0" err="1">
                <a:latin typeface="+mj-ea"/>
                <a:ea typeface="+mj-ea"/>
              </a:rPr>
              <a:t>부활</a:t>
            </a:r>
            <a:r>
              <a:rPr lang="en-US" altLang="ko-KR" sz="1600" b="1" dirty="0">
                <a:latin typeface="+mj-ea"/>
                <a:ea typeface="+mj-ea"/>
              </a:rPr>
              <a:t>, </a:t>
            </a:r>
            <a:r>
              <a:rPr lang="en-US" altLang="ko-KR" sz="1600" b="1" dirty="0" err="1">
                <a:latin typeface="+mj-ea"/>
                <a:ea typeface="+mj-ea"/>
              </a:rPr>
              <a:t>그리고</a:t>
            </a:r>
            <a:r>
              <a:rPr lang="en-US" altLang="ko-KR" sz="1600" b="1" dirty="0">
                <a:latin typeface="+mj-ea"/>
                <a:ea typeface="+mj-ea"/>
              </a:rPr>
              <a:t> </a:t>
            </a:r>
            <a:r>
              <a:rPr lang="en-US" altLang="ko-KR" sz="1600" b="1" dirty="0" err="1">
                <a:latin typeface="+mj-ea"/>
                <a:ea typeface="+mj-ea"/>
              </a:rPr>
              <a:t>재부활</a:t>
            </a:r>
            <a:r>
              <a:rPr lang="en-US" altLang="ko-KR" sz="1600" b="1" dirty="0">
                <a:latin typeface="+mj-ea"/>
                <a:ea typeface="+mj-ea"/>
              </a:rPr>
              <a:t>  </a:t>
            </a:r>
            <a:r>
              <a:rPr lang="ko-KR" altLang="en-US" sz="1600" b="1" dirty="0">
                <a:latin typeface="+mj-ea"/>
                <a:ea typeface="+mj-ea"/>
              </a:rPr>
              <a:t>외</a:t>
            </a:r>
            <a:r>
              <a:rPr lang="en-US" sz="1600" b="1" dirty="0">
                <a:latin typeface="+mj-ea"/>
                <a:ea typeface="+mj-ea"/>
              </a:rPr>
              <a:t>
3.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틈새</a:t>
            </a:r>
            <a:r>
              <a:rPr lang="en-US" altLang="ko-KR" sz="1600" b="1" dirty="0">
                <a:latin typeface="+mj-ea"/>
                <a:ea typeface="+mj-ea"/>
                <a:cs typeface="Georgia" pitchFamily="34" charset="-120"/>
              </a:rPr>
              <a:t>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시장을</a:t>
            </a:r>
            <a:r>
              <a:rPr lang="en-US" altLang="ko-KR" sz="1600" b="1" dirty="0">
                <a:latin typeface="+mj-ea"/>
                <a:ea typeface="+mj-ea"/>
                <a:cs typeface="Georgia" pitchFamily="34" charset="-120"/>
              </a:rPr>
              <a:t>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활용한</a:t>
            </a:r>
            <a:r>
              <a:rPr lang="en-US" altLang="ko-KR" sz="1600" b="1" dirty="0">
                <a:latin typeface="+mj-ea"/>
                <a:ea typeface="+mj-ea"/>
                <a:cs typeface="Georgia" pitchFamily="34" charset="-120"/>
              </a:rPr>
              <a:t>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경쟁</a:t>
            </a:r>
            <a:r>
              <a:rPr lang="en-US" altLang="ko-KR" sz="1600" b="1" dirty="0">
                <a:latin typeface="+mj-ea"/>
                <a:ea typeface="+mj-ea"/>
                <a:cs typeface="Georgia" pitchFamily="34" charset="-120"/>
              </a:rPr>
              <a:t> </a:t>
            </a:r>
            <a:r>
              <a:rPr lang="en-US" altLang="ko-KR" sz="1600" b="1" dirty="0" err="1">
                <a:latin typeface="+mj-ea"/>
                <a:ea typeface="+mj-ea"/>
                <a:cs typeface="Georgia" pitchFamily="34" charset="-120"/>
              </a:rPr>
              <a:t>사례</a:t>
            </a:r>
            <a:r>
              <a:rPr lang="en-US" sz="1600" b="1" dirty="0">
                <a:latin typeface="+mj-ea"/>
                <a:ea typeface="+mj-ea"/>
              </a:rPr>
              <a:t>
4. Medici Effect / 협업(Collaboration) / Coopetition
</a:t>
            </a:r>
          </a:p>
        </p:txBody>
      </p:sp>
    </p:spTree>
    <p:extLst>
      <p:ext uri="{BB962C8B-B14F-4D97-AF65-F5344CB8AC3E}">
        <p14:creationId xmlns:p14="http://schemas.microsoft.com/office/powerpoint/2010/main" val="751928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제7장 시장의 기회 위협, 경쟁 | </a:t>
            </a:r>
            <a:r>
              <a:rPr lang="ko-KR" altLang="en-US" sz="900" dirty="0">
                <a:solidFill>
                  <a:srgbClr val="FFFFFF"/>
                </a:solidFill>
              </a:rPr>
              <a:t>호텔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외식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관광 마케팅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Blue Ocean vs Red Ocean 전략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749808"/>
            <a:ext cx="822960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960120"/>
            <a:ext cx="4160520" cy="33832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515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🌊  Blue Ocean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8404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경쟁 없는 새로운 시장 공간 창출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수요를 창조하며 경쟁 자체를 무의미하게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France INSEAD 김위찬·Mauborgne 제안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신제품 중 14%만이 Blue Ocean 제품이나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  전체 매출액의 38%, 이익의 61% 차지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사례: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Cirque du Soleil (서커스의 재창조)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</a:t>
            </a:r>
            <a:r>
              <a:rPr lang="en-US" sz="1050" dirty="0" err="1">
                <a:solidFill>
                  <a:srgbClr val="FFFFFF"/>
                </a:solidFill>
              </a:rPr>
              <a:t>제일제당</a:t>
            </a:r>
            <a:r>
              <a:rPr lang="en-US" sz="1050" dirty="0">
                <a:solidFill>
                  <a:srgbClr val="FFFFFF"/>
                </a:solidFill>
              </a:rPr>
              <a:t>(</a:t>
            </a:r>
            <a:r>
              <a:rPr lang="ko-KR" altLang="en-US" sz="1050" dirty="0">
                <a:solidFill>
                  <a:srgbClr val="FFFFFF"/>
                </a:solidFill>
              </a:rPr>
              <a:t>미원의 모방인 미풍의 실패</a:t>
            </a:r>
            <a:r>
              <a:rPr lang="en-US" altLang="ko-KR" sz="1050" dirty="0">
                <a:solidFill>
                  <a:srgbClr val="FFFFFF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   → 고향의 맛 '다시다' 개발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  (Go Blue Ocean 전략으로 성공)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960120"/>
            <a:ext cx="4160520" cy="33832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0515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🔴  Red Ocean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800600" y="1600200"/>
            <a:ext cx="38404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기존에 알려진 시장 공간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기존 수요를 놓고 경쟁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경쟁이 치열해질수록 피로 물드는 바다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'상대방의 욕구를 공략하면 경쟁이 없어나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  미약한 곳을 공략하다'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특징: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유사한 방식으로 살아남는 기업들의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  '경쟁적 배제의 원칙'에 의해 수렴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• 장기적으로 매력적인 산업이 되지 못함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4407408"/>
            <a:ext cx="8503920" cy="22860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4416552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3A6B"/>
                </a:solidFill>
              </a:rPr>
              <a:t>Gausse의 경쟁적 배제의 원칙: 유사한 방식으로 살아남는 두 개의 종은 제한된 환경에서 공존 불가 → 모방 경쟁 한계를 극복하려면 Blue Ocean으로!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309842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5151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40030" y="0"/>
            <a:ext cx="3429000" cy="6515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675" b="1" dirty="0">
                <a:solidFill>
                  <a:srgbClr val="D4A017"/>
                </a:solidFill>
                <a:latin typeface="Calibri" panose="020F0502020204030204"/>
              </a:rPr>
              <a:t>제7장 시장의 기회 위협, 경쟁  |  pp. 326–329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Text 3"/>
          <p:cNvSpPr/>
          <p:nvPr/>
        </p:nvSpPr>
        <p:spPr>
          <a:xfrm>
            <a:off x="240030" y="0"/>
            <a:ext cx="8641080" cy="6515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685800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기회, 위협, 경쟁의 함수 관계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4"/>
          <p:cNvSpPr/>
          <p:nvPr/>
        </p:nvSpPr>
        <p:spPr>
          <a:xfrm>
            <a:off x="82296" y="651510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54380"/>
            <a:ext cx="2606040" cy="40462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50876" y="754380"/>
            <a:ext cx="2606040" cy="28803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3172" y="781812"/>
            <a:ext cx="2468880" cy="2400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88" b="1" dirty="0">
                <a:solidFill>
                  <a:srgbClr val="FFFFFF"/>
                </a:solidFill>
                <a:latin typeface="Calibri" panose="020F0502020204030204"/>
              </a:rPr>
              <a:t>📦  사례 1 : Domino's의 부활, 그리고 재부활</a:t>
            </a:r>
            <a:endParaRPr lang="en-US" sz="78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46888" y="1124712"/>
            <a:ext cx="2427732" cy="3600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50" b="1" dirty="0">
                <a:solidFill>
                  <a:srgbClr val="0D7C8F"/>
                </a:solidFill>
                <a:latin typeface="Calibri" panose="020F0502020204030204"/>
              </a:rPr>
              <a:t>탄생 배경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1960년대 Tom Monaghan이 '30분 이내 배달 보증'이라는 새로운 아이디어로 창업. 첫 주 동안 하루 158만원 매출 기록하며 빠르게 성장.
</a:t>
            </a:r>
            <a:r>
              <a:rPr lang="en-US" sz="750" b="1" dirty="0">
                <a:solidFill>
                  <a:srgbClr val="C0392B"/>
                </a:solidFill>
                <a:latin typeface="Calibri" panose="020F0502020204030204"/>
              </a:rPr>
              <a:t>위기와 추락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재가맹업자 요청으로 재경영 참여했으나 업은 계속 부진. 1990년대 초 시장점유율 50% 미만으로 하락(Pizza Hut 24%). 경쟁의 무서움을 경험.
</a:t>
            </a:r>
            <a:r>
              <a:rPr lang="en-US" sz="750" b="1" dirty="0">
                <a:solidFill>
                  <a:srgbClr val="1A7A4A"/>
                </a:solidFill>
                <a:latin typeface="Calibri" panose="020F0502020204030204"/>
              </a:rPr>
              <a:t>재부활의 비결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2018년 말 기준, 다양한 메뉴 선택 + 경쟁사보다 저렴한 가격으로 피자 시장점유율 17% 달성. Pizza Hut(14%)를 누르고 1위 탈환. 'new pizza king'이라는 별칭까지 획득.
</a:t>
            </a:r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Monaghan의 경영 철학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"기업을 항상 긴장하고, 끊임없는 노력과 도전을 하게 만드는 경쟁은 언제나 환영한다." 30분 보증 배달 준수 + 무료 신고 전화를 활용한 사회 지향적 마케팅 실천.</a:t>
            </a:r>
            <a:endParaRPr lang="en-US" sz="7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2894076" y="754380"/>
            <a:ext cx="2606040" cy="40462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894076" y="754380"/>
            <a:ext cx="2606040" cy="28803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76372" y="781812"/>
            <a:ext cx="2468880" cy="2400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88" b="1" dirty="0">
                <a:solidFill>
                  <a:srgbClr val="FFFFFF"/>
                </a:solidFill>
                <a:latin typeface="Calibri" panose="020F0502020204030204"/>
              </a:rPr>
              <a:t>📉  사례 2 : 맥콜의 쇠락</a:t>
            </a:r>
            <a:endParaRPr lang="en-US" sz="78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2990088" y="1124712"/>
            <a:ext cx="2427732" cy="3600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50" b="1" dirty="0">
                <a:solidFill>
                  <a:srgbClr val="0D7C8F"/>
                </a:solidFill>
                <a:latin typeface="Calibri" panose="020F0502020204030204"/>
              </a:rPr>
              <a:t>급격한 성장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'일화'는 1984년 보리 음료 '맥콜'을 출시. 초기 목욕탕 중심 유통에도 1988년에 칠성사이다를 추월하고, Coca-Cola를 위협할 수준까지 도달.
</a:t>
            </a:r>
            <a:r>
              <a:rPr lang="en-US" sz="750" b="1" dirty="0">
                <a:solidFill>
                  <a:srgbClr val="C0392B"/>
                </a:solidFill>
                <a:latin typeface="Calibri" panose="020F0502020204030204"/>
              </a:rPr>
              <a:t>경쟁의 난립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비비콜, 보리별, 보리보리 등 유사 제품으로 시장을 나눠 먹기 위한 경쟁사들의 전력 집중. 입맛을 나눠가진 소비자들이 맥콜에서 멀어지기 시작.
</a:t>
            </a:r>
            <a:r>
              <a:rPr lang="en-US" sz="750" b="1" dirty="0">
                <a:solidFill>
                  <a:srgbClr val="C0392B"/>
                </a:solidFill>
                <a:latin typeface="Calibri" panose="020F0502020204030204"/>
              </a:rPr>
              <a:t>시장 기회의 창문이 닫히다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1989년 여름 — 경쟁사들이 일제히 밀키스, 크리미, 암바사 등 유류 기반 신제품을 출시하면서 보리 음료 광고를 전면 중단. 소비자들은 맥콜을 외면하고, 판매량은 급감.
</a:t>
            </a:r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교훈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마케팅의 유명 격언: "시장 기회의 창문은 매우 빨리 닫힌다." 경쟁사의 신제품 출시와 시장 환경 변화에 신속히 대응하지 못하면 기회는 사라진다.</a:t>
            </a:r>
            <a:endParaRPr lang="en-US" sz="7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5637276" y="754380"/>
            <a:ext cx="2606040" cy="404622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637276" y="754380"/>
            <a:ext cx="2606040" cy="28803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19572" y="781812"/>
            <a:ext cx="2468880" cy="2400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88" b="1" dirty="0">
                <a:solidFill>
                  <a:srgbClr val="FFFFFF"/>
                </a:solidFill>
                <a:latin typeface="Calibri" panose="020F0502020204030204"/>
              </a:rPr>
              <a:t>⏳  기회의 발견은 속도보다 내용이 필요하다 (p.328)</a:t>
            </a:r>
            <a:endParaRPr lang="en-US" sz="78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733288" y="1124712"/>
            <a:ext cx="2427732" cy="3600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All-suite 호텔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1970년대 도입 후 15년간 도입기에 정체 → 1980년대 중반부터 성장. '때가 올 때까지 기다림'이 핵심.
</a:t>
            </a:r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JVC의 VHS (Video Home System)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VCR의 새로운 표준 개발 후 20년을 기다린 끝에 시장에서 성공. 먼저 만든다고 되는 것이 아님.
</a:t>
            </a:r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Microsoft — Bill Gates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IBM 하청업체 시절, '개인 PC 중심 시대가 도래할 것'이라는 시장 기회를 발견. 그러나 환경이 무르익고 고객의 욕구가 현실화될 때까지 6년을 기다렸다.
</a:t>
            </a:r>
            <a:r>
              <a:rPr lang="en-US" sz="750" b="1" dirty="0">
                <a:solidFill>
                  <a:srgbClr val="0D7C8F"/>
                </a:solidFill>
                <a:latin typeface="Calibri" panose="020F0502020204030204"/>
              </a:rPr>
              <a:t>Apple의 'Time Pacing Strategy'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시장에서의 변화를 예측하고 기다리며, 적절한 시기에 변화를 주도하는 전략. iMac → iBook → iPod → iTunes → iPhone → iPad 시리즈를 '느리지 않게, 빠르지 않게' 지속적으로 주도.
</a:t>
            </a:r>
            <a:r>
              <a:rPr lang="en-US" sz="750" b="1" dirty="0">
                <a:solidFill>
                  <a:srgbClr val="1B3A6B"/>
                </a:solidFill>
                <a:latin typeface="Calibri" panose="020F0502020204030204"/>
              </a:rPr>
              <a:t>Four Seasons
</a:t>
            </a:r>
            <a:r>
              <a:rPr lang="en-US" sz="750" dirty="0">
                <a:solidFill>
                  <a:srgbClr val="1E293B"/>
                </a:solidFill>
                <a:latin typeface="Calibri" panose="020F0502020204030204"/>
              </a:rPr>
              <a:t>영국에서 성공한 후 유럽 시장 진출을 20년이나 기다렸다.</a:t>
            </a:r>
            <a:endParaRPr lang="en-US" sz="7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82296" y="4855464"/>
            <a:ext cx="9038844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2296" y="4855464"/>
            <a:ext cx="41148" cy="26060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92024" y="4862322"/>
            <a:ext cx="42519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13" b="1" dirty="0">
                <a:solidFill>
                  <a:srgbClr val="D4A017"/>
                </a:solidFill>
                <a:latin typeface="Calibri" panose="020F0502020204030204"/>
              </a:rPr>
              <a:t>핵심 교훈 ①  </a:t>
            </a:r>
            <a:r>
              <a:rPr lang="en-US" sz="713" dirty="0">
                <a:solidFill>
                  <a:srgbClr val="FFFFFF"/>
                </a:solidFill>
                <a:latin typeface="Calibri" panose="020F0502020204030204"/>
              </a:rPr>
              <a:t>신 시장 개척은 시장·환경의 변화에 병행해야만(시장이 받아들일 자세가 있어야만) 성공 가능하다. (Domino's)</a:t>
            </a:r>
            <a:endParaRPr lang="en-US" sz="71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4594860" y="4855464"/>
            <a:ext cx="41148" cy="26060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4588" y="4862322"/>
            <a:ext cx="43205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713" b="1" dirty="0">
                <a:solidFill>
                  <a:srgbClr val="D4A017"/>
                </a:solidFill>
                <a:latin typeface="Calibri" panose="020F0502020204030204"/>
              </a:rPr>
              <a:t>핵심 교훈 ②  </a:t>
            </a:r>
            <a:r>
              <a:rPr lang="en-US" sz="713" dirty="0">
                <a:solidFill>
                  <a:srgbClr val="FFFFFF"/>
                </a:solidFill>
                <a:latin typeface="Calibri" panose="020F0502020204030204"/>
              </a:rPr>
              <a:t>"시장 기회의 창문은 매우 빨리 닫힌다." — 기회가 빨리 희석되는 이유는 단 하나, 경쟁 때문이다. 경쟁이 존재하기에 시장도 발전한다.</a:t>
            </a:r>
            <a:endParaRPr lang="en-US" sz="713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38111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제7장 시장의 기회 위협, 경쟁 | </a:t>
            </a:r>
            <a:r>
              <a:rPr lang="ko-KR" altLang="en-US" sz="900" dirty="0">
                <a:solidFill>
                  <a:srgbClr val="FFFFFF"/>
                </a:solidFill>
              </a:rPr>
              <a:t>호텔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외식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관광 마케팅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틈새 시장을 활용한 경쟁 사례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749808"/>
            <a:ext cx="822960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960120"/>
            <a:ext cx="1097280" cy="109728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601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1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508760" y="960120"/>
            <a:ext cx="7315200" cy="109728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664208" y="897421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C8F"/>
                </a:solidFill>
              </a:rPr>
              <a:t>Southwest Airlines (항공)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64208" y="1136469"/>
            <a:ext cx="7040880" cy="89349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틈새 시장을 가장 잘 이용한 기업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기존 'hub &amp; spokes' 방식 대신 'point-to-point' 방식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  ① 대도시보다 중소 도시 ② 시간 업수와 출발 </a:t>
            </a:r>
            <a:r>
              <a:rPr lang="en-US" sz="950" dirty="0" err="1">
                <a:solidFill>
                  <a:srgbClr val="1E293B"/>
                </a:solidFill>
              </a:rPr>
              <a:t>간격</a:t>
            </a:r>
            <a:r>
              <a:rPr lang="en-US" sz="950" dirty="0">
                <a:solidFill>
                  <a:srgbClr val="1E293B"/>
                </a:solidFill>
              </a:rPr>
              <a:t> </a:t>
            </a:r>
            <a:r>
              <a:rPr lang="en-US" sz="950" dirty="0" err="1">
                <a:solidFill>
                  <a:srgbClr val="1E293B"/>
                </a:solidFill>
              </a:rPr>
              <a:t>최소화</a:t>
            </a:r>
            <a:r>
              <a:rPr lang="en-US" sz="950" dirty="0">
                <a:solidFill>
                  <a:srgbClr val="1E293B"/>
                </a:solidFill>
              </a:rPr>
              <a:t>  ③ 작은 활주로 ④ 티켓팅 비용 최소화 ⑤ 기내 서비스 제한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국내선만 전문으로 하는 가장 저렴한 요금의 독보적 항공사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2014년부터 국제 항공 </a:t>
            </a:r>
            <a:r>
              <a:rPr lang="en-US" sz="950" dirty="0" err="1">
                <a:solidFill>
                  <a:srgbClr val="1E293B"/>
                </a:solidFill>
              </a:rPr>
              <a:t>서비스도</a:t>
            </a:r>
            <a:r>
              <a:rPr lang="en-US" sz="950" dirty="0">
                <a:solidFill>
                  <a:srgbClr val="1E293B"/>
                </a:solidFill>
              </a:rPr>
              <a:t> </a:t>
            </a:r>
            <a:r>
              <a:rPr lang="en-US" sz="950" dirty="0" err="1">
                <a:solidFill>
                  <a:srgbClr val="1E293B"/>
                </a:solidFill>
              </a:rPr>
              <a:t>확대</a:t>
            </a:r>
            <a:r>
              <a:rPr lang="en-US" sz="950" dirty="0">
                <a:solidFill>
                  <a:srgbClr val="1E293B"/>
                </a:solidFill>
              </a:rPr>
              <a:t>    • 2019년 기준 약 70%의 고객이 직항 노선을 이용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2194560"/>
            <a:ext cx="1097280" cy="109728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1945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2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1508760" y="2194560"/>
            <a:ext cx="7315200" cy="109728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664208" y="2118804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A"/>
                </a:solidFill>
              </a:rPr>
              <a:t>IKEA (가구)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664208" y="2299063"/>
            <a:ext cx="7040880" cy="9653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Sweden의 디자인 가구 브랜드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'적정(최소) 가격의 탁월한 디자인'이라는 신 </a:t>
            </a:r>
            <a:r>
              <a:rPr lang="en-US" sz="950" dirty="0" err="1">
                <a:solidFill>
                  <a:srgbClr val="1E293B"/>
                </a:solidFill>
              </a:rPr>
              <a:t>개념으로</a:t>
            </a:r>
            <a:r>
              <a:rPr lang="en-US" sz="950" dirty="0">
                <a:solidFill>
                  <a:srgbClr val="1E293B"/>
                </a:solidFill>
              </a:rPr>
              <a:t> </a:t>
            </a:r>
            <a:r>
              <a:rPr lang="en-US" sz="950" dirty="0" err="1">
                <a:solidFill>
                  <a:srgbClr val="1E293B"/>
                </a:solidFill>
              </a:rPr>
              <a:t>출발</a:t>
            </a:r>
            <a:r>
              <a:rPr lang="en-US" sz="950" dirty="0">
                <a:solidFill>
                  <a:srgbClr val="1E293B"/>
                </a:solidFill>
              </a:rPr>
              <a:t>   • 셀프 서비스로 직접 조립해야 하는 문제를 오히려 저가로 극복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전 세계 400개 이상 매장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유사 사례: Enterprise(렌터카) — 부동의 1위  Hertz·Avis와 달리 도난 차, 고장 차 고객을 우선 대여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  → 낮 시간만 영업, 저비용 유지·픽업 서비스로 </a:t>
            </a:r>
            <a:r>
              <a:rPr lang="en-US" sz="950" dirty="0" err="1">
                <a:solidFill>
                  <a:srgbClr val="1E293B"/>
                </a:solidFill>
              </a:rPr>
              <a:t>틈새</a:t>
            </a:r>
            <a:r>
              <a:rPr lang="en-US" sz="950" dirty="0">
                <a:solidFill>
                  <a:srgbClr val="1E293B"/>
                </a:solidFill>
              </a:rPr>
              <a:t> </a:t>
            </a:r>
            <a:r>
              <a:rPr lang="en-US" sz="950" dirty="0" err="1">
                <a:solidFill>
                  <a:srgbClr val="1E293B"/>
                </a:solidFill>
              </a:rPr>
              <a:t>공략</a:t>
            </a:r>
            <a:r>
              <a:rPr lang="en-US" sz="950" dirty="0">
                <a:solidFill>
                  <a:srgbClr val="1E293B"/>
                </a:solidFill>
              </a:rPr>
              <a:t>   → 2010년 매출액 Hertz를 넘어섬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3429000"/>
            <a:ext cx="1097280" cy="10972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3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1508760" y="3429000"/>
            <a:ext cx="7315200" cy="109728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664208" y="3398961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1A1A"/>
                </a:solidFill>
              </a:rPr>
              <a:t>Zipcar (자동차 공유)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664208" y="3581833"/>
            <a:ext cx="7040880" cy="1014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시간 단위 렌터카로 신 개념 렌터카 시장 창조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시간 단위 요금, 가입비·연회비 포함한 </a:t>
            </a:r>
            <a:r>
              <a:rPr lang="en-US" sz="950" dirty="0" err="1">
                <a:solidFill>
                  <a:srgbClr val="1E293B"/>
                </a:solidFill>
              </a:rPr>
              <a:t>보험료·연료비</a:t>
            </a:r>
            <a:r>
              <a:rPr lang="en-US" sz="950" dirty="0">
                <a:solidFill>
                  <a:srgbClr val="1E293B"/>
                </a:solidFill>
              </a:rPr>
              <a:t>   • 도심 곳곳에 설치된 POD 주차 구역에서 차량 사용 가능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무선 RFID 카드를 이용한 간편한 차량 </a:t>
            </a:r>
            <a:r>
              <a:rPr lang="en-US" sz="950" dirty="0" err="1">
                <a:solidFill>
                  <a:srgbClr val="1E293B"/>
                </a:solidFill>
              </a:rPr>
              <a:t>인도</a:t>
            </a:r>
            <a:r>
              <a:rPr lang="en-US" sz="950" dirty="0">
                <a:solidFill>
                  <a:srgbClr val="1E293B"/>
                </a:solidFill>
              </a:rPr>
              <a:t> </a:t>
            </a:r>
            <a:r>
              <a:rPr lang="en-US" sz="950" dirty="0" err="1">
                <a:solidFill>
                  <a:srgbClr val="1E293B"/>
                </a:solidFill>
              </a:rPr>
              <a:t>시스템</a:t>
            </a:r>
            <a:r>
              <a:rPr lang="en-US" sz="950" dirty="0">
                <a:solidFill>
                  <a:srgbClr val="1E293B"/>
                </a:solidFill>
              </a:rPr>
              <a:t>  • 미래의 유통 구조: '초유통(superdistribution)' 구조로 발전 가능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대한민국의 Greencar 등 유사 기업도 등장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• ‘2022년이 되면 자동차는 더 이상 팔리지 않는다' (Thomas Frey Davinci 연구소 소장)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2420106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제7장 시장의 기회 위협, 경쟁 | </a:t>
            </a:r>
            <a:r>
              <a:rPr lang="ko-KR" altLang="en-US" sz="900" dirty="0">
                <a:solidFill>
                  <a:srgbClr val="FFFFFF"/>
                </a:solidFill>
              </a:rPr>
              <a:t>호텔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외식</a:t>
            </a:r>
            <a:r>
              <a:rPr lang="en-US" altLang="ko-KR" sz="9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900" dirty="0">
                <a:solidFill>
                  <a:srgbClr val="FFFFFF"/>
                </a:solidFill>
              </a:rPr>
              <a:t>관광 마케팅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22860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2-4. 새로운 경쟁 개념: Medici Effect &amp; Coopetition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457200" y="749808"/>
            <a:ext cx="822960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914400"/>
            <a:ext cx="4114800" cy="35661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00584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017"/>
                </a:solidFill>
              </a:rPr>
              <a:t>Medici Effect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1463040"/>
            <a:ext cx="3749040" cy="297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다양한 영역이 하나로 만나는 교차점에서 혁신적인 아이디어를 창출해내는 효과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• 경쟁과 협력이라는 의미를 합축한 단어 'Coopetition'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• 'Medici effect'는 미국의 국가 슬로건인 'E Pluribus Unum'(여럿으로 이루어진 하나, unitas)과 같은 사상의 산물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LG전자의 광고에 De Gas, Gogh 등의 그림이 배경으로 등장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삼성전자: Bang&amp;Olufsen 등과 제휴·차별화된 디자인 Serene, Serenata 등의 휴대폰 출시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Asus-Lamborghini 노트북, Louis Vuitton-Infiniti 가방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Nike-Air Jordan, APC-제휴 APC 운동화 출시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→ '기술과 디자인이 결합해서 제품의 가치를 높이는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   작업 = Techart'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0" y="914400"/>
            <a:ext cx="4251960" cy="356616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00584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협업(Collaboration) &amp; Coopetition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0" y="1481328"/>
            <a:ext cx="3931920" cy="2962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전술 내용과 유사한 개념으로 제품 및 브랜드 간의 공동 작업을 통해 새로운 결과물을 만들어내는 활동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Collaboration 3가지 유형: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① 이질적인 감성적 혜택 간의 결합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  (세계적 디자이너 Orla Kiely +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   France 자동차 Citroen → 해치백 모델 DS3)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② 감성적 혜택과 기능적 혜택 간의 결합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  (McDonald's + Uniqlo 동시 매장 개장)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③ 서로 다른 기능적 혜택 간의 결합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  (Nike·iPad의 결합을 통한 운동 시간,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   거리, 칼로리 소모 측정, 스크린 골프)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Product Red: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2007년 Ireland의 Bono·Bobby Shriver가 설립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기업이 'Red' 로고로 제품을 생산하고, 이익의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일부를 Africa 질병 치료를 위해 기부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36813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371600"/>
            <a:ext cx="6858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3964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C8F"/>
                </a:solidFill>
              </a:rPr>
              <a:t>제1절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20040" y="757648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시장의 기회와 위협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320040" y="1554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</a:rPr>
              <a:t>Market Opportunities and Threats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7772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01.  시장 기회 조성 환경의 증대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02.  기업 생존의 열쇠: 시장 기회의 발견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03.  시장 기회와 위협의 함수 관계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04.  </a:t>
            </a:r>
            <a:r>
              <a:rPr lang="en-US" sz="1300" dirty="0" err="1">
                <a:solidFill>
                  <a:srgbClr val="1E293B"/>
                </a:solidFill>
              </a:rPr>
              <a:t>시장</a:t>
            </a:r>
            <a:r>
              <a:rPr lang="en-US" sz="1300" dirty="0">
                <a:solidFill>
                  <a:srgbClr val="1E293B"/>
                </a:solidFill>
              </a:rPr>
              <a:t> </a:t>
            </a:r>
            <a:r>
              <a:rPr lang="ko-KR" altLang="en-US" sz="1300" dirty="0">
                <a:solidFill>
                  <a:srgbClr val="1E293B"/>
                </a:solidFill>
              </a:rPr>
              <a:t>기회</a:t>
            </a:r>
            <a:r>
              <a:rPr lang="en-US" sz="1300" dirty="0">
                <a:solidFill>
                  <a:srgbClr val="1E293B"/>
                </a:solidFill>
              </a:rPr>
              <a:t>의 </a:t>
            </a:r>
            <a:r>
              <a:rPr lang="ko-KR" altLang="en-US" sz="1300" dirty="0">
                <a:solidFill>
                  <a:srgbClr val="1E293B"/>
                </a:solidFill>
              </a:rPr>
              <a:t>발견과 그 </a:t>
            </a:r>
            <a:r>
              <a:rPr lang="en-US" sz="1300" dirty="0" err="1">
                <a:solidFill>
                  <a:srgbClr val="1E293B"/>
                </a:solidFill>
              </a:rPr>
              <a:t>진정한</a:t>
            </a:r>
            <a:r>
              <a:rPr lang="en-US" sz="1300" dirty="0">
                <a:solidFill>
                  <a:srgbClr val="1E293B"/>
                </a:solidFill>
              </a:rPr>
              <a:t> 의미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05.  창의성(Creativity)과 혁신(Innovation)의 차이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1E293B"/>
                </a:solidFill>
              </a:rPr>
              <a:t>06.  시장 기회의 완성자: 기업가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40030" y="0"/>
            <a:ext cx="41148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시장의 기회 위협, 경쟁  |  제1절 시장의 기회와 위협  |  pp. 311–315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72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시장의 기회와 위협 ①</a:t>
            </a:r>
            <a:endParaRPr lang="en-US" sz="1725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37719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699516"/>
            <a:ext cx="2846070" cy="315468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33172" y="699516"/>
            <a:ext cx="270891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FFFFFF"/>
                </a:solidFill>
              </a:rPr>
              <a:t>1-1   시장 기회 조성 환경의 증대</a:t>
            </a:r>
            <a:endParaRPr lang="en-US" sz="788" dirty="0"/>
          </a:p>
        </p:txBody>
      </p:sp>
      <p:sp>
        <p:nvSpPr>
          <p:cNvPr id="9" name="Shape 7"/>
          <p:cNvSpPr/>
          <p:nvPr/>
        </p:nvSpPr>
        <p:spPr>
          <a:xfrm>
            <a:off x="3134106" y="699516"/>
            <a:ext cx="2846070" cy="31546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16402" y="699516"/>
            <a:ext cx="270891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FFFFFF"/>
                </a:solidFill>
              </a:rPr>
              <a:t>1-2   기업 생존의 열쇠: 시장 기회의 발견</a:t>
            </a:r>
            <a:endParaRPr lang="en-US" sz="788" dirty="0"/>
          </a:p>
        </p:txBody>
      </p:sp>
      <p:sp>
        <p:nvSpPr>
          <p:cNvPr id="11" name="Shape 9"/>
          <p:cNvSpPr/>
          <p:nvPr/>
        </p:nvSpPr>
        <p:spPr>
          <a:xfrm>
            <a:off x="6117336" y="699516"/>
            <a:ext cx="2846070" cy="3154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99632" y="699516"/>
            <a:ext cx="270891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FFFFFF"/>
                </a:solidFill>
              </a:rPr>
              <a:t>1-3   시장 기회와 위협의 함수 관계</a:t>
            </a:r>
            <a:endParaRPr lang="en-US" sz="788" dirty="0"/>
          </a:p>
        </p:txBody>
      </p:sp>
      <p:sp>
        <p:nvSpPr>
          <p:cNvPr id="13" name="Shape 11"/>
          <p:cNvSpPr/>
          <p:nvPr/>
        </p:nvSpPr>
        <p:spPr>
          <a:xfrm>
            <a:off x="150876" y="1069848"/>
            <a:ext cx="2825496" cy="387477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6888" y="1165860"/>
            <a:ext cx="2633472" cy="56235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1752" y="1179576"/>
            <a:ext cx="2523744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D4A017"/>
                </a:solidFill>
              </a:rPr>
              <a:t>시장의 기회(Market Opportunity)
</a:t>
            </a:r>
            <a:r>
              <a:rPr lang="en-US" sz="713" dirty="0">
                <a:solidFill>
                  <a:srgbClr val="FFFFFF"/>
                </a:solidFill>
              </a:rPr>
              <a:t>조건을 기업이 유리하게 이용할 수 있는 힘과 능력을 갖추어야 할 시기에 이른 것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246888" y="1796796"/>
            <a:ext cx="2633472" cy="30861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0D7C8F"/>
                </a:solidFill>
              </a:rPr>
              <a:t>디지털·정보화 시대의 기회 확대
</a:t>
            </a:r>
            <a:r>
              <a:rPr lang="en-US" sz="750" dirty="0">
                <a:solidFill>
                  <a:srgbClr val="1E293B"/>
                </a:solidFill>
              </a:rPr>
              <a:t>지구 전체가 하나의 시장(시장의 실체가 최대화)
→ 시장 기회가 어느 시대보다 가장 널려있다
</a:t>
            </a:r>
            <a:r>
              <a:rPr lang="en-US" sz="788" b="1" dirty="0">
                <a:solidFill>
                  <a:srgbClr val="0D7C8F"/>
                </a:solidFill>
              </a:rPr>
              <a:t>현대 사회의 '융합'이 새로운 기회 창출
</a:t>
            </a:r>
            <a:r>
              <a:rPr lang="en-US" sz="750" dirty="0">
                <a:solidFill>
                  <a:srgbClr val="1E293B"/>
                </a:solidFill>
              </a:rPr>
              <a:t>기업들은 '순수한' 진화보다 '시너지' 진화에 더 많은 노력을 기울이고 있음
</a:t>
            </a:r>
            <a:r>
              <a:rPr lang="en-US" sz="713" i="1" dirty="0">
                <a:solidFill>
                  <a:srgbClr val="64748B"/>
                </a:solidFill>
              </a:rPr>
              <a:t>divergence(분기) 경쟁보다 convergence(융합) 경쟁이 상대적으로 쉬워지는 시장 환경
</a:t>
            </a:r>
            <a:r>
              <a:rPr lang="en-US" sz="788" b="1" dirty="0">
                <a:solidFill>
                  <a:srgbClr val="0D7C8F"/>
                </a:solidFill>
              </a:rPr>
              <a:t>McKinsey &amp; Co. 표현
</a:t>
            </a:r>
            <a:r>
              <a:rPr lang="en-US" sz="750" dirty="0">
                <a:solidFill>
                  <a:srgbClr val="1E293B"/>
                </a:solidFill>
              </a:rPr>
              <a:t>"전 세계가 하나인 현시대에 기회는 무수히 존재한다. 국경은 거미줄과 같다. 세계 지도는 찢어졌다."</a:t>
            </a:r>
            <a:endParaRPr lang="en-US" sz="788" dirty="0"/>
          </a:p>
          <a:p>
            <a:r>
              <a:rPr lang="en-US" sz="750" dirty="0">
                <a:solidFill>
                  <a:srgbClr val="1E293B"/>
                </a:solidFill>
              </a:rPr>
              <a:t>→ 기회의 정체를 잘 모르기 때문에 코앞에 있는 보물섬을 무심코 지나치고 있을 뿐</a:t>
            </a:r>
            <a:endParaRPr lang="en-US" sz="788" dirty="0"/>
          </a:p>
        </p:txBody>
      </p:sp>
      <p:sp>
        <p:nvSpPr>
          <p:cNvPr id="17" name="Shape 15"/>
          <p:cNvSpPr/>
          <p:nvPr/>
        </p:nvSpPr>
        <p:spPr>
          <a:xfrm>
            <a:off x="3134106" y="1069848"/>
            <a:ext cx="2825496" cy="387477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30118" y="1165860"/>
            <a:ext cx="2633472" cy="56235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84982" y="1179576"/>
            <a:ext cx="2523744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Darwin의 자연도태설 → 기업에 적용
</a:t>
            </a:r>
            <a:r>
              <a:rPr lang="en-US" sz="713" i="1" dirty="0">
                <a:solidFill>
                  <a:srgbClr val="FFFFFF"/>
                </a:solidFill>
              </a:rPr>
              <a:t>"기업 생존에서 주요 조건 중 하나는 환경에의 적응이다"</a:t>
            </a:r>
            <a:endParaRPr lang="en-US" sz="788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574996"/>
              </p:ext>
            </p:extLst>
          </p:nvPr>
        </p:nvGraphicFramePr>
        <p:xfrm>
          <a:off x="3230118" y="1796796"/>
          <a:ext cx="2633472" cy="1717055"/>
        </p:xfrm>
        <a:graphic>
          <a:graphicData uri="http://schemas.openxmlformats.org/drawingml/2006/table">
            <a:tbl>
              <a:tblPr/>
              <a:tblGrid>
                <a:gridCol w="421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44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연도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7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기업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7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발견된 세분시장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7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6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1995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Amazon / eBay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온라인 쇼핑 / 비공식 제품 거래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6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1997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Prius / Blackberry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친환경 자동차 / 비즈니스 여행객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6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1999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Netflix / Salesforce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배달 영화 / 비IT고객 관리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66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2001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iPod, iTunes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합법적 디지털 음악 팬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66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2006~8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Wii / iPhone / Kindle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캐주얼 게이머 / 스마트폰 / 모바일 독서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" name="Text 18"/>
          <p:cNvSpPr/>
          <p:nvPr/>
        </p:nvSpPr>
        <p:spPr>
          <a:xfrm>
            <a:off x="3134106" y="3560445"/>
            <a:ext cx="263347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00" i="1" dirty="0">
                <a:solidFill>
                  <a:srgbClr val="64748B"/>
                </a:solidFill>
              </a:rPr>
              <a:t>출처: Dong-A Business Review (2009) — 표 7-1</a:t>
            </a:r>
            <a:endParaRPr lang="en-US" sz="600" dirty="0"/>
          </a:p>
        </p:txBody>
      </p:sp>
      <p:sp>
        <p:nvSpPr>
          <p:cNvPr id="22" name="Text 19"/>
          <p:cNvSpPr/>
          <p:nvPr/>
        </p:nvSpPr>
        <p:spPr>
          <a:xfrm>
            <a:off x="3230118" y="3758184"/>
            <a:ext cx="2633472" cy="10835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1A7A4A"/>
                </a:solidFill>
              </a:rPr>
              <a:t>기업 환경 적응의 핵심
</a:t>
            </a:r>
            <a:r>
              <a:rPr lang="en-US" sz="750" dirty="0">
                <a:solidFill>
                  <a:srgbClr val="1E293B"/>
                </a:solidFill>
              </a:rPr>
              <a:t>"기회는 잡기는 어려우나, 놓치기는 쉽다" (사마천)
→ 시장의 기회를 발견하는 것이 핵심
</a:t>
            </a:r>
            <a:r>
              <a:rPr lang="en-US" sz="788" b="1" dirty="0">
                <a:solidFill>
                  <a:srgbClr val="1A7A4A"/>
                </a:solidFill>
              </a:rPr>
              <a:t>기업이 유리한 점
</a:t>
            </a:r>
            <a:r>
              <a:rPr lang="en-US" sz="750" dirty="0">
                <a:solidFill>
                  <a:srgbClr val="1E293B"/>
                </a:solidFill>
              </a:rPr>
              <a:t>감지(sensing)력, 분석(analysing)력, 창조·상상(creating &amp; imagining)력 등의 탁월한 에지력을 통해 혁신적인 솔루션을 제공할 수 있음</a:t>
            </a:r>
            <a:endParaRPr lang="en-US" sz="788" dirty="0"/>
          </a:p>
        </p:txBody>
      </p:sp>
      <p:sp>
        <p:nvSpPr>
          <p:cNvPr id="23" name="Shape 20"/>
          <p:cNvSpPr/>
          <p:nvPr/>
        </p:nvSpPr>
        <p:spPr>
          <a:xfrm>
            <a:off x="6117336" y="1069848"/>
            <a:ext cx="2825496" cy="387477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213348" y="1165860"/>
            <a:ext cx="2633472" cy="562356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268212" y="1179576"/>
            <a:ext cx="2523744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FFFFFF"/>
                </a:solidFill>
              </a:rPr>
              <a:t>시장 기회 = ① 소비자 욕구·필요 미충족</a:t>
            </a:r>
            <a:endParaRPr lang="en-US" sz="713" dirty="0"/>
          </a:p>
          <a:p>
            <a:r>
              <a:rPr lang="en-US" sz="713" dirty="0">
                <a:solidFill>
                  <a:srgbClr val="FFFFFF"/>
                </a:solidFill>
              </a:rPr>
              <a:t>                   + ② 소비자 문제 존재</a:t>
            </a:r>
            <a:endParaRPr lang="en-US" sz="713" dirty="0"/>
          </a:p>
          <a:p>
            <a:r>
              <a:rPr lang="en-US" sz="713" dirty="0">
                <a:solidFill>
                  <a:srgbClr val="FFFFFF"/>
                </a:solidFill>
              </a:rPr>
              <a:t>                   + ③ 경쟁이 없거나 약한 곳 → 틈새(niche)</a:t>
            </a:r>
            <a:endParaRPr lang="en-US" sz="713" dirty="0"/>
          </a:p>
        </p:txBody>
      </p:sp>
      <p:sp>
        <p:nvSpPr>
          <p:cNvPr id="26" name="Text 23"/>
          <p:cNvSpPr/>
          <p:nvPr/>
        </p:nvSpPr>
        <p:spPr>
          <a:xfrm>
            <a:off x="6213348" y="1796796"/>
            <a:ext cx="2633472" cy="30861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5B2D8E"/>
                </a:solidFill>
              </a:rPr>
              <a:t>기회 ↔ 위협은 동전의 양면
</a:t>
            </a:r>
            <a:r>
              <a:rPr lang="en-US" sz="750" dirty="0">
                <a:solidFill>
                  <a:srgbClr val="1E293B"/>
                </a:solidFill>
              </a:rPr>
              <a:t>부정적 환경 변화를 위협으로 간주하지만, 실제로 대부분의 부정적 환경 변화 그 자체가 처음부터 위협을 제공하지 않음
</a:t>
            </a:r>
            <a:r>
              <a:rPr lang="en-US" sz="788" b="1" dirty="0">
                <a:solidFill>
                  <a:srgbClr val="5B2D8E"/>
                </a:solidFill>
              </a:rPr>
              <a:t>삼성 이건희 회장
</a:t>
            </a:r>
            <a:r>
              <a:rPr lang="en-US" sz="750" i="1" dirty="0">
                <a:solidFill>
                  <a:srgbClr val="1E293B"/>
                </a:solidFill>
              </a:rPr>
              <a:t>"변화의 흐름을 먼저 읽고 한발 앞서 준비하라.
변화 속에는 항상 기회와 위기가 같은 크기로 존재한다"
</a:t>
            </a:r>
            <a:r>
              <a:rPr lang="en-US" sz="788" b="1" dirty="0">
                <a:solidFill>
                  <a:srgbClr val="5B2D8E"/>
                </a:solidFill>
              </a:rPr>
              <a:t>고 정주영 회장
</a:t>
            </a:r>
            <a:r>
              <a:rPr lang="en-US" sz="750" i="1" dirty="0">
                <a:solidFill>
                  <a:srgbClr val="1E293B"/>
                </a:solidFill>
              </a:rPr>
              <a:t>"위기라는 말에는 위험과 기회가 같은 의미가 담겨있다. 위험이라 생각할지, 기회라 생각할지는 각자의 몫이다"
</a:t>
            </a:r>
            <a:r>
              <a:rPr lang="en-US" sz="788" b="1" dirty="0">
                <a:solidFill>
                  <a:srgbClr val="5B2D8E"/>
                </a:solidFill>
              </a:rPr>
              <a:t>Airbnb 사례
</a:t>
            </a:r>
            <a:r>
              <a:rPr lang="en-US" sz="750" dirty="0">
                <a:solidFill>
                  <a:srgbClr val="1E293B"/>
                </a:solidFill>
              </a:rPr>
              <a:t>2009년 Wall Street발 금융위기 → 여행객들이 저렴한 숙소를 찾기 시작 → 판세를 뒤집는 첫 계기. 2011년부터 Silicon Valley의 유망 'startup unicorn'으로 선정</a:t>
            </a:r>
            <a:endParaRPr lang="en-US" sz="788" dirty="0"/>
          </a:p>
        </p:txBody>
      </p:sp>
      <p:sp>
        <p:nvSpPr>
          <p:cNvPr id="27" name="Shape 24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82296" y="4882896"/>
            <a:ext cx="37719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D4A017"/>
                </a:solidFill>
              </a:rPr>
              <a:t>핵심  </a:t>
            </a:r>
            <a:r>
              <a:rPr lang="en-US" sz="713" dirty="0">
                <a:solidFill>
                  <a:srgbClr val="FFFFFF"/>
                </a:solidFill>
              </a:rPr>
              <a:t>시장의 기회와 위협은 함수(함수) 관계 — 부정적 환경도 준비된 기업에게는 기회가 되고, 환경 정사(scanning)를 통해 미리 준비하는 기업일수록 더 큰 기회를 얻는다.</a:t>
            </a:r>
            <a:endParaRPr lang="en-US" sz="7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40030" y="0"/>
            <a:ext cx="41148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시장의 기회 위협, 경쟁  |  제1절 시장의 기회와 위협  |  pp. 315–317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72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시장의 기회와 위협 ②</a:t>
            </a:r>
            <a:endParaRPr lang="en-US" sz="1725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37719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699516"/>
            <a:ext cx="4539996" cy="31546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33172" y="699516"/>
            <a:ext cx="4402836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1-4   시장 기회의 발견과 그 진정한 의미</a:t>
            </a:r>
            <a:endParaRPr lang="en-US" sz="825" dirty="0"/>
          </a:p>
        </p:txBody>
      </p:sp>
      <p:sp>
        <p:nvSpPr>
          <p:cNvPr id="9" name="Shape 7"/>
          <p:cNvSpPr/>
          <p:nvPr/>
        </p:nvSpPr>
        <p:spPr>
          <a:xfrm>
            <a:off x="4814316" y="699516"/>
            <a:ext cx="4183380" cy="315468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6612" y="699516"/>
            <a:ext cx="404622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1-5   창의성(Creativity) vs 혁신(Innovation)</a:t>
            </a:r>
            <a:endParaRPr lang="en-US" sz="825" dirty="0"/>
          </a:p>
        </p:txBody>
      </p:sp>
      <p:sp>
        <p:nvSpPr>
          <p:cNvPr id="11" name="Shape 9"/>
          <p:cNvSpPr/>
          <p:nvPr/>
        </p:nvSpPr>
        <p:spPr>
          <a:xfrm>
            <a:off x="150876" y="1083564"/>
            <a:ext cx="4539996" cy="373761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6888" y="1179576"/>
            <a:ext cx="4347972" cy="51435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1752" y="1193292"/>
            <a:ext cx="4238244" cy="4869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시장 기회란 보물섬과 같다
</a:t>
            </a:r>
            <a:r>
              <a:rPr lang="en-US" sz="713" dirty="0">
                <a:solidFill>
                  <a:srgbClr val="FFFFFF"/>
                </a:solidFill>
              </a:rPr>
              <a:t>우연히 발견되거나 행운적인 것이 아님 — 지속적인 환경 정사를 </a:t>
            </a:r>
            <a:r>
              <a:rPr lang="en-US" sz="713" dirty="0" err="1">
                <a:solidFill>
                  <a:srgbClr val="FFFFFF"/>
                </a:solidFill>
              </a:rPr>
              <a:t>통한</a:t>
            </a:r>
            <a:r>
              <a:rPr lang="en-US" sz="713" dirty="0">
                <a:solidFill>
                  <a:srgbClr val="FFFFFF"/>
                </a:solidFill>
              </a:rPr>
              <a:t> </a:t>
            </a:r>
            <a:r>
              <a:rPr lang="en-US" sz="713" dirty="0" err="1">
                <a:solidFill>
                  <a:srgbClr val="FFFFFF"/>
                </a:solidFill>
              </a:rPr>
              <a:t>초인적</a:t>
            </a:r>
            <a:r>
              <a:rPr lang="en-US" sz="713" dirty="0">
                <a:solidFill>
                  <a:srgbClr val="FFFFFF"/>
                </a:solidFill>
              </a:rPr>
              <a:t> </a:t>
            </a:r>
            <a:r>
              <a:rPr lang="en-US" sz="713" dirty="0" err="1">
                <a:solidFill>
                  <a:srgbClr val="FFFFFF"/>
                </a:solidFill>
              </a:rPr>
              <a:t>통찰력과</a:t>
            </a:r>
            <a:r>
              <a:rPr lang="en-US" sz="713" dirty="0">
                <a:solidFill>
                  <a:srgbClr val="FFFFFF"/>
                </a:solidFill>
              </a:rPr>
              <a:t> </a:t>
            </a:r>
            <a:r>
              <a:rPr lang="ko-KR" altLang="en-US" sz="713" dirty="0">
                <a:solidFill>
                  <a:srgbClr val="FFFFFF"/>
                </a:solidFill>
              </a:rPr>
              <a:t>예</a:t>
            </a:r>
            <a:r>
              <a:rPr lang="en-US" sz="713" dirty="0" err="1">
                <a:solidFill>
                  <a:srgbClr val="FFFFFF"/>
                </a:solidFill>
              </a:rPr>
              <a:t>지력이</a:t>
            </a:r>
            <a:r>
              <a:rPr lang="en-US" sz="713" dirty="0">
                <a:solidFill>
                  <a:srgbClr val="FFFFFF"/>
                </a:solidFill>
              </a:rPr>
              <a:t> 수반되어야만 </a:t>
            </a:r>
            <a:r>
              <a:rPr lang="en-US" sz="713" dirty="0" err="1">
                <a:solidFill>
                  <a:srgbClr val="FFFFFF"/>
                </a:solidFill>
              </a:rPr>
              <a:t>가능성이</a:t>
            </a:r>
            <a:r>
              <a:rPr lang="en-US" sz="713" dirty="0">
                <a:solidFill>
                  <a:srgbClr val="FFFFFF"/>
                </a:solidFill>
              </a:rPr>
              <a:t> </a:t>
            </a:r>
            <a:r>
              <a:rPr lang="ko-KR" altLang="en-US" sz="713" dirty="0">
                <a:solidFill>
                  <a:srgbClr val="FFFFFF"/>
                </a:solidFill>
              </a:rPr>
              <a:t>희</a:t>
            </a:r>
            <a:r>
              <a:rPr lang="en-US" sz="713" dirty="0" err="1">
                <a:solidFill>
                  <a:srgbClr val="FFFFFF"/>
                </a:solidFill>
              </a:rPr>
              <a:t>미하게나마</a:t>
            </a:r>
            <a:r>
              <a:rPr lang="en-US" sz="713" dirty="0">
                <a:solidFill>
                  <a:srgbClr val="FFFFFF"/>
                </a:solidFill>
              </a:rPr>
              <a:t> 보임</a:t>
            </a:r>
            <a:endParaRPr lang="en-US" sz="825" dirty="0"/>
          </a:p>
        </p:txBody>
      </p:sp>
      <p:sp>
        <p:nvSpPr>
          <p:cNvPr id="14" name="Shape 12"/>
          <p:cNvSpPr/>
          <p:nvPr/>
        </p:nvSpPr>
        <p:spPr>
          <a:xfrm>
            <a:off x="246888" y="1755648"/>
            <a:ext cx="4347972" cy="233172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1752" y="1755648"/>
            <a:ext cx="4238244" cy="233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b="1" dirty="0">
                <a:solidFill>
                  <a:srgbClr val="FFFFFF"/>
                </a:solidFill>
              </a:rPr>
              <a:t>❌  시장 기회를 제대로 이용하지 못한 실패 사례들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246888" y="2050542"/>
            <a:ext cx="4347972" cy="26060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1752" y="2071116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Sizzlebord</a:t>
            </a:r>
            <a:endParaRPr lang="en-US" sz="713" dirty="0"/>
          </a:p>
        </p:txBody>
      </p:sp>
      <p:sp>
        <p:nvSpPr>
          <p:cNvPr id="18" name="Text 16"/>
          <p:cNvSpPr/>
          <p:nvPr/>
        </p:nvSpPr>
        <p:spPr>
          <a:xfrm>
            <a:off x="1796796" y="2071116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내용물이 보이는 고급 샌드위치 체인 → 3년만에 퇴락</a:t>
            </a:r>
            <a:endParaRPr lang="en-US" sz="713" dirty="0"/>
          </a:p>
        </p:txBody>
      </p:sp>
      <p:sp>
        <p:nvSpPr>
          <p:cNvPr id="19" name="Shape 17"/>
          <p:cNvSpPr/>
          <p:nvPr/>
        </p:nvSpPr>
        <p:spPr>
          <a:xfrm>
            <a:off x="246888" y="2338578"/>
            <a:ext cx="4347972" cy="26060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" y="2359152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Whatta burger / Fuddruckers</a:t>
            </a:r>
            <a:endParaRPr lang="en-US" sz="713" dirty="0"/>
          </a:p>
        </p:txBody>
      </p:sp>
      <p:sp>
        <p:nvSpPr>
          <p:cNvPr id="21" name="Text 19"/>
          <p:cNvSpPr/>
          <p:nvPr/>
        </p:nvSpPr>
        <p:spPr>
          <a:xfrm>
            <a:off x="1796796" y="2359152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고급 햄버거 → 10년만에 시장 퇴각</a:t>
            </a:r>
            <a:endParaRPr lang="en-US" sz="713" dirty="0"/>
          </a:p>
        </p:txBody>
      </p:sp>
      <p:sp>
        <p:nvSpPr>
          <p:cNvPr id="22" name="Shape 20"/>
          <p:cNvSpPr/>
          <p:nvPr/>
        </p:nvSpPr>
        <p:spPr>
          <a:xfrm>
            <a:off x="246888" y="2626614"/>
            <a:ext cx="4347972" cy="26060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" y="2647188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Crystal Pepsi</a:t>
            </a:r>
            <a:endParaRPr lang="en-US" sz="713" dirty="0"/>
          </a:p>
        </p:txBody>
      </p:sp>
      <p:sp>
        <p:nvSpPr>
          <p:cNvPr id="24" name="Text 22"/>
          <p:cNvSpPr/>
          <p:nvPr/>
        </p:nvSpPr>
        <p:spPr>
          <a:xfrm>
            <a:off x="1796796" y="2647188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무색 콜라 (고정관념과의 충돌로 실패)</a:t>
            </a:r>
            <a:endParaRPr lang="en-US" sz="713" dirty="0"/>
          </a:p>
        </p:txBody>
      </p:sp>
      <p:sp>
        <p:nvSpPr>
          <p:cNvPr id="25" name="Shape 23"/>
          <p:cNvSpPr/>
          <p:nvPr/>
        </p:nvSpPr>
        <p:spPr>
          <a:xfrm>
            <a:off x="246888" y="2914650"/>
            <a:ext cx="4347972" cy="26060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01752" y="2935224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Premier (무연담배)</a:t>
            </a:r>
            <a:endParaRPr lang="en-US" sz="713" dirty="0"/>
          </a:p>
        </p:txBody>
      </p:sp>
      <p:sp>
        <p:nvSpPr>
          <p:cNvPr id="27" name="Text 25"/>
          <p:cNvSpPr/>
          <p:nvPr/>
        </p:nvSpPr>
        <p:spPr>
          <a:xfrm>
            <a:off x="1796796" y="2935224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RJ Reynolds 3억 2,500만 달러 투자 → 맛 문제로 실패, Eclipse 출시도 실패</a:t>
            </a:r>
            <a:endParaRPr lang="en-US" sz="713" dirty="0"/>
          </a:p>
        </p:txBody>
      </p:sp>
      <p:sp>
        <p:nvSpPr>
          <p:cNvPr id="28" name="Shape 26"/>
          <p:cNvSpPr/>
          <p:nvPr/>
        </p:nvSpPr>
        <p:spPr>
          <a:xfrm>
            <a:off x="246888" y="3202686"/>
            <a:ext cx="4347972" cy="26060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" y="3223260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Colgate's Beef Lasagne</a:t>
            </a:r>
            <a:endParaRPr lang="en-US" sz="713" dirty="0"/>
          </a:p>
        </p:txBody>
      </p:sp>
      <p:sp>
        <p:nvSpPr>
          <p:cNvPr id="30" name="Text 28"/>
          <p:cNvSpPr/>
          <p:nvPr/>
        </p:nvSpPr>
        <p:spPr>
          <a:xfrm>
            <a:off x="1796796" y="3223260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치약 브랜드가 소고기 라사냐 출시 → 실패</a:t>
            </a:r>
            <a:endParaRPr lang="en-US" sz="713" dirty="0"/>
          </a:p>
        </p:txBody>
      </p:sp>
      <p:sp>
        <p:nvSpPr>
          <p:cNvPr id="31" name="Shape 29"/>
          <p:cNvSpPr/>
          <p:nvPr/>
        </p:nvSpPr>
        <p:spPr>
          <a:xfrm>
            <a:off x="246888" y="3490722"/>
            <a:ext cx="4347972" cy="26060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1752" y="3511296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Harley-Davidson 향수</a:t>
            </a:r>
            <a:endParaRPr lang="en-US" sz="713" dirty="0"/>
          </a:p>
        </p:txBody>
      </p:sp>
      <p:sp>
        <p:nvSpPr>
          <p:cNvPr id="33" name="Text 31"/>
          <p:cNvSpPr/>
          <p:nvPr/>
        </p:nvSpPr>
        <p:spPr>
          <a:xfrm>
            <a:off x="1796796" y="3511296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오토바이 연상 향수 → 실패</a:t>
            </a:r>
            <a:endParaRPr lang="en-US" sz="713" dirty="0"/>
          </a:p>
        </p:txBody>
      </p:sp>
      <p:sp>
        <p:nvSpPr>
          <p:cNvPr id="34" name="Shape 32"/>
          <p:cNvSpPr/>
          <p:nvPr/>
        </p:nvSpPr>
        <p:spPr>
          <a:xfrm>
            <a:off x="246888" y="3778758"/>
            <a:ext cx="4347972" cy="26060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" y="3799332"/>
            <a:ext cx="14401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B83232"/>
                </a:solidFill>
              </a:rPr>
              <a:t>Coca-Cola Life / Black</a:t>
            </a:r>
            <a:endParaRPr lang="en-US" sz="713" dirty="0"/>
          </a:p>
        </p:txBody>
      </p:sp>
      <p:sp>
        <p:nvSpPr>
          <p:cNvPr id="36" name="Text 34"/>
          <p:cNvSpPr/>
          <p:nvPr/>
        </p:nvSpPr>
        <p:spPr>
          <a:xfrm>
            <a:off x="1796796" y="3799332"/>
            <a:ext cx="275691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E293B"/>
                </a:solidFill>
              </a:rPr>
              <a:t>2014년 출시된 자연산당 음료 / 커피향 음료 → 실패</a:t>
            </a:r>
            <a:endParaRPr lang="en-US" sz="713" dirty="0"/>
          </a:p>
        </p:txBody>
      </p:sp>
      <p:sp>
        <p:nvSpPr>
          <p:cNvPr id="37" name="Shape 35"/>
          <p:cNvSpPr/>
          <p:nvPr/>
        </p:nvSpPr>
        <p:spPr>
          <a:xfrm>
            <a:off x="246888" y="4107942"/>
            <a:ext cx="4347972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01752" y="4142232"/>
            <a:ext cx="42382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창의성과 혁신의 산실: Pixar
</a:t>
            </a:r>
            <a:r>
              <a:rPr lang="en-US" sz="713" dirty="0">
                <a:solidFill>
                  <a:srgbClr val="FFFFFF"/>
                </a:solidFill>
              </a:rPr>
              <a:t>CEO Ed Carmull: "한 명 천재의 번득이는 아이디어보다 작은 아이디어들이 계속 자라게 하는 창조적 조직(creative organization)이 Pixar 창조력의 원동력"</a:t>
            </a:r>
            <a:endParaRPr lang="en-US" sz="788" dirty="0"/>
          </a:p>
          <a:p>
            <a:r>
              <a:rPr lang="en-US" sz="713" dirty="0">
                <a:solidFill>
                  <a:srgbClr val="FFFFFF"/>
                </a:solidFill>
              </a:rPr>
              <a:t>Pixar University 운영 + Free Talking → 아이디어가 피와 살이 붙어 하나의 작품으로 완성 (제작 기간 4~5년)</a:t>
            </a:r>
            <a:endParaRPr lang="en-US" sz="788" dirty="0"/>
          </a:p>
        </p:txBody>
      </p:sp>
      <p:sp>
        <p:nvSpPr>
          <p:cNvPr id="39" name="Shape 37"/>
          <p:cNvSpPr/>
          <p:nvPr/>
        </p:nvSpPr>
        <p:spPr>
          <a:xfrm>
            <a:off x="4814316" y="1083564"/>
            <a:ext cx="4183380" cy="373761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910328" y="1179576"/>
            <a:ext cx="3991356" cy="603504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65192" y="1193292"/>
            <a:ext cx="3881628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FFFFFF"/>
                </a:solidFill>
              </a:rPr>
              <a:t>Aesop 우화
</a:t>
            </a:r>
            <a:r>
              <a:rPr lang="en-US" sz="713" dirty="0">
                <a:solidFill>
                  <a:srgbClr val="FFFFFF"/>
                </a:solidFill>
              </a:rPr>
              <a:t>쥐들이 모여 회의 → "고양이 목에 방울을 다는 것"이 최적의 결정이라고 합의. 그러나 방울을 달 실행 방법이 없어 그 방안은 쓸모 없게 되었다.</a:t>
            </a:r>
            <a:endParaRPr lang="en-US" sz="825" dirty="0"/>
          </a:p>
          <a:p>
            <a:r>
              <a:rPr lang="en-US" sz="713" dirty="0">
                <a:solidFill>
                  <a:srgbClr val="FFFFFF"/>
                </a:solidFill>
              </a:rPr>
              <a:t>→ 창의성(아이디어)만 있고 혁신(실행)이 없으면 무의미</a:t>
            </a:r>
            <a:endParaRPr lang="en-US" sz="825" dirty="0"/>
          </a:p>
        </p:txBody>
      </p:sp>
      <p:sp>
        <p:nvSpPr>
          <p:cNvPr id="42" name="Shape 40"/>
          <p:cNvSpPr/>
          <p:nvPr/>
        </p:nvSpPr>
        <p:spPr>
          <a:xfrm>
            <a:off x="4910328" y="1851660"/>
            <a:ext cx="1947672" cy="260604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10328" y="1851660"/>
            <a:ext cx="1947672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창의성 (Creativity)</a:t>
            </a:r>
            <a:endParaRPr lang="en-US" sz="825" dirty="0"/>
          </a:p>
        </p:txBody>
      </p:sp>
      <p:sp>
        <p:nvSpPr>
          <p:cNvPr id="44" name="Shape 42"/>
          <p:cNvSpPr/>
          <p:nvPr/>
        </p:nvSpPr>
        <p:spPr>
          <a:xfrm>
            <a:off x="4910328" y="2112264"/>
            <a:ext cx="1947672" cy="137160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65192" y="2146554"/>
            <a:ext cx="1837944" cy="1303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b="1" dirty="0">
                <a:solidFill>
                  <a:srgbClr val="0D7C8F"/>
                </a:solidFill>
              </a:rPr>
              <a:t>아이디어를 창출
(idea generation)하는 것
</a:t>
            </a:r>
            <a:r>
              <a:rPr lang="en-US" sz="750" dirty="0">
                <a:solidFill>
                  <a:srgbClr val="1E293B"/>
                </a:solidFill>
              </a:rPr>
              <a:t>• 보이지 않는 가치를 볼 줄 아는 능력</a:t>
            </a:r>
            <a:endParaRPr lang="en-US" sz="750" dirty="0"/>
          </a:p>
          <a:p>
            <a:r>
              <a:rPr lang="en-US" sz="750" dirty="0">
                <a:solidFill>
                  <a:srgbClr val="1E293B"/>
                </a:solidFill>
              </a:rPr>
              <a:t>• 상상력, 측면적 사고(lateral displacement)</a:t>
            </a:r>
            <a:endParaRPr lang="en-US" sz="750" dirty="0"/>
          </a:p>
          <a:p>
            <a:r>
              <a:rPr lang="en-US" sz="750" dirty="0">
                <a:solidFill>
                  <a:srgbClr val="1E293B"/>
                </a:solidFill>
              </a:rPr>
              <a:t>• 새로운 연결(connection)을 만드는 능력</a:t>
            </a:r>
            <a:endParaRPr lang="en-US" sz="750" dirty="0"/>
          </a:p>
          <a:p>
            <a:r>
              <a:rPr lang="en-US" sz="750" dirty="0">
                <a:solidFill>
                  <a:srgbClr val="1E293B"/>
                </a:solidFill>
              </a:rPr>
              <a:t>• 서울대 박남규 교수: 창의적 사고는 '연결하는 능력이다'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6954012" y="1851660"/>
            <a:ext cx="1947672" cy="260604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954012" y="1851660"/>
            <a:ext cx="1947672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</a:rPr>
              <a:t>혁신 (Innovation)</a:t>
            </a:r>
            <a:endParaRPr lang="en-US" sz="825" dirty="0"/>
          </a:p>
        </p:txBody>
      </p:sp>
      <p:sp>
        <p:nvSpPr>
          <p:cNvPr id="48" name="Shape 46"/>
          <p:cNvSpPr/>
          <p:nvPr/>
        </p:nvSpPr>
        <p:spPr>
          <a:xfrm>
            <a:off x="6954012" y="2112264"/>
            <a:ext cx="1947672" cy="1371600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08876" y="2146554"/>
            <a:ext cx="1837944" cy="1303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b="1" dirty="0">
                <a:solidFill>
                  <a:srgbClr val="B83232"/>
                </a:solidFill>
              </a:rPr>
              <a:t>창의성을 실행
(implementation)하는 것
</a:t>
            </a:r>
            <a:r>
              <a:rPr lang="en-US" sz="750" dirty="0">
                <a:solidFill>
                  <a:srgbClr val="1E293B"/>
                </a:solidFill>
              </a:rPr>
              <a:t>• 아무리 좋은 기회를 포착해도 사업과 연결시키지 못한다면 '꿈에서나 할 수 있는 고양이 목에 방울 달기'</a:t>
            </a:r>
            <a:endParaRPr lang="en-US" sz="750" dirty="0"/>
          </a:p>
          <a:p>
            <a:r>
              <a:rPr lang="en-US" sz="750" dirty="0">
                <a:solidFill>
                  <a:srgbClr val="1E293B"/>
                </a:solidFill>
              </a:rPr>
              <a:t>• 창의성과 혁신의 차이 = 아이디어와 실행의 차이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6858000" y="2318004"/>
            <a:ext cx="960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350" b="1" dirty="0">
                <a:solidFill>
                  <a:srgbClr val="D4A017"/>
                </a:solidFill>
              </a:rPr>
              <a:t>→</a:t>
            </a:r>
            <a:endParaRPr lang="en-US" sz="1350" dirty="0"/>
          </a:p>
        </p:txBody>
      </p:sp>
      <p:sp>
        <p:nvSpPr>
          <p:cNvPr id="51" name="Shape 49"/>
          <p:cNvSpPr/>
          <p:nvPr/>
        </p:nvSpPr>
        <p:spPr>
          <a:xfrm>
            <a:off x="4910328" y="3552444"/>
            <a:ext cx="3991356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965192" y="3552444"/>
            <a:ext cx="3881628" cy="2331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b="1" dirty="0">
                <a:solidFill>
                  <a:srgbClr val="D4A017"/>
                </a:solidFill>
              </a:rPr>
              <a:t>창의성 + 혁신의 실천 사례  :  Pixar Animation Studios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4910328" y="3840480"/>
            <a:ext cx="1289304" cy="274320"/>
          </a:xfrm>
          <a:prstGeom prst="rect">
            <a:avLst/>
          </a:prstGeom>
          <a:solidFill>
            <a:srgbClr val="1B3A6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937760" y="384048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Toy Story</a:t>
            </a:r>
            <a:endParaRPr lang="en-US" sz="713" dirty="0"/>
          </a:p>
        </p:txBody>
      </p:sp>
      <p:sp>
        <p:nvSpPr>
          <p:cNvPr id="55" name="Shape 53"/>
          <p:cNvSpPr/>
          <p:nvPr/>
        </p:nvSpPr>
        <p:spPr>
          <a:xfrm>
            <a:off x="6240780" y="3840480"/>
            <a:ext cx="1289304" cy="274320"/>
          </a:xfrm>
          <a:prstGeom prst="rect">
            <a:avLst/>
          </a:prstGeom>
          <a:solidFill>
            <a:srgbClr val="1B3A6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268212" y="384048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Finding Nemo</a:t>
            </a:r>
            <a:endParaRPr lang="en-US" sz="713" dirty="0"/>
          </a:p>
        </p:txBody>
      </p:sp>
      <p:sp>
        <p:nvSpPr>
          <p:cNvPr id="57" name="Shape 55"/>
          <p:cNvSpPr/>
          <p:nvPr/>
        </p:nvSpPr>
        <p:spPr>
          <a:xfrm>
            <a:off x="7571232" y="3840480"/>
            <a:ext cx="1289304" cy="274320"/>
          </a:xfrm>
          <a:prstGeom prst="rect">
            <a:avLst/>
          </a:prstGeom>
          <a:solidFill>
            <a:srgbClr val="1B3A6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598664" y="384048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The Incredibles</a:t>
            </a:r>
            <a:endParaRPr lang="en-US" sz="713" dirty="0"/>
          </a:p>
        </p:txBody>
      </p:sp>
      <p:sp>
        <p:nvSpPr>
          <p:cNvPr id="59" name="Shape 57"/>
          <p:cNvSpPr/>
          <p:nvPr/>
        </p:nvSpPr>
        <p:spPr>
          <a:xfrm>
            <a:off x="4910328" y="4155948"/>
            <a:ext cx="1289304" cy="274320"/>
          </a:xfrm>
          <a:prstGeom prst="rect">
            <a:avLst/>
          </a:prstGeom>
          <a:solidFill>
            <a:srgbClr val="0D7C8F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937760" y="4155948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Ratatouille</a:t>
            </a:r>
            <a:endParaRPr lang="en-US" sz="713" dirty="0"/>
          </a:p>
        </p:txBody>
      </p:sp>
      <p:sp>
        <p:nvSpPr>
          <p:cNvPr id="61" name="Shape 59"/>
          <p:cNvSpPr/>
          <p:nvPr/>
        </p:nvSpPr>
        <p:spPr>
          <a:xfrm>
            <a:off x="6240780" y="4155948"/>
            <a:ext cx="1289304" cy="274320"/>
          </a:xfrm>
          <a:prstGeom prst="rect">
            <a:avLst/>
          </a:prstGeom>
          <a:solidFill>
            <a:srgbClr val="0D7C8F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268212" y="4155948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Wall-E</a:t>
            </a:r>
            <a:endParaRPr lang="en-US" sz="713" dirty="0"/>
          </a:p>
        </p:txBody>
      </p:sp>
      <p:sp>
        <p:nvSpPr>
          <p:cNvPr id="63" name="Shape 61"/>
          <p:cNvSpPr/>
          <p:nvPr/>
        </p:nvSpPr>
        <p:spPr>
          <a:xfrm>
            <a:off x="7571232" y="4155948"/>
            <a:ext cx="1289304" cy="274320"/>
          </a:xfrm>
          <a:prstGeom prst="rect">
            <a:avLst/>
          </a:prstGeom>
          <a:solidFill>
            <a:srgbClr val="0D7C8F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598664" y="4155948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13" dirty="0">
                <a:solidFill>
                  <a:srgbClr val="FFFFFF"/>
                </a:solidFill>
              </a:rPr>
              <a:t>Up / Toy Story 3</a:t>
            </a:r>
            <a:endParaRPr lang="en-US" sz="713" dirty="0"/>
          </a:p>
        </p:txBody>
      </p:sp>
      <p:sp>
        <p:nvSpPr>
          <p:cNvPr id="65" name="Text 63"/>
          <p:cNvSpPr/>
          <p:nvPr/>
        </p:nvSpPr>
        <p:spPr>
          <a:xfrm>
            <a:off x="4910328" y="4491990"/>
            <a:ext cx="3991356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75" i="1" dirty="0">
                <a:solidFill>
                  <a:srgbClr val="64748B"/>
                </a:solidFill>
              </a:rPr>
              <a:t>모두 아카데미 최우수 장편 애니메이션 수상 — 창의성과 혁신의 결합으로 탄생</a:t>
            </a:r>
            <a:endParaRPr lang="en-US" sz="675" dirty="0"/>
          </a:p>
        </p:txBody>
      </p:sp>
      <p:sp>
        <p:nvSpPr>
          <p:cNvPr id="66" name="Shape 64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2296" y="4882896"/>
            <a:ext cx="37719" cy="2331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b="1" dirty="0">
                <a:solidFill>
                  <a:srgbClr val="D4A017"/>
                </a:solidFill>
              </a:rPr>
              <a:t>핵심  </a:t>
            </a:r>
            <a:r>
              <a:rPr lang="en-US" sz="713" dirty="0">
                <a:solidFill>
                  <a:srgbClr val="FFFFFF"/>
                </a:solidFill>
              </a:rPr>
              <a:t>시장 기회란 보물섬 — 지속적 환경 정사를 통한 통찰력으로 발견해야 하며, 창의성(아이디어)과 혁신(실행)이 결합될 때 비로소 진정한 시장 기회가 실현된다.</a:t>
            </a:r>
            <a:endParaRPr lang="en-US" sz="7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287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2870" y="0"/>
            <a:ext cx="9018270" cy="63093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40030" y="27432"/>
            <a:ext cx="34290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75" b="1" dirty="0">
                <a:solidFill>
                  <a:srgbClr val="D4A017"/>
                </a:solidFill>
              </a:rPr>
              <a:t>제7장 시장의 기회 위협, 경쟁  |  pp. 317–320</a:t>
            </a:r>
            <a:endParaRPr lang="en-US" sz="675" dirty="0"/>
          </a:p>
        </p:txBody>
      </p:sp>
      <p:sp>
        <p:nvSpPr>
          <p:cNvPr id="5" name="Text 3"/>
          <p:cNvSpPr/>
          <p:nvPr/>
        </p:nvSpPr>
        <p:spPr>
          <a:xfrm>
            <a:off x="240030" y="288036"/>
            <a:ext cx="864108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57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시장기회의 완성자: 기업가  &amp;  기업가의 성향·특징</a:t>
            </a:r>
            <a:endParaRPr lang="en-US" sz="1575" dirty="0"/>
          </a:p>
        </p:txBody>
      </p:sp>
      <p:sp>
        <p:nvSpPr>
          <p:cNvPr id="6" name="Shape 4"/>
          <p:cNvSpPr/>
          <p:nvPr/>
        </p:nvSpPr>
        <p:spPr>
          <a:xfrm>
            <a:off x="102870" y="630936"/>
            <a:ext cx="9018270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71450" y="726948"/>
            <a:ext cx="4320540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7462" y="726948"/>
            <a:ext cx="419709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2   시장기회의 완성자: 기업가 (p.317)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726948"/>
            <a:ext cx="4320540" cy="3429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9452" y="726948"/>
            <a:ext cx="419709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2-1   천재·기업가들의 성향 및 특징 (pp.318–320)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1450" y="1131570"/>
            <a:ext cx="4320540" cy="38267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71450" y="1131570"/>
            <a:ext cx="4320540" cy="44577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08610" y="1255014"/>
            <a:ext cx="4046220" cy="56235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0906" y="1268730"/>
            <a:ext cx="3936492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75" b="1" dirty="0">
                <a:solidFill>
                  <a:srgbClr val="D4A017"/>
                </a:solidFill>
              </a:rPr>
              <a:t>기업가 (Entrepreneur)
</a:t>
            </a:r>
            <a:r>
              <a:rPr lang="en-US" sz="863" dirty="0">
                <a:solidFill>
                  <a:srgbClr val="FFFFFF"/>
                </a:solidFill>
              </a:rPr>
              <a:t>사업·산업을 좌지우지한 전설적인 혁신가 — 현재까지 이름이 남아있는 사람들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308610" y="1885950"/>
            <a:ext cx="4046220" cy="246888"/>
          </a:xfrm>
          <a:prstGeom prst="rect">
            <a:avLst/>
          </a:prstGeom>
          <a:solidFill>
            <a:srgbClr val="E0F0F4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90906" y="1885950"/>
            <a:ext cx="3936492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0D7C8F"/>
                </a:solidFill>
              </a:rPr>
              <a:t>🏨  환대산업의 전설적 기업가들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08610" y="2187702"/>
            <a:ext cx="4046220" cy="384048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0906" y="2221992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Kemmons Wilson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2999740" y="2228342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Holiday Inn</a:t>
            </a:r>
            <a:endParaRPr lang="en-US" sz="825" dirty="0"/>
          </a:p>
        </p:txBody>
      </p:sp>
      <p:sp>
        <p:nvSpPr>
          <p:cNvPr id="20" name="Text 18"/>
          <p:cNvSpPr/>
          <p:nvPr/>
        </p:nvSpPr>
        <p:spPr>
          <a:xfrm>
            <a:off x="390906" y="2393442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고객의 문제(시장의 기회)가 직시됨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308610" y="2612898"/>
            <a:ext cx="4046220" cy="384048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90906" y="2647188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Ray Kroc</a:t>
            </a:r>
            <a:endParaRPr lang="en-US" sz="825" dirty="0"/>
          </a:p>
        </p:txBody>
      </p:sp>
      <p:sp>
        <p:nvSpPr>
          <p:cNvPr id="23" name="Text 21"/>
          <p:cNvSpPr/>
          <p:nvPr/>
        </p:nvSpPr>
        <p:spPr>
          <a:xfrm>
            <a:off x="2999740" y="2653538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McDonald's</a:t>
            </a:r>
            <a:endParaRPr lang="en-US" sz="825" dirty="0"/>
          </a:p>
        </p:txBody>
      </p:sp>
      <p:sp>
        <p:nvSpPr>
          <p:cNvPr id="24" name="Text 22"/>
          <p:cNvSpPr/>
          <p:nvPr/>
        </p:nvSpPr>
        <p:spPr>
          <a:xfrm>
            <a:off x="390906" y="2818638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창시자 — 프랜차이즈 혁명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08610" y="3038094"/>
            <a:ext cx="4046220" cy="384048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90906" y="3072384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Conrad Hilton</a:t>
            </a:r>
            <a:endParaRPr lang="en-US" sz="825" dirty="0"/>
          </a:p>
        </p:txBody>
      </p:sp>
      <p:sp>
        <p:nvSpPr>
          <p:cNvPr id="27" name="Text 25"/>
          <p:cNvSpPr/>
          <p:nvPr/>
        </p:nvSpPr>
        <p:spPr>
          <a:xfrm>
            <a:off x="2999740" y="3078734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Hilton 호텔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390906" y="3243834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창시자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308610" y="3463290"/>
            <a:ext cx="4046220" cy="384048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90906" y="3497580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Harold Sanders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2999740" y="3503930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Kentucky Fried Chicken</a:t>
            </a:r>
            <a:endParaRPr lang="en-US" sz="825" dirty="0"/>
          </a:p>
        </p:txBody>
      </p:sp>
      <p:sp>
        <p:nvSpPr>
          <p:cNvPr id="32" name="Text 30"/>
          <p:cNvSpPr/>
          <p:nvPr/>
        </p:nvSpPr>
        <p:spPr>
          <a:xfrm>
            <a:off x="390906" y="3669030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창시자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308610" y="3888486"/>
            <a:ext cx="4046220" cy="384048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90906" y="3922776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Bill Marriott</a:t>
            </a:r>
            <a:endParaRPr lang="en-US" sz="825" dirty="0"/>
          </a:p>
        </p:txBody>
      </p:sp>
      <p:sp>
        <p:nvSpPr>
          <p:cNvPr id="35" name="Text 33"/>
          <p:cNvSpPr/>
          <p:nvPr/>
        </p:nvSpPr>
        <p:spPr>
          <a:xfrm>
            <a:off x="2999740" y="3929126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Marriott International</a:t>
            </a:r>
            <a:endParaRPr lang="en-US" sz="825" dirty="0"/>
          </a:p>
        </p:txBody>
      </p:sp>
      <p:sp>
        <p:nvSpPr>
          <p:cNvPr id="36" name="Text 34"/>
          <p:cNvSpPr/>
          <p:nvPr/>
        </p:nvSpPr>
        <p:spPr>
          <a:xfrm>
            <a:off x="390906" y="4094226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강물이 흐르는 다리를 부수지는 않는 확신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308610" y="4313682"/>
            <a:ext cx="4046220" cy="384048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90906" y="4347972"/>
            <a:ext cx="1303020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0D7C8F"/>
                </a:solidFill>
              </a:rPr>
              <a:t>Sheldon Adelson</a:t>
            </a:r>
            <a:endParaRPr lang="en-US" sz="825" dirty="0"/>
          </a:p>
        </p:txBody>
      </p:sp>
      <p:sp>
        <p:nvSpPr>
          <p:cNvPr id="39" name="Text 37"/>
          <p:cNvSpPr/>
          <p:nvPr/>
        </p:nvSpPr>
        <p:spPr>
          <a:xfrm>
            <a:off x="2999740" y="4354322"/>
            <a:ext cx="1165860" cy="2268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1B3A6B"/>
                </a:solidFill>
              </a:rPr>
              <a:t>Las Vegas Sands</a:t>
            </a:r>
            <a:endParaRPr lang="en-US" sz="825" dirty="0"/>
          </a:p>
        </p:txBody>
      </p:sp>
      <p:sp>
        <p:nvSpPr>
          <p:cNvPr id="40" name="Text 38"/>
          <p:cNvSpPr/>
          <p:nvPr/>
        </p:nvSpPr>
        <p:spPr>
          <a:xfrm>
            <a:off x="390906" y="4519422"/>
            <a:ext cx="3936492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64748B"/>
                </a:solidFill>
              </a:rPr>
              <a:t>부록 IV 참조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08610" y="4629150"/>
            <a:ext cx="4046220" cy="24003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77190" y="4629150"/>
            <a:ext cx="3977640" cy="2400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Einstein  </a:t>
            </a:r>
            <a:r>
              <a:rPr lang="en-US" sz="788" i="1" dirty="0">
                <a:solidFill>
                  <a:srgbClr val="FFFFFF"/>
                </a:solidFill>
              </a:rPr>
              <a:t>"천재는 99%의 노력과 1%의 영감으로 이루어진다" — 창의적 아이디어는 대부분 무엇인가로부터 얻은 것</a:t>
            </a:r>
            <a:endParaRPr lang="en-US" sz="788" dirty="0"/>
          </a:p>
        </p:txBody>
      </p:sp>
      <p:sp>
        <p:nvSpPr>
          <p:cNvPr id="43" name="Shape 41"/>
          <p:cNvSpPr/>
          <p:nvPr/>
        </p:nvSpPr>
        <p:spPr>
          <a:xfrm>
            <a:off x="4663440" y="1131570"/>
            <a:ext cx="4320540" cy="38267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663440" y="1131570"/>
            <a:ext cx="4320540" cy="44577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800600" y="1255014"/>
            <a:ext cx="4080510" cy="61722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82896" y="1268730"/>
            <a:ext cx="3998214" cy="5897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Schopenhauer: 천재의 조건
</a:t>
            </a:r>
            <a:r>
              <a:rPr lang="en-US" sz="825" dirty="0">
                <a:solidFill>
                  <a:srgbClr val="FFFFFF"/>
                </a:solidFill>
              </a:rPr>
              <a:t>생식력 대비 감수성이 탁월 / 완전한 객관성·순수한 인식 주관으로 세계를 보는 능력</a:t>
            </a:r>
            <a:endParaRPr lang="en-US" sz="900" dirty="0"/>
          </a:p>
          <a:p>
            <a:r>
              <a:rPr lang="en-US" sz="825" dirty="0">
                <a:solidFill>
                  <a:srgbClr val="FFFFFF"/>
                </a:solidFill>
              </a:rPr>
              <a:t>'상식 속에 숨어있는 놀라운 법칙을 인지하고 찾아내는 능력을 가진 사람'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800600" y="1940814"/>
            <a:ext cx="4046220" cy="246888"/>
          </a:xfrm>
          <a:prstGeom prst="rect">
            <a:avLst/>
          </a:prstGeom>
          <a:solidFill>
            <a:srgbClr val="E0F4EA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82896" y="1940814"/>
            <a:ext cx="3936492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1A7A4A"/>
                </a:solidFill>
              </a:rPr>
              <a:t>⭐  기업가들의 공통 특징 4가지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800600" y="2242566"/>
            <a:ext cx="342900" cy="3977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00600" y="2242566"/>
            <a:ext cx="342900" cy="3977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50" b="1" dirty="0">
                <a:solidFill>
                  <a:srgbClr val="FFFFFF"/>
                </a:solidFill>
              </a:rPr>
              <a:t>①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5184648" y="2242566"/>
            <a:ext cx="3662172" cy="39776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266944" y="226999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A7A4A"/>
                </a:solidFill>
              </a:rPr>
              <a:t>불확실성에 도전</a:t>
            </a:r>
            <a:endParaRPr lang="en-US" sz="863" dirty="0"/>
          </a:p>
        </p:txBody>
      </p:sp>
      <p:sp>
        <p:nvSpPr>
          <p:cNvPr id="53" name="Text 51"/>
          <p:cNvSpPr/>
          <p:nvPr/>
        </p:nvSpPr>
        <p:spPr>
          <a:xfrm>
            <a:off x="5266944" y="2448306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무모해 보이는 도전을 두려워하지 않음 — 확고한 신념과 열정</a:t>
            </a:r>
            <a:endParaRPr lang="en-US" sz="788" dirty="0"/>
          </a:p>
        </p:txBody>
      </p:sp>
      <p:sp>
        <p:nvSpPr>
          <p:cNvPr id="54" name="Shape 52"/>
          <p:cNvSpPr/>
          <p:nvPr/>
        </p:nvSpPr>
        <p:spPr>
          <a:xfrm>
            <a:off x="4800600" y="2688336"/>
            <a:ext cx="342900" cy="3977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00600" y="2688336"/>
            <a:ext cx="342900" cy="3977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50" b="1" dirty="0">
                <a:solidFill>
                  <a:srgbClr val="FFFFFF"/>
                </a:solidFill>
              </a:rPr>
              <a:t>②</a:t>
            </a:r>
            <a:endParaRPr lang="en-US" sz="1050" dirty="0"/>
          </a:p>
        </p:txBody>
      </p:sp>
      <p:sp>
        <p:nvSpPr>
          <p:cNvPr id="56" name="Shape 54"/>
          <p:cNvSpPr/>
          <p:nvPr/>
        </p:nvSpPr>
        <p:spPr>
          <a:xfrm>
            <a:off x="5184648" y="2688336"/>
            <a:ext cx="3662172" cy="39776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266944" y="271576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A7A4A"/>
                </a:solidFill>
              </a:rPr>
              <a:t>Sensing 역량</a:t>
            </a:r>
            <a:endParaRPr lang="en-US" sz="863" dirty="0"/>
          </a:p>
        </p:txBody>
      </p:sp>
      <p:sp>
        <p:nvSpPr>
          <p:cNvPr id="58" name="Text 56"/>
          <p:cNvSpPr/>
          <p:nvPr/>
        </p:nvSpPr>
        <p:spPr>
          <a:xfrm>
            <a:off x="5266944" y="2894076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감지(Sensing)·분석(Analysing)·창조·상상(Imagining) 탁월</a:t>
            </a:r>
            <a:endParaRPr lang="en-US" sz="788" dirty="0"/>
          </a:p>
        </p:txBody>
      </p:sp>
      <p:sp>
        <p:nvSpPr>
          <p:cNvPr id="59" name="Shape 57"/>
          <p:cNvSpPr/>
          <p:nvPr/>
        </p:nvSpPr>
        <p:spPr>
          <a:xfrm>
            <a:off x="4800600" y="3134106"/>
            <a:ext cx="342900" cy="3977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800600" y="3134106"/>
            <a:ext cx="342900" cy="3977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50" b="1" dirty="0">
                <a:solidFill>
                  <a:srgbClr val="FFFFFF"/>
                </a:solidFill>
              </a:rPr>
              <a:t>③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5184648" y="3134106"/>
            <a:ext cx="3662172" cy="39776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266944" y="316153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A7A4A"/>
                </a:solidFill>
              </a:rPr>
              <a:t>혁신적 솔루션</a:t>
            </a:r>
            <a:endParaRPr lang="en-US" sz="863" dirty="0"/>
          </a:p>
        </p:txBody>
      </p:sp>
      <p:sp>
        <p:nvSpPr>
          <p:cNvPr id="63" name="Text 61"/>
          <p:cNvSpPr/>
          <p:nvPr/>
        </p:nvSpPr>
        <p:spPr>
          <a:xfrm>
            <a:off x="5266944" y="3339846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탁월한 에지력과 더불어 혁신적인 솔루션 제공</a:t>
            </a:r>
            <a:endParaRPr lang="en-US" sz="788" dirty="0"/>
          </a:p>
        </p:txBody>
      </p:sp>
      <p:sp>
        <p:nvSpPr>
          <p:cNvPr id="64" name="Shape 62"/>
          <p:cNvSpPr/>
          <p:nvPr/>
        </p:nvSpPr>
        <p:spPr>
          <a:xfrm>
            <a:off x="4800600" y="3579876"/>
            <a:ext cx="342900" cy="3977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800600" y="3579876"/>
            <a:ext cx="342900" cy="3977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50" b="1" dirty="0">
                <a:solidFill>
                  <a:srgbClr val="FFFFFF"/>
                </a:solidFill>
              </a:rPr>
              <a:t>④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5184648" y="3579876"/>
            <a:ext cx="3662172" cy="39776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66944" y="360730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A7A4A"/>
                </a:solidFill>
              </a:rPr>
              <a:t>창의성 기본 소양</a:t>
            </a:r>
            <a:endParaRPr lang="en-US" sz="863" dirty="0"/>
          </a:p>
        </p:txBody>
      </p:sp>
      <p:sp>
        <p:nvSpPr>
          <p:cNvPr id="68" name="Text 66"/>
          <p:cNvSpPr/>
          <p:nvPr/>
        </p:nvSpPr>
        <p:spPr>
          <a:xfrm>
            <a:off x="5266944" y="3785616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창의성은 기업가의 기본 소양 (반드시 혁신으로 이어져야 함)</a:t>
            </a:r>
            <a:endParaRPr lang="en-US" sz="788" dirty="0"/>
          </a:p>
        </p:txBody>
      </p:sp>
      <p:sp>
        <p:nvSpPr>
          <p:cNvPr id="69" name="Shape 67"/>
          <p:cNvSpPr/>
          <p:nvPr/>
        </p:nvSpPr>
        <p:spPr>
          <a:xfrm>
            <a:off x="4800600" y="4011930"/>
            <a:ext cx="4046220" cy="246888"/>
          </a:xfrm>
          <a:prstGeom prst="rect">
            <a:avLst/>
          </a:prstGeom>
          <a:solidFill>
            <a:srgbClr val="EEE8F4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4882896" y="4011930"/>
            <a:ext cx="3936492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5B2D8E"/>
                </a:solidFill>
              </a:rPr>
              <a:t>💡  대표 기업가 유형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4800600" y="4299966"/>
            <a:ext cx="1975104" cy="56921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4882896" y="4327398"/>
            <a:ext cx="183794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D4A017"/>
                </a:solidFill>
              </a:rPr>
              <a:t>하면 된다 型</a:t>
            </a:r>
            <a:endParaRPr lang="en-US" sz="863" dirty="0"/>
          </a:p>
        </p:txBody>
      </p:sp>
      <p:sp>
        <p:nvSpPr>
          <p:cNvPr id="73" name="Text 71"/>
          <p:cNvSpPr/>
          <p:nvPr/>
        </p:nvSpPr>
        <p:spPr>
          <a:xfrm>
            <a:off x="4882896" y="4505706"/>
            <a:ext cx="1837944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FFFFFF"/>
                </a:solidFill>
              </a:rPr>
              <a:t>Carnegie·정주영·박태준</a:t>
            </a:r>
            <a:endParaRPr lang="en-US" sz="750" dirty="0"/>
          </a:p>
        </p:txBody>
      </p:sp>
      <p:sp>
        <p:nvSpPr>
          <p:cNvPr id="74" name="Text 72"/>
          <p:cNvSpPr/>
          <p:nvPr/>
        </p:nvSpPr>
        <p:spPr>
          <a:xfrm>
            <a:off x="4800600" y="4656582"/>
            <a:ext cx="207111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B8D4F0"/>
                </a:solidFill>
              </a:rPr>
              <a:t>확고한 신념으로 밀어붙이는 실행형 기업가</a:t>
            </a:r>
            <a:endParaRPr lang="en-US" sz="750" dirty="0"/>
          </a:p>
        </p:txBody>
      </p:sp>
      <p:sp>
        <p:nvSpPr>
          <p:cNvPr id="75" name="Shape 73"/>
          <p:cNvSpPr/>
          <p:nvPr/>
        </p:nvSpPr>
        <p:spPr>
          <a:xfrm>
            <a:off x="6871716" y="4299966"/>
            <a:ext cx="1975104" cy="569214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954012" y="4327398"/>
            <a:ext cx="1837944" cy="1783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D4A017"/>
                </a:solidFill>
              </a:rPr>
              <a:t>창조와 혁신 型</a:t>
            </a:r>
            <a:endParaRPr lang="en-US" sz="863" dirty="0"/>
          </a:p>
        </p:txBody>
      </p:sp>
      <p:sp>
        <p:nvSpPr>
          <p:cNvPr id="77" name="Text 75"/>
          <p:cNvSpPr/>
          <p:nvPr/>
        </p:nvSpPr>
        <p:spPr>
          <a:xfrm>
            <a:off x="6954012" y="4505706"/>
            <a:ext cx="1837944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i="1" dirty="0">
                <a:solidFill>
                  <a:srgbClr val="FFFFFF"/>
                </a:solidFill>
              </a:rPr>
              <a:t>Steve Jobs·Mark Zuckerberg</a:t>
            </a:r>
            <a:endParaRPr lang="en-US" sz="750" dirty="0"/>
          </a:p>
        </p:txBody>
      </p:sp>
      <p:sp>
        <p:nvSpPr>
          <p:cNvPr id="78" name="Text 76"/>
          <p:cNvSpPr/>
          <p:nvPr/>
        </p:nvSpPr>
        <p:spPr>
          <a:xfrm>
            <a:off x="6954012" y="4656582"/>
            <a:ext cx="183794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B8D4F0"/>
                </a:solidFill>
              </a:rPr>
              <a:t>창조와 혁신을 강조한 기업가</a:t>
            </a:r>
            <a:endParaRPr lang="en-US" sz="750" dirty="0"/>
          </a:p>
        </p:txBody>
      </p:sp>
      <p:sp>
        <p:nvSpPr>
          <p:cNvPr id="79" name="Shape 77"/>
          <p:cNvSpPr/>
          <p:nvPr/>
        </p:nvSpPr>
        <p:spPr>
          <a:xfrm>
            <a:off x="102870" y="4896612"/>
            <a:ext cx="9018270" cy="22631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205740" y="4896612"/>
            <a:ext cx="8915400" cy="22631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기업가는 '보이지 않는 가치'를 볼 줄 아는 사람이며, 창의성(아이디어)을 혁신(실행)으로 연결시킬 때 시장 기회의 완성자가 된다.</a:t>
            </a:r>
            <a:endParaRPr lang="en-US" sz="7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287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2870" y="0"/>
            <a:ext cx="9018270" cy="63093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40030" y="27432"/>
            <a:ext cx="34290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75" b="1" dirty="0">
                <a:solidFill>
                  <a:srgbClr val="D4A017"/>
                </a:solidFill>
              </a:rPr>
              <a:t>제7장 시장의 기회 위협, 경쟁  |  pp. 319–322</a:t>
            </a:r>
            <a:endParaRPr lang="en-US" sz="675" dirty="0"/>
          </a:p>
        </p:txBody>
      </p:sp>
      <p:sp>
        <p:nvSpPr>
          <p:cNvPr id="5" name="Text 3"/>
          <p:cNvSpPr/>
          <p:nvPr/>
        </p:nvSpPr>
        <p:spPr>
          <a:xfrm>
            <a:off x="240030" y="288036"/>
            <a:ext cx="864108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57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혁신의 원천  &amp;  SWOT 분석</a:t>
            </a:r>
            <a:endParaRPr lang="en-US" sz="1575" dirty="0"/>
          </a:p>
        </p:txBody>
      </p:sp>
      <p:sp>
        <p:nvSpPr>
          <p:cNvPr id="6" name="Shape 4"/>
          <p:cNvSpPr/>
          <p:nvPr/>
        </p:nvSpPr>
        <p:spPr>
          <a:xfrm>
            <a:off x="102870" y="630936"/>
            <a:ext cx="9018270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71450" y="726948"/>
            <a:ext cx="4320540" cy="342900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7462" y="726948"/>
            <a:ext cx="419709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2-2   혁신의 원천 (pp.319–321)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726948"/>
            <a:ext cx="4320540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9452" y="726948"/>
            <a:ext cx="4197096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3   SWOT 분석 (p.322)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1450" y="1131570"/>
            <a:ext cx="4320540" cy="38267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71450" y="1131570"/>
            <a:ext cx="4320540" cy="44577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08610" y="1255014"/>
            <a:ext cx="4046220" cy="685800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0906" y="1268730"/>
            <a:ext cx="39364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❌  혁신 실패: Nokia 사례
</a:t>
            </a:r>
            <a:r>
              <a:rPr lang="en-US" sz="825" dirty="0">
                <a:solidFill>
                  <a:srgbClr val="FFFFFF"/>
                </a:solidFill>
              </a:rPr>
              <a:t>Apple보다 4배 많은 R&amp;D 비용을 쏟았음에도 '저가폰 지변 확대(conventional wisdom)'에 집착</a:t>
            </a:r>
            <a:endParaRPr lang="en-US" sz="938" dirty="0"/>
          </a:p>
          <a:p>
            <a:r>
              <a:rPr lang="en-US" sz="825" dirty="0">
                <a:solidFill>
                  <a:srgbClr val="FFFFFF"/>
                </a:solidFill>
              </a:rPr>
              <a:t>→ 스마트 혁명(think out of the box)을 포기 → 삼성·Apple에 도태</a:t>
            </a:r>
            <a:endParaRPr lang="en-US" sz="938" dirty="0"/>
          </a:p>
        </p:txBody>
      </p:sp>
      <p:sp>
        <p:nvSpPr>
          <p:cNvPr id="15" name="Shape 13"/>
          <p:cNvSpPr/>
          <p:nvPr/>
        </p:nvSpPr>
        <p:spPr>
          <a:xfrm>
            <a:off x="308610" y="2009394"/>
            <a:ext cx="4046220" cy="260604"/>
          </a:xfrm>
          <a:prstGeom prst="rect">
            <a:avLst/>
          </a:prstGeom>
          <a:solidFill>
            <a:srgbClr val="F0EBF8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90906" y="2009394"/>
            <a:ext cx="3936492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5B2D8E"/>
                </a:solidFill>
              </a:rPr>
              <a:t>🚫  창의적 사고·혁신의 5대 방해 요인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08610" y="2324862"/>
            <a:ext cx="4046220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0906" y="2379726"/>
            <a:ext cx="17145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고정관념 (Stereotyping)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2146554" y="2379726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미리 정해진 편견과 선입관</a:t>
            </a:r>
            <a:endParaRPr lang="en-US" sz="825" dirty="0"/>
          </a:p>
        </p:txBody>
      </p:sp>
      <p:sp>
        <p:nvSpPr>
          <p:cNvPr id="20" name="Shape 18"/>
          <p:cNvSpPr/>
          <p:nvPr/>
        </p:nvSpPr>
        <p:spPr>
          <a:xfrm>
            <a:off x="308610" y="2681478"/>
            <a:ext cx="4046220" cy="32918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90906" y="2736342"/>
            <a:ext cx="17145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기계적 반응</a:t>
            </a:r>
            <a:endParaRPr lang="en-US" sz="825" dirty="0"/>
          </a:p>
        </p:txBody>
      </p:sp>
      <p:sp>
        <p:nvSpPr>
          <p:cNvPr id="22" name="Text 20"/>
          <p:cNvSpPr/>
          <p:nvPr/>
        </p:nvSpPr>
        <p:spPr>
          <a:xfrm>
            <a:off x="2146554" y="2736342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미리 정해진 대로만 움직임</a:t>
            </a:r>
            <a:endParaRPr lang="en-US" sz="825" dirty="0"/>
          </a:p>
        </p:txBody>
      </p:sp>
      <p:sp>
        <p:nvSpPr>
          <p:cNvPr id="23" name="Shape 21"/>
          <p:cNvSpPr/>
          <p:nvPr/>
        </p:nvSpPr>
        <p:spPr>
          <a:xfrm>
            <a:off x="308610" y="3038094"/>
            <a:ext cx="4046220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90906" y="3092958"/>
            <a:ext cx="17145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타부 (Taboo)</a:t>
            </a:r>
            <a:endParaRPr lang="en-US" sz="825" dirty="0"/>
          </a:p>
        </p:txBody>
      </p:sp>
      <p:sp>
        <p:nvSpPr>
          <p:cNvPr id="25" name="Text 23"/>
          <p:cNvSpPr/>
          <p:nvPr/>
        </p:nvSpPr>
        <p:spPr>
          <a:xfrm>
            <a:off x="2146554" y="3092958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옳고 그름이 배제된 금기 사항</a:t>
            </a:r>
            <a:endParaRPr lang="en-US" sz="825" dirty="0"/>
          </a:p>
        </p:txBody>
      </p:sp>
      <p:sp>
        <p:nvSpPr>
          <p:cNvPr id="26" name="Shape 24"/>
          <p:cNvSpPr/>
          <p:nvPr/>
        </p:nvSpPr>
        <p:spPr>
          <a:xfrm>
            <a:off x="308610" y="3394710"/>
            <a:ext cx="4046220" cy="32918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90906" y="3449574"/>
            <a:ext cx="17145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자기 규제 (Over-thinking)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2146554" y="3449574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지례 짐작으로 스스로 포기</a:t>
            </a:r>
            <a:endParaRPr lang="en-US" sz="825" dirty="0"/>
          </a:p>
        </p:txBody>
      </p:sp>
      <p:sp>
        <p:nvSpPr>
          <p:cNvPr id="29" name="Shape 27"/>
          <p:cNvSpPr/>
          <p:nvPr/>
        </p:nvSpPr>
        <p:spPr>
          <a:xfrm>
            <a:off x="308610" y="3751326"/>
            <a:ext cx="4046220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90906" y="3806190"/>
            <a:ext cx="17145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5B2D8E"/>
                </a:solidFill>
              </a:rPr>
              <a:t>전례 · 관행 · 습관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2146554" y="3806190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기존 방식에 집착하는 태도</a:t>
            </a:r>
            <a:endParaRPr lang="en-US" sz="825" dirty="0"/>
          </a:p>
        </p:txBody>
      </p:sp>
      <p:sp>
        <p:nvSpPr>
          <p:cNvPr id="32" name="Shape 30"/>
          <p:cNvSpPr/>
          <p:nvPr/>
        </p:nvSpPr>
        <p:spPr>
          <a:xfrm>
            <a:off x="308610" y="4135374"/>
            <a:ext cx="4046220" cy="74066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90906" y="4162806"/>
            <a:ext cx="393649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삼성 이건희 회장의 창의적 리더십
</a:t>
            </a:r>
            <a:r>
              <a:rPr lang="en-US" sz="825" i="1" dirty="0">
                <a:solidFill>
                  <a:srgbClr val="FFFFFF"/>
                </a:solidFill>
              </a:rPr>
              <a:t>Zurich 방문 시 공식 행사 3일을 자유 여행으로
"독종·생존·일류 문화의 키워드를 통해 느껴라"
</a:t>
            </a:r>
            <a:r>
              <a:rPr lang="en-US" sz="788" dirty="0">
                <a:solidFill>
                  <a:srgbClr val="B8D4F0"/>
                </a:solidFill>
              </a:rPr>
              <a:t>Think Big (10× 효과, Andrew Grove·Intel):  10%, 20% 비용 감축보다 10배·100배의 수익 목표로 새로운 사업 전개 → SW Airlines 550.4X, Microsoft 118.8X, Intel 46.3X (표 7-3 참조)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63440" y="1131570"/>
            <a:ext cx="4320540" cy="38267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1131570"/>
            <a:ext cx="4320540" cy="44577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00600" y="1255014"/>
            <a:ext cx="4046220" cy="56235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82896" y="1268730"/>
            <a:ext cx="3936492" cy="534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75" b="1" dirty="0">
                <a:solidFill>
                  <a:srgbClr val="FFFFFF"/>
                </a:solidFill>
              </a:rPr>
              <a:t>SWOT 분석 (표 7-6)
</a:t>
            </a:r>
            <a:r>
              <a:rPr lang="en-US" sz="825" dirty="0">
                <a:solidFill>
                  <a:srgbClr val="FFFFFF"/>
                </a:solidFill>
              </a:rPr>
              <a:t>기업의 내부 자원 분석 + 시장의 기회/위협 분석 결과로 수행</a:t>
            </a:r>
            <a:endParaRPr lang="en-US" sz="975" dirty="0"/>
          </a:p>
          <a:p>
            <a:r>
              <a:rPr lang="en-US" sz="825" dirty="0">
                <a:solidFill>
                  <a:srgbClr val="FFFFFF"/>
                </a:solidFill>
              </a:rPr>
              <a:t>가장 중요한 것: 시장의 기회와 기업 장점을 어떻게 조화시키느냐(SO)</a:t>
            </a:r>
            <a:endParaRPr lang="en-US" sz="975" dirty="0"/>
          </a:p>
        </p:txBody>
      </p:sp>
      <p:sp>
        <p:nvSpPr>
          <p:cNvPr id="38" name="Shape 36"/>
          <p:cNvSpPr/>
          <p:nvPr/>
        </p:nvSpPr>
        <p:spPr>
          <a:xfrm>
            <a:off x="4800600" y="1872234"/>
            <a:ext cx="1988820" cy="1001268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69180" y="1913382"/>
            <a:ext cx="377190" cy="3771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50" b="1" dirty="0">
                <a:solidFill>
                  <a:srgbClr val="888888"/>
                </a:solidFill>
              </a:rPr>
              <a:t>S</a:t>
            </a:r>
            <a:endParaRPr lang="en-US" sz="1950" dirty="0"/>
          </a:p>
        </p:txBody>
      </p:sp>
      <p:sp>
        <p:nvSpPr>
          <p:cNvPr id="40" name="Text 38"/>
          <p:cNvSpPr/>
          <p:nvPr/>
        </p:nvSpPr>
        <p:spPr>
          <a:xfrm>
            <a:off x="5048631" y="1954530"/>
            <a:ext cx="18379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Strength (강점)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6612" y="2228850"/>
            <a:ext cx="183794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FFFFFF"/>
                </a:solidFill>
              </a:rPr>
              <a:t>기업이 통제 가능한 내부 강점 요소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→ 전략 수행의 초석</a:t>
            </a:r>
            <a:endParaRPr lang="en-US" sz="825" dirty="0"/>
          </a:p>
        </p:txBody>
      </p:sp>
      <p:sp>
        <p:nvSpPr>
          <p:cNvPr id="42" name="Shape 40"/>
          <p:cNvSpPr/>
          <p:nvPr/>
        </p:nvSpPr>
        <p:spPr>
          <a:xfrm>
            <a:off x="6858000" y="1872234"/>
            <a:ext cx="1988820" cy="100126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926580" y="1913382"/>
            <a:ext cx="377190" cy="3771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50" b="1" dirty="0">
                <a:solidFill>
                  <a:srgbClr val="888888"/>
                </a:solidFill>
              </a:rPr>
              <a:t>O</a:t>
            </a:r>
            <a:endParaRPr lang="en-US" sz="1950" dirty="0"/>
          </a:p>
        </p:txBody>
      </p:sp>
      <p:sp>
        <p:nvSpPr>
          <p:cNvPr id="44" name="Text 42"/>
          <p:cNvSpPr/>
          <p:nvPr/>
        </p:nvSpPr>
        <p:spPr>
          <a:xfrm>
            <a:off x="7180326" y="1954530"/>
            <a:ext cx="18379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Opportunity (기회)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6954012" y="2228850"/>
            <a:ext cx="183794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FFFFFF"/>
                </a:solidFill>
              </a:rPr>
              <a:t>외부 환경에서 오는 유리한 기회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→ 전략 수행의 임재성</a:t>
            </a:r>
            <a:endParaRPr lang="en-US" sz="825" dirty="0"/>
          </a:p>
        </p:txBody>
      </p:sp>
      <p:sp>
        <p:nvSpPr>
          <p:cNvPr id="46" name="Shape 44"/>
          <p:cNvSpPr/>
          <p:nvPr/>
        </p:nvSpPr>
        <p:spPr>
          <a:xfrm>
            <a:off x="4800600" y="2942082"/>
            <a:ext cx="1988820" cy="1001268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69180" y="2983230"/>
            <a:ext cx="377190" cy="3771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50" b="1" dirty="0">
                <a:solidFill>
                  <a:srgbClr val="888888"/>
                </a:solidFill>
              </a:rPr>
              <a:t>W</a:t>
            </a:r>
            <a:endParaRPr lang="en-US" sz="1950" dirty="0"/>
          </a:p>
        </p:txBody>
      </p:sp>
      <p:sp>
        <p:nvSpPr>
          <p:cNvPr id="48" name="Text 46"/>
          <p:cNvSpPr/>
          <p:nvPr/>
        </p:nvSpPr>
        <p:spPr>
          <a:xfrm>
            <a:off x="5159502" y="3024378"/>
            <a:ext cx="18379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Weakness (약점)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896612" y="3298698"/>
            <a:ext cx="183794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FFFFFF"/>
                </a:solidFill>
              </a:rPr>
              <a:t>기업이 통제 가능한 내부 약점 요소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→ 전략 수행의 장애성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6858000" y="2942082"/>
            <a:ext cx="1988820" cy="1001268"/>
          </a:xfrm>
          <a:prstGeom prst="rect">
            <a:avLst/>
          </a:prstGeom>
          <a:solidFill>
            <a:srgbClr val="5B2D8E"/>
          </a:solidFill>
          <a:ln w="12700">
            <a:solidFill>
              <a:srgbClr val="5B2D8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926580" y="2983230"/>
            <a:ext cx="377190" cy="3771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50" b="1" dirty="0">
                <a:solidFill>
                  <a:srgbClr val="888888"/>
                </a:solidFill>
              </a:rPr>
              <a:t>T</a:t>
            </a:r>
            <a:endParaRPr lang="en-US" sz="1950" dirty="0"/>
          </a:p>
        </p:txBody>
      </p:sp>
      <p:sp>
        <p:nvSpPr>
          <p:cNvPr id="52" name="Text 50"/>
          <p:cNvSpPr/>
          <p:nvPr/>
        </p:nvSpPr>
        <p:spPr>
          <a:xfrm>
            <a:off x="7163181" y="3034282"/>
            <a:ext cx="18379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Threat (위협)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6954012" y="3298698"/>
            <a:ext cx="183794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FFFFFF"/>
                </a:solidFill>
              </a:rPr>
              <a:t>외부 환경에서 오는 불리한 위협 요인</a:t>
            </a:r>
            <a:endParaRPr lang="en-US" sz="825" dirty="0"/>
          </a:p>
          <a:p>
            <a:r>
              <a:rPr lang="en-US" sz="825" dirty="0">
                <a:solidFill>
                  <a:srgbClr val="FFFFFF"/>
                </a:solidFill>
              </a:rPr>
              <a:t>→ 전략 수행의 장애성</a:t>
            </a:r>
            <a:endParaRPr lang="en-US" sz="825" dirty="0"/>
          </a:p>
        </p:txBody>
      </p:sp>
      <p:sp>
        <p:nvSpPr>
          <p:cNvPr id="54" name="Shape 52"/>
          <p:cNvSpPr/>
          <p:nvPr/>
        </p:nvSpPr>
        <p:spPr>
          <a:xfrm>
            <a:off x="6748272" y="2832354"/>
            <a:ext cx="150876" cy="1508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748272" y="2832354"/>
            <a:ext cx="150876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FFFFFF"/>
                </a:solidFill>
              </a:rPr>
              <a:t>★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4800600" y="4066794"/>
            <a:ext cx="4046220" cy="246888"/>
          </a:xfrm>
          <a:prstGeom prst="rect">
            <a:avLst/>
          </a:prstGeom>
          <a:solidFill>
            <a:srgbClr val="F0EBE0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882896" y="4066794"/>
            <a:ext cx="3936492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C05C20"/>
                </a:solidFill>
              </a:rPr>
              <a:t>📌  SWOT 분석 이후 — 전략 방향 설정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4800600" y="4354830"/>
            <a:ext cx="4183380" cy="260604"/>
          </a:xfrm>
          <a:prstGeom prst="rect">
            <a:avLst/>
          </a:prstGeom>
          <a:solidFill>
            <a:srgbClr val="F4F7FB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882896" y="4382262"/>
            <a:ext cx="11658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C05C20"/>
                </a:solidFill>
              </a:rPr>
              <a:t>목표 (to where)</a:t>
            </a:r>
            <a:endParaRPr lang="en-US" sz="825" dirty="0"/>
          </a:p>
        </p:txBody>
      </p:sp>
      <p:sp>
        <p:nvSpPr>
          <p:cNvPr id="60" name="Text 58"/>
          <p:cNvSpPr/>
          <p:nvPr/>
        </p:nvSpPr>
        <p:spPr>
          <a:xfrm>
            <a:off x="5956663" y="4382262"/>
            <a:ext cx="2876441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'To where are we going from here?' → 기업의 목표 설정에 해당</a:t>
            </a:r>
            <a:endParaRPr lang="en-US" sz="788" dirty="0"/>
          </a:p>
        </p:txBody>
      </p:sp>
      <p:sp>
        <p:nvSpPr>
          <p:cNvPr id="61" name="Shape 59"/>
          <p:cNvSpPr/>
          <p:nvPr/>
        </p:nvSpPr>
        <p:spPr>
          <a:xfrm>
            <a:off x="4800600" y="4656582"/>
            <a:ext cx="4171950" cy="260604"/>
          </a:xfrm>
          <a:prstGeom prst="rect">
            <a:avLst/>
          </a:prstGeom>
          <a:solidFill>
            <a:srgbClr val="E8EDF5"/>
          </a:solidFill>
          <a:ln w="12700">
            <a:solidFill>
              <a:srgbClr val="E8EDF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882896" y="4684014"/>
            <a:ext cx="11658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b="1" dirty="0">
                <a:solidFill>
                  <a:srgbClr val="C05C20"/>
                </a:solidFill>
              </a:rPr>
              <a:t>전략 (how to go)</a:t>
            </a:r>
            <a:endParaRPr lang="en-US" sz="825" dirty="0"/>
          </a:p>
        </p:txBody>
      </p:sp>
      <p:sp>
        <p:nvSpPr>
          <p:cNvPr id="63" name="Text 61"/>
          <p:cNvSpPr/>
          <p:nvPr/>
        </p:nvSpPr>
        <p:spPr>
          <a:xfrm>
            <a:off x="5767245" y="4684014"/>
            <a:ext cx="321183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1E293B"/>
                </a:solidFill>
              </a:rPr>
              <a:t>'How to go from here to where?' → 전략에 해당 / OT는 경쟁과 밀접한 개념 — 경쟁 기업과 비교해 환경 변화가 자사에 얼마나 유리한지 고려</a:t>
            </a:r>
            <a:endParaRPr lang="en-US" sz="788" dirty="0"/>
          </a:p>
        </p:txBody>
      </p:sp>
      <p:sp>
        <p:nvSpPr>
          <p:cNvPr id="64" name="Shape 62"/>
          <p:cNvSpPr/>
          <p:nvPr/>
        </p:nvSpPr>
        <p:spPr>
          <a:xfrm>
            <a:off x="102870" y="4922736"/>
            <a:ext cx="9018270" cy="22631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205740" y="4922736"/>
            <a:ext cx="8915400" cy="22631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혁신의 원천은 고정관념 등의 방해 요인을 극복하는 것 — SWOT 분석의 최종 목적은 SO(강점×기회)의 조화를 통해 잠재성을 타진하고 전략의 초석을 마련하는 것이다.</a:t>
            </a:r>
            <a:endParaRPr lang="en-US" sz="78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371600"/>
            <a:ext cx="6858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78823" y="3657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C8F"/>
                </a:solidFill>
              </a:rPr>
              <a:t>제2절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809897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경쟁에 대한 이해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320040" y="1554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</a:rPr>
              <a:t>Understanding Competition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6B"/>
                </a:solidFill>
              </a:rPr>
              <a:t>1. 신 시장의 창조
</a:t>
            </a:r>
            <a:r>
              <a:rPr lang="en-US" sz="1300" dirty="0">
                <a:solidFill>
                  <a:srgbClr val="6B7280"/>
                </a:solidFill>
              </a:rPr>
              <a:t>   복제/모방/벤치마킹  |  Cannibalization  |  신시장 창조
</a:t>
            </a:r>
            <a:r>
              <a:rPr lang="en-US" sz="1300" b="1" dirty="0">
                <a:solidFill>
                  <a:srgbClr val="1B3A6B"/>
                </a:solidFill>
              </a:rPr>
              <a:t>2. 기회, 위협, 경쟁의 함수 관계
</a:t>
            </a:r>
            <a:r>
              <a:rPr lang="en-US" sz="1300" dirty="0">
                <a:solidFill>
                  <a:srgbClr val="6B7280"/>
                </a:solidFill>
              </a:rPr>
              <a:t>   환경 변화와 시장 기회  |  속도보다 내용이 핵심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" y="0"/>
            <a:ext cx="9038844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5740" y="0"/>
            <a:ext cx="34290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638" b="1" dirty="0">
                <a:solidFill>
                  <a:srgbClr val="D4A017"/>
                </a:solidFill>
              </a:rPr>
              <a:t>제7장 제2절 경쟁에 대한 이해  |  pp.322–325</a:t>
            </a:r>
            <a:endParaRPr lang="en-US" sz="638" dirty="0"/>
          </a:p>
        </p:txBody>
      </p:sp>
      <p:sp>
        <p:nvSpPr>
          <p:cNvPr id="5" name="Text 3"/>
          <p:cNvSpPr/>
          <p:nvPr/>
        </p:nvSpPr>
        <p:spPr>
          <a:xfrm>
            <a:off x="205740" y="0"/>
            <a:ext cx="87782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신 시장의 창조 ①  —  복제·모방과 Cannibalization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82296" y="603504"/>
            <a:ext cx="9038844" cy="411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" y="726948"/>
            <a:ext cx="4238244" cy="342900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374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1-1   복제·모방·벤치마킹 (p.322)</a:t>
            </a:r>
            <a:endParaRPr lang="en-US" sz="938" dirty="0"/>
          </a:p>
        </p:txBody>
      </p:sp>
      <p:sp>
        <p:nvSpPr>
          <p:cNvPr id="9" name="Shape 7"/>
          <p:cNvSpPr/>
          <p:nvPr/>
        </p:nvSpPr>
        <p:spPr>
          <a:xfrm>
            <a:off x="4745736" y="726948"/>
            <a:ext cx="4238244" cy="342900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8606" y="726948"/>
            <a:ext cx="4101084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38" b="1" dirty="0">
                <a:solidFill>
                  <a:srgbClr val="FFFFFF"/>
                </a:solidFill>
              </a:rPr>
              <a:t>1-2   Cannibalization (pp.324–325)</a:t>
            </a:r>
            <a:endParaRPr lang="en-US" sz="938" dirty="0"/>
          </a:p>
        </p:txBody>
      </p:sp>
      <p:sp>
        <p:nvSpPr>
          <p:cNvPr id="11" name="Shape 9"/>
          <p:cNvSpPr/>
          <p:nvPr/>
        </p:nvSpPr>
        <p:spPr>
          <a:xfrm>
            <a:off x="15087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50876" y="1138428"/>
            <a:ext cx="4238244" cy="4800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746" y="1241298"/>
            <a:ext cx="4032504" cy="493776"/>
          </a:xfrm>
          <a:prstGeom prst="rect">
            <a:avLst/>
          </a:prstGeom>
          <a:solidFill>
            <a:srgbClr val="0D7C8F"/>
          </a:solidFill>
          <a:ln w="12700">
            <a:solidFill>
              <a:srgbClr val="0D7C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신 시장은 '수명의 연장'
</a:t>
            </a:r>
            <a:r>
              <a:rPr lang="en-US" sz="788" dirty="0">
                <a:solidFill>
                  <a:srgbClr val="FFFFFF"/>
                </a:solidFill>
              </a:rPr>
              <a:t>지구상의 모든 기업·제품에게 신 시장은 수명의 연장이기 때문. 가장 흔한 방법 — 복제, 모방, 벤치마킹, 역공학(reverse engineering), 따라하기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3746" y="180365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6042" y="183794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Red Bull 모방</a:t>
            </a:r>
            <a:endParaRPr lang="en-US" sz="863" dirty="0"/>
          </a:p>
        </p:txBody>
      </p:sp>
      <p:sp>
        <p:nvSpPr>
          <p:cNvPr id="17" name="Text 15"/>
          <p:cNvSpPr/>
          <p:nvPr/>
        </p:nvSpPr>
        <p:spPr>
          <a:xfrm>
            <a:off x="1659636" y="183794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180개 이상의 경쟁 브랜드가 모방했지만, Red Bull 선두 위치는 더욱 강화됨</a:t>
            </a:r>
            <a:endParaRPr lang="en-US" sz="825" dirty="0"/>
          </a:p>
        </p:txBody>
      </p:sp>
      <p:sp>
        <p:nvSpPr>
          <p:cNvPr id="18" name="Shape 16"/>
          <p:cNvSpPr/>
          <p:nvPr/>
        </p:nvSpPr>
        <p:spPr>
          <a:xfrm>
            <a:off x="253746" y="2187702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6042" y="222199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Burger King</a:t>
            </a:r>
            <a:endParaRPr lang="en-US" sz="863" dirty="0"/>
          </a:p>
        </p:txBody>
      </p:sp>
      <p:sp>
        <p:nvSpPr>
          <p:cNvPr id="20" name="Text 18"/>
          <p:cNvSpPr/>
          <p:nvPr/>
        </p:nvSpPr>
        <p:spPr>
          <a:xfrm>
            <a:off x="1659636" y="2221992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McDonald's Big Mac을 그대로 모방 → 가족의 연대가 강한 McDonald's 강점만 부각, 실패</a:t>
            </a:r>
            <a:endParaRPr lang="en-US" sz="825" dirty="0"/>
          </a:p>
        </p:txBody>
      </p:sp>
      <p:sp>
        <p:nvSpPr>
          <p:cNvPr id="21" name="Shape 19"/>
          <p:cNvSpPr/>
          <p:nvPr/>
        </p:nvSpPr>
        <p:spPr>
          <a:xfrm>
            <a:off x="253746" y="2571750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042" y="260604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카카오톡</a:t>
            </a:r>
            <a:endParaRPr lang="en-US" sz="863" dirty="0"/>
          </a:p>
        </p:txBody>
      </p:sp>
      <p:sp>
        <p:nvSpPr>
          <p:cNvPr id="23" name="Text 21"/>
          <p:cNvSpPr/>
          <p:nvPr/>
        </p:nvSpPr>
        <p:spPr>
          <a:xfrm>
            <a:off x="1659636" y="2606040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미국 Whats App을 모방 — 유료가 아닌 무료 서비스 가치를 부여함으로써 성공</a:t>
            </a:r>
            <a:endParaRPr lang="en-US" sz="825" dirty="0"/>
          </a:p>
        </p:txBody>
      </p:sp>
      <p:sp>
        <p:nvSpPr>
          <p:cNvPr id="24" name="Shape 22"/>
          <p:cNvSpPr/>
          <p:nvPr/>
        </p:nvSpPr>
        <p:spPr>
          <a:xfrm>
            <a:off x="253746" y="2955798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042" y="299008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제일제당</a:t>
            </a:r>
            <a:endParaRPr lang="en-US" sz="863" dirty="0"/>
          </a:p>
        </p:txBody>
      </p:sp>
      <p:sp>
        <p:nvSpPr>
          <p:cNvPr id="26" name="Text 24"/>
          <p:cNvSpPr/>
          <p:nvPr/>
        </p:nvSpPr>
        <p:spPr>
          <a:xfrm>
            <a:off x="1659636" y="2990088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미원을 </a:t>
            </a:r>
            <a:r>
              <a:rPr lang="en-US" sz="825" dirty="0" err="1">
                <a:solidFill>
                  <a:srgbClr val="1E293B"/>
                </a:solidFill>
              </a:rPr>
              <a:t>모방한</a:t>
            </a:r>
            <a:r>
              <a:rPr lang="en-US" sz="825" dirty="0">
                <a:solidFill>
                  <a:srgbClr val="1E293B"/>
                </a:solidFill>
              </a:rPr>
              <a:t> ＇</a:t>
            </a:r>
            <a:r>
              <a:rPr lang="ko-KR" altLang="en-US" sz="825" dirty="0">
                <a:solidFill>
                  <a:srgbClr val="1E293B"/>
                </a:solidFill>
              </a:rPr>
              <a:t>미풍</a:t>
            </a:r>
            <a:r>
              <a:rPr lang="en-US" sz="825" dirty="0">
                <a:solidFill>
                  <a:srgbClr val="1E293B"/>
                </a:solidFill>
              </a:rPr>
              <a:t>' 실패 → Blue Ocean 전략으로 '다시다(고향의 맛)' 개발 성공</a:t>
            </a:r>
            <a:endParaRPr lang="en-US" sz="825" dirty="0"/>
          </a:p>
        </p:txBody>
      </p:sp>
      <p:sp>
        <p:nvSpPr>
          <p:cNvPr id="27" name="Shape 25"/>
          <p:cNvSpPr/>
          <p:nvPr/>
        </p:nvSpPr>
        <p:spPr>
          <a:xfrm>
            <a:off x="253746" y="3367278"/>
            <a:ext cx="4032504" cy="51435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" y="3408426"/>
            <a:ext cx="3861054" cy="4594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D4A017"/>
                </a:solidFill>
              </a:rPr>
              <a:t>Blue Ocean  </a:t>
            </a:r>
            <a:r>
              <a:rPr lang="en-US" sz="788" dirty="0">
                <a:solidFill>
                  <a:srgbClr val="FFFFFF"/>
                </a:solidFill>
              </a:rPr>
              <a:t>신제품 중 14%만이 Blue Ocean 제품 → 전체 매출액의 38%, 이익의 61%를 차지
</a:t>
            </a:r>
            <a:r>
              <a:rPr lang="en-US" sz="788" b="1" dirty="0">
                <a:solidFill>
                  <a:srgbClr val="D4A017"/>
                </a:solidFill>
              </a:rPr>
              <a:t>Gausse의 경쟁적 배제의 원칙</a:t>
            </a:r>
            <a:r>
              <a:rPr lang="en-US" sz="788" dirty="0">
                <a:solidFill>
                  <a:srgbClr val="FFFFFF"/>
                </a:solidFill>
              </a:rPr>
              <a:t>: 유사한 방식의 두 종은 한정된 환경에서 공존 불가 → 장기 성공 사례는 일부에 불과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3746" y="3950208"/>
            <a:ext cx="4032504" cy="384048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2900" y="3984498"/>
            <a:ext cx="3861054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50" dirty="0">
                <a:solidFill>
                  <a:srgbClr val="FFFFFF"/>
                </a:solidFill>
              </a:rPr>
              <a:t>지속적 경쟁 우위(Sustainable Competitive Advantage): 가치 제안(Value Proposition)이 분명하고, 포지셔닝·서비스들이 조화롭게 연결되어야 함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4745736" y="1138428"/>
            <a:ext cx="4238244" cy="3806190"/>
          </a:xfrm>
          <a:prstGeom prst="rect">
            <a:avLst/>
          </a:prstGeom>
          <a:solidFill>
            <a:srgbClr val="FFFFFF"/>
          </a:solidFill>
          <a:ln w="12700">
            <a:solidFill>
              <a:srgbClr val="E4EB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45736" y="1138428"/>
            <a:ext cx="4238244" cy="4800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848606" y="1241298"/>
            <a:ext cx="4032504" cy="493776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37760" y="1268730"/>
            <a:ext cx="3861054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b="1" dirty="0">
                <a:solidFill>
                  <a:srgbClr val="FFFFFF"/>
                </a:solidFill>
              </a:rPr>
              <a:t>Cannibalization (자기잠식)
</a:t>
            </a:r>
            <a:r>
              <a:rPr lang="en-US" sz="788" dirty="0">
                <a:solidFill>
                  <a:srgbClr val="FFFFFF"/>
                </a:solidFill>
              </a:rPr>
              <a:t>기업 자신의 이탈 고객을 되찾는 전략 — 새로운 브랜드·제품으로 자사 고객을 흡수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48606" y="1803654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0902" y="1837944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Marriott</a:t>
            </a:r>
            <a:endParaRPr lang="en-US" sz="863" dirty="0"/>
          </a:p>
        </p:txBody>
      </p:sp>
      <p:sp>
        <p:nvSpPr>
          <p:cNvPr id="37" name="Text 35"/>
          <p:cNvSpPr/>
          <p:nvPr/>
        </p:nvSpPr>
        <p:spPr>
          <a:xfrm>
            <a:off x="6254496" y="1837944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고급 이미지 + Courtyard(중간층) + Fairfield Inns(저가) → 자사 고객을 단계별로 흡수</a:t>
            </a:r>
            <a:endParaRPr lang="en-US" sz="825" dirty="0"/>
          </a:p>
        </p:txBody>
      </p:sp>
      <p:sp>
        <p:nvSpPr>
          <p:cNvPr id="38" name="Shape 36"/>
          <p:cNvSpPr/>
          <p:nvPr/>
        </p:nvSpPr>
        <p:spPr>
          <a:xfrm>
            <a:off x="4848606" y="2187702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0902" y="2221992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Intown → Uptown</a:t>
            </a:r>
            <a:endParaRPr lang="en-US" sz="863" dirty="0"/>
          </a:p>
        </p:txBody>
      </p:sp>
      <p:sp>
        <p:nvSpPr>
          <p:cNvPr id="40" name="Text 38"/>
          <p:cNvSpPr/>
          <p:nvPr/>
        </p:nvSpPr>
        <p:spPr>
          <a:xfrm>
            <a:off x="6254496" y="2221992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Uptown Suites가 Intown Suites를 잠식. 1주 객실 $250→$400, 24/7 front desk·Keurig·Wi-Fi</a:t>
            </a:r>
            <a:endParaRPr lang="en-US" sz="825" dirty="0"/>
          </a:p>
        </p:txBody>
      </p:sp>
      <p:sp>
        <p:nvSpPr>
          <p:cNvPr id="41" name="Shape 39"/>
          <p:cNvSpPr/>
          <p:nvPr/>
        </p:nvSpPr>
        <p:spPr>
          <a:xfrm>
            <a:off x="4848606" y="2571750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0902" y="2606040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Goodyear/Michelin</a:t>
            </a:r>
            <a:endParaRPr lang="en-US" sz="863" dirty="0"/>
          </a:p>
        </p:txBody>
      </p:sp>
      <p:sp>
        <p:nvSpPr>
          <p:cNvPr id="43" name="Text 41"/>
          <p:cNvSpPr/>
          <p:nvPr/>
        </p:nvSpPr>
        <p:spPr>
          <a:xfrm>
            <a:off x="6254496" y="2606040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Goodyear(저가 대량생산) ↔ Michelin(고급 R&amp;D 타이어) — 서로 다른 시장 공략</a:t>
            </a:r>
            <a:endParaRPr lang="en-US" sz="825" dirty="0"/>
          </a:p>
        </p:txBody>
      </p:sp>
      <p:sp>
        <p:nvSpPr>
          <p:cNvPr id="44" name="Shape 42"/>
          <p:cNvSpPr/>
          <p:nvPr/>
        </p:nvSpPr>
        <p:spPr>
          <a:xfrm>
            <a:off x="4848606" y="2955798"/>
            <a:ext cx="4032504" cy="329184"/>
          </a:xfrm>
          <a:prstGeom prst="rect">
            <a:avLst/>
          </a:prstGeom>
          <a:solidFill>
            <a:srgbClr val="E4EBF5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0902" y="2990088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Smirnoff/Absolut</a:t>
            </a:r>
            <a:endParaRPr lang="en-US" sz="863" dirty="0"/>
          </a:p>
        </p:txBody>
      </p:sp>
      <p:sp>
        <p:nvSpPr>
          <p:cNvPr id="46" name="Text 44"/>
          <p:cNvSpPr/>
          <p:nvPr/>
        </p:nvSpPr>
        <p:spPr>
          <a:xfrm>
            <a:off x="6254496" y="2990088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Smirnoff(대중) → Absolut(프리미엄) → Grey Goose·Belvedere·Ketel One(슈퍼프리미엄)</a:t>
            </a:r>
            <a:endParaRPr lang="en-US" sz="825" dirty="0"/>
          </a:p>
        </p:txBody>
      </p:sp>
      <p:sp>
        <p:nvSpPr>
          <p:cNvPr id="47" name="Shape 45"/>
          <p:cNvSpPr/>
          <p:nvPr/>
        </p:nvSpPr>
        <p:spPr>
          <a:xfrm>
            <a:off x="4848606" y="3339846"/>
            <a:ext cx="4032504" cy="329184"/>
          </a:xfrm>
          <a:prstGeom prst="rect">
            <a:avLst/>
          </a:prstGeom>
          <a:solidFill>
            <a:srgbClr val="F4F7FB"/>
          </a:solidFill>
          <a:ln w="12700">
            <a:solidFill>
              <a:srgbClr val="E4EBF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30902" y="3374136"/>
            <a:ext cx="126873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63" b="1" dirty="0">
                <a:solidFill>
                  <a:srgbClr val="1E293B"/>
                </a:solidFill>
              </a:rPr>
              <a:t>Embassy Suites</a:t>
            </a:r>
            <a:endParaRPr lang="en-US" sz="863" dirty="0"/>
          </a:p>
        </p:txBody>
      </p:sp>
      <p:sp>
        <p:nvSpPr>
          <p:cNvPr id="49" name="Text 47"/>
          <p:cNvSpPr/>
          <p:nvPr/>
        </p:nvSpPr>
        <p:spPr>
          <a:xfrm>
            <a:off x="6254496" y="3374136"/>
            <a:ext cx="2489454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825" dirty="0">
                <a:solidFill>
                  <a:srgbClr val="1E293B"/>
                </a:solidFill>
              </a:rPr>
              <a:t>Towne Place Suites로 중저가 시장 개척 → Best Western도 저가 중장기 체류 시장 도전</a:t>
            </a:r>
            <a:endParaRPr lang="en-US" sz="825" dirty="0"/>
          </a:p>
        </p:txBody>
      </p:sp>
      <p:sp>
        <p:nvSpPr>
          <p:cNvPr id="50" name="Shape 48"/>
          <p:cNvSpPr/>
          <p:nvPr/>
        </p:nvSpPr>
        <p:spPr>
          <a:xfrm>
            <a:off x="4848606" y="3799332"/>
            <a:ext cx="4032504" cy="39090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937760" y="3840480"/>
            <a:ext cx="3861054" cy="33604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dirty="0">
                <a:solidFill>
                  <a:srgbClr val="FFFFFF"/>
                </a:solidFill>
              </a:rPr>
              <a:t>Wal-Mart의 격언: "You cannot out-Amazon Amazon(Amazon처럼 해서는 Amazon을 몰아낼 수 없다)"  →  차별화된 Cannibalization 전략이 핵심</a:t>
            </a:r>
            <a:endParaRPr lang="en-US" sz="788" dirty="0"/>
          </a:p>
        </p:txBody>
      </p:sp>
      <p:sp>
        <p:nvSpPr>
          <p:cNvPr id="52" name="Shape 50"/>
          <p:cNvSpPr/>
          <p:nvPr/>
        </p:nvSpPr>
        <p:spPr>
          <a:xfrm>
            <a:off x="82296" y="4882896"/>
            <a:ext cx="9038844" cy="2331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171450" y="4889754"/>
            <a:ext cx="8915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88" b="1" dirty="0">
                <a:solidFill>
                  <a:srgbClr val="D4A017"/>
                </a:solidFill>
              </a:rPr>
              <a:t>핵심  </a:t>
            </a:r>
            <a:r>
              <a:rPr lang="en-US" sz="788" dirty="0">
                <a:solidFill>
                  <a:srgbClr val="FFFFFF"/>
                </a:solidFill>
              </a:rPr>
              <a:t>신 시장 창조의 첫 번째·두 번째 방법 — 모방은 Blue Ocean을 찾기 어렵고, Cannibalization은 변화하는 환경과 소비자에 맞춰 자사 고객을 흡수하는 전략이다.</a:t>
            </a:r>
            <a:endParaRPr lang="en-US" sz="78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A35CC63-0D66-4893-86A4-2B9DB542191B}">
  <we:reference id="wa200010001" version="1.0.0.1" store="en-US" storeType="OMEX"/>
  <we:alternateReferences>
    <we:reference id="wa200010001" version="1.0.0.1" store="en-US" storeType="OMEX"/>
  </we:alternateReferences>
  <we:properties>
    <we:property name="claude.fileId" value="&quot;c5093e79-b325-417a-87f2-0e4660f0fb89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9478</Words>
  <Application>Microsoft Office PowerPoint</Application>
  <PresentationFormat>화면 슬라이드 쇼(16:9)</PresentationFormat>
  <Paragraphs>841</Paragraphs>
  <Slides>29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5" baseType="lpstr">
      <vt:lpstr>HY견고딕</vt:lpstr>
      <vt:lpstr>맑은 고딕</vt:lpstr>
      <vt:lpstr>Arial</vt:lpstr>
      <vt:lpstr>Calibri</vt:lpstr>
      <vt:lpstr>Georgia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제7장 시장의 기회 위협, 경쟁</dc:title>
  <dc:subject>PptxGenJS Presentation</dc:subject>
  <dc:creator>PptxGenJS</dc:creator>
  <cp:lastModifiedBy>Sim hun</cp:lastModifiedBy>
  <cp:revision>9</cp:revision>
  <dcterms:created xsi:type="dcterms:W3CDTF">2026-04-21T06:16:43Z</dcterms:created>
  <dcterms:modified xsi:type="dcterms:W3CDTF">2026-04-25T09:17:59Z</dcterms:modified>
</cp:coreProperties>
</file>