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  <p:sldId id="274" r:id="rId7"/>
    <p:sldId id="275" r:id="rId8"/>
    <p:sldId id="260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6" r:id="rId18"/>
    <p:sldId id="277" r:id="rId19"/>
    <p:sldId id="278" r:id="rId20"/>
    <p:sldId id="279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55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6F753A-7412-56B7-4FEF-D63D149C5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27D6329-D784-2D2B-149C-FE73219E4E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AA6CF94-4DFD-6191-70DA-0C1960705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F38E8C-0D24-E17B-92F2-A835F6F21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60762A2-85D9-E1C1-C6DA-148B83F58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774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4B656C-B1A3-05D2-51A3-D85A40D65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7BA8876-D2E6-60AD-CE7D-49B5ED028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05101F-44FB-E57E-00C8-DB13C3C3E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FE7206-4447-18F8-15B3-198435800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19731A-CE76-E2E3-A2F1-3034AF1E9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9481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F0CC04C-6E79-2291-D70E-610EA863F1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5586B-6DEE-9206-B8D4-6EDC0D46A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8B92CD9-7065-66FE-8E98-102329777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D4A232-A9E5-F75B-BE91-5217A23A4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F3050FD-DD6E-3CFB-C6AF-FDBB90420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889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5552D6-690F-E476-4CB5-B16BD57F3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370AEFF-6A2C-3274-75F6-E8B96F967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D49DD53-B127-073B-FF20-F9AAC8561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A2C257B-DBB9-75CA-6DFF-0047C7ACB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B58F1C-56EF-5FA3-6E08-1492420F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3760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7B5856-658A-83F8-A523-40C2C917A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7933393-F68F-4730-3EBA-0F87C1779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7C72F15-DA0D-3729-318A-5568BEA84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1C57BA-FF60-0314-F744-D23AE3AFF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1B423D9-E553-8B8C-76CB-2AC93357E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839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794DA6-AF54-BA91-977D-33FAE48B1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763BE2B-3B2C-61F4-3803-5532CD86E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74CE64C-4F7C-D659-EA66-B99B22349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6C56909-70E0-2B9C-39DE-5E02064D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7C8D8BA-2A97-566F-417F-52F92B650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E2D3026-BAF7-6416-C57D-F16C43BA4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866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89E7A8-3FFD-61A5-258F-8FC9C1EF4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05498FD-4FC8-3847-B174-11DE226A5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265C35D-6354-B951-47DD-F52B19E25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FE4F1A6-EDEA-B35A-F6D3-5573AF62F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AF8361B-1AC3-4568-B917-0E26180AEB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E9D4206-8CC6-3FDB-BB88-2056117E8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5615D99-7AE5-7FE9-38B7-A27F2936C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D750AA7-ED5F-99D6-FFC3-C3FC849BE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4414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339A81-6818-AF35-9023-9FFFEC3C6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5E62AB6-0B4B-51A0-D774-1BF6A115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63CAF4A-EAB8-B5B0-A5B7-F5862B0AB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B2D3F39-82F7-1E5C-1D8C-A3FC14DE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618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69DE3D7-C89B-A147-76DD-15D431664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A185D78-F091-3CC5-9451-4381E677E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738AE48-A1E1-B660-E708-CAD098BA2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335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737C89-8FC0-A2EC-1933-9FA1D69EC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731786-8C42-6233-3C70-5D3B8717D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440EBCA-AEBC-253D-25DE-CDD24FFE6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EB56887-90C8-82F2-21BA-4D1E8EBC9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0CD3B73-C84B-6F67-F630-7C65E1B8C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6FE8907-B78F-4A59-5D5F-B2A37924E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916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2917A6-B4B8-85EC-887A-CF8699503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179BD5C-EFBB-DCE0-0DCD-04CFB5DF29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BE69AD0-9AD2-3AD4-9A20-ED785B9127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E564579-CF62-0A69-E796-2FCC9C30C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DD894AD-30AC-1765-C628-16991DBF0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3CC6514-80CE-24F7-7AAC-78DD28B27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7686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8FD4486-5249-E300-CD3D-46C6AF39A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6E9C49-0E04-E378-AFED-BF929FF59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24A1B3-3FDA-D849-8B37-841979F75A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5D8566-137C-4F98-A384-76C1189C271F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693A3E-78E8-7402-DD49-BDBE639ED8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0FA726-8492-1617-538E-403658818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A094A8-5CFB-422A-A01D-2C6EAC87FF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42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04A42CFA-60F2-7EF2-4C1E-BC5DD7037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1" y="735283"/>
            <a:ext cx="4978399" cy="3165045"/>
          </a:xfrm>
        </p:spPr>
        <p:txBody>
          <a:bodyPr anchor="b">
            <a:normAutofit/>
          </a:bodyPr>
          <a:lstStyle/>
          <a:p>
            <a:pPr algn="l"/>
            <a:r>
              <a:rPr lang="ko-KR" altLang="ko-KR" sz="5200" b="1"/>
              <a:t>시니어를 위한</a:t>
            </a:r>
            <a:br>
              <a:rPr lang="ko-KR" altLang="ko-KR" sz="5200"/>
            </a:br>
            <a:r>
              <a:rPr lang="ko-KR" altLang="ko-KR" sz="5200" b="1"/>
              <a:t>키오스크 실전 교육</a:t>
            </a:r>
            <a:endParaRPr lang="ko-KR" altLang="en-US" sz="520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F893E0-E9C6-2785-1B10-52EE0CEDF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7549" y="4078423"/>
            <a:ext cx="9367355" cy="2058657"/>
          </a:xfrm>
        </p:spPr>
        <p:txBody>
          <a:bodyPr>
            <a:normAutofit/>
          </a:bodyPr>
          <a:lstStyle/>
          <a:p>
            <a:pPr algn="l"/>
            <a:r>
              <a:rPr lang="ko-KR" altLang="ko-KR"/>
              <a:t>F&amp;J 키오스크 교육용 앱을 활용한 맞춤형 실습 가이드</a:t>
            </a:r>
            <a:br>
              <a:rPr lang="ko-KR" altLang="ko-KR"/>
            </a:br>
            <a:r>
              <a:rPr lang="ko-KR" altLang="ko-KR"/>
              <a:t>디지털 소외 현상 극복 프로젝트</a:t>
            </a:r>
            <a:endParaRPr lang="ko-KR" altLang="en-US"/>
          </a:p>
        </p:txBody>
      </p:sp>
      <p:pic>
        <p:nvPicPr>
          <p:cNvPr id="7" name="Graphic 6" descr="교육">
            <a:extLst>
              <a:ext uri="{FF2B5EF4-FFF2-40B4-BE49-F238E27FC236}">
                <a16:creationId xmlns:a16="http://schemas.microsoft.com/office/drawing/2014/main" id="{C24BCD10-994E-C2CC-31A5-717B69C143E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 descr="교육">
            <a:extLst>
              <a:ext uri="{FF2B5EF4-FFF2-40B4-BE49-F238E27FC236}">
                <a16:creationId xmlns:a16="http://schemas.microsoft.com/office/drawing/2014/main" id="{AA62B111-D8BE-44C5-AEDD-6F8FA1FC1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75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71D976-A552-278D-4D1B-0EA1E7784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3AB6F4-2EEB-80F5-7A40-ABE9C3F10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카페 주문하기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고급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187E00F4-1BFB-8E61-DBA7-32C9D906E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커피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잔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음료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잔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디저트 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모바일 상품권으로 일부 결제하기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메뉴 준비 완료시 알림받기</a:t>
            </a:r>
          </a:p>
        </p:txBody>
      </p:sp>
    </p:spTree>
    <p:extLst>
      <p:ext uri="{BB962C8B-B14F-4D97-AF65-F5344CB8AC3E}">
        <p14:creationId xmlns:p14="http://schemas.microsoft.com/office/powerpoint/2010/main" val="4126737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C9C761-14C9-92E9-5AE9-082BDBBF2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D76344-F6C3-14E1-AAA3-FEFCBE833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음식점에서 테이블 오더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초급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8E37AEF2-737E-86A2-723D-8649F2019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음식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음료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카드결제하기</a:t>
            </a:r>
          </a:p>
        </p:txBody>
      </p:sp>
    </p:spTree>
    <p:extLst>
      <p:ext uri="{BB962C8B-B14F-4D97-AF65-F5344CB8AC3E}">
        <p14:creationId xmlns:p14="http://schemas.microsoft.com/office/powerpoint/2010/main" val="551390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D0B220-E3CA-C030-C729-016DF56FF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3F832C-4D55-CD6E-90FF-3C680D2DD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음식점에서 테이블 오더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중급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80DEFD6A-04D2-FAE3-E982-EB49B9023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음식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추가메뉴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더치페이 선택하기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명으로 나누어 결제하기</a:t>
            </a:r>
          </a:p>
        </p:txBody>
      </p:sp>
    </p:spTree>
    <p:extLst>
      <p:ext uri="{BB962C8B-B14F-4D97-AF65-F5344CB8AC3E}">
        <p14:creationId xmlns:p14="http://schemas.microsoft.com/office/powerpoint/2010/main" val="991697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1CF05C-FFD1-82C3-BE6E-581076A62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C64757-87D8-A34E-FA4E-A2B2E36A7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음식점에서 테이블 오더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고급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CBFBB22B-B36F-2AC7-7CF1-A03961F9C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음식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추가메뉴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음료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더치페이 선택하기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메뉴를 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번이상 나누어 결제하기</a:t>
            </a:r>
          </a:p>
        </p:txBody>
      </p:sp>
    </p:spTree>
    <p:extLst>
      <p:ext uri="{BB962C8B-B14F-4D97-AF65-F5344CB8AC3E}">
        <p14:creationId xmlns:p14="http://schemas.microsoft.com/office/powerpoint/2010/main" val="907767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B374FB-D778-E8E0-B469-8092DA45E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0B1AD6-2253-0905-48F4-4DB19C6A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대형마트에서 쇼핑하기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초급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F4ABF4B3-0FFD-EEF6-1EE8-7F1C8452F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상품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포인트 조회하기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신용카드로 결제하기</a:t>
            </a:r>
          </a:p>
        </p:txBody>
      </p:sp>
    </p:spTree>
    <p:extLst>
      <p:ext uri="{BB962C8B-B14F-4D97-AF65-F5344CB8AC3E}">
        <p14:creationId xmlns:p14="http://schemas.microsoft.com/office/powerpoint/2010/main" val="450980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FC040B-2E7F-DC04-3D13-B7F0BFDD1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79DE33-9F97-40E2-32E4-0F8C14B82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대형마트에서 쇼핑하기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중급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642B8705-CA02-1AD9-B25B-4358823AB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상품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포인트 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3000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원 사용하기하기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신용카드로 결제하기</a:t>
            </a:r>
          </a:p>
        </p:txBody>
      </p:sp>
    </p:spTree>
    <p:extLst>
      <p:ext uri="{BB962C8B-B14F-4D97-AF65-F5344CB8AC3E}">
        <p14:creationId xmlns:p14="http://schemas.microsoft.com/office/powerpoint/2010/main" val="3278878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831AFD-C86C-E5C8-F14C-3935573CF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5AAB2E-4DDB-33FD-5BB6-CF10D9A05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대형마트에서 쇼핑하기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고급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BE1B582C-3602-2A48-6C4D-DCCBF464B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상품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포인트 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3000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원 사용하기하기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카카오페이로 결제하기</a:t>
            </a:r>
          </a:p>
        </p:txBody>
      </p:sp>
    </p:spTree>
    <p:extLst>
      <p:ext uri="{BB962C8B-B14F-4D97-AF65-F5344CB8AC3E}">
        <p14:creationId xmlns:p14="http://schemas.microsoft.com/office/powerpoint/2010/main" val="949046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D144C8-1243-F471-880D-03776D069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38725D-299C-C85C-3B81-D2E49F5F9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버스요금 환불하기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초급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281DA3F2-C058-1238-23E5-CBC13936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환불하기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환불확인증 출력여부 선택하기</a:t>
            </a:r>
          </a:p>
        </p:txBody>
      </p:sp>
    </p:spTree>
    <p:extLst>
      <p:ext uri="{BB962C8B-B14F-4D97-AF65-F5344CB8AC3E}">
        <p14:creationId xmlns:p14="http://schemas.microsoft.com/office/powerpoint/2010/main" val="3080213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BCD83B-844B-0704-5514-6530863D5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AAE3AD-B1F1-0E0B-7A95-90E05F902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버스요금 환불하기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중급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6743A70C-C690-AFC1-E43D-3AF0EB84F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온라인 예매 발권하기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승차권 발권하기</a:t>
            </a:r>
          </a:p>
        </p:txBody>
      </p:sp>
    </p:spTree>
    <p:extLst>
      <p:ext uri="{BB962C8B-B14F-4D97-AF65-F5344CB8AC3E}">
        <p14:creationId xmlns:p14="http://schemas.microsoft.com/office/powerpoint/2010/main" val="3558208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646806-904B-EF8F-490C-4419AF83E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79867F-19A6-503F-0204-E36A66AB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버스요금 환불하기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고급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15956CD4-DDB5-4D04-C60B-C4D34C057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현장 발권하기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좌석 선택하기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결제하기</a:t>
            </a:r>
          </a:p>
        </p:txBody>
      </p:sp>
    </p:spTree>
    <p:extLst>
      <p:ext uri="{BB962C8B-B14F-4D97-AF65-F5344CB8AC3E}">
        <p14:creationId xmlns:p14="http://schemas.microsoft.com/office/powerpoint/2010/main" val="309525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>
            <a:extLst>
              <a:ext uri="{FF2B5EF4-FFF2-40B4-BE49-F238E27FC236}">
                <a16:creationId xmlns:a16="http://schemas.microsoft.com/office/drawing/2014/main" id="{25B8294C-F907-BE02-6A93-42DC947EB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ko-KR" b="1"/>
              <a:t>핵심 강의 목표 3가지</a:t>
            </a:r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B7CF23-A62E-743C-CCE1-7A37A2A1C3F4}"/>
              </a:ext>
            </a:extLst>
          </p:cNvPr>
          <p:cNvSpPr txBox="1"/>
          <p:nvPr/>
        </p:nvSpPr>
        <p:spPr>
          <a:xfrm>
            <a:off x="751703" y="2454810"/>
            <a:ext cx="3412524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ko-KR" altLang="ko-KR" sz="2800" b="1" i="0" u="none" strike="noStrike">
                <a:solidFill>
                  <a:srgbClr val="FF0000"/>
                </a:solidFill>
                <a:effectLst/>
                <a:latin typeface="Noto Sans KR" panose="020B0200000000000000" pitchFamily="50" charset="-127"/>
                <a:ea typeface="Noto Sans KR" panose="020B0200000000000000" pitchFamily="50" charset="-127"/>
              </a:rPr>
              <a:t>1. 두려움 극복</a:t>
            </a:r>
            <a:endParaRPr lang="ko-KR" altLang="ko-KR" b="0">
              <a:solidFill>
                <a:srgbClr val="FF0000"/>
              </a:solidFill>
              <a:effectLst/>
            </a:endParaRPr>
          </a:p>
          <a:p>
            <a:pPr>
              <a:buNone/>
            </a:pPr>
            <a:br>
              <a:rPr lang="ko-KR" altLang="ko-KR" b="0">
                <a:effectLst/>
              </a:rPr>
            </a:br>
            <a:endParaRPr lang="ko-KR" altLang="ko-KR" b="0">
              <a:effectLst/>
            </a:endParaRPr>
          </a:p>
          <a:p>
            <a:pPr algn="ctr" rtl="0">
              <a:lnSpc>
                <a:spcPct val="150000"/>
              </a:lnSpc>
              <a:buNone/>
            </a:pPr>
            <a:r>
              <a:rPr lang="ko-KR" altLang="ko-KR" sz="1800" b="0" i="0" u="none" strike="noStrike">
                <a:solidFill>
                  <a:srgbClr val="4A4A4A"/>
                </a:solidFill>
                <a:effectLst/>
                <a:latin typeface="Noto Sans KR" panose="020B0200000000000000" pitchFamily="50" charset="-127"/>
                <a:ea typeface="Noto Sans KR" panose="020B0200000000000000" pitchFamily="50" charset="-127"/>
              </a:rPr>
              <a:t>기계를 잘못 눌러도 절대 고장 나지 않는다는 것을 지속적으로 인지시켜 드립니다. 반복적인 실습을 통해 키오스크에 대한 심리적 장벽과 막연한 불안감을 낮춥니다.</a:t>
            </a:r>
            <a:endParaRPr lang="ko-KR" altLang="ko-KR" b="0">
              <a:effectLst/>
            </a:endParaRPr>
          </a:p>
          <a:p>
            <a:pPr>
              <a:buNone/>
            </a:pPr>
            <a:br>
              <a:rPr lang="ko-KR" altLang="ko-KR"/>
            </a:br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8A81E1-0AC9-91CC-88AA-4019DBF3D614}"/>
              </a:ext>
            </a:extLst>
          </p:cNvPr>
          <p:cNvSpPr txBox="1"/>
          <p:nvPr/>
        </p:nvSpPr>
        <p:spPr>
          <a:xfrm>
            <a:off x="4713073" y="2454810"/>
            <a:ext cx="3215846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ko-KR" altLang="ko-KR" sz="2800" b="1" i="0" u="none" strike="noStrike">
                <a:solidFill>
                  <a:srgbClr val="FF0000"/>
                </a:solidFill>
                <a:effectLst/>
                <a:latin typeface="Noto Sans KR" panose="020B0200000000000000" pitchFamily="50" charset="-127"/>
                <a:ea typeface="Noto Sans KR" panose="020B0200000000000000" pitchFamily="50" charset="-127"/>
              </a:rPr>
              <a:t>2. 기초 조작법 습득</a:t>
            </a:r>
            <a:endParaRPr lang="ko-KR" altLang="ko-KR" b="0">
              <a:solidFill>
                <a:srgbClr val="FF0000"/>
              </a:solidFill>
              <a:effectLst/>
            </a:endParaRPr>
          </a:p>
          <a:p>
            <a:pPr>
              <a:buNone/>
            </a:pPr>
            <a:br>
              <a:rPr lang="ko-KR" altLang="ko-KR" b="0">
                <a:effectLst/>
              </a:rPr>
            </a:br>
            <a:endParaRPr lang="ko-KR" altLang="ko-KR" b="0">
              <a:effectLst/>
            </a:endParaRPr>
          </a:p>
          <a:p>
            <a:pPr algn="ctr" rtl="0">
              <a:lnSpc>
                <a:spcPct val="150000"/>
              </a:lnSpc>
              <a:buNone/>
            </a:pPr>
            <a:r>
              <a:rPr lang="ko-KR" altLang="ko-KR" sz="1800" b="0" i="0" u="none" strike="noStrike">
                <a:solidFill>
                  <a:srgbClr val="4A4A4A"/>
                </a:solidFill>
                <a:effectLst/>
                <a:latin typeface="Noto Sans KR" panose="020B0200000000000000" pitchFamily="50" charset="-127"/>
                <a:ea typeface="Noto Sans KR" panose="020B0200000000000000" pitchFamily="50" charset="-127"/>
              </a:rPr>
              <a:t>화면 터치하기, 위아래로 스크롤하기, 뒤로 가기, 장바구니 확인, 결제하기 등 가장 기본적이고 공통적인 키오스크 조작 메커니즘을 몸으로 익힙니다.</a:t>
            </a:r>
            <a:endParaRPr lang="ko-KR" altLang="ko-KR" b="0">
              <a:effectLst/>
            </a:endParaRPr>
          </a:p>
          <a:p>
            <a:pPr>
              <a:buNone/>
            </a:pPr>
            <a:br>
              <a:rPr lang="ko-KR" altLang="ko-KR"/>
            </a:br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092A80-855F-871E-CF9B-84FD00D8B198}"/>
              </a:ext>
            </a:extLst>
          </p:cNvPr>
          <p:cNvSpPr txBox="1"/>
          <p:nvPr/>
        </p:nvSpPr>
        <p:spPr>
          <a:xfrm>
            <a:off x="8674443" y="2454810"/>
            <a:ext cx="2928552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ko-KR" altLang="ko-KR" sz="2800" b="1" i="0" u="none" strike="noStrike">
                <a:solidFill>
                  <a:srgbClr val="FF0000"/>
                </a:solidFill>
                <a:effectLst/>
                <a:latin typeface="Noto Sans KR" panose="020B0200000000000000" pitchFamily="50" charset="-127"/>
                <a:ea typeface="Noto Sans KR" panose="020B0200000000000000" pitchFamily="50" charset="-127"/>
              </a:rPr>
              <a:t>3. 일상생활 자립</a:t>
            </a:r>
            <a:endParaRPr lang="ko-KR" altLang="ko-KR" b="0">
              <a:solidFill>
                <a:srgbClr val="FF0000"/>
              </a:solidFill>
              <a:effectLst/>
            </a:endParaRPr>
          </a:p>
          <a:p>
            <a:pPr>
              <a:buNone/>
            </a:pPr>
            <a:br>
              <a:rPr lang="ko-KR" altLang="ko-KR" b="0">
                <a:effectLst/>
              </a:rPr>
            </a:br>
            <a:endParaRPr lang="ko-KR" altLang="ko-KR" b="0">
              <a:effectLst/>
            </a:endParaRPr>
          </a:p>
          <a:p>
            <a:pPr algn="ctr" rtl="0">
              <a:lnSpc>
                <a:spcPct val="150000"/>
              </a:lnSpc>
              <a:buNone/>
            </a:pPr>
            <a:r>
              <a:rPr lang="ko-KR" altLang="ko-KR" sz="1800" b="0" i="0" u="none" strike="noStrike">
                <a:solidFill>
                  <a:srgbClr val="4A4A4A"/>
                </a:solidFill>
                <a:effectLst/>
                <a:latin typeface="Noto Sans KR" panose="020B0200000000000000" pitchFamily="50" charset="-127"/>
                <a:ea typeface="Noto Sans KR" panose="020B0200000000000000" pitchFamily="50" charset="-127"/>
              </a:rPr>
              <a:t>카페, 식당, 기차역 등 일상에서 흔하게 마주하는 키오스크 환경을 모의로 경험함으로써, 실제 현장에서도 남의 도움 없이 스스로 이용할 수 있는 자신감을 얻게 합니다.</a:t>
            </a:r>
            <a:endParaRPr lang="ko-KR" altLang="ko-KR" b="0">
              <a:effectLst/>
            </a:endParaRPr>
          </a:p>
          <a:p>
            <a:pPr>
              <a:buNone/>
            </a:pPr>
            <a:br>
              <a:rPr lang="ko-KR" altLang="ko-KR"/>
            </a:b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9495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78F231-3373-968E-EF7B-04EEBCAB3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F8AE49-4BA1-3706-7A66-24D5819FB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버스요금 환불하기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고급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4EA46CD0-8CD1-597F-AD00-3041822A8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현장 발권하기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좌석 선택하기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결제하기</a:t>
            </a:r>
          </a:p>
        </p:txBody>
      </p:sp>
    </p:spTree>
    <p:extLst>
      <p:ext uri="{BB962C8B-B14F-4D97-AF65-F5344CB8AC3E}">
        <p14:creationId xmlns:p14="http://schemas.microsoft.com/office/powerpoint/2010/main" val="298949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4B70DE-5C57-5DD5-F442-641E251B8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/>
              <a:t>키오스크 연습앱 설치하기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CCF0CC3-268C-4600-CD2C-1A6B797AE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19551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ko-KR" altLang="en-US" b="1"/>
              <a:t>스마트폰의 카메라를 실행합니다</a:t>
            </a:r>
            <a:endParaRPr lang="en-US" altLang="ko-KR" b="1"/>
          </a:p>
          <a:p>
            <a:pPr marL="514350" indent="-514350">
              <a:buFont typeface="+mj-lt"/>
              <a:buAutoNum type="arabicPeriod"/>
            </a:pPr>
            <a:r>
              <a:rPr lang="en-US" altLang="ko-KR" b="1"/>
              <a:t>QR</a:t>
            </a:r>
            <a:r>
              <a:rPr lang="ko-KR" altLang="en-US" b="1"/>
              <a:t>코드를 인식시킵니다</a:t>
            </a:r>
            <a:r>
              <a:rPr lang="en-US" altLang="ko-KR" b="1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b="1"/>
              <a:t>링크를 터치합니다</a:t>
            </a:r>
            <a:endParaRPr lang="en-US" altLang="ko-KR" b="1"/>
          </a:p>
          <a:p>
            <a:pPr marL="514350" indent="-514350">
              <a:buFont typeface="+mj-lt"/>
              <a:buAutoNum type="arabicPeriod"/>
            </a:pPr>
            <a:r>
              <a:rPr lang="ko-KR" altLang="en-US" b="1"/>
              <a:t>에프엔제이 키오스크 설치합니다</a:t>
            </a:r>
            <a:r>
              <a:rPr lang="en-US" altLang="ko-KR" b="1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b="1"/>
              <a:t>설치가 다 된후에는 열기를 터치합니다</a:t>
            </a:r>
            <a:r>
              <a:rPr lang="en-US" altLang="ko-KR" b="1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b="1"/>
              <a:t>시작하기를 터치합니다</a:t>
            </a:r>
            <a:r>
              <a:rPr lang="en-US" altLang="ko-KR" b="1"/>
              <a:t>.</a:t>
            </a:r>
          </a:p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B7213A9-4400-B975-F76E-766DD8319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7751" y="1419417"/>
            <a:ext cx="4019165" cy="401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302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7E97D215-9D9F-5615-23AE-0CDF6F2C6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카테고리별 선택하기</a:t>
            </a:r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5BB160E5-6B31-321D-E421-E9B7F6FAB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1678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전체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음식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교통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공공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생활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기타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연습하기</a:t>
            </a:r>
            <a:endParaRPr lang="en-US" altLang="ko-KR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홈으로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상단 집모양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)-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처음부터</a:t>
            </a:r>
            <a:endParaRPr lang="en-US" altLang="ko-KR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뒤로가기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(&lt;)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BB213F87-D785-DE71-935D-C55D765A5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5723" y="365125"/>
            <a:ext cx="3164596" cy="619440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4626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CA8075-E7D9-4D3C-E72F-48F214CF2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F46F96-E727-2748-91EA-842FA4877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무인가게에서 물건사기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초급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65D30FE7-055F-D8BA-19C9-4188A75E2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상품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카드결제하기</a:t>
            </a:r>
          </a:p>
        </p:txBody>
      </p:sp>
    </p:spTree>
    <p:extLst>
      <p:ext uri="{BB962C8B-B14F-4D97-AF65-F5344CB8AC3E}">
        <p14:creationId xmlns:p14="http://schemas.microsoft.com/office/powerpoint/2010/main" val="2431656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DF1E64-E362-243E-D08A-14EAEA27B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F8F7A4-29E8-7B48-6C17-51D8D1A1D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무인가게에서 물건사기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중급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DC158BAE-A6F9-63D4-617C-91C266F7D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상품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카드결제하기</a:t>
            </a:r>
          </a:p>
        </p:txBody>
      </p:sp>
    </p:spTree>
    <p:extLst>
      <p:ext uri="{BB962C8B-B14F-4D97-AF65-F5344CB8AC3E}">
        <p14:creationId xmlns:p14="http://schemas.microsoft.com/office/powerpoint/2010/main" val="3842151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46C5CF-E11D-04FF-E5E5-D8F0EBE34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649D90-0F6A-170A-617B-BA1E303B6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무인가게에서 물건사기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고급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4AB179D6-E066-6C2A-80C3-E5783B635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8921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상품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비닐봉투 추가하기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카드결제하기</a:t>
            </a:r>
          </a:p>
        </p:txBody>
      </p:sp>
    </p:spTree>
    <p:extLst>
      <p:ext uri="{BB962C8B-B14F-4D97-AF65-F5344CB8AC3E}">
        <p14:creationId xmlns:p14="http://schemas.microsoft.com/office/powerpoint/2010/main" val="1375053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12178A-BCF1-5C4B-9CD5-976DCD92E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카페 주문하기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초급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F78BE884-2F70-DC57-8B02-185A210E7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56927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커피한잔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신용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체크 카드 결제하기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스탬프 적립하기</a:t>
            </a:r>
          </a:p>
        </p:txBody>
      </p:sp>
    </p:spTree>
    <p:extLst>
      <p:ext uri="{BB962C8B-B14F-4D97-AF65-F5344CB8AC3E}">
        <p14:creationId xmlns:p14="http://schemas.microsoft.com/office/powerpoint/2010/main" val="3104455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52EFCA-16EC-56C6-B749-7D3FA36F7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9B5696-EB26-D820-B40C-873DDC3A2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단계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카페 주문하기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>
                <a:latin typeface="HY견고딕" panose="02030600000101010101" pitchFamily="18" charset="-127"/>
                <a:ea typeface="HY견고딕" panose="02030600000101010101" pitchFamily="18" charset="-127"/>
              </a:rPr>
              <a:t>중급</a:t>
            </a:r>
            <a:r>
              <a:rPr lang="en-US" altLang="ko-KR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AE7A7EA5-4489-9F0D-0B4A-A5D0A356F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56927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포장방법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포장선택하기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커피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잔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디저트 </a:t>
            </a:r>
            <a:r>
              <a:rPr lang="en-US" altLang="ko-KR" sz="400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개 담기</a:t>
            </a:r>
            <a:endParaRPr lang="en-US" altLang="ko-KR" sz="400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4000">
                <a:latin typeface="HY견고딕" panose="02030600000101010101" pitchFamily="18" charset="-127"/>
                <a:ea typeface="HY견고딕" panose="02030600000101010101" pitchFamily="18" charset="-127"/>
              </a:rPr>
              <a:t>통신사 할인후 결제하기</a:t>
            </a:r>
          </a:p>
        </p:txBody>
      </p:sp>
    </p:spTree>
    <p:extLst>
      <p:ext uri="{BB962C8B-B14F-4D97-AF65-F5344CB8AC3E}">
        <p14:creationId xmlns:p14="http://schemas.microsoft.com/office/powerpoint/2010/main" val="3738087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447</Words>
  <Application>Microsoft Office PowerPoint</Application>
  <PresentationFormat>와이드스크린</PresentationFormat>
  <Paragraphs>85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5" baseType="lpstr">
      <vt:lpstr>HY견고딕</vt:lpstr>
      <vt:lpstr>Noto Sans KR</vt:lpstr>
      <vt:lpstr>맑은 고딕</vt:lpstr>
      <vt:lpstr>Arial</vt:lpstr>
      <vt:lpstr>Office 테마</vt:lpstr>
      <vt:lpstr>시니어를 위한 키오스크 실전 교육</vt:lpstr>
      <vt:lpstr>핵심 강의 목표 3가지</vt:lpstr>
      <vt:lpstr>키오스크 연습앱 설치하기</vt:lpstr>
      <vt:lpstr>카테고리별 선택하기</vt:lpstr>
      <vt:lpstr>1단계: 무인가게에서 물건사기(초급)</vt:lpstr>
      <vt:lpstr>2단계: 무인가게에서 물건사기(중급)</vt:lpstr>
      <vt:lpstr>3단계: 무인가게에서 물건사기(고급)</vt:lpstr>
      <vt:lpstr>1단계: 카페 주문하기(초급)</vt:lpstr>
      <vt:lpstr>2단계: 카페 주문하기(중급)</vt:lpstr>
      <vt:lpstr>2단계: 카페 주문하기(고급)</vt:lpstr>
      <vt:lpstr>1단계: 음식점에서 테이블 오더(초급)</vt:lpstr>
      <vt:lpstr>2단계: 음식점에서 테이블 오더(중급)</vt:lpstr>
      <vt:lpstr>3단계: 음식점에서 테이블 오더(고급)</vt:lpstr>
      <vt:lpstr>1단계: 대형마트에서 쇼핑하기(초급)</vt:lpstr>
      <vt:lpstr>2단계: 대형마트에서 쇼핑하기(중급)</vt:lpstr>
      <vt:lpstr>2단계: 대형마트에서 쇼핑하기(고급)</vt:lpstr>
      <vt:lpstr>1단계: 버스요금 환불하기(초급)</vt:lpstr>
      <vt:lpstr>2단계: 버스요금 환불하기(중급)</vt:lpstr>
      <vt:lpstr>3단계: 버스요금 환불하기(고급)</vt:lpstr>
      <vt:lpstr>3단계: 버스요금 환불하기(고급)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younsook</dc:creator>
  <cp:lastModifiedBy>sun younsook</cp:lastModifiedBy>
  <cp:revision>2</cp:revision>
  <dcterms:created xsi:type="dcterms:W3CDTF">2026-06-05T00:52:41Z</dcterms:created>
  <dcterms:modified xsi:type="dcterms:W3CDTF">2026-06-05T02:30:04Z</dcterms:modified>
</cp:coreProperties>
</file>