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5" r:id="rId5"/>
    <p:sldId id="262" r:id="rId6"/>
    <p:sldId id="259" r:id="rId7"/>
    <p:sldId id="269" r:id="rId8"/>
    <p:sldId id="266" r:id="rId9"/>
    <p:sldId id="261" r:id="rId10"/>
    <p:sldId id="270" r:id="rId11"/>
    <p:sldId id="260" r:id="rId12"/>
    <p:sldId id="267" r:id="rId13"/>
    <p:sldId id="263" r:id="rId14"/>
    <p:sldId id="264" r:id="rId15"/>
    <p:sldId id="268" r:id="rId1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81B19-09B9-419C-B44A-0222219A0748}" type="datetimeFigureOut">
              <a:rPr lang="ko-KR" altLang="en-US" smtClean="0"/>
              <a:t>2026-06-09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78449-D075-46B3-9E90-37409D74C751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81B19-09B9-419C-B44A-0222219A0748}" type="datetimeFigureOut">
              <a:rPr lang="ko-KR" altLang="en-US" smtClean="0"/>
              <a:t>2026-06-09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78449-D075-46B3-9E90-37409D74C75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81B19-09B9-419C-B44A-0222219A0748}" type="datetimeFigureOut">
              <a:rPr lang="ko-KR" altLang="en-US" smtClean="0"/>
              <a:t>2026-06-09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78449-D075-46B3-9E90-37409D74C75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81B19-09B9-419C-B44A-0222219A0748}" type="datetimeFigureOut">
              <a:rPr lang="ko-KR" altLang="en-US" smtClean="0"/>
              <a:t>2026-06-09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78449-D075-46B3-9E90-37409D74C751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81B19-09B9-419C-B44A-0222219A0748}" type="datetimeFigureOut">
              <a:rPr lang="ko-KR" altLang="en-US" smtClean="0"/>
              <a:t>2026-06-09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78449-D075-46B3-9E90-37409D74C75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81B19-09B9-419C-B44A-0222219A0748}" type="datetimeFigureOut">
              <a:rPr lang="ko-KR" altLang="en-US" smtClean="0"/>
              <a:t>2026-06-09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78449-D075-46B3-9E90-37409D74C751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81B19-09B9-419C-B44A-0222219A0748}" type="datetimeFigureOut">
              <a:rPr lang="ko-KR" altLang="en-US" smtClean="0"/>
              <a:t>2026-06-09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78449-D075-46B3-9E90-37409D74C751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81B19-09B9-419C-B44A-0222219A0748}" type="datetimeFigureOut">
              <a:rPr lang="ko-KR" altLang="en-US" smtClean="0"/>
              <a:t>2026-06-09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78449-D075-46B3-9E90-37409D74C75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81B19-09B9-419C-B44A-0222219A0748}" type="datetimeFigureOut">
              <a:rPr lang="ko-KR" altLang="en-US" smtClean="0"/>
              <a:t>2026-06-09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78449-D075-46B3-9E90-37409D74C75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81B19-09B9-419C-B44A-0222219A0748}" type="datetimeFigureOut">
              <a:rPr lang="ko-KR" altLang="en-US" smtClean="0"/>
              <a:t>2026-06-09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78449-D075-46B3-9E90-37409D74C75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81B19-09B9-419C-B44A-0222219A0748}" type="datetimeFigureOut">
              <a:rPr lang="ko-KR" altLang="en-US" smtClean="0"/>
              <a:t>2026-06-09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78449-D075-46B3-9E90-37409D74C751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8D81B19-09B9-419C-B44A-0222219A0748}" type="datetimeFigureOut">
              <a:rPr lang="ko-KR" altLang="en-US" smtClean="0"/>
              <a:t>2026-06-09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7778449-D075-46B3-9E90-37409D74C75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20040" indent="-320040" algn="r" defTabSz="914400" rtl="0" eaLnBrk="1" latinLnBrk="1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84324" y="1124744"/>
            <a:ext cx="7175351" cy="1368152"/>
          </a:xfrm>
        </p:spPr>
        <p:txBody>
          <a:bodyPr/>
          <a:lstStyle/>
          <a:p>
            <a:pPr marL="182880" indent="0" algn="ctr">
              <a:buNone/>
            </a:pPr>
            <a:r>
              <a:rPr lang="ko-KR" altLang="en-US" sz="6000" dirty="0"/>
              <a:t>논증의 방식</a:t>
            </a:r>
          </a:p>
        </p:txBody>
      </p:sp>
      <p:sp>
        <p:nvSpPr>
          <p:cNvPr id="4" name="부제목 2"/>
          <p:cNvSpPr>
            <a:spLocks noGrp="1"/>
          </p:cNvSpPr>
          <p:nvPr>
            <p:ph type="subTitle" idx="1"/>
          </p:nvPr>
        </p:nvSpPr>
        <p:spPr>
          <a:xfrm>
            <a:off x="1331639" y="2636912"/>
            <a:ext cx="6480720" cy="2520280"/>
          </a:xfrm>
        </p:spPr>
        <p:txBody>
          <a:bodyPr>
            <a:noAutofit/>
          </a:bodyPr>
          <a:lstStyle/>
          <a:p>
            <a:r>
              <a:rPr lang="en-US" altLang="ko-KR" sz="3200" dirty="0"/>
              <a:t>*</a:t>
            </a:r>
            <a:r>
              <a:rPr lang="ko-KR" altLang="en-US" sz="3200" dirty="0"/>
              <a:t>논증이란 무엇일까</a:t>
            </a:r>
            <a:r>
              <a:rPr lang="en-US" altLang="ko-KR" sz="3200" dirty="0"/>
              <a:t>?</a:t>
            </a:r>
          </a:p>
          <a:p>
            <a:r>
              <a:rPr lang="en-US" altLang="ko-KR" sz="3200" dirty="0"/>
              <a:t>*</a:t>
            </a:r>
            <a:r>
              <a:rPr lang="ko-KR" altLang="en-US" sz="3200" dirty="0"/>
              <a:t>논증의 방식에는 어떤 것이 있을까</a:t>
            </a:r>
            <a:r>
              <a:rPr lang="en-US" altLang="ko-KR" sz="3200" dirty="0"/>
              <a:t>?</a:t>
            </a:r>
          </a:p>
          <a:p>
            <a:r>
              <a:rPr lang="en-US" altLang="ko-KR" sz="3200" dirty="0"/>
              <a:t>*</a:t>
            </a:r>
            <a:r>
              <a:rPr lang="ko-KR" altLang="en-US" sz="3200" dirty="0"/>
              <a:t>주장의 타당성을 판단하기 위해 고려할 점에는 어떤 것이 있을까</a:t>
            </a:r>
            <a:r>
              <a:rPr lang="en-US" altLang="ko-KR" sz="3200" dirty="0"/>
              <a:t>?</a:t>
            </a:r>
            <a:endParaRPr lang="ko-KR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192043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내용 개체 틀 4">
            <a:extLst>
              <a:ext uri="{FF2B5EF4-FFF2-40B4-BE49-F238E27FC236}">
                <a16:creationId xmlns:a16="http://schemas.microsoft.com/office/drawing/2014/main" id="{8552D3C9-CFFE-4096-86A8-CE1DA3A7DB97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-94247" y="836712"/>
            <a:ext cx="9395629" cy="5184576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77844FB-0A56-4CC1-B71B-D5CA3861FDE2}"/>
              </a:ext>
            </a:extLst>
          </p:cNvPr>
          <p:cNvSpPr txBox="1"/>
          <p:nvPr/>
        </p:nvSpPr>
        <p:spPr>
          <a:xfrm>
            <a:off x="6493070" y="6381328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출처</a:t>
            </a:r>
            <a:r>
              <a:rPr lang="en-US" altLang="ko-KR" dirty="0"/>
              <a:t>: </a:t>
            </a:r>
            <a:r>
              <a:rPr lang="ko-KR" altLang="en-US" dirty="0"/>
              <a:t>유투브</a:t>
            </a:r>
            <a:r>
              <a:rPr lang="en-US" altLang="ko-KR" dirty="0"/>
              <a:t>-</a:t>
            </a:r>
            <a:r>
              <a:rPr lang="ko-KR" altLang="en-US" dirty="0" err="1"/>
              <a:t>혜윰책방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607358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ko-KR" altLang="en-US" sz="8000" dirty="0"/>
              <a:t>유추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quarter" idx="13"/>
          </p:nvPr>
        </p:nvSpPr>
        <p:spPr>
          <a:xfrm>
            <a:off x="899592" y="731520"/>
            <a:ext cx="7272808" cy="347472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ko-KR" altLang="en-US" sz="4800" dirty="0"/>
              <a:t>둘 이상의 대상이나 현상이 여러 면에서 </a:t>
            </a:r>
            <a:r>
              <a:rPr lang="en-US" altLang="ko-KR" sz="4800" dirty="0"/>
              <a:t>( </a:t>
            </a:r>
            <a:r>
              <a:rPr lang="ko-KR" altLang="en-US" sz="4800" dirty="0" err="1"/>
              <a:t>ㅂ</a:t>
            </a:r>
            <a:r>
              <a:rPr lang="ko-KR" altLang="en-US" sz="4800" dirty="0"/>
              <a:t> </a:t>
            </a:r>
            <a:r>
              <a:rPr lang="ko-KR" altLang="en-US" sz="4800" dirty="0" err="1"/>
              <a:t>ㅅ</a:t>
            </a:r>
            <a:r>
              <a:rPr lang="ko-KR" altLang="en-US" sz="4800" dirty="0"/>
              <a:t> </a:t>
            </a:r>
            <a:r>
              <a:rPr lang="en-US" altLang="ko-KR" sz="4800" dirty="0"/>
              <a:t>)</a:t>
            </a:r>
            <a:r>
              <a:rPr lang="ko-KR" altLang="en-US" sz="4800" dirty="0"/>
              <a:t>하다는 점을 근거로 다른 속성도 </a:t>
            </a:r>
            <a:r>
              <a:rPr lang="en-US" altLang="ko-KR" sz="4800" dirty="0"/>
              <a:t>( </a:t>
            </a:r>
            <a:r>
              <a:rPr lang="ko-KR" altLang="en-US" sz="4800" dirty="0" err="1"/>
              <a:t>ㅇ</a:t>
            </a:r>
            <a:r>
              <a:rPr lang="ko-KR" altLang="en-US" sz="4800" dirty="0"/>
              <a:t> </a:t>
            </a:r>
            <a:r>
              <a:rPr lang="ko-KR" altLang="en-US" sz="4800" dirty="0" err="1"/>
              <a:t>ㅅ</a:t>
            </a:r>
            <a:r>
              <a:rPr lang="ko-KR" altLang="en-US" sz="4800" dirty="0"/>
              <a:t> </a:t>
            </a:r>
            <a:r>
              <a:rPr lang="en-US" altLang="ko-KR" sz="4800" dirty="0"/>
              <a:t>)</a:t>
            </a:r>
            <a:r>
              <a:rPr lang="ko-KR" altLang="en-US" sz="4800" dirty="0"/>
              <a:t>할 것이라고 추론하는 논증 방식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24128" y="1514988"/>
            <a:ext cx="1368152" cy="76944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ko-KR" altLang="en-US" sz="4400" dirty="0" err="1"/>
              <a:t>비슷</a:t>
            </a:r>
            <a:endParaRPr lang="ko-KR" altLang="en-US" sz="4400" dirty="0"/>
          </a:p>
        </p:txBody>
      </p:sp>
      <p:sp>
        <p:nvSpPr>
          <p:cNvPr id="5" name="TextBox 4"/>
          <p:cNvSpPr txBox="1"/>
          <p:nvPr/>
        </p:nvSpPr>
        <p:spPr>
          <a:xfrm>
            <a:off x="2843808" y="2996952"/>
            <a:ext cx="1368152" cy="76944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ko-KR" altLang="en-US" sz="4400" dirty="0"/>
              <a:t>유사</a:t>
            </a:r>
          </a:p>
        </p:txBody>
      </p:sp>
    </p:spTree>
    <p:extLst>
      <p:ext uri="{BB962C8B-B14F-4D97-AF65-F5344CB8AC3E}">
        <p14:creationId xmlns:p14="http://schemas.microsoft.com/office/powerpoint/2010/main" val="2406742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71600" y="4869160"/>
            <a:ext cx="7334200" cy="1143000"/>
          </a:xfrm>
        </p:spPr>
        <p:txBody>
          <a:bodyPr/>
          <a:lstStyle/>
          <a:p>
            <a:pPr marL="0" indent="0">
              <a:buNone/>
            </a:pPr>
            <a:r>
              <a:rPr lang="ko-KR" altLang="en-US" sz="3200" dirty="0"/>
              <a:t>묘목과 어린이는 어리고 약하다는 비슷한 점을 지님</a:t>
            </a:r>
            <a:r>
              <a:rPr lang="en-US" altLang="ko-KR" sz="3200" dirty="0"/>
              <a:t>.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3"/>
          </p:nvPr>
        </p:nvSpPr>
        <p:spPr>
          <a:xfrm>
            <a:off x="683568" y="731520"/>
            <a:ext cx="7776864" cy="347472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ko-KR" altLang="en-US" sz="4000" dirty="0"/>
              <a:t>묘목은 정성껏 가꾸어야 잘 자라듯이 </a:t>
            </a:r>
            <a:endParaRPr lang="en-US" altLang="ko-KR" sz="4000" dirty="0"/>
          </a:p>
          <a:p>
            <a:pPr marL="45720" indent="0">
              <a:buNone/>
            </a:pPr>
            <a:endParaRPr lang="en-US" altLang="ko-KR" sz="4000" dirty="0"/>
          </a:p>
          <a:p>
            <a:pPr marL="45720" indent="0">
              <a:buNone/>
            </a:pPr>
            <a:r>
              <a:rPr lang="ko-KR" altLang="en-US" sz="4000" dirty="0"/>
              <a:t>어린이도 부모와 선생님의 보살핌을 받아야 훌륭하게 자랄 것이다</a:t>
            </a:r>
            <a:r>
              <a:rPr lang="en-US" altLang="ko-KR" sz="4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99767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9552" y="4425065"/>
            <a:ext cx="218197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ko-KR" dirty="0"/>
              <a:t>A</a:t>
            </a:r>
            <a:r>
              <a:rPr lang="ko-KR" altLang="en-US" dirty="0"/>
              <a:t>의 </a:t>
            </a:r>
            <a:br>
              <a:rPr lang="en-US" altLang="ko-KR" dirty="0"/>
            </a:br>
            <a:r>
              <a:rPr lang="ko-KR" altLang="en-US" dirty="0"/>
              <a:t>특성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quarter" idx="13"/>
          </p:nvPr>
        </p:nvSpPr>
        <p:spPr>
          <a:xfrm>
            <a:off x="611560" y="511700"/>
            <a:ext cx="7128792" cy="3474720"/>
          </a:xfrm>
        </p:spPr>
        <p:txBody>
          <a:bodyPr/>
          <a:lstStyle/>
          <a:p>
            <a:pPr marL="45720" indent="0">
              <a:buNone/>
            </a:pPr>
            <a:endParaRPr lang="en-US" altLang="ko-KR" dirty="0"/>
          </a:p>
          <a:p>
            <a:pPr marL="45720" indent="0">
              <a:buNone/>
            </a:pPr>
            <a:r>
              <a:rPr lang="en-US" altLang="ko-KR" sz="3600" dirty="0"/>
              <a:t>A :</a:t>
            </a:r>
          </a:p>
          <a:p>
            <a:pPr marL="45720" indent="0">
              <a:buNone/>
            </a:pPr>
            <a:endParaRPr lang="en-US" altLang="ko-KR" dirty="0"/>
          </a:p>
          <a:p>
            <a:pPr marL="45720" indent="0">
              <a:buNone/>
            </a:pPr>
            <a:endParaRPr lang="en-US" altLang="ko-KR" dirty="0"/>
          </a:p>
          <a:p>
            <a:pPr marL="45720" indent="0">
              <a:buNone/>
            </a:pPr>
            <a:endParaRPr lang="en-US" altLang="ko-KR" dirty="0"/>
          </a:p>
          <a:p>
            <a:pPr marL="45720" indent="0">
              <a:buNone/>
            </a:pPr>
            <a:r>
              <a:rPr lang="en-US" altLang="ko-KR" sz="3600" dirty="0"/>
              <a:t>B :</a:t>
            </a:r>
            <a:endParaRPr lang="ko-KR" altLang="en-US" sz="3600" dirty="0"/>
          </a:p>
        </p:txBody>
      </p:sp>
      <p:sp>
        <p:nvSpPr>
          <p:cNvPr id="4" name="타원 3"/>
          <p:cNvSpPr/>
          <p:nvPr/>
        </p:nvSpPr>
        <p:spPr>
          <a:xfrm>
            <a:off x="1475656" y="980728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이등변 삼각형 4"/>
          <p:cNvSpPr/>
          <p:nvPr/>
        </p:nvSpPr>
        <p:spPr>
          <a:xfrm>
            <a:off x="2987824" y="980728"/>
            <a:ext cx="864096" cy="7200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하트 5"/>
          <p:cNvSpPr/>
          <p:nvPr/>
        </p:nvSpPr>
        <p:spPr>
          <a:xfrm>
            <a:off x="4716016" y="980728"/>
            <a:ext cx="720080" cy="72008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타원 6"/>
          <p:cNvSpPr/>
          <p:nvPr/>
        </p:nvSpPr>
        <p:spPr>
          <a:xfrm>
            <a:off x="1475656" y="2805546"/>
            <a:ext cx="79208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이등변 삼각형 7"/>
          <p:cNvSpPr/>
          <p:nvPr/>
        </p:nvSpPr>
        <p:spPr>
          <a:xfrm>
            <a:off x="2987824" y="2783965"/>
            <a:ext cx="864096" cy="7200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하트 8"/>
          <p:cNvSpPr/>
          <p:nvPr/>
        </p:nvSpPr>
        <p:spPr>
          <a:xfrm>
            <a:off x="4736050" y="2841550"/>
            <a:ext cx="720080" cy="72008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웃는 얼굴 9"/>
          <p:cNvSpPr/>
          <p:nvPr/>
        </p:nvSpPr>
        <p:spPr>
          <a:xfrm>
            <a:off x="6372200" y="980728"/>
            <a:ext cx="720080" cy="72008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6483566" y="2416760"/>
            <a:ext cx="8640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9600" dirty="0"/>
              <a:t>?</a:t>
            </a:r>
            <a:endParaRPr lang="ko-KR" altLang="en-US" sz="9600" dirty="0"/>
          </a:p>
        </p:txBody>
      </p:sp>
      <p:sp>
        <p:nvSpPr>
          <p:cNvPr id="13" name="웃는 얼굴 12"/>
          <p:cNvSpPr/>
          <p:nvPr/>
        </p:nvSpPr>
        <p:spPr>
          <a:xfrm>
            <a:off x="6387284" y="2733538"/>
            <a:ext cx="849011" cy="79208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3785167" y="4460530"/>
            <a:ext cx="2181974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en-US" altLang="ko-KR" dirty="0"/>
              <a:t>B</a:t>
            </a:r>
            <a:r>
              <a:rPr lang="ko-KR" altLang="en-US" dirty="0"/>
              <a:t>의 </a:t>
            </a:r>
            <a:br>
              <a:rPr lang="en-US" altLang="ko-KR" dirty="0"/>
            </a:br>
            <a:r>
              <a:rPr lang="ko-KR" altLang="en-US" dirty="0"/>
              <a:t>특성</a:t>
            </a:r>
          </a:p>
        </p:txBody>
      </p:sp>
      <p:sp>
        <p:nvSpPr>
          <p:cNvPr id="17" name="제목 1"/>
          <p:cNvSpPr txBox="1">
            <a:spLocks/>
          </p:cNvSpPr>
          <p:nvPr/>
        </p:nvSpPr>
        <p:spPr>
          <a:xfrm>
            <a:off x="2403753" y="4591827"/>
            <a:ext cx="154052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ko-KR" altLang="en-US" dirty="0">
                <a:latin typeface="바탕"/>
                <a:ea typeface="바탕"/>
              </a:rPr>
              <a:t>≒</a:t>
            </a:r>
            <a:endParaRPr lang="ko-KR" altLang="en-US" dirty="0"/>
          </a:p>
        </p:txBody>
      </p:sp>
      <p:sp>
        <p:nvSpPr>
          <p:cNvPr id="18" name="제목 1"/>
          <p:cNvSpPr txBox="1">
            <a:spLocks/>
          </p:cNvSpPr>
          <p:nvPr/>
        </p:nvSpPr>
        <p:spPr>
          <a:xfrm>
            <a:off x="6805575" y="4221088"/>
            <a:ext cx="2181974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en-US" altLang="ko-KR" dirty="0"/>
              <a:t>B</a:t>
            </a:r>
            <a:r>
              <a:rPr lang="ko-KR" altLang="en-US" dirty="0"/>
              <a:t>의 </a:t>
            </a:r>
            <a:br>
              <a:rPr lang="en-US" altLang="ko-KR" dirty="0"/>
            </a:br>
            <a:r>
              <a:rPr lang="ko-KR" altLang="en-US" dirty="0"/>
              <a:t>나머지특성</a:t>
            </a:r>
          </a:p>
        </p:txBody>
      </p:sp>
      <p:grpSp>
        <p:nvGrpSpPr>
          <p:cNvPr id="21" name="그룹 20"/>
          <p:cNvGrpSpPr/>
          <p:nvPr/>
        </p:nvGrpSpPr>
        <p:grpSpPr>
          <a:xfrm>
            <a:off x="5953559" y="4734702"/>
            <a:ext cx="867450" cy="857250"/>
            <a:chOff x="5953559" y="4734702"/>
            <a:chExt cx="867450" cy="857250"/>
          </a:xfrm>
        </p:grpSpPr>
        <p:sp>
          <p:nvSpPr>
            <p:cNvPr id="19" name="오른쪽 화살표 18"/>
            <p:cNvSpPr/>
            <p:nvPr/>
          </p:nvSpPr>
          <p:spPr>
            <a:xfrm>
              <a:off x="5953559" y="4734702"/>
              <a:ext cx="867450" cy="85725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953559" y="4986266"/>
              <a:ext cx="8582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400" dirty="0"/>
                <a:t>유추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51411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2" grpId="0"/>
      <p:bldP spid="13" grpId="0" animBg="1"/>
      <p:bldP spid="16" grpId="0"/>
      <p:bldP spid="17" grpId="0"/>
      <p:bldP spid="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ko-KR" altLang="en-US" sz="6600" dirty="0"/>
              <a:t>문제해결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533456" cy="347472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ko-KR" altLang="en-US" sz="4800" dirty="0"/>
              <a:t>문제를 제기하고 </a:t>
            </a:r>
            <a:endParaRPr lang="en-US" altLang="ko-KR" sz="4800" dirty="0"/>
          </a:p>
          <a:p>
            <a:pPr marL="45720" indent="0">
              <a:buNone/>
            </a:pPr>
            <a:r>
              <a:rPr lang="en-US" altLang="ko-KR" sz="4800" dirty="0"/>
              <a:t>( </a:t>
            </a:r>
            <a:r>
              <a:rPr lang="ko-KR" altLang="en-US" sz="4800" dirty="0" err="1"/>
              <a:t>ㅎ</a:t>
            </a:r>
            <a:r>
              <a:rPr lang="ko-KR" altLang="en-US" sz="4800" dirty="0"/>
              <a:t> </a:t>
            </a:r>
            <a:r>
              <a:rPr lang="ko-KR" altLang="en-US" sz="4800" dirty="0" err="1"/>
              <a:t>ㄱ</a:t>
            </a:r>
            <a:r>
              <a:rPr lang="ko-KR" altLang="en-US" sz="4800" dirty="0"/>
              <a:t> </a:t>
            </a:r>
            <a:r>
              <a:rPr lang="ko-KR" altLang="en-US" sz="4800" dirty="0" err="1"/>
              <a:t>ㅂ</a:t>
            </a:r>
            <a:r>
              <a:rPr lang="ko-KR" altLang="en-US" sz="4800" dirty="0"/>
              <a:t> </a:t>
            </a:r>
            <a:r>
              <a:rPr lang="ko-KR" altLang="en-US" sz="4800" dirty="0" err="1"/>
              <a:t>ㅇ</a:t>
            </a:r>
            <a:r>
              <a:rPr lang="ko-KR" altLang="en-US" sz="4800" dirty="0"/>
              <a:t> </a:t>
            </a:r>
            <a:r>
              <a:rPr lang="en-US" altLang="ko-KR" sz="4800" dirty="0"/>
              <a:t>)</a:t>
            </a:r>
            <a:r>
              <a:rPr lang="ko-KR" altLang="en-US" sz="4800" dirty="0"/>
              <a:t>을 제시하여</a:t>
            </a:r>
            <a:endParaRPr lang="en-US" altLang="ko-KR" sz="4800" dirty="0"/>
          </a:p>
          <a:p>
            <a:pPr marL="45720" indent="0">
              <a:buNone/>
            </a:pPr>
            <a:r>
              <a:rPr lang="ko-KR" altLang="en-US" sz="4800" dirty="0"/>
              <a:t>주장을 내세우는 방법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47664" y="1748306"/>
            <a:ext cx="3240360" cy="76944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4400" dirty="0"/>
              <a:t>해결방안</a:t>
            </a:r>
          </a:p>
        </p:txBody>
      </p:sp>
    </p:spTree>
    <p:extLst>
      <p:ext uri="{BB962C8B-B14F-4D97-AF65-F5344CB8AC3E}">
        <p14:creationId xmlns:p14="http://schemas.microsoft.com/office/powerpoint/2010/main" val="3615109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45720" indent="0">
              <a:buNone/>
            </a:pPr>
            <a:r>
              <a:rPr lang="ko-KR" altLang="en-US" sz="3600" dirty="0"/>
              <a:t>문제제기</a:t>
            </a:r>
            <a:r>
              <a:rPr lang="en-US" altLang="ko-KR" sz="3600" dirty="0"/>
              <a:t>: </a:t>
            </a:r>
            <a:r>
              <a:rPr lang="ko-KR" altLang="en-US" sz="3600" dirty="0"/>
              <a:t>우리 사회는 쓰레기로 인한 경제적 손실이 매우 크다</a:t>
            </a:r>
            <a:r>
              <a:rPr lang="en-US" altLang="ko-KR" sz="3600" dirty="0"/>
              <a:t>.</a:t>
            </a:r>
          </a:p>
          <a:p>
            <a:pPr marL="45720" indent="0">
              <a:buNone/>
            </a:pPr>
            <a:endParaRPr lang="en-US" altLang="ko-KR" sz="3600" dirty="0"/>
          </a:p>
          <a:p>
            <a:pPr marL="45720" indent="0">
              <a:buNone/>
            </a:pPr>
            <a:r>
              <a:rPr lang="ko-KR" altLang="en-US" sz="3600" dirty="0"/>
              <a:t>해결방안</a:t>
            </a:r>
            <a:r>
              <a:rPr lang="en-US" altLang="ko-KR" sz="3600" dirty="0"/>
              <a:t>: </a:t>
            </a:r>
            <a:r>
              <a:rPr lang="ko-KR" altLang="en-US" sz="3600" dirty="0"/>
              <a:t>가정에서는 쓰레기를 </a:t>
            </a:r>
            <a:r>
              <a:rPr lang="ko-KR" altLang="en-US" sz="3600" dirty="0" err="1"/>
              <a:t>분리수거하여</a:t>
            </a:r>
            <a:r>
              <a:rPr lang="ko-KR" altLang="en-US" sz="3600" dirty="0"/>
              <a:t> 재활용하도록 노력한다</a:t>
            </a:r>
            <a:r>
              <a:rPr lang="en-US" altLang="ko-KR" sz="3600" dirty="0"/>
              <a:t>.</a:t>
            </a:r>
            <a:endParaRPr lang="ko-KR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593856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논증이란</a:t>
            </a:r>
            <a:r>
              <a:rPr lang="en-US" altLang="ko-KR" dirty="0"/>
              <a:t>?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201536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ko-KR" altLang="en-US" sz="3200" dirty="0"/>
              <a:t>뜻</a:t>
            </a:r>
            <a:r>
              <a:rPr lang="en-US" altLang="ko-KR" sz="3200" dirty="0"/>
              <a:t>: (  </a:t>
            </a:r>
            <a:r>
              <a:rPr lang="ko-KR" altLang="en-US" sz="3200" dirty="0" err="1"/>
              <a:t>ㄱ</a:t>
            </a:r>
            <a:r>
              <a:rPr lang="en-US" altLang="ko-KR" sz="3200" dirty="0"/>
              <a:t>  </a:t>
            </a:r>
            <a:r>
              <a:rPr lang="ko-KR" altLang="en-US" sz="3200" dirty="0" err="1"/>
              <a:t>ㄱ</a:t>
            </a:r>
            <a:r>
              <a:rPr lang="en-US" altLang="ko-KR" sz="3200" dirty="0"/>
              <a:t>  )</a:t>
            </a:r>
            <a:r>
              <a:rPr lang="ko-KR" altLang="en-US" sz="3200" dirty="0"/>
              <a:t>를 바탕으로 제기된 문제에 대해 결론을 이끌어 내는 </a:t>
            </a:r>
            <a:r>
              <a:rPr lang="en-US" altLang="ko-KR" sz="3200" dirty="0"/>
              <a:t>(  </a:t>
            </a:r>
            <a:r>
              <a:rPr lang="ko-KR" altLang="en-US" sz="3200" dirty="0"/>
              <a:t>ㄴ</a:t>
            </a:r>
            <a:r>
              <a:rPr lang="en-US" altLang="ko-KR" sz="3200" dirty="0"/>
              <a:t>  </a:t>
            </a:r>
            <a:r>
              <a:rPr lang="ko-KR" altLang="en-US" sz="3200" dirty="0"/>
              <a:t>ㄹ</a:t>
            </a:r>
            <a:r>
              <a:rPr lang="en-US" altLang="ko-KR" sz="3200" dirty="0"/>
              <a:t>  )</a:t>
            </a:r>
            <a:r>
              <a:rPr lang="ko-KR" altLang="en-US" sz="3200" dirty="0"/>
              <a:t>적 전개 과정</a:t>
            </a:r>
            <a:endParaRPr lang="en-US" altLang="ko-KR" sz="3200" dirty="0"/>
          </a:p>
          <a:p>
            <a:pPr marL="45720" indent="0">
              <a:buNone/>
            </a:pPr>
            <a:endParaRPr lang="en-US" altLang="ko-KR" sz="800" dirty="0"/>
          </a:p>
          <a:p>
            <a:pPr marL="45720" indent="0">
              <a:buNone/>
            </a:pPr>
            <a:r>
              <a:rPr lang="ko-KR" altLang="en-US" sz="3200" dirty="0"/>
              <a:t>구조</a:t>
            </a:r>
            <a:r>
              <a:rPr lang="en-US" altLang="ko-KR" sz="3200" dirty="0"/>
              <a:t>: </a:t>
            </a:r>
            <a:r>
              <a:rPr lang="ko-KR" altLang="en-US" sz="3200" dirty="0" err="1"/>
              <a:t>ㅈ</a:t>
            </a:r>
            <a:r>
              <a:rPr lang="ko-KR" altLang="en-US" sz="3200" dirty="0"/>
              <a:t> </a:t>
            </a:r>
            <a:r>
              <a:rPr lang="ko-KR" altLang="en-US" sz="3200" dirty="0" err="1"/>
              <a:t>ㅈ</a:t>
            </a:r>
            <a:r>
              <a:rPr lang="ko-KR" altLang="en-US" sz="3200" dirty="0"/>
              <a:t>   </a:t>
            </a:r>
            <a:r>
              <a:rPr lang="en-US" altLang="ko-KR" sz="3200" dirty="0"/>
              <a:t>+   </a:t>
            </a:r>
            <a:r>
              <a:rPr lang="ko-KR" altLang="en-US" sz="3200" dirty="0" err="1"/>
              <a:t>ㄱ</a:t>
            </a:r>
            <a:r>
              <a:rPr lang="ko-KR" altLang="en-US" sz="3200" dirty="0"/>
              <a:t> </a:t>
            </a:r>
            <a:r>
              <a:rPr lang="ko-KR" altLang="en-US" sz="3200" dirty="0" err="1"/>
              <a:t>ㄱ</a:t>
            </a:r>
            <a:endParaRPr lang="en-US" altLang="ko-KR" sz="3200" dirty="0"/>
          </a:p>
          <a:p>
            <a:pPr marL="45720" indent="0">
              <a:buNone/>
            </a:pPr>
            <a:endParaRPr lang="en-US" altLang="ko-KR" sz="800" dirty="0"/>
          </a:p>
          <a:p>
            <a:pPr marL="45720" indent="0">
              <a:buNone/>
            </a:pPr>
            <a:r>
              <a:rPr lang="ko-KR" altLang="en-US" sz="3200" dirty="0"/>
              <a:t>종류</a:t>
            </a:r>
            <a:r>
              <a:rPr lang="en-US" altLang="ko-KR" sz="3200" dirty="0"/>
              <a:t>: </a:t>
            </a:r>
            <a:r>
              <a:rPr lang="ko-KR" altLang="en-US" sz="3200" dirty="0"/>
              <a:t>연역</a:t>
            </a:r>
            <a:r>
              <a:rPr lang="en-US" altLang="ko-KR" sz="3200" dirty="0"/>
              <a:t>, </a:t>
            </a:r>
            <a:r>
              <a:rPr lang="ko-KR" altLang="en-US" sz="3200" dirty="0"/>
              <a:t>귀납</a:t>
            </a:r>
            <a:r>
              <a:rPr lang="en-US" altLang="ko-KR" sz="3200" dirty="0"/>
              <a:t>, </a:t>
            </a:r>
            <a:r>
              <a:rPr lang="ko-KR" altLang="en-US" sz="3200" dirty="0"/>
              <a:t>유추</a:t>
            </a:r>
            <a:r>
              <a:rPr lang="en-US" altLang="ko-KR" sz="3200" dirty="0"/>
              <a:t>, </a:t>
            </a:r>
            <a:r>
              <a:rPr lang="ko-KR" altLang="en-US" sz="3200" dirty="0"/>
              <a:t>문제해결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20688"/>
            <a:ext cx="1368152" cy="7078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ko-KR" altLang="en-US" sz="4000" dirty="0"/>
              <a:t>근거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38590" y="1676298"/>
            <a:ext cx="1368152" cy="7078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ko-KR" altLang="en-US" sz="4000" dirty="0"/>
              <a:t>논리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22666" y="2490993"/>
            <a:ext cx="1368152" cy="7078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ko-KR" altLang="en-US" sz="4000" dirty="0"/>
              <a:t>주장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67944" y="2522414"/>
            <a:ext cx="1368152" cy="7078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ko-KR" altLang="en-US" sz="4000" dirty="0"/>
              <a:t>근거</a:t>
            </a:r>
          </a:p>
        </p:txBody>
      </p:sp>
    </p:spTree>
    <p:extLst>
      <p:ext uri="{BB962C8B-B14F-4D97-AF65-F5344CB8AC3E}">
        <p14:creationId xmlns:p14="http://schemas.microsoft.com/office/powerpoint/2010/main" val="3654934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ko-KR" altLang="en-US" sz="8000" dirty="0"/>
              <a:t>연역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altLang="ko-KR" sz="4800" dirty="0"/>
              <a:t>( </a:t>
            </a:r>
            <a:r>
              <a:rPr lang="ko-KR" altLang="en-US" sz="4800" dirty="0" err="1"/>
              <a:t>ㅇ</a:t>
            </a:r>
            <a:r>
              <a:rPr lang="en-US" altLang="ko-KR" sz="4800" dirty="0"/>
              <a:t> </a:t>
            </a:r>
            <a:r>
              <a:rPr lang="ko-KR" altLang="en-US" sz="4800" dirty="0" err="1"/>
              <a:t>ㅂ</a:t>
            </a:r>
            <a:r>
              <a:rPr lang="en-US" altLang="ko-KR" sz="4800" dirty="0"/>
              <a:t> )</a:t>
            </a:r>
            <a:r>
              <a:rPr lang="ko-KR" altLang="en-US" sz="4800" dirty="0"/>
              <a:t>적 원리에서 </a:t>
            </a:r>
            <a:r>
              <a:rPr lang="en-US" altLang="ko-KR" sz="4800" dirty="0"/>
              <a:t>( </a:t>
            </a:r>
            <a:r>
              <a:rPr lang="ko-KR" altLang="en-US" sz="4800" dirty="0" err="1"/>
              <a:t>ㄱ</a:t>
            </a:r>
            <a:r>
              <a:rPr lang="ko-KR" altLang="en-US" sz="4800" dirty="0"/>
              <a:t> </a:t>
            </a:r>
            <a:r>
              <a:rPr lang="ko-KR" altLang="en-US" sz="4800" dirty="0" err="1"/>
              <a:t>ㅊ</a:t>
            </a:r>
            <a:r>
              <a:rPr lang="ko-KR" altLang="en-US" sz="4800" dirty="0"/>
              <a:t> </a:t>
            </a:r>
            <a:r>
              <a:rPr lang="en-US" altLang="ko-KR" sz="4800" dirty="0"/>
              <a:t>)</a:t>
            </a:r>
            <a:r>
              <a:rPr lang="ko-KR" altLang="en-US" sz="4800" dirty="0"/>
              <a:t>적이고 </a:t>
            </a:r>
            <a:r>
              <a:rPr lang="en-US" altLang="ko-KR" sz="4800" dirty="0"/>
              <a:t>( </a:t>
            </a:r>
            <a:r>
              <a:rPr lang="ko-KR" altLang="en-US" sz="4800" dirty="0" err="1"/>
              <a:t>ㅌ</a:t>
            </a:r>
            <a:r>
              <a:rPr lang="ko-KR" altLang="en-US" sz="4800" dirty="0"/>
              <a:t> </a:t>
            </a:r>
            <a:r>
              <a:rPr lang="ko-KR" altLang="en-US" sz="4800" dirty="0" err="1"/>
              <a:t>ㅅ</a:t>
            </a:r>
            <a:r>
              <a:rPr lang="en-US" altLang="ko-KR" sz="4800" dirty="0"/>
              <a:t>)</a:t>
            </a:r>
            <a:r>
              <a:rPr lang="ko-KR" altLang="en-US" sz="4800" dirty="0"/>
              <a:t>한 사실을 이끌어 내는 논증 방식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91680" y="692696"/>
            <a:ext cx="1368152" cy="76944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ko-KR" altLang="en-US" sz="4400" dirty="0"/>
              <a:t>일반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3087" y="1606153"/>
            <a:ext cx="1368152" cy="76944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ko-KR" altLang="en-US" sz="4400" dirty="0"/>
              <a:t>구체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40152" y="1606152"/>
            <a:ext cx="1368152" cy="76944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ko-KR" altLang="en-US" sz="4400" dirty="0"/>
              <a:t>특수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6903" y="4365104"/>
            <a:ext cx="6048672" cy="156966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ko-KR" altLang="en-US" sz="4800" dirty="0"/>
              <a:t>전제가 참이면 결론도 반드시 참이 된다</a:t>
            </a:r>
            <a:r>
              <a:rPr lang="en-US" altLang="ko-KR" sz="4800" dirty="0"/>
              <a:t>.</a:t>
            </a:r>
            <a:endParaRPr lang="ko-KR" altLang="en-US" sz="4800" dirty="0"/>
          </a:p>
        </p:txBody>
      </p:sp>
    </p:spTree>
    <p:extLst>
      <p:ext uri="{BB962C8B-B14F-4D97-AF65-F5344CB8AC3E}">
        <p14:creationId xmlns:p14="http://schemas.microsoft.com/office/powerpoint/2010/main" val="97134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63688" y="4941168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ko-KR" altLang="en-US" sz="3200" dirty="0"/>
              <a:t>연역추리는 </a:t>
            </a:r>
            <a:r>
              <a:rPr lang="en-US" altLang="ko-KR" sz="3200" dirty="0"/>
              <a:t>3</a:t>
            </a:r>
            <a:r>
              <a:rPr lang="ko-KR" altLang="en-US" sz="3200" dirty="0"/>
              <a:t>단 논법이라고도 함</a:t>
            </a:r>
            <a:r>
              <a:rPr lang="en-US" altLang="ko-KR" sz="3200" dirty="0"/>
              <a:t>.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3"/>
          </p:nvPr>
        </p:nvSpPr>
        <p:spPr>
          <a:xfrm>
            <a:off x="611560" y="731520"/>
            <a:ext cx="7920880" cy="347472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ko-KR" altLang="en-US" sz="3600" dirty="0"/>
              <a:t>일반적인 원리 </a:t>
            </a:r>
            <a:r>
              <a:rPr lang="en-US" altLang="ko-KR" sz="3600" dirty="0"/>
              <a:t>: </a:t>
            </a:r>
            <a:r>
              <a:rPr lang="ko-KR" altLang="en-US" sz="3600" dirty="0"/>
              <a:t>모든 인간은 죽는다</a:t>
            </a:r>
            <a:r>
              <a:rPr lang="en-US" altLang="ko-KR" sz="3600" dirty="0"/>
              <a:t>.</a:t>
            </a:r>
          </a:p>
          <a:p>
            <a:pPr marL="45720" indent="0">
              <a:buNone/>
            </a:pPr>
            <a:endParaRPr lang="en-US" altLang="ko-KR" sz="3600" dirty="0"/>
          </a:p>
          <a:p>
            <a:pPr marL="45720" indent="0">
              <a:buNone/>
            </a:pPr>
            <a:r>
              <a:rPr lang="ko-KR" altLang="en-US" sz="3600" dirty="0"/>
              <a:t>명제 </a:t>
            </a:r>
            <a:r>
              <a:rPr lang="en-US" altLang="ko-KR" sz="3600" dirty="0"/>
              <a:t>: </a:t>
            </a:r>
            <a:r>
              <a:rPr lang="ko-KR" altLang="en-US" sz="3600" dirty="0"/>
              <a:t>소크라테스는  인간이다</a:t>
            </a:r>
            <a:r>
              <a:rPr lang="en-US" altLang="ko-KR" sz="3600" dirty="0"/>
              <a:t>.</a:t>
            </a:r>
          </a:p>
          <a:p>
            <a:pPr marL="45720" indent="0">
              <a:buNone/>
            </a:pPr>
            <a:endParaRPr lang="en-US" altLang="ko-KR" sz="3600" dirty="0"/>
          </a:p>
          <a:p>
            <a:pPr marL="45720" indent="0">
              <a:buNone/>
            </a:pPr>
            <a:r>
              <a:rPr lang="ko-KR" altLang="en-US" sz="3600" dirty="0"/>
              <a:t>결론 </a:t>
            </a:r>
            <a:r>
              <a:rPr lang="en-US" altLang="ko-KR" sz="3600" dirty="0"/>
              <a:t>: </a:t>
            </a:r>
            <a:r>
              <a:rPr lang="ko-KR" altLang="en-US" sz="3600" dirty="0"/>
              <a:t>그러므로 소크라테스는 죽는다</a:t>
            </a:r>
            <a:r>
              <a:rPr lang="en-US" altLang="ko-KR" sz="3600" dirty="0"/>
              <a:t>.</a:t>
            </a:r>
            <a:endParaRPr lang="ko-KR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924420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783766" y="4518248"/>
            <a:ext cx="2418671" cy="1143000"/>
          </a:xfrm>
        </p:spPr>
        <p:txBody>
          <a:bodyPr/>
          <a:lstStyle/>
          <a:p>
            <a:pPr marL="0" indent="0">
              <a:buNone/>
            </a:pPr>
            <a:r>
              <a:rPr lang="ko-KR" altLang="en-US"/>
              <a:t>구체적 사례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3"/>
          </p:nvPr>
        </p:nvSpPr>
        <p:spPr>
          <a:xfrm>
            <a:off x="683568" y="731520"/>
            <a:ext cx="7704856" cy="3474720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4" name="타원 3"/>
          <p:cNvSpPr/>
          <p:nvPr/>
        </p:nvSpPr>
        <p:spPr>
          <a:xfrm>
            <a:off x="1079612" y="1228513"/>
            <a:ext cx="2664296" cy="25202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타원 4"/>
          <p:cNvSpPr/>
          <p:nvPr/>
        </p:nvSpPr>
        <p:spPr>
          <a:xfrm>
            <a:off x="2411760" y="2564904"/>
            <a:ext cx="720080" cy="72008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오른쪽 화살표 5"/>
          <p:cNvSpPr/>
          <p:nvPr/>
        </p:nvSpPr>
        <p:spPr>
          <a:xfrm>
            <a:off x="4211960" y="1916832"/>
            <a:ext cx="936104" cy="8640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5508104" y="1260234"/>
            <a:ext cx="2664296" cy="25202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1354824" y="4661520"/>
            <a:ext cx="241867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>
              <a:buFont typeface="Georgia" pitchFamily="18" charset="0"/>
              <a:buNone/>
            </a:pPr>
            <a:r>
              <a:rPr lang="ko-KR" altLang="en-US" dirty="0"/>
              <a:t>일반적 원리</a:t>
            </a:r>
          </a:p>
        </p:txBody>
      </p:sp>
      <p:grpSp>
        <p:nvGrpSpPr>
          <p:cNvPr id="12" name="그룹 11"/>
          <p:cNvGrpSpPr/>
          <p:nvPr/>
        </p:nvGrpSpPr>
        <p:grpSpPr>
          <a:xfrm>
            <a:off x="4211960" y="4797152"/>
            <a:ext cx="1080120" cy="864096"/>
            <a:chOff x="4211960" y="4797152"/>
            <a:chExt cx="1080120" cy="864096"/>
          </a:xfrm>
        </p:grpSpPr>
        <p:sp>
          <p:nvSpPr>
            <p:cNvPr id="9" name="오른쪽 화살표 8"/>
            <p:cNvSpPr/>
            <p:nvPr/>
          </p:nvSpPr>
          <p:spPr>
            <a:xfrm>
              <a:off x="4211960" y="4797152"/>
              <a:ext cx="936104" cy="864096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233222" y="5044534"/>
              <a:ext cx="10588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400" dirty="0"/>
                <a:t>적용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59762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8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ko-KR" altLang="en-US" sz="8000" dirty="0"/>
              <a:t>귀납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quarter" idx="13"/>
          </p:nvPr>
        </p:nvSpPr>
        <p:spPr>
          <a:xfrm>
            <a:off x="1115616" y="730820"/>
            <a:ext cx="6400800" cy="347472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altLang="ko-KR" sz="4800" dirty="0"/>
              <a:t>( </a:t>
            </a:r>
            <a:r>
              <a:rPr lang="ko-KR" altLang="en-US" sz="4800" dirty="0" err="1"/>
              <a:t>ㄱ</a:t>
            </a:r>
            <a:r>
              <a:rPr lang="ko-KR" altLang="en-US" sz="4800" dirty="0"/>
              <a:t> </a:t>
            </a:r>
            <a:r>
              <a:rPr lang="ko-KR" altLang="en-US" sz="4800" dirty="0" err="1"/>
              <a:t>ㅊ</a:t>
            </a:r>
            <a:r>
              <a:rPr lang="ko-KR" altLang="en-US" sz="4800" dirty="0"/>
              <a:t> </a:t>
            </a:r>
            <a:r>
              <a:rPr lang="en-US" altLang="ko-KR" sz="4800" dirty="0"/>
              <a:t>)</a:t>
            </a:r>
            <a:r>
              <a:rPr lang="ko-KR" altLang="en-US" sz="4800" dirty="0"/>
              <a:t>적 사실로부터 </a:t>
            </a:r>
            <a:r>
              <a:rPr lang="en-US" altLang="ko-KR" sz="4800" dirty="0"/>
              <a:t>( </a:t>
            </a:r>
            <a:r>
              <a:rPr lang="ko-KR" altLang="en-US" sz="4800" dirty="0" err="1"/>
              <a:t>ㅇ</a:t>
            </a:r>
            <a:r>
              <a:rPr lang="ko-KR" altLang="en-US" sz="4800" dirty="0"/>
              <a:t> </a:t>
            </a:r>
            <a:r>
              <a:rPr lang="ko-KR" altLang="en-US" sz="4800" dirty="0" err="1"/>
              <a:t>ㅂ</a:t>
            </a:r>
            <a:r>
              <a:rPr lang="ko-KR" altLang="en-US" sz="4800" dirty="0"/>
              <a:t> </a:t>
            </a:r>
            <a:r>
              <a:rPr lang="en-US" altLang="ko-KR" sz="4800" dirty="0"/>
              <a:t>)</a:t>
            </a:r>
            <a:r>
              <a:rPr lang="ko-KR" altLang="en-US" sz="4800" dirty="0"/>
              <a:t>적인 원리를 이끌어 내는 논증 방식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91680" y="1606153"/>
            <a:ext cx="1368152" cy="76944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ko-KR" altLang="en-US" sz="4400" dirty="0"/>
              <a:t>일반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91680" y="692696"/>
            <a:ext cx="1368152" cy="76944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ko-KR" altLang="en-US" sz="4400" dirty="0"/>
              <a:t>구체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9512" y="3597019"/>
            <a:ext cx="6048672" cy="304698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ko-KR" altLang="en-US" sz="4800" dirty="0"/>
              <a:t>전제가 참이라도 결론이 반드시 참이 되는 것은 아니다</a:t>
            </a:r>
            <a:r>
              <a:rPr lang="en-US" altLang="ko-KR" sz="4800" dirty="0"/>
              <a:t>.-</a:t>
            </a:r>
            <a:r>
              <a:rPr lang="ko-KR" altLang="en-US" sz="4800" dirty="0"/>
              <a:t>반례가 존재할 수도</a:t>
            </a:r>
            <a:r>
              <a:rPr lang="en-US" altLang="ko-KR" sz="4800" dirty="0"/>
              <a:t>!!</a:t>
            </a:r>
            <a:endParaRPr lang="ko-KR" altLang="en-US" sz="4800" dirty="0"/>
          </a:p>
        </p:txBody>
      </p:sp>
    </p:spTree>
    <p:extLst>
      <p:ext uri="{BB962C8B-B14F-4D97-AF65-F5344CB8AC3E}">
        <p14:creationId xmlns:p14="http://schemas.microsoft.com/office/powerpoint/2010/main" val="3557029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quarter" idx="13"/>
          </p:nvPr>
        </p:nvSpPr>
        <p:spPr>
          <a:xfrm>
            <a:off x="539552" y="731520"/>
            <a:ext cx="8064896" cy="347472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ko-KR" altLang="en-US" sz="4000" dirty="0"/>
              <a:t>전제</a:t>
            </a:r>
            <a:r>
              <a:rPr lang="en-US" altLang="ko-KR" sz="4000" dirty="0"/>
              <a:t>1: </a:t>
            </a:r>
            <a:r>
              <a:rPr lang="ko-KR" altLang="en-US" sz="4000" dirty="0"/>
              <a:t>소크라테스는 죽는다</a:t>
            </a:r>
            <a:r>
              <a:rPr lang="en-US" altLang="ko-KR" sz="4000" dirty="0"/>
              <a:t>.</a:t>
            </a:r>
          </a:p>
          <a:p>
            <a:pPr marL="45720" indent="0">
              <a:buNone/>
            </a:pPr>
            <a:r>
              <a:rPr lang="ko-KR" altLang="en-US" sz="4000" dirty="0"/>
              <a:t>전제</a:t>
            </a:r>
            <a:r>
              <a:rPr lang="en-US" altLang="ko-KR" sz="4000" dirty="0"/>
              <a:t>2: </a:t>
            </a:r>
            <a:r>
              <a:rPr lang="ko-KR" altLang="en-US" sz="4000" dirty="0"/>
              <a:t>아리스토텔레스는 죽는다</a:t>
            </a:r>
            <a:r>
              <a:rPr lang="en-US" altLang="ko-KR" sz="4000" dirty="0"/>
              <a:t>.</a:t>
            </a:r>
          </a:p>
          <a:p>
            <a:pPr marL="45720" indent="0">
              <a:buNone/>
            </a:pPr>
            <a:r>
              <a:rPr lang="ko-KR" altLang="en-US" sz="4000" dirty="0"/>
              <a:t>전제</a:t>
            </a:r>
            <a:r>
              <a:rPr lang="en-US" altLang="ko-KR" sz="4000" dirty="0"/>
              <a:t>3: </a:t>
            </a:r>
            <a:r>
              <a:rPr lang="ko-KR" altLang="en-US" sz="4000" dirty="0"/>
              <a:t>플라톤은 죽는다</a:t>
            </a:r>
            <a:r>
              <a:rPr lang="en-US" altLang="ko-KR" sz="4000" dirty="0"/>
              <a:t>.</a:t>
            </a:r>
          </a:p>
          <a:p>
            <a:pPr marL="45720" indent="0">
              <a:buNone/>
            </a:pPr>
            <a:r>
              <a:rPr lang="ko-KR" altLang="en-US" sz="4000" dirty="0"/>
              <a:t>결론</a:t>
            </a:r>
            <a:r>
              <a:rPr lang="en-US" altLang="ko-KR" sz="4000" dirty="0"/>
              <a:t>: </a:t>
            </a:r>
            <a:r>
              <a:rPr lang="ko-KR" altLang="en-US" sz="4000" dirty="0"/>
              <a:t>그러므로 모든 사람은 죽는다</a:t>
            </a:r>
            <a:r>
              <a:rPr lang="en-US" altLang="ko-KR" sz="4000" dirty="0"/>
              <a:t>.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149598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3"/>
          </p:nvPr>
        </p:nvSpPr>
        <p:spPr>
          <a:xfrm>
            <a:off x="539552" y="731520"/>
            <a:ext cx="8064896" cy="347472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ko-KR" altLang="en-US" sz="4000" dirty="0"/>
              <a:t>전제</a:t>
            </a:r>
            <a:r>
              <a:rPr lang="en-US" altLang="ko-KR" sz="4000" dirty="0"/>
              <a:t>1: </a:t>
            </a:r>
            <a:r>
              <a:rPr lang="ko-KR" altLang="en-US" sz="4000" dirty="0"/>
              <a:t>포유류인 호랑이는 새끼를 낳는다</a:t>
            </a:r>
            <a:r>
              <a:rPr lang="en-US" altLang="ko-KR" sz="4000" dirty="0"/>
              <a:t>.</a:t>
            </a:r>
          </a:p>
          <a:p>
            <a:pPr marL="45720" indent="0">
              <a:buNone/>
            </a:pPr>
            <a:r>
              <a:rPr lang="ko-KR" altLang="en-US" sz="4000" dirty="0"/>
              <a:t>전제</a:t>
            </a:r>
            <a:r>
              <a:rPr lang="en-US" altLang="ko-KR" sz="4000" dirty="0"/>
              <a:t>2: </a:t>
            </a:r>
            <a:r>
              <a:rPr lang="ko-KR" altLang="en-US" sz="4000" dirty="0"/>
              <a:t>포유류인 고래는 새끼를 낳는다</a:t>
            </a:r>
            <a:r>
              <a:rPr lang="en-US" altLang="ko-KR" sz="4000" dirty="0"/>
              <a:t>.</a:t>
            </a:r>
          </a:p>
          <a:p>
            <a:pPr marL="45720" indent="0">
              <a:buNone/>
            </a:pPr>
            <a:r>
              <a:rPr lang="ko-KR" altLang="en-US" sz="4000" dirty="0"/>
              <a:t>전제</a:t>
            </a:r>
            <a:r>
              <a:rPr lang="en-US" altLang="ko-KR" sz="4000" dirty="0"/>
              <a:t>3: </a:t>
            </a:r>
            <a:r>
              <a:rPr lang="ko-KR" altLang="en-US" sz="4000" dirty="0"/>
              <a:t>포유류인 원숭이는 새끼를 낳는다</a:t>
            </a:r>
            <a:r>
              <a:rPr lang="en-US" altLang="ko-KR" sz="4000" dirty="0"/>
              <a:t>.</a:t>
            </a:r>
          </a:p>
          <a:p>
            <a:pPr marL="45720" indent="0">
              <a:buNone/>
            </a:pPr>
            <a:r>
              <a:rPr lang="ko-KR" altLang="en-US" sz="4000" dirty="0"/>
              <a:t>결론</a:t>
            </a:r>
            <a:r>
              <a:rPr lang="en-US" altLang="ko-KR" sz="4000" dirty="0"/>
              <a:t>: </a:t>
            </a:r>
            <a:r>
              <a:rPr lang="ko-KR" altLang="en-US" sz="4000" dirty="0"/>
              <a:t>그러므로 포유류는 새끼를 낳는다</a:t>
            </a:r>
            <a:r>
              <a:rPr lang="en-US" altLang="ko-KR" sz="4000" dirty="0"/>
              <a:t>.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756277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43609" y="4372168"/>
            <a:ext cx="3147467" cy="1433096"/>
          </a:xfrm>
        </p:spPr>
        <p:txBody>
          <a:bodyPr/>
          <a:lstStyle/>
          <a:p>
            <a:pPr marL="0" indent="0">
              <a:buNone/>
            </a:pPr>
            <a:r>
              <a:rPr lang="ko-KR" altLang="en-US" dirty="0"/>
              <a:t>구체적인 사례 </a:t>
            </a:r>
            <a:r>
              <a:rPr lang="ko-KR" altLang="en-US" dirty="0">
                <a:latin typeface="바탕"/>
                <a:ea typeface="바탕"/>
              </a:rPr>
              <a:t> 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타원 3"/>
          <p:cNvSpPr/>
          <p:nvPr/>
        </p:nvSpPr>
        <p:spPr>
          <a:xfrm>
            <a:off x="1650653" y="1634094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2814497" y="1364217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타원 13"/>
          <p:cNvSpPr/>
          <p:nvPr/>
        </p:nvSpPr>
        <p:spPr>
          <a:xfrm>
            <a:off x="1871206" y="3312821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타원 14"/>
          <p:cNvSpPr/>
          <p:nvPr/>
        </p:nvSpPr>
        <p:spPr>
          <a:xfrm>
            <a:off x="2577495" y="2052681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타원 15"/>
          <p:cNvSpPr/>
          <p:nvPr/>
        </p:nvSpPr>
        <p:spPr>
          <a:xfrm>
            <a:off x="3182964" y="2556737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타원 16"/>
          <p:cNvSpPr/>
          <p:nvPr/>
        </p:nvSpPr>
        <p:spPr>
          <a:xfrm>
            <a:off x="3465769" y="1499922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타원 17"/>
          <p:cNvSpPr/>
          <p:nvPr/>
        </p:nvSpPr>
        <p:spPr>
          <a:xfrm>
            <a:off x="2829523" y="3312821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타원 18"/>
          <p:cNvSpPr/>
          <p:nvPr/>
        </p:nvSpPr>
        <p:spPr>
          <a:xfrm>
            <a:off x="1457770" y="2304709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타원 19"/>
          <p:cNvSpPr/>
          <p:nvPr/>
        </p:nvSpPr>
        <p:spPr>
          <a:xfrm>
            <a:off x="1961826" y="1062423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타원 20"/>
          <p:cNvSpPr/>
          <p:nvPr/>
        </p:nvSpPr>
        <p:spPr>
          <a:xfrm>
            <a:off x="3687020" y="3312821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오른쪽 화살표 21"/>
          <p:cNvSpPr/>
          <p:nvPr/>
        </p:nvSpPr>
        <p:spPr>
          <a:xfrm>
            <a:off x="4572000" y="2016677"/>
            <a:ext cx="864096" cy="7920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타원 22"/>
          <p:cNvSpPr/>
          <p:nvPr/>
        </p:nvSpPr>
        <p:spPr>
          <a:xfrm>
            <a:off x="6156176" y="2205085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제목 1"/>
          <p:cNvSpPr txBox="1">
            <a:spLocks/>
          </p:cNvSpPr>
          <p:nvPr/>
        </p:nvSpPr>
        <p:spPr>
          <a:xfrm>
            <a:off x="5436096" y="4663934"/>
            <a:ext cx="2283371" cy="108012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>
              <a:buFont typeface="Georgia" pitchFamily="18" charset="0"/>
              <a:buNone/>
            </a:pPr>
            <a:r>
              <a:rPr lang="ko-KR" altLang="en-US" dirty="0"/>
              <a:t>일반화 </a:t>
            </a:r>
            <a:r>
              <a:rPr lang="ko-KR" altLang="en-US" dirty="0">
                <a:latin typeface="바탕"/>
                <a:ea typeface="바탕"/>
              </a:rPr>
              <a:t>  </a:t>
            </a:r>
            <a:endParaRPr lang="ko-KR" altLang="en-US" dirty="0"/>
          </a:p>
        </p:txBody>
      </p:sp>
      <p:sp>
        <p:nvSpPr>
          <p:cNvPr id="6" name="오른쪽 화살표 5"/>
          <p:cNvSpPr/>
          <p:nvPr/>
        </p:nvSpPr>
        <p:spPr>
          <a:xfrm>
            <a:off x="4572000" y="4869160"/>
            <a:ext cx="720080" cy="504056"/>
          </a:xfrm>
          <a:prstGeom prst="rightArrow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7697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8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/>
      <p:bldP spid="6" grpId="0" animBg="1"/>
    </p:bldLst>
  </p:timing>
</p:sld>
</file>

<file path=ppt/theme/theme1.xml><?xml version="1.0" encoding="utf-8"?>
<a:theme xmlns:a="http://schemas.openxmlformats.org/drawingml/2006/main" name="기류">
  <a:themeElements>
    <a:clrScheme name="기류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기류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기류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463</TotalTime>
  <Words>326</Words>
  <Application>Microsoft Office PowerPoint</Application>
  <PresentationFormat>화면 슬라이드 쇼(4:3)</PresentationFormat>
  <Paragraphs>73</Paragraphs>
  <Slides>15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19" baseType="lpstr">
      <vt:lpstr>바탕</vt:lpstr>
      <vt:lpstr>Georgia</vt:lpstr>
      <vt:lpstr>Trebuchet MS</vt:lpstr>
      <vt:lpstr>기류</vt:lpstr>
      <vt:lpstr>논증의 방식</vt:lpstr>
      <vt:lpstr>논증이란?</vt:lpstr>
      <vt:lpstr>연역</vt:lpstr>
      <vt:lpstr>연역추리는 3단 논법이라고도 함.</vt:lpstr>
      <vt:lpstr>구체적 사례</vt:lpstr>
      <vt:lpstr>귀납</vt:lpstr>
      <vt:lpstr>PowerPoint 프레젠테이션</vt:lpstr>
      <vt:lpstr>PowerPoint 프레젠테이션</vt:lpstr>
      <vt:lpstr>구체적인 사례   </vt:lpstr>
      <vt:lpstr>PowerPoint 프레젠테이션</vt:lpstr>
      <vt:lpstr>유추</vt:lpstr>
      <vt:lpstr>묘목과 어린이는 어리고 약하다는 비슷한 점을 지님.</vt:lpstr>
      <vt:lpstr>A의  특성</vt:lpstr>
      <vt:lpstr>문제해결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주장하는 글 읽기</dc:title>
  <dc:creator>TGPC</dc:creator>
  <cp:lastModifiedBy>소희 송</cp:lastModifiedBy>
  <cp:revision>37</cp:revision>
  <dcterms:created xsi:type="dcterms:W3CDTF">2016-09-04T01:01:18Z</dcterms:created>
  <dcterms:modified xsi:type="dcterms:W3CDTF">2026-06-09T07:15:49Z</dcterms:modified>
</cp:coreProperties>
</file>