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8288000" cy="10287000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Archivo Black" panose="020B0600000101010101" charset="0"/>
      <p:regular r:id="rId22"/>
    </p:embeddedFont>
    <p:embeddedFont>
      <p:font typeface="Cabin" panose="020B0600000101010101" charset="0"/>
      <p:regular r:id="rId23"/>
    </p:embeddedFont>
    <p:embeddedFont>
      <p:font typeface="Cabin Bold" panose="020B0600000101010101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aret" panose="020B0600000101010101" charset="0"/>
      <p:regular r:id="rId30"/>
    </p:embeddedFont>
    <p:embeddedFont>
      <p:font typeface="Garet Bold" panose="020B0600000101010101" charset="0"/>
      <p:regular r:id="rId31"/>
      <p:bold r:id="rId32"/>
    </p:embeddedFont>
    <p:embeddedFont>
      <p:font typeface="Garet Bold Italics" panose="020B0600000101010101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7" autoAdjust="0"/>
    <p:restoredTop sz="94601" autoAdjust="0"/>
  </p:normalViewPr>
  <p:slideViewPr>
    <p:cSldViewPr>
      <p:cViewPr varScale="1">
        <p:scale>
          <a:sx n="48" d="100"/>
          <a:sy n="48" d="100"/>
        </p:scale>
        <p:origin x="78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ore-VN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FDE63-E2B3-D24E-BB5F-3991F4C3AD53}" type="datetimeFigureOut">
              <a:rPr lang="ko-Kore-VN" smtClean="0"/>
              <a:t>11/27/2025</a:t>
            </a:fld>
            <a:endParaRPr lang="ko-Kore-VN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VN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VN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ore-VN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B0ED4-2AD3-6744-8174-9062F3FCD44B}" type="slidenum">
              <a:rPr lang="ko-Kore-VN" smtClean="0"/>
              <a:t>‹#›</a:t>
            </a:fld>
            <a:endParaRPr lang="ko-Kore-VN"/>
          </a:p>
        </p:txBody>
      </p:sp>
    </p:spTree>
    <p:extLst>
      <p:ext uri="{BB962C8B-B14F-4D97-AF65-F5344CB8AC3E}">
        <p14:creationId xmlns:p14="http://schemas.microsoft.com/office/powerpoint/2010/main" val="337817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VN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B0ED4-2AD3-6744-8174-9062F3FCD44B}" type="slidenum">
              <a:rPr lang="ko-Kore-VN" smtClean="0"/>
              <a:t>12</a:t>
            </a:fld>
            <a:endParaRPr lang="ko-Kore-VN"/>
          </a:p>
        </p:txBody>
      </p:sp>
    </p:spTree>
    <p:extLst>
      <p:ext uri="{BB962C8B-B14F-4D97-AF65-F5344CB8AC3E}">
        <p14:creationId xmlns:p14="http://schemas.microsoft.com/office/powerpoint/2010/main" val="36682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.europa.eu/publications-resources/toolkits-guides/gender-equality-index-2019-report/uneven-impact-family-life-women-and-m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joongang.co.kr/article/25362900" TargetMode="External"/><Relationship Id="rId4" Type="http://schemas.openxmlformats.org/officeDocument/2006/relationships/hyperlink" Target="https://www.koreatimes.co.kr/lifestyle/people-events/20250306/international-womens-day-4-joseon-women-who-carved-their-names-into-korean-histo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797433" cy="707541"/>
          </a:xfrm>
          <a:custGeom>
            <a:avLst/>
            <a:gdLst/>
            <a:ahLst/>
            <a:cxnLst/>
            <a:rect l="l" t="t" r="r" b="b"/>
            <a:pathLst>
              <a:path w="797433" h="707541">
                <a:moveTo>
                  <a:pt x="0" y="0"/>
                </a:moveTo>
                <a:lnTo>
                  <a:pt x="797433" y="0"/>
                </a:lnTo>
                <a:lnTo>
                  <a:pt x="797433" y="707541"/>
                </a:lnTo>
                <a:lnTo>
                  <a:pt x="0" y="70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4" name="TextBox 4"/>
          <p:cNvSpPr txBox="1"/>
          <p:nvPr/>
        </p:nvSpPr>
        <p:spPr>
          <a:xfrm>
            <a:off x="12088760" y="954405"/>
            <a:ext cx="5170540" cy="44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Team A+</a:t>
            </a:r>
          </a:p>
        </p:txBody>
      </p:sp>
      <p:sp>
        <p:nvSpPr>
          <p:cNvPr id="5" name="Freeform 5"/>
          <p:cNvSpPr/>
          <p:nvPr/>
        </p:nvSpPr>
        <p:spPr>
          <a:xfrm>
            <a:off x="11750642" y="982048"/>
            <a:ext cx="338117" cy="338117"/>
          </a:xfrm>
          <a:custGeom>
            <a:avLst/>
            <a:gdLst/>
            <a:ahLst/>
            <a:cxnLst/>
            <a:rect l="l" t="t" r="r" b="b"/>
            <a:pathLst>
              <a:path w="338117" h="338117">
                <a:moveTo>
                  <a:pt x="0" y="0"/>
                </a:moveTo>
                <a:lnTo>
                  <a:pt x="338118" y="0"/>
                </a:lnTo>
                <a:lnTo>
                  <a:pt x="338118" y="338117"/>
                </a:lnTo>
                <a:lnTo>
                  <a:pt x="0" y="3381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 sz="2400" dirty="0"/>
          </a:p>
        </p:txBody>
      </p:sp>
      <p:sp>
        <p:nvSpPr>
          <p:cNvPr id="6" name="Freeform 6"/>
          <p:cNvSpPr/>
          <p:nvPr/>
        </p:nvSpPr>
        <p:spPr>
          <a:xfrm>
            <a:off x="15675914" y="7816184"/>
            <a:ext cx="2612086" cy="2536988"/>
          </a:xfrm>
          <a:custGeom>
            <a:avLst/>
            <a:gdLst/>
            <a:ahLst/>
            <a:cxnLst/>
            <a:rect l="l" t="t" r="r" b="b"/>
            <a:pathLst>
              <a:path w="2612086" h="2536988">
                <a:moveTo>
                  <a:pt x="0" y="0"/>
                </a:moveTo>
                <a:lnTo>
                  <a:pt x="2612086" y="0"/>
                </a:lnTo>
                <a:lnTo>
                  <a:pt x="2612086" y="2536988"/>
                </a:lnTo>
                <a:lnTo>
                  <a:pt x="0" y="253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7" name="Freeform 7"/>
          <p:cNvSpPr/>
          <p:nvPr/>
        </p:nvSpPr>
        <p:spPr>
          <a:xfrm>
            <a:off x="8431781" y="3590068"/>
            <a:ext cx="1734772" cy="1682729"/>
          </a:xfrm>
          <a:custGeom>
            <a:avLst/>
            <a:gdLst/>
            <a:ahLst/>
            <a:cxnLst/>
            <a:rect l="l" t="t" r="r" b="b"/>
            <a:pathLst>
              <a:path w="1734772" h="1682729">
                <a:moveTo>
                  <a:pt x="0" y="0"/>
                </a:moveTo>
                <a:lnTo>
                  <a:pt x="1734772" y="0"/>
                </a:lnTo>
                <a:lnTo>
                  <a:pt x="1734772" y="1682729"/>
                </a:lnTo>
                <a:lnTo>
                  <a:pt x="0" y="16827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8" name="Freeform 8"/>
          <p:cNvSpPr/>
          <p:nvPr/>
        </p:nvSpPr>
        <p:spPr>
          <a:xfrm>
            <a:off x="3104623" y="2975224"/>
            <a:ext cx="4071491" cy="4000240"/>
          </a:xfrm>
          <a:custGeom>
            <a:avLst/>
            <a:gdLst/>
            <a:ahLst/>
            <a:cxnLst/>
            <a:rect l="l" t="t" r="r" b="b"/>
            <a:pathLst>
              <a:path w="4071491" h="4000240">
                <a:moveTo>
                  <a:pt x="0" y="0"/>
                </a:moveTo>
                <a:lnTo>
                  <a:pt x="4071491" y="0"/>
                </a:lnTo>
                <a:lnTo>
                  <a:pt x="4071491" y="4000240"/>
                </a:lnTo>
                <a:lnTo>
                  <a:pt x="0" y="4000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9" name="TextBox 9"/>
          <p:cNvSpPr txBox="1"/>
          <p:nvPr/>
        </p:nvSpPr>
        <p:spPr>
          <a:xfrm>
            <a:off x="5803106" y="6082422"/>
            <a:ext cx="10272899" cy="188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47"/>
              </a:lnSpc>
            </a:pPr>
            <a:r>
              <a:rPr lang="en-US" sz="5400" b="1" spc="-3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Team 3  A+ </a:t>
            </a:r>
          </a:p>
          <a:p>
            <a:pPr algn="r">
              <a:lnSpc>
                <a:spcPts val="4947"/>
              </a:lnSpc>
            </a:pPr>
            <a:endParaRPr lang="en-US" sz="4947" b="1" spc="-390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pPr marL="0" lvl="0" indent="0" algn="r">
              <a:lnSpc>
                <a:spcPts val="4947"/>
              </a:lnSpc>
              <a:spcBef>
                <a:spcPct val="0"/>
              </a:spcBef>
            </a:pPr>
            <a:r>
              <a:rPr lang="en-US" sz="4947" b="1" spc="-3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글로벌시대의</a:t>
            </a:r>
            <a:r>
              <a:rPr lang="en-US" sz="4947" b="1" spc="-3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4947" b="1" spc="-3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종교와</a:t>
            </a:r>
            <a:r>
              <a:rPr lang="en-US" sz="4947" b="1" spc="-3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4947" b="1" spc="-3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문화</a:t>
            </a:r>
            <a:r>
              <a:rPr lang="en-US" sz="4947" b="1" spc="-3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677224"/>
            <a:ext cx="3366096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9"/>
              </a:lnSpc>
              <a:spcBef>
                <a:spcPct val="0"/>
              </a:spcBef>
            </a:pPr>
            <a:r>
              <a:rPr lang="en-US" sz="1599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NAME OF PROJECT: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966251"/>
            <a:ext cx="3366096" cy="27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9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남존여비</a:t>
            </a:r>
            <a:endParaRPr lang="en-US" sz="2000" b="1" dirty="0">
              <a:solidFill>
                <a:srgbClr val="2B2B2B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94796" y="8677224"/>
            <a:ext cx="3366096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9"/>
              </a:lnSpc>
              <a:spcBef>
                <a:spcPct val="0"/>
              </a:spcBef>
            </a:pPr>
            <a:r>
              <a:rPr lang="en-US" sz="1599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PRESENTED BY: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94796" y="8966251"/>
            <a:ext cx="3366096" cy="27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9"/>
              </a:lnSpc>
              <a:spcBef>
                <a:spcPct val="0"/>
              </a:spcBef>
            </a:pPr>
            <a:r>
              <a:rPr lang="en-US" sz="2000" dirty="0">
                <a:solidFill>
                  <a:srgbClr val="2B2B2B"/>
                </a:solidFill>
                <a:latin typeface="Garet"/>
                <a:ea typeface="Garet"/>
                <a:cs typeface="Garet"/>
                <a:sym typeface="Garet"/>
              </a:rPr>
              <a:t>team A+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60892" y="8677224"/>
            <a:ext cx="3366096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9"/>
              </a:lnSpc>
              <a:spcBef>
                <a:spcPct val="0"/>
              </a:spcBef>
            </a:pPr>
            <a:r>
              <a:rPr lang="en-US" sz="1599" b="1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PRESENTED TO: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60892" y="8966251"/>
            <a:ext cx="3366096" cy="29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9"/>
              </a:lnSpc>
              <a:spcBef>
                <a:spcPct val="0"/>
              </a:spcBef>
            </a:pPr>
            <a:r>
              <a:rPr lang="en-US" sz="2400" dirty="0">
                <a:solidFill>
                  <a:srgbClr val="2B2B2B"/>
                </a:solidFill>
                <a:latin typeface="Garet"/>
                <a:ea typeface="Garet"/>
                <a:cs typeface="Garet"/>
                <a:sym typeface="Garet"/>
              </a:rPr>
              <a:t>all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68700" y="1304925"/>
            <a:ext cx="549889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600" b="1" dirty="0" err="1">
                <a:latin typeface="+mj-lt"/>
                <a:ea typeface="Garet Light"/>
                <a:cs typeface="Garet Light"/>
                <a:sym typeface="Garet Light"/>
              </a:rPr>
              <a:t>글로벌시대의</a:t>
            </a:r>
            <a:r>
              <a:rPr lang="en-US" sz="3600" b="1" dirty="0">
                <a:latin typeface="+mj-lt"/>
                <a:ea typeface="Garet Light"/>
                <a:cs typeface="Garet Light"/>
                <a:sym typeface="Garet Light"/>
              </a:rPr>
              <a:t> </a:t>
            </a:r>
            <a:r>
              <a:rPr lang="en-US" sz="3600" b="1" dirty="0" err="1">
                <a:latin typeface="+mj-lt"/>
                <a:ea typeface="Garet Light"/>
                <a:cs typeface="Garet Light"/>
                <a:sym typeface="Garet Light"/>
              </a:rPr>
              <a:t>종교와</a:t>
            </a:r>
            <a:r>
              <a:rPr lang="en-US" sz="3600" b="1" dirty="0">
                <a:latin typeface="+mj-lt"/>
                <a:ea typeface="Garet Light"/>
                <a:cs typeface="Garet Light"/>
                <a:sym typeface="Garet Light"/>
              </a:rPr>
              <a:t> </a:t>
            </a:r>
            <a:r>
              <a:rPr lang="en-US" sz="3600" b="1" dirty="0" err="1">
                <a:latin typeface="+mj-lt"/>
                <a:ea typeface="Garet Light"/>
                <a:cs typeface="Garet Light"/>
                <a:sym typeface="Garet Light"/>
              </a:rPr>
              <a:t>문화</a:t>
            </a:r>
            <a:endParaRPr lang="en-US" sz="3600" b="1" dirty="0">
              <a:latin typeface="+mj-lt"/>
              <a:ea typeface="Garet Light"/>
              <a:cs typeface="Garet Light"/>
              <a:sym typeface="Gare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52832" y="3997496"/>
            <a:ext cx="10773446" cy="134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348"/>
              </a:lnSpc>
              <a:spcBef>
                <a:spcPct val="0"/>
              </a:spcBef>
            </a:pPr>
            <a:r>
              <a:rPr lang="en-US" sz="11984" b="1" spc="-946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남존여비</a:t>
            </a:r>
            <a:endParaRPr lang="en-US" sz="11984" b="1" spc="-946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3" name="AutoShape 3"/>
          <p:cNvSpPr/>
          <p:nvPr/>
        </p:nvSpPr>
        <p:spPr>
          <a:xfrm>
            <a:off x="-585133" y="8805859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sp>
        <p:nvSpPr>
          <p:cNvPr id="4" name="AutoShape 4"/>
          <p:cNvSpPr/>
          <p:nvPr/>
        </p:nvSpPr>
        <p:spPr>
          <a:xfrm>
            <a:off x="-585133" y="93345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sp>
        <p:nvSpPr>
          <p:cNvPr id="5" name="Freeform 5"/>
          <p:cNvSpPr/>
          <p:nvPr/>
        </p:nvSpPr>
        <p:spPr>
          <a:xfrm>
            <a:off x="823462" y="1804863"/>
            <a:ext cx="793103" cy="1082734"/>
          </a:xfrm>
          <a:custGeom>
            <a:avLst/>
            <a:gdLst/>
            <a:ahLst/>
            <a:cxnLst/>
            <a:rect l="l" t="t" r="r" b="b"/>
            <a:pathLst>
              <a:path w="793103" h="1082734">
                <a:moveTo>
                  <a:pt x="0" y="0"/>
                </a:moveTo>
                <a:lnTo>
                  <a:pt x="793103" y="0"/>
                </a:lnTo>
                <a:lnTo>
                  <a:pt x="793103" y="1082734"/>
                </a:lnTo>
                <a:lnTo>
                  <a:pt x="0" y="10827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6" name="Freeform 6"/>
          <p:cNvSpPr/>
          <p:nvPr/>
        </p:nvSpPr>
        <p:spPr>
          <a:xfrm>
            <a:off x="797465" y="3642387"/>
            <a:ext cx="793103" cy="1145275"/>
          </a:xfrm>
          <a:custGeom>
            <a:avLst/>
            <a:gdLst/>
            <a:ahLst/>
            <a:cxnLst/>
            <a:rect l="l" t="t" r="r" b="b"/>
            <a:pathLst>
              <a:path w="793103" h="1145275">
                <a:moveTo>
                  <a:pt x="0" y="0"/>
                </a:moveTo>
                <a:lnTo>
                  <a:pt x="793102" y="0"/>
                </a:lnTo>
                <a:lnTo>
                  <a:pt x="793102" y="1145275"/>
                </a:lnTo>
                <a:lnTo>
                  <a:pt x="0" y="1145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7" name="Freeform 7"/>
          <p:cNvSpPr/>
          <p:nvPr/>
        </p:nvSpPr>
        <p:spPr>
          <a:xfrm>
            <a:off x="692640" y="7499835"/>
            <a:ext cx="1002752" cy="1310786"/>
          </a:xfrm>
          <a:custGeom>
            <a:avLst/>
            <a:gdLst/>
            <a:ahLst/>
            <a:cxnLst/>
            <a:rect l="l" t="t" r="r" b="b"/>
            <a:pathLst>
              <a:path w="1002752" h="1310786">
                <a:moveTo>
                  <a:pt x="0" y="0"/>
                </a:moveTo>
                <a:lnTo>
                  <a:pt x="1002752" y="0"/>
                </a:lnTo>
                <a:lnTo>
                  <a:pt x="1002752" y="1310786"/>
                </a:lnTo>
                <a:lnTo>
                  <a:pt x="0" y="13107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8" name="Freeform 8"/>
          <p:cNvSpPr/>
          <p:nvPr/>
        </p:nvSpPr>
        <p:spPr>
          <a:xfrm>
            <a:off x="554626" y="5690004"/>
            <a:ext cx="1061939" cy="1140338"/>
          </a:xfrm>
          <a:custGeom>
            <a:avLst/>
            <a:gdLst/>
            <a:ahLst/>
            <a:cxnLst/>
            <a:rect l="l" t="t" r="r" b="b"/>
            <a:pathLst>
              <a:path w="1061939" h="1140338">
                <a:moveTo>
                  <a:pt x="0" y="0"/>
                </a:moveTo>
                <a:lnTo>
                  <a:pt x="1061939" y="0"/>
                </a:lnTo>
                <a:lnTo>
                  <a:pt x="1061939" y="1140338"/>
                </a:lnTo>
                <a:lnTo>
                  <a:pt x="0" y="11403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grpSp>
        <p:nvGrpSpPr>
          <p:cNvPr id="9" name="Group 9"/>
          <p:cNvGrpSpPr/>
          <p:nvPr/>
        </p:nvGrpSpPr>
        <p:grpSpPr>
          <a:xfrm>
            <a:off x="2332474" y="2154025"/>
            <a:ext cx="627148" cy="531721"/>
            <a:chOff x="0" y="0"/>
            <a:chExt cx="958672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8672" cy="812800"/>
            </a:xfrm>
            <a:custGeom>
              <a:avLst/>
              <a:gdLst/>
              <a:ahLst/>
              <a:cxnLst/>
              <a:rect l="l" t="t" r="r" b="b"/>
              <a:pathLst>
                <a:path w="958672" h="812800">
                  <a:moveTo>
                    <a:pt x="958672" y="406400"/>
                  </a:moveTo>
                  <a:lnTo>
                    <a:pt x="552272" y="0"/>
                  </a:lnTo>
                  <a:lnTo>
                    <a:pt x="55227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52272" y="609600"/>
                  </a:lnTo>
                  <a:lnTo>
                    <a:pt x="552272" y="812800"/>
                  </a:lnTo>
                  <a:lnTo>
                    <a:pt x="958672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ore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5100"/>
              <a:ext cx="85707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7918" y="653945"/>
            <a:ext cx="10036443" cy="150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8"/>
              </a:lnSpc>
            </a:pPr>
            <a:r>
              <a:rPr lang="en-US" sz="5808" b="1" spc="-458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남존여비대한  각  종교별 입장</a:t>
            </a:r>
          </a:p>
          <a:p>
            <a:pPr marL="0" lvl="0" indent="0" algn="l">
              <a:lnSpc>
                <a:spcPts val="5808"/>
              </a:lnSpc>
              <a:spcBef>
                <a:spcPct val="0"/>
              </a:spcBef>
            </a:pPr>
            <a:endParaRPr lang="en-US" sz="5808" b="1" spc="-458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15757" y="2106400"/>
            <a:ext cx="14148781" cy="54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평등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교리와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달리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위계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흔적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존재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최근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성평등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재해석·비구니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리더십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논의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확산</a:t>
            </a:r>
            <a:endParaRPr lang="en-US" sz="31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59622" y="3927721"/>
            <a:ext cx="12765458" cy="54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평등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강조하나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전통은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남성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중심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최근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상호복종·여성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리더십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확대</a:t>
            </a:r>
            <a:endParaRPr lang="en-US" sz="3199" b="1" dirty="0">
              <a:solidFill>
                <a:srgbClr val="FF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66422" y="5972200"/>
            <a:ext cx="10744423" cy="54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남성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보호자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규범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있으나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3199" i="1" u="sng" dirty="0" err="1">
                <a:latin typeface="Garet"/>
                <a:ea typeface="Garet"/>
                <a:cs typeface="Garet"/>
                <a:sym typeface="Garet"/>
              </a:rPr>
              <a:t>여성</a:t>
            </a:r>
            <a:r>
              <a:rPr lang="en-US" sz="3199" i="1" u="sng" dirty="0"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i="1" u="sng" dirty="0" err="1">
                <a:latin typeface="Garet"/>
                <a:ea typeface="Garet"/>
                <a:cs typeface="Garet"/>
                <a:sym typeface="Garet"/>
              </a:rPr>
              <a:t>참여·이슬람</a:t>
            </a:r>
            <a:r>
              <a:rPr lang="en-US" sz="3199" i="1" u="sng" dirty="0"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i="1" u="sng" dirty="0" err="1">
                <a:latin typeface="Garet"/>
                <a:ea typeface="Garet"/>
                <a:cs typeface="Garet"/>
                <a:sym typeface="Garet"/>
              </a:rPr>
              <a:t>페미니즘</a:t>
            </a:r>
            <a:r>
              <a:rPr lang="en-US" sz="3199" i="1" u="sng" dirty="0"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i="1" u="sng" dirty="0" err="1">
                <a:latin typeface="Garet"/>
                <a:ea typeface="Garet"/>
                <a:cs typeface="Garet"/>
                <a:sym typeface="Garet"/>
              </a:rPr>
              <a:t>확산</a:t>
            </a:r>
            <a:endParaRPr lang="en-US" sz="3199" i="1" u="sng" dirty="0"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60858" y="7828716"/>
            <a:ext cx="12489104" cy="54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전통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가부장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규범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존재</a:t>
            </a:r>
            <a:r>
              <a:rPr lang="en-US" sz="31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현대엔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여성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권리·교육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확대와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전통</a:t>
            </a:r>
            <a:r>
              <a:rPr lang="en-US" sz="31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재검토</a:t>
            </a:r>
            <a:endParaRPr lang="en-US" sz="3199" b="1" dirty="0">
              <a:solidFill>
                <a:srgbClr val="FF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2332474" y="3923652"/>
            <a:ext cx="627148" cy="531721"/>
            <a:chOff x="0" y="0"/>
            <a:chExt cx="958672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8672" cy="812800"/>
            </a:xfrm>
            <a:custGeom>
              <a:avLst/>
              <a:gdLst/>
              <a:ahLst/>
              <a:cxnLst/>
              <a:rect l="l" t="t" r="r" b="b"/>
              <a:pathLst>
                <a:path w="958672" h="812800">
                  <a:moveTo>
                    <a:pt x="958672" y="406400"/>
                  </a:moveTo>
                  <a:lnTo>
                    <a:pt x="552272" y="0"/>
                  </a:lnTo>
                  <a:lnTo>
                    <a:pt x="55227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52272" y="609600"/>
                  </a:lnTo>
                  <a:lnTo>
                    <a:pt x="552272" y="812800"/>
                  </a:lnTo>
                  <a:lnTo>
                    <a:pt x="958672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ore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5100"/>
              <a:ext cx="85707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332474" y="6019825"/>
            <a:ext cx="627148" cy="531721"/>
            <a:chOff x="0" y="0"/>
            <a:chExt cx="958672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8672" cy="812800"/>
            </a:xfrm>
            <a:custGeom>
              <a:avLst/>
              <a:gdLst/>
              <a:ahLst/>
              <a:cxnLst/>
              <a:rect l="l" t="t" r="r" b="b"/>
              <a:pathLst>
                <a:path w="958672" h="812800">
                  <a:moveTo>
                    <a:pt x="958672" y="406400"/>
                  </a:moveTo>
                  <a:lnTo>
                    <a:pt x="552272" y="0"/>
                  </a:lnTo>
                  <a:lnTo>
                    <a:pt x="55227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52272" y="609600"/>
                  </a:lnTo>
                  <a:lnTo>
                    <a:pt x="552272" y="812800"/>
                  </a:lnTo>
                  <a:lnTo>
                    <a:pt x="958672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ore-VN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100"/>
              <a:ext cx="85707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332474" y="7914880"/>
            <a:ext cx="627148" cy="531721"/>
            <a:chOff x="0" y="0"/>
            <a:chExt cx="958672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8672" cy="812800"/>
            </a:xfrm>
            <a:custGeom>
              <a:avLst/>
              <a:gdLst/>
              <a:ahLst/>
              <a:cxnLst/>
              <a:rect l="l" t="t" r="r" b="b"/>
              <a:pathLst>
                <a:path w="958672" h="812800">
                  <a:moveTo>
                    <a:pt x="958672" y="406400"/>
                  </a:moveTo>
                  <a:lnTo>
                    <a:pt x="552272" y="0"/>
                  </a:lnTo>
                  <a:lnTo>
                    <a:pt x="55227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552272" y="609600"/>
                  </a:lnTo>
                  <a:lnTo>
                    <a:pt x="552272" y="812800"/>
                  </a:lnTo>
                  <a:lnTo>
                    <a:pt x="958672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ore-V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65100"/>
              <a:ext cx="85707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3" name="AutoShape 3"/>
          <p:cNvSpPr/>
          <p:nvPr/>
        </p:nvSpPr>
        <p:spPr>
          <a:xfrm>
            <a:off x="-585133" y="8805859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sp>
        <p:nvSpPr>
          <p:cNvPr id="4" name="AutoShape 4"/>
          <p:cNvSpPr/>
          <p:nvPr/>
        </p:nvSpPr>
        <p:spPr>
          <a:xfrm>
            <a:off x="-585133" y="93345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grpSp>
        <p:nvGrpSpPr>
          <p:cNvPr id="5" name="Group 5"/>
          <p:cNvGrpSpPr/>
          <p:nvPr/>
        </p:nvGrpSpPr>
        <p:grpSpPr>
          <a:xfrm>
            <a:off x="9144000" y="1728270"/>
            <a:ext cx="6830459" cy="683045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t="-18600" b="-18600"/>
              </a:stretch>
            </a:blipFill>
          </p:spPr>
          <p:txBody>
            <a:bodyPr/>
            <a:lstStyle/>
            <a:p>
              <a:endParaRPr lang="ko-Kore-VN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59312" y="4397905"/>
            <a:ext cx="7203393" cy="160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8" b="1" spc="-4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해결</a:t>
            </a:r>
            <a:r>
              <a:rPr lang="en-US" sz="6208" b="1" spc="-4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6208" b="1" spc="-4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방안과</a:t>
            </a:r>
            <a:r>
              <a:rPr lang="en-US" sz="6208" b="1" spc="-4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6208" b="1" spc="-4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결론</a:t>
            </a:r>
            <a:endParaRPr lang="en-US" sz="6208" b="1" spc="-490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pPr algn="l">
              <a:lnSpc>
                <a:spcPts val="6208"/>
              </a:lnSpc>
            </a:pPr>
            <a:endParaRPr lang="en-US" sz="6208" b="1" spc="-490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64" b="-3364"/>
            </a:stretch>
          </a:blipFill>
        </p:spPr>
        <p:txBody>
          <a:bodyPr/>
          <a:lstStyle/>
          <a:p>
            <a:endParaRPr lang="ko-Kore-VN" dirty="0"/>
          </a:p>
        </p:txBody>
      </p:sp>
      <p:sp>
        <p:nvSpPr>
          <p:cNvPr id="3" name="TextBox 3"/>
          <p:cNvSpPr txBox="1"/>
          <p:nvPr/>
        </p:nvSpPr>
        <p:spPr>
          <a:xfrm>
            <a:off x="818760" y="2818559"/>
            <a:ext cx="17554665" cy="489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가정</a:t>
            </a:r>
            <a:r>
              <a:rPr lang="en-US" sz="3600" b="1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 : </a:t>
            </a:r>
          </a:p>
          <a:p>
            <a:pPr marL="734053" lvl="1" indent="-367026">
              <a:lnSpc>
                <a:spcPts val="4759"/>
              </a:lnSpc>
              <a:buFont typeface="Arial"/>
              <a:buChar char="•"/>
            </a:pPr>
            <a:r>
              <a:rPr lang="ko-KR" altLang="en-US" sz="3600" b="1" i="1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가사</a:t>
            </a:r>
            <a:r>
              <a:rPr lang="en-US" altLang="ko-KR" sz="3600" b="1" i="1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- </a:t>
            </a:r>
            <a:r>
              <a:rPr lang="ko-KR" altLang="en-US" sz="3600" b="1" i="1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양육을 함께</a:t>
            </a: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하며 성평등한 역할 분담 실천</a:t>
            </a:r>
            <a:endParaRPr lang="en-US" altLang="ko-KR" sz="3600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367027" lvl="1">
              <a:lnSpc>
                <a:spcPts val="4759"/>
              </a:lnSpc>
            </a:pPr>
            <a:r>
              <a:rPr lang="en-US" sz="3600" b="1" u="none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u="none" dirty="0" err="1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교육</a:t>
            </a:r>
            <a:r>
              <a:rPr lang="en-US" sz="3600" b="1" u="none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 :</a:t>
            </a:r>
          </a:p>
          <a:p>
            <a:pPr marL="734053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성평등</a:t>
            </a:r>
            <a:r>
              <a:rPr lang="en-US" altLang="ko-KR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- </a:t>
            </a: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성인지 </a:t>
            </a:r>
            <a:r>
              <a:rPr lang="ko-KR" altLang="en-US" sz="3600" b="1" i="1" u="sng" dirty="0">
                <a:latin typeface="Garet Bold"/>
                <a:ea typeface="Garet Bold"/>
                <a:cs typeface="Garet Bold"/>
                <a:sym typeface="Garet Bold"/>
              </a:rPr>
              <a:t>교육 강화로 </a:t>
            </a: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인식 개선</a:t>
            </a:r>
            <a:endParaRPr lang="vi-VN" altLang="ko-KR" sz="3600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367027" lvl="1">
              <a:lnSpc>
                <a:spcPts val="4759"/>
              </a:lnSpc>
              <a:spcBef>
                <a:spcPct val="0"/>
              </a:spcBef>
            </a:pPr>
            <a:r>
              <a:rPr lang="en-US" sz="3600" b="1" u="none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u="none" dirty="0" err="1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법률</a:t>
            </a:r>
            <a:r>
              <a:rPr lang="en-US" sz="3600" b="1" u="none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: </a:t>
            </a:r>
          </a:p>
          <a:p>
            <a:pPr marL="734053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ko-KR" altLang="en-US" sz="3600" b="1" i="1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성차별 금지</a:t>
            </a: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와 </a:t>
            </a:r>
            <a:r>
              <a:rPr lang="ko-KR" altLang="en-US" sz="3600" b="1" i="1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여성 권리 보호 </a:t>
            </a: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제도 강화</a:t>
            </a:r>
            <a:endParaRPr lang="vi-VN" altLang="ko-KR" sz="3600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marL="367027" lvl="1">
              <a:lnSpc>
                <a:spcPts val="4759"/>
              </a:lnSpc>
              <a:spcBef>
                <a:spcPct val="0"/>
              </a:spcBef>
            </a:pPr>
            <a:r>
              <a:rPr lang="en-US" sz="3600" b="1" u="none" dirty="0" err="1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사회</a:t>
            </a:r>
            <a:r>
              <a:rPr lang="en-US" sz="3600" b="1" u="none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 : </a:t>
            </a:r>
          </a:p>
          <a:p>
            <a:pPr marL="824227" lvl="1" indent="-457200">
              <a:lnSpc>
                <a:spcPts val="47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3600" b="1" dirty="0"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성인지 캠페인 확대</a:t>
            </a:r>
            <a:r>
              <a:rPr lang="en-US" altLang="ko-KR" sz="3600" b="1" i="1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, </a:t>
            </a:r>
            <a:r>
              <a:rPr lang="ko-KR" altLang="en-US" sz="3600" b="1" i="1" u="sng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여성 리더십 </a:t>
            </a:r>
            <a:r>
              <a:rPr lang="ko-KR" altLang="en-US" sz="36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참여 장려</a:t>
            </a:r>
            <a:endParaRPr lang="en-US" sz="3600" b="1" u="none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8760" y="1028700"/>
            <a:ext cx="6118024" cy="6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6"/>
              </a:lnSpc>
              <a:spcBef>
                <a:spcPct val="0"/>
              </a:spcBef>
            </a:pPr>
            <a:r>
              <a:rPr lang="en-US" sz="6600" b="1" spc="-474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해결</a:t>
            </a:r>
            <a:r>
              <a:rPr lang="en-US" sz="6600" b="1" spc="-474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6600" b="1" spc="-474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방안과</a:t>
            </a:r>
            <a:r>
              <a:rPr lang="en-US" sz="6600" b="1" u="none" spc="-474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6600" b="1" u="none" spc="-474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결론</a:t>
            </a:r>
            <a:endParaRPr lang="en-US" sz="6600" b="1" u="none" spc="-474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  <p:pic>
        <p:nvPicPr>
          <p:cNvPr id="1026" name="Picture 2" descr="Sexuality &amp; Gender 'Education' in Schools - Family First NZ">
            <a:extLst>
              <a:ext uri="{FF2B5EF4-FFF2-40B4-BE49-F238E27FC236}">
                <a16:creationId xmlns:a16="http://schemas.microsoft.com/office/drawing/2014/main" id="{E6642E93-1301-F4AA-5298-5A90F119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996" y="194016"/>
            <a:ext cx="5113867" cy="2876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tate of Women's Rights | Human Rights Watch">
            <a:extLst>
              <a:ext uri="{FF2B5EF4-FFF2-40B4-BE49-F238E27FC236}">
                <a16:creationId xmlns:a16="http://schemas.microsoft.com/office/drawing/2014/main" id="{40E19B08-AF43-D4C1-AAAF-D9166F2A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820" y="2756241"/>
            <a:ext cx="6257625" cy="4141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oups worldwide run impactful International Women's Day awareness raising  campaigns">
            <a:extLst>
              <a:ext uri="{FF2B5EF4-FFF2-40B4-BE49-F238E27FC236}">
                <a16:creationId xmlns:a16="http://schemas.microsoft.com/office/drawing/2014/main" id="{CE8C64F8-9AB1-C837-7DDE-1C74A6BD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67" y="6765316"/>
            <a:ext cx="3949700" cy="3246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4" name="TextBox 4"/>
          <p:cNvSpPr txBox="1"/>
          <p:nvPr/>
        </p:nvSpPr>
        <p:spPr>
          <a:xfrm>
            <a:off x="6084988" y="2705100"/>
            <a:ext cx="6118024" cy="66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6"/>
              </a:lnSpc>
              <a:spcBef>
                <a:spcPct val="0"/>
              </a:spcBef>
            </a:pPr>
            <a:r>
              <a:rPr lang="en-US" sz="6008" b="1" spc="-474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해결</a:t>
            </a:r>
            <a:r>
              <a:rPr lang="en-US" sz="6008" b="1" spc="-474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6008" b="1" spc="-474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방안과</a:t>
            </a:r>
            <a:r>
              <a:rPr lang="en-US" sz="6008" b="1" u="none" spc="-474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6008" b="1" u="none" spc="-474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결론</a:t>
            </a:r>
            <a:endParaRPr lang="en-US" sz="6008" b="1" u="none" spc="-474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B11AD80-7B82-643B-EDE9-EE42822A2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94555"/>
              </p:ext>
            </p:extLst>
          </p:nvPr>
        </p:nvGraphicFramePr>
        <p:xfrm>
          <a:off x="786103" y="4686300"/>
          <a:ext cx="16383000" cy="4477528"/>
        </p:xfrm>
        <a:graphic>
          <a:graphicData uri="http://schemas.openxmlformats.org/drawingml/2006/table">
            <a:tbl>
              <a:tblPr/>
              <a:tblGrid>
                <a:gridCol w="8191500">
                  <a:extLst>
                    <a:ext uri="{9D8B030D-6E8A-4147-A177-3AD203B41FA5}">
                      <a16:colId xmlns:a16="http://schemas.microsoft.com/office/drawing/2014/main" val="1640056851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2376872416"/>
                    </a:ext>
                  </a:extLst>
                </a:gridCol>
              </a:tblGrid>
              <a:tr h="8955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sz="3600" b="1" dirty="0">
                          <a:latin typeface="+mj-lt"/>
                          <a:ea typeface="+mj-ea"/>
                        </a:rPr>
                        <a:t>종교의 역할</a:t>
                      </a:r>
                      <a:r>
                        <a:rPr lang="en-US" altLang="ko-KR" sz="3600" b="1" dirty="0">
                          <a:latin typeface="+mj-lt"/>
                          <a:ea typeface="+mj-ea"/>
                        </a:rPr>
                        <a:t> </a:t>
                      </a:r>
                      <a:r>
                        <a:rPr lang="ko-Kore-VN" sz="3600" dirty="0"/>
                        <a:t>✝️ 🕉️ ☸️ </a:t>
                      </a:r>
                      <a:endParaRPr lang="ko-KR" altLang="en-US" sz="3600" dirty="0">
                        <a:latin typeface="+mj-lt"/>
                        <a:ea typeface="+mj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sz="3600" b="1" dirty="0">
                          <a:latin typeface="+mn-lt"/>
                          <a:ea typeface="+mj-ea"/>
                        </a:rPr>
                        <a:t>전통과 인권 운동</a:t>
                      </a:r>
                      <a:r>
                        <a:rPr lang="en-US" altLang="ko-KR" sz="3600" b="1" dirty="0">
                          <a:latin typeface="+mn-lt"/>
                          <a:ea typeface="+mj-ea"/>
                        </a:rPr>
                        <a:t> </a:t>
                      </a:r>
                      <a:r>
                        <a:rPr lang="ko-Kore-VN" sz="3600" dirty="0"/>
                        <a:t>⚖️ 🤝</a:t>
                      </a:r>
                      <a:endParaRPr lang="ko-KR" altLang="en-US" sz="3600" dirty="0">
                        <a:latin typeface="+mn-lt"/>
                        <a:ea typeface="+mj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20861"/>
                  </a:ext>
                </a:extLst>
              </a:tr>
              <a:tr h="358202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ko-KR" sz="3200" dirty="0"/>
                        <a:t>- </a:t>
                      </a:r>
                      <a:r>
                        <a:rPr lang="ko-KR" altLang="en-US" sz="3200" dirty="0">
                          <a:latin typeface="+mn-lt"/>
                          <a:ea typeface="+mj-ea"/>
                        </a:rPr>
                        <a:t>교리를 성평등의 관점에서 재해석하고 </a:t>
                      </a:r>
                      <a:r>
                        <a:rPr lang="ko-KR" altLang="en-US" sz="3200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여성의 리더십과 </a:t>
                      </a:r>
                      <a:r>
                        <a:rPr lang="ko-KR" altLang="en-US" sz="3200" dirty="0">
                          <a:latin typeface="+mn-lt"/>
                          <a:ea typeface="+mj-ea"/>
                        </a:rPr>
                        <a:t>참여 확대</a:t>
                      </a:r>
                      <a:endParaRPr lang="en-US" altLang="ko-KR" sz="3200" dirty="0">
                        <a:latin typeface="+mn-lt"/>
                        <a:ea typeface="+mj-ea"/>
                      </a:endParaRPr>
                    </a:p>
                    <a:p>
                      <a:pPr algn="l">
                        <a:buNone/>
                      </a:pPr>
                      <a:r>
                        <a:rPr lang="vi-VN" altLang="ko-KR" sz="3200" dirty="0">
                          <a:latin typeface="+mn-lt"/>
                          <a:ea typeface="+mj-ea"/>
                        </a:rPr>
                        <a:t>- </a:t>
                      </a:r>
                      <a:r>
                        <a:rPr lang="ko-KR" altLang="en-US" sz="3200" dirty="0">
                          <a:latin typeface="+mn-lt"/>
                          <a:ea typeface="+mj-ea"/>
                        </a:rPr>
                        <a:t>종교는 사람들의 의식과 가치관에 </a:t>
                      </a:r>
                      <a:r>
                        <a:rPr lang="ko-KR" altLang="en-US" sz="3200" i="1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a:t>영향을 미쳐 성평등을 촉진하는 중요한 역할 수행</a:t>
                      </a:r>
                      <a:endParaRPr lang="en-US" altLang="ko-KR" sz="3200" i="1" dirty="0">
                        <a:solidFill>
                          <a:srgbClr val="FF0000"/>
                        </a:solidFill>
                        <a:latin typeface="+mn-lt"/>
                        <a:ea typeface="+mj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ko-KR" sz="3200" dirty="0"/>
                        <a:t>- </a:t>
                      </a:r>
                      <a:r>
                        <a:rPr lang="ko-KR" altLang="en-US" sz="3200" dirty="0"/>
                        <a:t>전통의 긍정적 요소는 계승하고</a:t>
                      </a:r>
                      <a:r>
                        <a:rPr lang="en-US" altLang="ko-KR" sz="3200" dirty="0"/>
                        <a:t>, </a:t>
                      </a:r>
                      <a:r>
                        <a:rPr lang="ko-KR" altLang="en-US" sz="3200" b="1" u="sng" dirty="0"/>
                        <a:t>성차별적 고정관념은 버린다</a:t>
                      </a:r>
                      <a:endParaRPr lang="en-US" altLang="ko-KR" sz="3200" b="1" u="sng" dirty="0"/>
                    </a:p>
                    <a:p>
                      <a:pPr algn="l">
                        <a:buNone/>
                      </a:pPr>
                      <a:r>
                        <a:rPr lang="vi-VN" altLang="ko-KR" sz="3200" dirty="0"/>
                        <a:t>- </a:t>
                      </a:r>
                      <a:r>
                        <a:rPr lang="ko-KR" altLang="en-US" sz="3200" dirty="0"/>
                        <a:t>인권 운동은 법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교육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사회 전반에서 </a:t>
                      </a:r>
                      <a:r>
                        <a:rPr lang="ko-KR" altLang="en-US" sz="3200" b="1" i="1" dirty="0"/>
                        <a:t>남녀의 동등한 권리와 기회 확대</a:t>
                      </a:r>
                      <a:r>
                        <a:rPr lang="ko-KR" altLang="en-US" sz="3200" dirty="0"/>
                        <a:t>에 기여</a:t>
                      </a:r>
                      <a:endParaRPr lang="en-US" altLang="ko-K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6697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04724"/>
              </p:ext>
            </p:extLst>
          </p:nvPr>
        </p:nvGraphicFramePr>
        <p:xfrm>
          <a:off x="7230341" y="1538287"/>
          <a:ext cx="8386265" cy="8054911"/>
        </p:xfrm>
        <a:graphic>
          <a:graphicData uri="http://schemas.openxmlformats.org/drawingml/2006/table">
            <a:tbl>
              <a:tblPr/>
              <a:tblGrid>
                <a:gridCol w="838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2339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성평등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–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지속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가능한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i="1" dirty="0" err="1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발전의</a:t>
                      </a:r>
                      <a:r>
                        <a:rPr lang="en-US" sz="4499" i="1" dirty="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i="1" dirty="0" err="1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열쇠이다</a:t>
                      </a:r>
                      <a:endParaRPr lang="en-US" sz="1100" i="1" dirty="0">
                        <a:solidFill>
                          <a:srgbClr val="FF0000"/>
                        </a:solidFill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74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“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새가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두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날개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남성과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여성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)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로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함께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날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때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비로소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사회가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높이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날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수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있다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.”</a:t>
                      </a:r>
                      <a:endParaRPr lang="en-US" sz="1100" dirty="0"/>
                    </a:p>
                    <a:p>
                      <a:pPr algn="ctr">
                        <a:lnSpc>
                          <a:spcPts val="6299"/>
                        </a:lnSpc>
                      </a:pP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(‘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압둘바하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’ — 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바하이교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- ‘</a:t>
                      </a:r>
                      <a:r>
                        <a:rPr lang="en-US" sz="4499" dirty="0" err="1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Abdu’l-Bahá</a:t>
                      </a:r>
                      <a:r>
                        <a:rPr lang="en-US" sz="4499" dirty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, Bahá’í Faith) 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028700" y="7829356"/>
            <a:ext cx="2611028" cy="1428944"/>
          </a:xfrm>
          <a:custGeom>
            <a:avLst/>
            <a:gdLst/>
            <a:ahLst/>
            <a:cxnLst/>
            <a:rect l="l" t="t" r="r" b="b"/>
            <a:pathLst>
              <a:path w="2611028" h="1428944">
                <a:moveTo>
                  <a:pt x="0" y="0"/>
                </a:moveTo>
                <a:lnTo>
                  <a:pt x="2611028" y="0"/>
                </a:lnTo>
                <a:lnTo>
                  <a:pt x="2611028" y="1428944"/>
                </a:lnTo>
                <a:lnTo>
                  <a:pt x="0" y="1428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5" name="Freeform 5"/>
          <p:cNvSpPr/>
          <p:nvPr/>
        </p:nvSpPr>
        <p:spPr>
          <a:xfrm>
            <a:off x="3100094" y="3767611"/>
            <a:ext cx="4130247" cy="2751777"/>
          </a:xfrm>
          <a:custGeom>
            <a:avLst/>
            <a:gdLst/>
            <a:ahLst/>
            <a:cxnLst/>
            <a:rect l="l" t="t" r="r" b="b"/>
            <a:pathLst>
              <a:path w="4130247" h="2751777">
                <a:moveTo>
                  <a:pt x="0" y="0"/>
                </a:moveTo>
                <a:lnTo>
                  <a:pt x="4130247" y="0"/>
                </a:lnTo>
                <a:lnTo>
                  <a:pt x="4130247" y="2751778"/>
                </a:lnTo>
                <a:lnTo>
                  <a:pt x="0" y="2751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046" t="-25046" r="-25046" b="-25046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6" name="TextBox 6"/>
          <p:cNvSpPr txBox="1"/>
          <p:nvPr/>
        </p:nvSpPr>
        <p:spPr>
          <a:xfrm>
            <a:off x="809316" y="4656492"/>
            <a:ext cx="5660824" cy="79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  <a:spcBef>
                <a:spcPct val="0"/>
              </a:spcBef>
            </a:pPr>
            <a:r>
              <a:rPr lang="en-US" sz="7108" b="1" spc="-56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결론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43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 dirty="0"/>
          </a:p>
        </p:txBody>
      </p:sp>
      <p:sp>
        <p:nvSpPr>
          <p:cNvPr id="3" name="TextBox 3"/>
          <p:cNvSpPr txBox="1"/>
          <p:nvPr/>
        </p:nvSpPr>
        <p:spPr>
          <a:xfrm>
            <a:off x="6172200" y="4830386"/>
            <a:ext cx="7203393" cy="69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2"/>
              </a:lnSpc>
            </a:pPr>
            <a:r>
              <a:rPr lang="en-US" sz="8000" b="1" spc="-4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질문</a:t>
            </a:r>
            <a:r>
              <a:rPr lang="en-US" sz="8000" b="1" spc="-4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&amp;  </a:t>
            </a:r>
            <a:r>
              <a:rPr lang="en-US" sz="8000" b="1" spc="-49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답변</a:t>
            </a:r>
            <a:endParaRPr lang="en-US" sz="8000" b="1" spc="-490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585133" y="93345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DE5E6-BD07-0BA5-1BCC-6B1953565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1166B6-7810-C2B5-D702-246A28CB34A6}"/>
              </a:ext>
            </a:extLst>
          </p:cNvPr>
          <p:cNvSpPr/>
          <p:nvPr/>
        </p:nvSpPr>
        <p:spPr>
          <a:xfrm>
            <a:off x="0" y="3032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0482D7D-ECF1-6F13-3DEE-0588B8F4ADFF}"/>
              </a:ext>
            </a:extLst>
          </p:cNvPr>
          <p:cNvSpPr txBox="1"/>
          <p:nvPr/>
        </p:nvSpPr>
        <p:spPr>
          <a:xfrm>
            <a:off x="1028700" y="1569220"/>
            <a:ext cx="16344900" cy="714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42"/>
              </a:lnSpc>
            </a:pPr>
            <a:r>
              <a:rPr lang="ko-KR" altLang="en-US" sz="6208" b="1" spc="-4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참고문헌</a:t>
            </a:r>
            <a:r>
              <a:rPr lang="en-US" altLang="ko-KR" sz="6208" b="1" spc="-49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:</a:t>
            </a:r>
          </a:p>
          <a:p>
            <a:pPr algn="l">
              <a:lnSpc>
                <a:spcPts val="4842"/>
              </a:lnSpc>
            </a:pPr>
            <a:endParaRPr lang="en-US" altLang="ko-KR" sz="2800" b="1" spc="-490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r>
              <a:rPr lang="ko-Kore-VN" sz="2800" dirty="0">
                <a:latin typeface="+mj-lt"/>
              </a:rPr>
              <a:t>+</a:t>
            </a:r>
            <a:r>
              <a:rPr lang="ko-KR" altLang="en-US" sz="2800" dirty="0">
                <a:latin typeface="+mj-lt"/>
              </a:rPr>
              <a:t>김은경</a:t>
            </a:r>
            <a:r>
              <a:rPr lang="en-US" altLang="ko-KR" sz="2800" dirty="0" err="1">
                <a:latin typeface="+mj-lt"/>
              </a:rPr>
              <a:t>ᆞ</a:t>
            </a:r>
            <a:r>
              <a:rPr lang="ko-KR" altLang="en-US" sz="2800" dirty="0" err="1">
                <a:latin typeface="+mj-lt"/>
              </a:rPr>
              <a:t>심준섭</a:t>
            </a:r>
            <a:r>
              <a:rPr lang="ko-Kore-VN" sz="2800" dirty="0">
                <a:latin typeface="+mj-lt"/>
              </a:rPr>
              <a:t>, “</a:t>
            </a:r>
            <a:r>
              <a:rPr lang="ko-KR" altLang="en-US" sz="2800" dirty="0">
                <a:latin typeface="+mj-lt"/>
              </a:rPr>
              <a:t>국가정책연구</a:t>
            </a:r>
            <a:r>
              <a:rPr lang="ko-Kore-VN" sz="2800" dirty="0">
                <a:latin typeface="+mj-lt"/>
              </a:rPr>
              <a:t>”, </a:t>
            </a:r>
            <a:r>
              <a:rPr lang="ko-KR" altLang="en-US" sz="2800" dirty="0">
                <a:latin typeface="+mj-lt"/>
              </a:rPr>
              <a:t>성역할 태도가 일</a:t>
            </a:r>
            <a:r>
              <a:rPr lang="ko-Kore-VN" sz="2800" dirty="0">
                <a:latin typeface="+mj-lt"/>
              </a:rPr>
              <a:t>-</a:t>
            </a:r>
            <a:r>
              <a:rPr lang="ko-KR" altLang="en-US" sz="2800" dirty="0">
                <a:latin typeface="+mj-lt"/>
              </a:rPr>
              <a:t>가정 양립 갈등에 미치는 효과</a:t>
            </a:r>
            <a:r>
              <a:rPr lang="ko-Kore-VN" sz="2800" dirty="0">
                <a:latin typeface="+mj-lt"/>
              </a:rPr>
              <a:t>, </a:t>
            </a:r>
            <a:r>
              <a:rPr lang="ko-KR" altLang="en-US" sz="2800" dirty="0">
                <a:latin typeface="+mj-lt"/>
              </a:rPr>
              <a:t>제</a:t>
            </a:r>
            <a:r>
              <a:rPr lang="ko-Kore-VN" sz="2800" dirty="0">
                <a:latin typeface="+mj-lt"/>
              </a:rPr>
              <a:t>30</a:t>
            </a:r>
            <a:r>
              <a:rPr lang="ko-KR" altLang="en-US" sz="2800" dirty="0">
                <a:latin typeface="+mj-lt"/>
              </a:rPr>
              <a:t>권 제</a:t>
            </a:r>
            <a:r>
              <a:rPr lang="ko-Kore-VN" sz="2800" dirty="0">
                <a:latin typeface="+mj-lt"/>
              </a:rPr>
              <a:t>4</a:t>
            </a:r>
            <a:r>
              <a:rPr lang="ko-KR" altLang="en-US" sz="2800" dirty="0">
                <a:latin typeface="+mj-lt"/>
              </a:rPr>
              <a:t>호</a:t>
            </a:r>
            <a:r>
              <a:rPr lang="ko-Kore-VN" sz="2800" dirty="0">
                <a:latin typeface="+mj-lt"/>
              </a:rPr>
              <a:t>: 323-347</a:t>
            </a:r>
          </a:p>
          <a:p>
            <a:r>
              <a:rPr lang="ko-Kore-VN" sz="2800" dirty="0">
                <a:latin typeface="+mj-lt"/>
              </a:rPr>
              <a:t>+ </a:t>
            </a:r>
            <a:r>
              <a:rPr lang="ko-KR" altLang="en-US" sz="2800" dirty="0" err="1">
                <a:latin typeface="+mj-lt"/>
              </a:rPr>
              <a:t>류경회</a:t>
            </a:r>
            <a:r>
              <a:rPr lang="ko-Kore-VN" sz="2800" dirty="0">
                <a:latin typeface="+mj-lt"/>
              </a:rPr>
              <a:t>, </a:t>
            </a:r>
            <a:r>
              <a:rPr lang="ko-KR" altLang="en-US" sz="2800" dirty="0">
                <a:latin typeface="+mj-lt"/>
              </a:rPr>
              <a:t>인도문화의 이중적 여성상과 힌두 여신 상징체계</a:t>
            </a:r>
            <a:r>
              <a:rPr lang="ko-Kore-VN" sz="2800" dirty="0">
                <a:latin typeface="+mj-lt"/>
              </a:rPr>
              <a:t>, </a:t>
            </a:r>
            <a:r>
              <a:rPr lang="ko-KR" altLang="en-US" sz="2800" dirty="0">
                <a:latin typeface="+mj-lt"/>
              </a:rPr>
              <a:t>종교와 문화 제</a:t>
            </a:r>
            <a:r>
              <a:rPr lang="ko-Kore-VN" sz="2800" dirty="0">
                <a:latin typeface="+mj-lt"/>
              </a:rPr>
              <a:t>4 </a:t>
            </a:r>
            <a:r>
              <a:rPr lang="ko-KR" altLang="en-US" sz="2800" dirty="0">
                <a:latin typeface="+mj-lt"/>
              </a:rPr>
              <a:t>호， 서울대학교 종교문제연구소</a:t>
            </a:r>
            <a:r>
              <a:rPr lang="en-US" altLang="ko-KR" sz="2800" dirty="0">
                <a:latin typeface="+mj-lt"/>
              </a:rPr>
              <a:t>,</a:t>
            </a:r>
            <a:r>
              <a:rPr lang="ko-Kore-VN" sz="2800" dirty="0">
                <a:latin typeface="+mj-lt"/>
              </a:rPr>
              <a:t> 1998.</a:t>
            </a:r>
          </a:p>
          <a:p>
            <a:r>
              <a:rPr lang="ko-Kore-VN" sz="2800" dirty="0">
                <a:latin typeface="+mj-lt"/>
              </a:rPr>
              <a:t>+  </a:t>
            </a:r>
            <a:r>
              <a:rPr lang="ko-KR" altLang="en-US" sz="2800" dirty="0" err="1">
                <a:latin typeface="+mj-lt"/>
              </a:rPr>
              <a:t>구기연</a:t>
            </a:r>
            <a:r>
              <a:rPr lang="ko-Kore-VN" sz="2800" dirty="0">
                <a:latin typeface="+mj-lt"/>
              </a:rPr>
              <a:t> (2022)</a:t>
            </a:r>
            <a:r>
              <a:rPr lang="en-US" altLang="ko-KR" sz="2800" dirty="0">
                <a:latin typeface="+mj-lt"/>
              </a:rPr>
              <a:t>,</a:t>
            </a:r>
            <a:r>
              <a:rPr lang="ko-Kore-VN" sz="2800" dirty="0">
                <a:latin typeface="+mj-lt"/>
              </a:rPr>
              <a:t> </a:t>
            </a:r>
            <a:r>
              <a:rPr lang="ko-KR" altLang="en-US" sz="2800" dirty="0">
                <a:latin typeface="+mj-lt"/>
              </a:rPr>
              <a:t>국제 사회의 여성 인권 규범과 이슬람권 내 페미니즘의 흐름과 동향</a:t>
            </a:r>
            <a:r>
              <a:rPr lang="ko-Kore-VN" sz="2800" dirty="0">
                <a:latin typeface="+mj-lt"/>
              </a:rPr>
              <a:t>: </a:t>
            </a:r>
            <a:r>
              <a:rPr lang="ko-KR" altLang="en-US" sz="2800" dirty="0">
                <a:latin typeface="+mj-lt"/>
              </a:rPr>
              <a:t>아프가니스탄과 이란 사례를 중심으로</a:t>
            </a:r>
            <a:r>
              <a:rPr lang="en-US" altLang="ko-KR" sz="2800" dirty="0">
                <a:latin typeface="+mj-lt"/>
              </a:rPr>
              <a:t>,</a:t>
            </a:r>
            <a:r>
              <a:rPr lang="ko-KR" altLang="en-US" sz="2800" dirty="0">
                <a:latin typeface="+mj-lt"/>
              </a:rPr>
              <a:t> 아시아리뷰</a:t>
            </a:r>
            <a:r>
              <a:rPr lang="ko-Kore-VN" sz="2800" dirty="0">
                <a:latin typeface="+mj-lt"/>
              </a:rPr>
              <a:t>, 12(1), 67 - 98.</a:t>
            </a:r>
          </a:p>
          <a:p>
            <a:r>
              <a:rPr lang="ko-Kore-VN" sz="2800" dirty="0">
                <a:latin typeface="+mj-lt"/>
              </a:rPr>
              <a:t>+ </a:t>
            </a:r>
            <a:r>
              <a:rPr lang="ko-KR" altLang="en-US" sz="2800" dirty="0" err="1">
                <a:latin typeface="+mj-lt"/>
              </a:rPr>
              <a:t>백도수</a:t>
            </a:r>
            <a:r>
              <a:rPr lang="ko-Kore-VN" sz="2800" dirty="0">
                <a:latin typeface="+mj-lt"/>
              </a:rPr>
              <a:t> (2008)</a:t>
            </a:r>
            <a:r>
              <a:rPr lang="en-US" altLang="ko-KR" sz="2800" dirty="0">
                <a:latin typeface="+mj-lt"/>
              </a:rPr>
              <a:t>,</a:t>
            </a:r>
            <a:r>
              <a:rPr lang="ko-Kore-VN" sz="2800" dirty="0">
                <a:latin typeface="+mj-lt"/>
              </a:rPr>
              <a:t> </a:t>
            </a:r>
            <a:r>
              <a:rPr lang="ko-KR" altLang="en-US" sz="2800" dirty="0">
                <a:latin typeface="+mj-lt"/>
              </a:rPr>
              <a:t>불교여성관의 대립구조에 대한 연구</a:t>
            </a:r>
            <a:r>
              <a:rPr lang="ko-Kore-VN" sz="2800" dirty="0">
                <a:latin typeface="+mj-lt"/>
              </a:rPr>
              <a:t> - </a:t>
            </a:r>
            <a:r>
              <a:rPr lang="ko-KR" altLang="en-US" sz="2800" dirty="0">
                <a:latin typeface="+mj-lt"/>
              </a:rPr>
              <a:t>양성평등과 차별을 중심으로</a:t>
            </a:r>
            <a:r>
              <a:rPr lang="ko-Kore-VN" sz="2800" dirty="0">
                <a:latin typeface="+mj-lt"/>
              </a:rPr>
              <a:t> - </a:t>
            </a:r>
            <a:r>
              <a:rPr lang="ko-KR" altLang="en-US" sz="2800" dirty="0">
                <a:latin typeface="+mj-lt"/>
              </a:rPr>
              <a:t>젠더와 문화</a:t>
            </a:r>
            <a:r>
              <a:rPr lang="ko-Kore-VN" sz="2800" dirty="0">
                <a:latin typeface="+mj-lt"/>
              </a:rPr>
              <a:t>, 1(1), 121 – 153</a:t>
            </a:r>
            <a:r>
              <a:rPr lang="ko-KR" altLang="en-US" sz="2800" dirty="0">
                <a:latin typeface="+mj-lt"/>
              </a:rPr>
              <a:t> </a:t>
            </a:r>
            <a:endParaRPr lang="en-US" altLang="ko-KR" sz="2800" dirty="0">
              <a:latin typeface="+mj-lt"/>
            </a:endParaRPr>
          </a:p>
          <a:p>
            <a:r>
              <a:rPr lang="en-US" altLang="ko-KR" sz="2800" dirty="0">
                <a:latin typeface="+mj-lt"/>
              </a:rPr>
              <a:t>+</a:t>
            </a:r>
            <a:r>
              <a:rPr lang="ko-KR" altLang="en-US" sz="2800" dirty="0">
                <a:latin typeface="+mj-lt"/>
              </a:rPr>
              <a:t> 보고서 자료</a:t>
            </a:r>
            <a:r>
              <a:rPr lang="en-US" altLang="ko-KR" sz="2800" dirty="0">
                <a:latin typeface="+mj-lt"/>
              </a:rPr>
              <a:t>:</a:t>
            </a:r>
            <a:r>
              <a:rPr lang="ko-KR" alt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  <a:hlinkClick r:id="rId3"/>
              </a:rPr>
              <a:t>https://eige.europa.eu/publications-resources/toolkits-guides/gender-equality-index-2019-report/uneven-impact-family-life-women-and-men</a:t>
            </a:r>
            <a:r>
              <a:rPr lang="ko-KR" altLang="en-US" sz="2800" dirty="0">
                <a:latin typeface="+mj-lt"/>
              </a:rPr>
              <a:t>  </a:t>
            </a:r>
            <a:endParaRPr lang="en-US" altLang="ko-KR" sz="2800" dirty="0">
              <a:latin typeface="+mj-lt"/>
            </a:endParaRPr>
          </a:p>
          <a:p>
            <a:r>
              <a:rPr lang="en-US" altLang="ko-KR" sz="2800" dirty="0">
                <a:latin typeface="+mj-lt"/>
              </a:rPr>
              <a:t>+</a:t>
            </a:r>
            <a:r>
              <a:rPr lang="ko-KR" altLang="en-US" sz="2800" dirty="0">
                <a:latin typeface="+mj-lt"/>
              </a:rPr>
              <a:t> 원인자료</a:t>
            </a:r>
            <a:r>
              <a:rPr lang="en-US" altLang="ko-KR" sz="2800" dirty="0">
                <a:latin typeface="+mj-lt"/>
              </a:rPr>
              <a:t>:</a:t>
            </a:r>
            <a:r>
              <a:rPr lang="ko-KR" altLang="en-US" sz="2800" dirty="0">
                <a:latin typeface="+mj-lt"/>
              </a:rPr>
              <a:t>  </a:t>
            </a:r>
            <a:r>
              <a:rPr lang="vi-VN" sz="2800" dirty="0">
                <a:latin typeface="+mj-lt"/>
                <a:hlinkClick r:id="rId4"/>
              </a:rPr>
              <a:t>https://www.koreatimes.co.kr/lifestyle/people-events/20250306/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international-womens-day-4-joseon-women-who-carved-their-names-into-korean-history</a:t>
            </a:r>
            <a:r>
              <a:rPr lang="ko-K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ore-VN" sz="2800" dirty="0">
                <a:latin typeface="+mj-lt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ko-K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사회적 자료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ko-K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ko-KR" sz="2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https://www.joongang.co.kr/article/25362900</a:t>
            </a:r>
            <a:r>
              <a:rPr lang="ko-K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ore-VN" sz="28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ts val="4842"/>
              </a:lnSpc>
            </a:pPr>
            <a:endParaRPr lang="en-US" sz="3200" b="1" spc="-490" dirty="0">
              <a:solidFill>
                <a:srgbClr val="000000"/>
              </a:solidFill>
              <a:latin typeface="+mj-lt"/>
              <a:ea typeface="Cabin Bold"/>
              <a:cs typeface="Calibri" panose="020F0502020204030204" pitchFamily="34" charset="0"/>
              <a:sym typeface="Cabin Bold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9CCF760-CCEB-0796-A6B1-6F62B05259AE}"/>
              </a:ext>
            </a:extLst>
          </p:cNvPr>
          <p:cNvSpPr/>
          <p:nvPr/>
        </p:nvSpPr>
        <p:spPr>
          <a:xfrm>
            <a:off x="-585133" y="93345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</p:spTree>
    <p:extLst>
      <p:ext uri="{BB962C8B-B14F-4D97-AF65-F5344CB8AC3E}">
        <p14:creationId xmlns:p14="http://schemas.microsoft.com/office/powerpoint/2010/main" val="380041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01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3" name="Freeform 3"/>
          <p:cNvSpPr/>
          <p:nvPr/>
        </p:nvSpPr>
        <p:spPr>
          <a:xfrm>
            <a:off x="3411044" y="4586679"/>
            <a:ext cx="1099445" cy="787477"/>
          </a:xfrm>
          <a:custGeom>
            <a:avLst/>
            <a:gdLst/>
            <a:ahLst/>
            <a:cxnLst/>
            <a:rect l="l" t="t" r="r" b="b"/>
            <a:pathLst>
              <a:path w="1099445" h="787477">
                <a:moveTo>
                  <a:pt x="0" y="0"/>
                </a:moveTo>
                <a:lnTo>
                  <a:pt x="1099445" y="0"/>
                </a:lnTo>
                <a:lnTo>
                  <a:pt x="1099445" y="787478"/>
                </a:lnTo>
                <a:lnTo>
                  <a:pt x="0" y="787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4" name="Freeform 4"/>
          <p:cNvSpPr/>
          <p:nvPr/>
        </p:nvSpPr>
        <p:spPr>
          <a:xfrm>
            <a:off x="13488540" y="4890187"/>
            <a:ext cx="4799460" cy="5327800"/>
          </a:xfrm>
          <a:custGeom>
            <a:avLst/>
            <a:gdLst/>
            <a:ahLst/>
            <a:cxnLst/>
            <a:rect l="l" t="t" r="r" b="b"/>
            <a:pathLst>
              <a:path w="4799460" h="5327800">
                <a:moveTo>
                  <a:pt x="0" y="0"/>
                </a:moveTo>
                <a:lnTo>
                  <a:pt x="4799460" y="0"/>
                </a:lnTo>
                <a:lnTo>
                  <a:pt x="4799460" y="5327801"/>
                </a:lnTo>
                <a:lnTo>
                  <a:pt x="0" y="53278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5" name="TextBox 5"/>
          <p:cNvSpPr txBox="1"/>
          <p:nvPr/>
        </p:nvSpPr>
        <p:spPr>
          <a:xfrm>
            <a:off x="1028700" y="2815236"/>
            <a:ext cx="7203393" cy="83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8"/>
              </a:lnSpc>
            </a:pPr>
            <a:r>
              <a:rPr lang="en-US" sz="7408" spc="-585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728548"/>
            <a:ext cx="214954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E-mail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78247" y="5681558"/>
            <a:ext cx="536230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teama+@gmail.</a:t>
            </a:r>
            <a:r>
              <a:rPr lang="en-US" sz="2399" u="non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321186"/>
            <a:ext cx="214954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Social Media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78247" y="6274196"/>
            <a:ext cx="536230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teama+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913824"/>
            <a:ext cx="214954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Phone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78247" y="6866834"/>
            <a:ext cx="536230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123-456-789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506462"/>
            <a:ext cx="214954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Address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78247" y="7459472"/>
            <a:ext cx="536230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광운대학교</a:t>
            </a:r>
            <a:endParaRPr lang="en-US" sz="23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4794250"/>
            <a:ext cx="476468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b="1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437" y="-14534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 dirty="0"/>
          </a:p>
        </p:txBody>
      </p:sp>
      <p:sp>
        <p:nvSpPr>
          <p:cNvPr id="3" name="AutoShape 3"/>
          <p:cNvSpPr/>
          <p:nvPr/>
        </p:nvSpPr>
        <p:spPr>
          <a:xfrm>
            <a:off x="-354022" y="88011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sp>
        <p:nvSpPr>
          <p:cNvPr id="4" name="AutoShape 4"/>
          <p:cNvSpPr/>
          <p:nvPr/>
        </p:nvSpPr>
        <p:spPr>
          <a:xfrm>
            <a:off x="-585133" y="93345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sp>
        <p:nvSpPr>
          <p:cNvPr id="5" name="Freeform 5"/>
          <p:cNvSpPr/>
          <p:nvPr/>
        </p:nvSpPr>
        <p:spPr>
          <a:xfrm rot="-10800000">
            <a:off x="15676972" y="0"/>
            <a:ext cx="2611028" cy="4114800"/>
          </a:xfrm>
          <a:custGeom>
            <a:avLst/>
            <a:gdLst/>
            <a:ahLst/>
            <a:cxnLst/>
            <a:rect l="l" t="t" r="r" b="b"/>
            <a:pathLst>
              <a:path w="2611028" h="4114800">
                <a:moveTo>
                  <a:pt x="0" y="0"/>
                </a:moveTo>
                <a:lnTo>
                  <a:pt x="2611028" y="0"/>
                </a:lnTo>
                <a:lnTo>
                  <a:pt x="26110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6" name="Freeform 6"/>
          <p:cNvSpPr/>
          <p:nvPr/>
        </p:nvSpPr>
        <p:spPr>
          <a:xfrm>
            <a:off x="15314026" y="4878300"/>
            <a:ext cx="1363620" cy="1597213"/>
          </a:xfrm>
          <a:custGeom>
            <a:avLst/>
            <a:gdLst/>
            <a:ahLst/>
            <a:cxnLst/>
            <a:rect l="l" t="t" r="r" b="b"/>
            <a:pathLst>
              <a:path w="1363620" h="1597213">
                <a:moveTo>
                  <a:pt x="0" y="0"/>
                </a:moveTo>
                <a:lnTo>
                  <a:pt x="1363620" y="0"/>
                </a:lnTo>
                <a:lnTo>
                  <a:pt x="1363620" y="1597212"/>
                </a:lnTo>
                <a:lnTo>
                  <a:pt x="0" y="15972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7" name="Freeform 7"/>
          <p:cNvSpPr/>
          <p:nvPr/>
        </p:nvSpPr>
        <p:spPr>
          <a:xfrm>
            <a:off x="4803603" y="4805260"/>
            <a:ext cx="1386561" cy="1624083"/>
          </a:xfrm>
          <a:custGeom>
            <a:avLst/>
            <a:gdLst/>
            <a:ahLst/>
            <a:cxnLst/>
            <a:rect l="l" t="t" r="r" b="b"/>
            <a:pathLst>
              <a:path w="1386561" h="1624083">
                <a:moveTo>
                  <a:pt x="0" y="0"/>
                </a:moveTo>
                <a:lnTo>
                  <a:pt x="1386560" y="0"/>
                </a:lnTo>
                <a:lnTo>
                  <a:pt x="1386560" y="1624083"/>
                </a:lnTo>
                <a:lnTo>
                  <a:pt x="0" y="1624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 dirty="0"/>
          </a:p>
        </p:txBody>
      </p:sp>
      <p:sp>
        <p:nvSpPr>
          <p:cNvPr id="8" name="Freeform 8"/>
          <p:cNvSpPr/>
          <p:nvPr/>
        </p:nvSpPr>
        <p:spPr>
          <a:xfrm>
            <a:off x="7761575" y="1848452"/>
            <a:ext cx="1538269" cy="1538269"/>
          </a:xfrm>
          <a:custGeom>
            <a:avLst/>
            <a:gdLst/>
            <a:ahLst/>
            <a:cxnLst/>
            <a:rect l="l" t="t" r="r" b="b"/>
            <a:pathLst>
              <a:path w="1538269" h="1538269">
                <a:moveTo>
                  <a:pt x="0" y="0"/>
                </a:moveTo>
                <a:lnTo>
                  <a:pt x="1538269" y="0"/>
                </a:lnTo>
                <a:lnTo>
                  <a:pt x="1538269" y="1538269"/>
                </a:lnTo>
                <a:lnTo>
                  <a:pt x="0" y="1538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9" name="Freeform 9"/>
          <p:cNvSpPr/>
          <p:nvPr/>
        </p:nvSpPr>
        <p:spPr>
          <a:xfrm>
            <a:off x="8169448" y="4998153"/>
            <a:ext cx="1448203" cy="1448203"/>
          </a:xfrm>
          <a:custGeom>
            <a:avLst/>
            <a:gdLst/>
            <a:ahLst/>
            <a:cxnLst/>
            <a:rect l="l" t="t" r="r" b="b"/>
            <a:pathLst>
              <a:path w="1448203" h="1448203">
                <a:moveTo>
                  <a:pt x="0" y="0"/>
                </a:moveTo>
                <a:lnTo>
                  <a:pt x="1448203" y="0"/>
                </a:lnTo>
                <a:lnTo>
                  <a:pt x="1448203" y="1448204"/>
                </a:lnTo>
                <a:lnTo>
                  <a:pt x="0" y="14482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 dirty="0"/>
          </a:p>
        </p:txBody>
      </p:sp>
      <p:sp>
        <p:nvSpPr>
          <p:cNvPr id="10" name="Freeform 10"/>
          <p:cNvSpPr/>
          <p:nvPr/>
        </p:nvSpPr>
        <p:spPr>
          <a:xfrm>
            <a:off x="11560775" y="5004180"/>
            <a:ext cx="1448203" cy="1448203"/>
          </a:xfrm>
          <a:custGeom>
            <a:avLst/>
            <a:gdLst/>
            <a:ahLst/>
            <a:cxnLst/>
            <a:rect l="l" t="t" r="r" b="b"/>
            <a:pathLst>
              <a:path w="1448203" h="1448203">
                <a:moveTo>
                  <a:pt x="0" y="0"/>
                </a:moveTo>
                <a:lnTo>
                  <a:pt x="1448204" y="0"/>
                </a:lnTo>
                <a:lnTo>
                  <a:pt x="1448204" y="1448204"/>
                </a:lnTo>
                <a:lnTo>
                  <a:pt x="0" y="14482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11" name="Freeform 11"/>
          <p:cNvSpPr/>
          <p:nvPr/>
        </p:nvSpPr>
        <p:spPr>
          <a:xfrm>
            <a:off x="1394069" y="4982019"/>
            <a:ext cx="1403735" cy="1403735"/>
          </a:xfrm>
          <a:custGeom>
            <a:avLst/>
            <a:gdLst/>
            <a:ahLst/>
            <a:cxnLst/>
            <a:rect l="l" t="t" r="r" b="b"/>
            <a:pathLst>
              <a:path w="1403735" h="1403735">
                <a:moveTo>
                  <a:pt x="0" y="0"/>
                </a:moveTo>
                <a:lnTo>
                  <a:pt x="1403734" y="0"/>
                </a:lnTo>
                <a:lnTo>
                  <a:pt x="1403734" y="1403735"/>
                </a:lnTo>
                <a:lnTo>
                  <a:pt x="0" y="14037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12" name="TextBox 12"/>
          <p:cNvSpPr txBox="1"/>
          <p:nvPr/>
        </p:nvSpPr>
        <p:spPr>
          <a:xfrm>
            <a:off x="856931" y="702705"/>
            <a:ext cx="7279037" cy="114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07"/>
              </a:lnSpc>
              <a:spcBef>
                <a:spcPct val="0"/>
              </a:spcBef>
            </a:pPr>
            <a:r>
              <a:rPr lang="en-US" sz="8507" spc="-672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437" y="6475512"/>
            <a:ext cx="3806998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8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응웬티후옹귄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11804" y="6497953"/>
            <a:ext cx="3806998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899" b="1" dirty="0" err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응웬바뀌</a:t>
            </a:r>
            <a:endParaRPr lang="en-US" sz="3899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-348140" y="6913662"/>
            <a:ext cx="501635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2022323807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81542" y="6981023"/>
            <a:ext cx="501635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2023508505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62212" y="6497953"/>
            <a:ext cx="3806998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899" b="1" dirty="0" err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다오티응아</a:t>
            </a:r>
            <a:endParaRPr lang="en-US" sz="3899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76042" y="3519488"/>
            <a:ext cx="3806998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8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딘티녹꾸인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71362" y="4067175"/>
            <a:ext cx="501635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2025509516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80169" y="6913662"/>
            <a:ext cx="501635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2025509544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964328" y="6497953"/>
            <a:ext cx="3806998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8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응웬타잉뚱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77959" y="6542873"/>
            <a:ext cx="3806998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899" b="1" dirty="0" err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부티튀짱</a:t>
            </a:r>
            <a:endParaRPr lang="en-US" sz="3899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359647" y="6936103"/>
            <a:ext cx="501635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2025732501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85021" y="6997219"/>
            <a:ext cx="501635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2025323543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3" name="Freeform 3"/>
          <p:cNvSpPr/>
          <p:nvPr/>
        </p:nvSpPr>
        <p:spPr>
          <a:xfrm>
            <a:off x="14799313" y="0"/>
            <a:ext cx="3488687" cy="1198840"/>
          </a:xfrm>
          <a:custGeom>
            <a:avLst/>
            <a:gdLst/>
            <a:ahLst/>
            <a:cxnLst/>
            <a:rect l="l" t="t" r="r" b="b"/>
            <a:pathLst>
              <a:path w="3488687" h="1198840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4" name="Freeform 4"/>
          <p:cNvSpPr/>
          <p:nvPr/>
        </p:nvSpPr>
        <p:spPr>
          <a:xfrm>
            <a:off x="3611270" y="5417239"/>
            <a:ext cx="11065459" cy="3015338"/>
          </a:xfrm>
          <a:custGeom>
            <a:avLst/>
            <a:gdLst/>
            <a:ahLst/>
            <a:cxnLst/>
            <a:rect l="l" t="t" r="r" b="b"/>
            <a:pathLst>
              <a:path w="11065459" h="3015338">
                <a:moveTo>
                  <a:pt x="0" y="0"/>
                </a:moveTo>
                <a:lnTo>
                  <a:pt x="11065460" y="0"/>
                </a:lnTo>
                <a:lnTo>
                  <a:pt x="11065460" y="3015337"/>
                </a:lnTo>
                <a:lnTo>
                  <a:pt x="0" y="3015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5" name="Freeform 5"/>
          <p:cNvSpPr/>
          <p:nvPr/>
        </p:nvSpPr>
        <p:spPr>
          <a:xfrm>
            <a:off x="6115567" y="1482925"/>
            <a:ext cx="6056867" cy="4114800"/>
          </a:xfrm>
          <a:custGeom>
            <a:avLst/>
            <a:gdLst/>
            <a:ahLst/>
            <a:cxnLst/>
            <a:rect l="l" t="t" r="r" b="b"/>
            <a:pathLst>
              <a:path w="6056867" h="4114800">
                <a:moveTo>
                  <a:pt x="0" y="0"/>
                </a:moveTo>
                <a:lnTo>
                  <a:pt x="6056866" y="0"/>
                </a:lnTo>
                <a:lnTo>
                  <a:pt x="60568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6" name="TextBox 6"/>
          <p:cNvSpPr txBox="1"/>
          <p:nvPr/>
        </p:nvSpPr>
        <p:spPr>
          <a:xfrm>
            <a:off x="6987348" y="6127784"/>
            <a:ext cx="6531462" cy="122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7"/>
              </a:lnSpc>
              <a:spcBef>
                <a:spcPct val="0"/>
              </a:spcBef>
            </a:pPr>
            <a:r>
              <a:rPr lang="en-US" sz="9107" b="1" spc="-719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남</a:t>
            </a:r>
            <a:r>
              <a:rPr lang="en-US" sz="9107" b="1" spc="-719" dirty="0" err="1">
                <a:solidFill>
                  <a:srgbClr val="FF3131"/>
                </a:solidFill>
                <a:latin typeface="Cabin Bold"/>
                <a:ea typeface="Cabin Bold"/>
                <a:cs typeface="Cabin Bold"/>
                <a:sym typeface="Cabin Bold"/>
              </a:rPr>
              <a:t>존</a:t>
            </a:r>
            <a:r>
              <a:rPr lang="en-US" sz="9107" b="1" spc="-719" dirty="0" err="1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여</a:t>
            </a:r>
            <a:r>
              <a:rPr lang="en-US" sz="9107" b="1" spc="-719" dirty="0" err="1">
                <a:solidFill>
                  <a:srgbClr val="FF3131"/>
                </a:solidFill>
                <a:latin typeface="Cabin Bold"/>
                <a:ea typeface="Cabin Bold"/>
                <a:cs typeface="Cabin Bold"/>
                <a:sym typeface="Cabin Bold"/>
              </a:rPr>
              <a:t>비</a:t>
            </a:r>
            <a:endParaRPr lang="en-US" sz="9107" b="1" spc="-719" dirty="0">
              <a:solidFill>
                <a:srgbClr val="FF3131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01955"/>
              </p:ext>
            </p:extLst>
          </p:nvPr>
        </p:nvGraphicFramePr>
        <p:xfrm>
          <a:off x="9703373" y="2344442"/>
          <a:ext cx="8381553" cy="5781675"/>
        </p:xfrm>
        <a:graphic>
          <a:graphicData uri="http://schemas.openxmlformats.org/drawingml/2006/table">
            <a:tbl>
              <a:tblPr/>
              <a:tblGrid>
                <a:gridCol w="130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0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33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개념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및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원인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가정과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사회에서의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양상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결과와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현재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실태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남존여비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대한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각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종교별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입장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해결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방안과</a:t>
                      </a:r>
                      <a:r>
                        <a:rPr lang="en-US" sz="3599" b="1" dirty="0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3599" b="1" dirty="0" err="1">
                          <a:solidFill>
                            <a:srgbClr val="000000"/>
                          </a:solidFill>
                          <a:latin typeface="+mj-lt"/>
                          <a:ea typeface="Garet Bold"/>
                          <a:cs typeface="Garet Bold"/>
                          <a:sym typeface="Garet Bold"/>
                        </a:rPr>
                        <a:t>결론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-706637" y="1559650"/>
            <a:ext cx="9125543" cy="7167700"/>
          </a:xfrm>
          <a:custGeom>
            <a:avLst/>
            <a:gdLst/>
            <a:ahLst/>
            <a:cxnLst/>
            <a:rect l="l" t="t" r="r" b="b"/>
            <a:pathLst>
              <a:path w="9125543" h="7167700">
                <a:moveTo>
                  <a:pt x="0" y="0"/>
                </a:moveTo>
                <a:lnTo>
                  <a:pt x="9125544" y="0"/>
                </a:lnTo>
                <a:lnTo>
                  <a:pt x="9125544" y="7167700"/>
                </a:lnTo>
                <a:lnTo>
                  <a:pt x="0" y="7167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5" name="Freeform 5"/>
          <p:cNvSpPr/>
          <p:nvPr/>
        </p:nvSpPr>
        <p:spPr>
          <a:xfrm>
            <a:off x="14799313" y="0"/>
            <a:ext cx="3488687" cy="1198840"/>
          </a:xfrm>
          <a:custGeom>
            <a:avLst/>
            <a:gdLst/>
            <a:ahLst/>
            <a:cxnLst/>
            <a:rect l="l" t="t" r="r" b="b"/>
            <a:pathLst>
              <a:path w="3488687" h="1198840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6" name="TextBox 6"/>
          <p:cNvSpPr txBox="1"/>
          <p:nvPr/>
        </p:nvSpPr>
        <p:spPr>
          <a:xfrm>
            <a:off x="1604641" y="2477792"/>
            <a:ext cx="653146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208"/>
              </a:lnSpc>
              <a:spcBef>
                <a:spcPct val="0"/>
              </a:spcBef>
            </a:pPr>
            <a:r>
              <a:rPr lang="en-US" sz="7208" b="1" spc="-569" dirty="0" err="1">
                <a:solidFill>
                  <a:srgbClr val="FFFFFF"/>
                </a:solidFill>
                <a:latin typeface="+mj-lt"/>
                <a:ea typeface="Cabin Bold"/>
                <a:cs typeface="Cabin Bold"/>
                <a:sym typeface="Cabin Bold"/>
              </a:rPr>
              <a:t>목차</a:t>
            </a:r>
            <a:endParaRPr lang="en-US" sz="7208" b="1" spc="-569" dirty="0">
              <a:solidFill>
                <a:srgbClr val="FFFFFF"/>
              </a:solidFill>
              <a:latin typeface="+mj-lt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3" name="AutoShape 3"/>
          <p:cNvSpPr/>
          <p:nvPr/>
        </p:nvSpPr>
        <p:spPr>
          <a:xfrm>
            <a:off x="-585133" y="8805859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sp>
        <p:nvSpPr>
          <p:cNvPr id="4" name="AutoShape 4"/>
          <p:cNvSpPr/>
          <p:nvPr/>
        </p:nvSpPr>
        <p:spPr>
          <a:xfrm>
            <a:off x="-585133" y="9334500"/>
            <a:ext cx="1887313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ore-VN"/>
          </a:p>
        </p:txBody>
      </p:sp>
      <p:sp>
        <p:nvSpPr>
          <p:cNvPr id="5" name="Freeform 5"/>
          <p:cNvSpPr/>
          <p:nvPr/>
        </p:nvSpPr>
        <p:spPr>
          <a:xfrm>
            <a:off x="9144000" y="0"/>
            <a:ext cx="9146758" cy="10477854"/>
          </a:xfrm>
          <a:custGeom>
            <a:avLst/>
            <a:gdLst/>
            <a:ahLst/>
            <a:cxnLst/>
            <a:rect l="l" t="t" r="r" b="b"/>
            <a:pathLst>
              <a:path w="9146758" h="10477854">
                <a:moveTo>
                  <a:pt x="0" y="0"/>
                </a:moveTo>
                <a:lnTo>
                  <a:pt x="9146758" y="0"/>
                </a:lnTo>
                <a:lnTo>
                  <a:pt x="9146758" y="10477854"/>
                </a:lnTo>
                <a:lnTo>
                  <a:pt x="0" y="104778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09" r="-2909"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6" name="TextBox 6"/>
          <p:cNvSpPr txBox="1"/>
          <p:nvPr/>
        </p:nvSpPr>
        <p:spPr>
          <a:xfrm>
            <a:off x="1334067" y="4633418"/>
            <a:ext cx="727903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8"/>
              </a:lnSpc>
              <a:spcBef>
                <a:spcPct val="0"/>
              </a:spcBef>
            </a:pPr>
            <a:r>
              <a:rPr lang="en-US" sz="6708" b="1" spc="-529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남존여비라는</a:t>
            </a:r>
            <a:r>
              <a:rPr lang="en-US" sz="6708" b="1" spc="-529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........?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grpSp>
        <p:nvGrpSpPr>
          <p:cNvPr id="3" name="Group 3"/>
          <p:cNvGrpSpPr/>
          <p:nvPr/>
        </p:nvGrpSpPr>
        <p:grpSpPr>
          <a:xfrm>
            <a:off x="7038792" y="0"/>
            <a:ext cx="7201132" cy="10287000"/>
            <a:chOff x="0" y="0"/>
            <a:chExt cx="9601509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2101" t="624" r="609" b="3516"/>
            <a:stretch>
              <a:fillRect/>
            </a:stretch>
          </p:blipFill>
          <p:spPr>
            <a:xfrm>
              <a:off x="0" y="0"/>
              <a:ext cx="9601509" cy="137160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744607" y="6043504"/>
            <a:ext cx="56818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ko-Kore-VN"/>
          </a:p>
        </p:txBody>
      </p:sp>
      <p:grpSp>
        <p:nvGrpSpPr>
          <p:cNvPr id="6" name="Group 6"/>
          <p:cNvGrpSpPr/>
          <p:nvPr/>
        </p:nvGrpSpPr>
        <p:grpSpPr>
          <a:xfrm>
            <a:off x="176421" y="8562792"/>
            <a:ext cx="568186" cy="695508"/>
            <a:chOff x="0" y="0"/>
            <a:chExt cx="664006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4006" cy="812800"/>
            </a:xfrm>
            <a:custGeom>
              <a:avLst/>
              <a:gdLst/>
              <a:ahLst/>
              <a:cxnLst/>
              <a:rect l="l" t="t" r="r" b="b"/>
              <a:pathLst>
                <a:path w="664006" h="812800">
                  <a:moveTo>
                    <a:pt x="664006" y="406400"/>
                  </a:moveTo>
                  <a:lnTo>
                    <a:pt x="257606" y="0"/>
                  </a:lnTo>
                  <a:lnTo>
                    <a:pt x="257606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257606" y="609600"/>
                  </a:lnTo>
                  <a:lnTo>
                    <a:pt x="257606" y="812800"/>
                  </a:lnTo>
                  <a:lnTo>
                    <a:pt x="664006" y="406400"/>
                  </a:lnTo>
                  <a:close/>
                </a:path>
              </a:pathLst>
            </a:custGeom>
            <a:solidFill>
              <a:srgbClr val="F7B44A"/>
            </a:solidFill>
          </p:spPr>
          <p:txBody>
            <a:bodyPr/>
            <a:lstStyle/>
            <a:p>
              <a:endParaRPr lang="ko-Kore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5575"/>
              <a:ext cx="56240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68186" y="2745390"/>
            <a:ext cx="5956714" cy="159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유교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사상과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봉건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제도의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영향으로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남성을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중</a:t>
            </a:r>
            <a:endParaRPr lang="en-US" sz="29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8186" y="1031389"/>
            <a:ext cx="5956714" cy="105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남존여비는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남성을</a:t>
            </a:r>
            <a:r>
              <a:rPr lang="en-US" sz="29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우대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하고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여성의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역할과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가치를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낮게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평가</a:t>
            </a:r>
            <a:endParaRPr lang="en-US" sz="29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084607" y="5081696"/>
            <a:ext cx="7203393" cy="766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808"/>
              </a:lnSpc>
              <a:spcBef>
                <a:spcPct val="0"/>
              </a:spcBef>
            </a:pPr>
            <a:r>
              <a:rPr lang="en-US" sz="5808" b="1" spc="-458">
                <a:solidFill>
                  <a:srgbClr val="100F0D"/>
                </a:solidFill>
                <a:latin typeface="Cabin Bold"/>
                <a:ea typeface="Cabin Bold"/>
                <a:cs typeface="Cabin Bold"/>
                <a:sym typeface="Cabin Bold"/>
              </a:rPr>
              <a:t>개념  및  원인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8180" y="5800725"/>
            <a:ext cx="4163020" cy="511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i="1" dirty="0" err="1">
                <a:solidFill>
                  <a:srgbClr val="FF3131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아들을</a:t>
            </a:r>
            <a:r>
              <a:rPr lang="en-US" sz="2999" b="1" i="1" dirty="0">
                <a:solidFill>
                  <a:srgbClr val="FF3131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 </a:t>
            </a:r>
            <a:r>
              <a:rPr lang="en-US" sz="2999" b="1" i="1" dirty="0" err="1">
                <a:solidFill>
                  <a:srgbClr val="FF3131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낳을</a:t>
            </a:r>
            <a:r>
              <a:rPr lang="en-US" sz="2999" b="1" i="1" dirty="0">
                <a:solidFill>
                  <a:srgbClr val="FF3131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 </a:t>
            </a:r>
            <a:r>
              <a:rPr lang="en-US" sz="2999" b="1" i="1" dirty="0" err="1">
                <a:solidFill>
                  <a:srgbClr val="FF3131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줄</a:t>
            </a:r>
            <a:r>
              <a:rPr lang="en-US" sz="2999" b="1" i="1" dirty="0">
                <a:solidFill>
                  <a:srgbClr val="FF3131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 </a:t>
            </a:r>
            <a:r>
              <a:rPr lang="en-US" sz="2999" b="1" i="1" dirty="0" err="1">
                <a:solidFill>
                  <a:srgbClr val="FF3131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알아야</a:t>
            </a:r>
            <a:endParaRPr lang="en-US" sz="2999" b="1" i="1" dirty="0">
              <a:solidFill>
                <a:srgbClr val="FF3131"/>
              </a:solidFill>
              <a:latin typeface="Garet Bold Italics"/>
              <a:ea typeface="Garet Bold Italics"/>
              <a:cs typeface="Garet Bold Italics"/>
              <a:sym typeface="Garet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8186" y="4086225"/>
            <a:ext cx="5956714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여성들이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가르치기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어렵고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심성이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천하고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지식이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얕은</a:t>
            </a:r>
            <a:r>
              <a:rPr lang="en-US" sz="29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사람</a:t>
            </a:r>
            <a:endParaRPr lang="en-US" sz="29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5949" y="6796161"/>
            <a:ext cx="6341187" cy="97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9398" lvl="1" indent="-304699" algn="l">
              <a:lnSpc>
                <a:spcPts val="3951"/>
              </a:lnSpc>
              <a:spcBef>
                <a:spcPct val="0"/>
              </a:spcBef>
              <a:buFont typeface="Arial"/>
              <a:buChar char="•"/>
            </a:pPr>
            <a:r>
              <a:rPr lang="en-US" sz="282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경제적, 사회적 압력으로 인해 많은 여성들이 직업과 가족 사이에서 선택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0989" y="8639083"/>
            <a:ext cx="5615285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할머니 댁에서 가족을 돌보고 있었다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89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 dirty="0"/>
          </a:p>
        </p:txBody>
      </p:sp>
      <p:sp>
        <p:nvSpPr>
          <p:cNvPr id="3" name="Freeform 3"/>
          <p:cNvSpPr/>
          <p:nvPr/>
        </p:nvSpPr>
        <p:spPr>
          <a:xfrm>
            <a:off x="15429734" y="8036115"/>
            <a:ext cx="2858266" cy="2250885"/>
          </a:xfrm>
          <a:custGeom>
            <a:avLst/>
            <a:gdLst/>
            <a:ahLst/>
            <a:cxnLst/>
            <a:rect l="l" t="t" r="r" b="b"/>
            <a:pathLst>
              <a:path w="2858266" h="2250885">
                <a:moveTo>
                  <a:pt x="0" y="0"/>
                </a:moveTo>
                <a:lnTo>
                  <a:pt x="2858266" y="0"/>
                </a:lnTo>
                <a:lnTo>
                  <a:pt x="2858266" y="2250885"/>
                </a:lnTo>
                <a:lnTo>
                  <a:pt x="0" y="2250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4" name="Freeform 4"/>
          <p:cNvSpPr/>
          <p:nvPr/>
        </p:nvSpPr>
        <p:spPr>
          <a:xfrm>
            <a:off x="11360370" y="2301979"/>
            <a:ext cx="6048662" cy="4476010"/>
          </a:xfrm>
          <a:custGeom>
            <a:avLst/>
            <a:gdLst/>
            <a:ahLst/>
            <a:cxnLst/>
            <a:rect l="l" t="t" r="r" b="b"/>
            <a:pathLst>
              <a:path w="6048662" h="4476010">
                <a:moveTo>
                  <a:pt x="0" y="0"/>
                </a:moveTo>
                <a:lnTo>
                  <a:pt x="6048663" y="0"/>
                </a:lnTo>
                <a:lnTo>
                  <a:pt x="6048663" y="4476010"/>
                </a:lnTo>
                <a:lnTo>
                  <a:pt x="0" y="4476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ko-Kore-VN"/>
          </a:p>
        </p:txBody>
      </p:sp>
      <p:sp>
        <p:nvSpPr>
          <p:cNvPr id="5" name="TextBox 5"/>
          <p:cNvSpPr txBox="1"/>
          <p:nvPr/>
        </p:nvSpPr>
        <p:spPr>
          <a:xfrm>
            <a:off x="648917" y="494878"/>
            <a:ext cx="727903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8"/>
              </a:lnSpc>
            </a:pPr>
            <a:r>
              <a:rPr lang="en-US" sz="5608" b="1" spc="-443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가정과</a:t>
            </a:r>
            <a:r>
              <a:rPr lang="en-US" sz="5608" b="1" spc="-443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 </a:t>
            </a:r>
            <a:r>
              <a:rPr lang="en-US" sz="5608" b="1" spc="-443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사회에서의</a:t>
            </a:r>
            <a:r>
              <a:rPr lang="en-US" sz="5608" b="1" spc="-443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608" b="1" spc="-443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양상</a:t>
            </a:r>
            <a:endParaRPr lang="en-US" sz="5608" b="1" spc="-443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pPr algn="l">
              <a:lnSpc>
                <a:spcPts val="5608"/>
              </a:lnSpc>
            </a:pPr>
            <a:endParaRPr lang="en-US" sz="5608" b="1" spc="-443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pPr marL="0" lvl="0" indent="0" algn="l">
              <a:lnSpc>
                <a:spcPts val="5608"/>
              </a:lnSpc>
              <a:spcBef>
                <a:spcPct val="0"/>
              </a:spcBef>
            </a:pPr>
            <a:endParaRPr lang="en-US" sz="5608" b="1" spc="-443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028" y="2000259"/>
            <a:ext cx="8823356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i="1" dirty="0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-     </a:t>
            </a:r>
            <a:r>
              <a:rPr lang="en-US" sz="3500" b="1" i="1" dirty="0" err="1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가정</a:t>
            </a:r>
            <a:r>
              <a:rPr lang="en-US" sz="3500" b="1" i="1" dirty="0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내에서의</a:t>
            </a:r>
            <a:r>
              <a:rPr lang="en-US" sz="3500" b="1" i="1" dirty="0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모습</a:t>
            </a:r>
            <a:endParaRPr lang="en-US" sz="3500" b="1" i="1" dirty="0">
              <a:solidFill>
                <a:srgbClr val="000000"/>
              </a:solidFill>
              <a:latin typeface="Garet Bold Italics"/>
              <a:ea typeface="Garet Bold Italics"/>
              <a:cs typeface="Garet Bold Italics"/>
              <a:sym typeface="Garet Bold Italics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 i="1" dirty="0">
              <a:solidFill>
                <a:srgbClr val="000000"/>
              </a:solidFill>
              <a:latin typeface="Garet Bold Italics"/>
              <a:ea typeface="Garet Bold Italics"/>
              <a:cs typeface="Garet Bold Italics"/>
              <a:sym typeface="Garet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9828" y="2747767"/>
            <a:ext cx="8823356" cy="52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+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개인의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가치관과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삶의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방향을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형성하는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기본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단위</a:t>
            </a:r>
            <a:endParaRPr lang="en-US" sz="30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26894" y="3415603"/>
            <a:ext cx="5747735" cy="521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+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여전히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“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아들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선호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752600" y="4015476"/>
            <a:ext cx="11207970" cy="1076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+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경제활동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참여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기회가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줄어들다</a:t>
            </a:r>
            <a:endParaRPr lang="en-US" sz="30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              + 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사회적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지위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및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자립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가능성도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낮아진다</a:t>
            </a:r>
            <a:endParaRPr lang="en-US" sz="30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7416" y="5261650"/>
            <a:ext cx="9999028" cy="52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+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직장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내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성차별이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심화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되고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일-가정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양립이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어려워진다</a:t>
            </a:r>
            <a:endParaRPr lang="en-US" sz="30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9734" y="6127440"/>
            <a:ext cx="9696896" cy="157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-    </a:t>
            </a:r>
            <a:r>
              <a:rPr lang="en-US" sz="3399" b="1" dirty="0" err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사회적</a:t>
            </a:r>
            <a:r>
              <a:rPr lang="en-US" sz="3399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측면</a:t>
            </a:r>
            <a:endParaRPr lang="en-US" sz="3399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l">
              <a:lnSpc>
                <a:spcPts val="402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+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취업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과정에서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차별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을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받다</a:t>
            </a:r>
            <a:endParaRPr lang="en-US" sz="30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402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+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동일한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업무에도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남성보다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낮은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임금을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받는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경우</a:t>
            </a:r>
            <a:endParaRPr lang="en-US" sz="30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9734" y="7870545"/>
            <a:ext cx="14410000" cy="1009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+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종교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공동체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내에서도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전통적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성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역할</a:t>
            </a:r>
            <a:r>
              <a:rPr lang="en-US" sz="30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인식이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강함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여성은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지도자나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의사결정자의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위치에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오르기</a:t>
            </a:r>
            <a:r>
              <a:rPr lang="en-US" sz="3099" b="1" dirty="0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99" b="1" dirty="0" err="1">
                <a:solidFill>
                  <a:srgbClr val="FF0000"/>
                </a:solidFill>
                <a:latin typeface="Garet"/>
                <a:ea typeface="Garet"/>
                <a:cs typeface="Garet"/>
                <a:sym typeface="Garet"/>
              </a:rPr>
              <a:t>어렵다</a:t>
            </a:r>
            <a:endParaRPr lang="en-US" sz="3099" b="1" dirty="0">
              <a:solidFill>
                <a:srgbClr val="FF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886898"/>
            <a:ext cx="5489373" cy="4121056"/>
            <a:chOff x="0" y="0"/>
            <a:chExt cx="8916670" cy="6694043"/>
          </a:xfrm>
        </p:grpSpPr>
        <p:sp>
          <p:nvSpPr>
            <p:cNvPr id="4" name="Freeform 4"/>
            <p:cNvSpPr/>
            <p:nvPr/>
          </p:nvSpPr>
          <p:spPr>
            <a:xfrm>
              <a:off x="155575" y="155575"/>
              <a:ext cx="8605520" cy="6382893"/>
            </a:xfrm>
            <a:custGeom>
              <a:avLst/>
              <a:gdLst/>
              <a:ahLst/>
              <a:cxnLst/>
              <a:rect l="l" t="t" r="r" b="b"/>
              <a:pathLst>
                <a:path w="8605520" h="6382893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3"/>
              <a:stretch>
                <a:fillRect l="-21205" r="-21205"/>
              </a:stretch>
            </a:blipFill>
          </p:spPr>
          <p:txBody>
            <a:bodyPr/>
            <a:lstStyle/>
            <a:p>
              <a:endParaRPr lang="ko-Kore-VN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" y="6350"/>
              <a:ext cx="8903970" cy="6681343"/>
            </a:xfrm>
            <a:custGeom>
              <a:avLst/>
              <a:gdLst/>
              <a:ahLst/>
              <a:cxnLst/>
              <a:rect l="l" t="t" r="r" b="b"/>
              <a:pathLst>
                <a:path w="8903970" h="6681343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  <a:moveTo>
                    <a:pt x="8764270" y="6541643"/>
                  </a:moveTo>
                  <a:lnTo>
                    <a:pt x="139700" y="6541643"/>
                  </a:lnTo>
                  <a:lnTo>
                    <a:pt x="139700" y="139700"/>
                  </a:lnTo>
                  <a:lnTo>
                    <a:pt x="8764270" y="139700"/>
                  </a:lnTo>
                  <a:lnTo>
                    <a:pt x="8764270" y="6541643"/>
                  </a:lnTo>
                  <a:close/>
                  <a:moveTo>
                    <a:pt x="158750" y="6522593"/>
                  </a:moveTo>
                  <a:lnTo>
                    <a:pt x="8745220" y="6522593"/>
                  </a:lnTo>
                  <a:lnTo>
                    <a:pt x="8745220" y="158750"/>
                  </a:lnTo>
                  <a:lnTo>
                    <a:pt x="158750" y="158750"/>
                  </a:lnTo>
                  <a:lnTo>
                    <a:pt x="158750" y="6522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ore-VN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5279046"/>
            <a:ext cx="5489373" cy="4121056"/>
            <a:chOff x="0" y="0"/>
            <a:chExt cx="8916670" cy="6694043"/>
          </a:xfrm>
        </p:grpSpPr>
        <p:sp>
          <p:nvSpPr>
            <p:cNvPr id="7" name="Freeform 7"/>
            <p:cNvSpPr/>
            <p:nvPr/>
          </p:nvSpPr>
          <p:spPr>
            <a:xfrm>
              <a:off x="155575" y="155575"/>
              <a:ext cx="8605520" cy="6382893"/>
            </a:xfrm>
            <a:custGeom>
              <a:avLst/>
              <a:gdLst/>
              <a:ahLst/>
              <a:cxnLst/>
              <a:rect l="l" t="t" r="r" b="b"/>
              <a:pathLst>
                <a:path w="8605520" h="6382893">
                  <a:moveTo>
                    <a:pt x="0" y="0"/>
                  </a:moveTo>
                  <a:lnTo>
                    <a:pt x="8605520" y="0"/>
                  </a:lnTo>
                  <a:lnTo>
                    <a:pt x="8605520" y="6382893"/>
                  </a:lnTo>
                  <a:lnTo>
                    <a:pt x="0" y="6382893"/>
                  </a:lnTo>
                  <a:close/>
                </a:path>
              </a:pathLst>
            </a:custGeom>
            <a:blipFill>
              <a:blip r:embed="rId4"/>
              <a:stretch>
                <a:fillRect l="-5730" r="-5730"/>
              </a:stretch>
            </a:blipFill>
          </p:spPr>
          <p:txBody>
            <a:bodyPr/>
            <a:lstStyle/>
            <a:p>
              <a:endParaRPr lang="ko-Kore-VN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50" y="6350"/>
              <a:ext cx="8903970" cy="6681343"/>
            </a:xfrm>
            <a:custGeom>
              <a:avLst/>
              <a:gdLst/>
              <a:ahLst/>
              <a:cxnLst/>
              <a:rect l="l" t="t" r="r" b="b"/>
              <a:pathLst>
                <a:path w="8903970" h="6681343">
                  <a:moveTo>
                    <a:pt x="8903970" y="6681343"/>
                  </a:moveTo>
                  <a:lnTo>
                    <a:pt x="0" y="6681343"/>
                  </a:lnTo>
                  <a:lnTo>
                    <a:pt x="0" y="0"/>
                  </a:lnTo>
                  <a:lnTo>
                    <a:pt x="8903970" y="0"/>
                  </a:lnTo>
                  <a:lnTo>
                    <a:pt x="8903970" y="6681343"/>
                  </a:lnTo>
                  <a:close/>
                  <a:moveTo>
                    <a:pt x="19050" y="6662293"/>
                  </a:moveTo>
                  <a:lnTo>
                    <a:pt x="8884920" y="6662293"/>
                  </a:lnTo>
                  <a:lnTo>
                    <a:pt x="8884920" y="19050"/>
                  </a:lnTo>
                  <a:lnTo>
                    <a:pt x="19050" y="19050"/>
                  </a:lnTo>
                  <a:lnTo>
                    <a:pt x="19050" y="6662293"/>
                  </a:lnTo>
                  <a:close/>
                  <a:moveTo>
                    <a:pt x="8764270" y="6541643"/>
                  </a:moveTo>
                  <a:lnTo>
                    <a:pt x="139700" y="6541643"/>
                  </a:lnTo>
                  <a:lnTo>
                    <a:pt x="139700" y="139700"/>
                  </a:lnTo>
                  <a:lnTo>
                    <a:pt x="8764270" y="139700"/>
                  </a:lnTo>
                  <a:lnTo>
                    <a:pt x="8764270" y="6541643"/>
                  </a:lnTo>
                  <a:close/>
                  <a:moveTo>
                    <a:pt x="158750" y="6522593"/>
                  </a:moveTo>
                  <a:lnTo>
                    <a:pt x="8745220" y="6522593"/>
                  </a:lnTo>
                  <a:lnTo>
                    <a:pt x="8745220" y="158750"/>
                  </a:lnTo>
                  <a:lnTo>
                    <a:pt x="158750" y="158750"/>
                  </a:lnTo>
                  <a:lnTo>
                    <a:pt x="158750" y="6522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ore-VN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20266" y="4817274"/>
            <a:ext cx="7203393" cy="1804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08"/>
              </a:lnSpc>
            </a:pPr>
            <a:r>
              <a:rPr lang="en-US" sz="6908" b="1" spc="-545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결과와 현재 실태</a:t>
            </a:r>
          </a:p>
          <a:p>
            <a:pPr marL="0" lvl="0" indent="0" algn="r">
              <a:lnSpc>
                <a:spcPts val="6908"/>
              </a:lnSpc>
              <a:spcBef>
                <a:spcPct val="0"/>
              </a:spcBef>
            </a:pPr>
            <a:endParaRPr lang="en-US" sz="6908" b="1" spc="-545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9F0D653-F6F9-7FD4-CF48-5D7D0A583CFD}"/>
              </a:ext>
            </a:extLst>
          </p:cNvPr>
          <p:cNvSpPr/>
          <p:nvPr/>
        </p:nvSpPr>
        <p:spPr>
          <a:xfrm>
            <a:off x="-152400" y="3850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ko-Kore-VN"/>
          </a:p>
        </p:txBody>
      </p:sp>
      <p:grpSp>
        <p:nvGrpSpPr>
          <p:cNvPr id="2" name="Group 2"/>
          <p:cNvGrpSpPr/>
          <p:nvPr/>
        </p:nvGrpSpPr>
        <p:grpSpPr>
          <a:xfrm>
            <a:off x="707345" y="1637662"/>
            <a:ext cx="17772214" cy="8599173"/>
            <a:chOff x="0" y="-551047"/>
            <a:chExt cx="23696285" cy="11465564"/>
          </a:xfrm>
        </p:grpSpPr>
        <p:sp>
          <p:nvSpPr>
            <p:cNvPr id="3" name="TextBox 3"/>
            <p:cNvSpPr txBox="1"/>
            <p:nvPr/>
          </p:nvSpPr>
          <p:spPr>
            <a:xfrm>
              <a:off x="0" y="-551047"/>
              <a:ext cx="23696285" cy="78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09"/>
                </a:lnSpc>
                <a:spcBef>
                  <a:spcPct val="0"/>
                </a:spcBef>
              </a:pPr>
              <a:endParaRPr lang="en-US" sz="3899" dirty="0">
                <a:solidFill>
                  <a:srgbClr val="01010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217921"/>
              <a:ext cx="23696285" cy="69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7345" y="438150"/>
            <a:ext cx="811530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dirty="0" err="1">
                <a:solidFill>
                  <a:srgbClr val="010101"/>
                </a:solidFill>
                <a:latin typeface="+mj-lt"/>
                <a:ea typeface="Archivo Black"/>
                <a:cs typeface="Archivo Black"/>
                <a:sym typeface="Archivo Black"/>
              </a:rPr>
              <a:t>결과와</a:t>
            </a:r>
            <a:r>
              <a:rPr lang="en-US" sz="7500" dirty="0">
                <a:solidFill>
                  <a:srgbClr val="010101"/>
                </a:solidFill>
                <a:latin typeface="+mj-lt"/>
                <a:ea typeface="Archivo Black"/>
                <a:cs typeface="Archivo Black"/>
                <a:sym typeface="Archivo Black"/>
              </a:rPr>
              <a:t> </a:t>
            </a:r>
            <a:r>
              <a:rPr lang="en-US" sz="7500" dirty="0" err="1">
                <a:solidFill>
                  <a:srgbClr val="010101"/>
                </a:solidFill>
                <a:latin typeface="+mj-lt"/>
                <a:ea typeface="Archivo Black"/>
                <a:cs typeface="Archivo Black"/>
                <a:sym typeface="Archivo Black"/>
              </a:rPr>
              <a:t>현재</a:t>
            </a:r>
            <a:r>
              <a:rPr lang="en-US" sz="7500" dirty="0">
                <a:solidFill>
                  <a:srgbClr val="010101"/>
                </a:solidFill>
                <a:latin typeface="+mj-lt"/>
                <a:ea typeface="Archivo Black"/>
                <a:cs typeface="Archivo Black"/>
                <a:sym typeface="Archivo Black"/>
              </a:rPr>
              <a:t> </a:t>
            </a:r>
            <a:r>
              <a:rPr lang="en-US" sz="7500" dirty="0" err="1">
                <a:solidFill>
                  <a:srgbClr val="010101"/>
                </a:solidFill>
                <a:latin typeface="+mj-lt"/>
                <a:ea typeface="Archivo Black"/>
                <a:cs typeface="Archivo Black"/>
                <a:sym typeface="Archivo Black"/>
              </a:rPr>
              <a:t>실태</a:t>
            </a:r>
            <a:endParaRPr lang="en-US" sz="7500" dirty="0">
              <a:solidFill>
                <a:srgbClr val="010101"/>
              </a:solidFill>
              <a:latin typeface="+mj-lt"/>
              <a:ea typeface="Archivo Black"/>
              <a:cs typeface="Archivo Black"/>
              <a:sym typeface="Archivo Black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96A905D-4D5D-6B05-FFEE-99742AAD1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91740"/>
              </p:ext>
            </p:extLst>
          </p:nvPr>
        </p:nvGraphicFramePr>
        <p:xfrm>
          <a:off x="457200" y="2350541"/>
          <a:ext cx="17373600" cy="5364480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68961587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423096292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3236762"/>
                    </a:ext>
                  </a:extLst>
                </a:gridCol>
              </a:tblGrid>
              <a:tr h="621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sz="3600" b="1" dirty="0">
                          <a:solidFill>
                            <a:srgbClr val="FF85FF"/>
                          </a:solidFill>
                        </a:rPr>
                        <a:t>여성에게 미치는 영향</a:t>
                      </a:r>
                      <a:endParaRPr lang="en-US" altLang="ko-KR" sz="3600" b="1" dirty="0">
                        <a:solidFill>
                          <a:srgbClr val="FF85FF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ko-Kore-VN" sz="4800" dirty="0"/>
                        <a:t>👩‍💼 </a:t>
                      </a:r>
                      <a:endParaRPr lang="ko-KR" altLang="en-US" sz="4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sz="3600" b="1" dirty="0">
                          <a:solidFill>
                            <a:srgbClr val="00B050"/>
                          </a:solidFill>
                        </a:rPr>
                        <a:t>남성에게 미치는 영향</a:t>
                      </a:r>
                      <a:endParaRPr lang="en-US" altLang="ko-KR" sz="36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ko-Kore-VN" sz="4800" dirty="0"/>
                        <a:t>👨‍🔧</a:t>
                      </a:r>
                      <a:endParaRPr lang="ko-KR" altLang="en-US" sz="4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sz="3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사회적 영향</a:t>
                      </a:r>
                      <a:endParaRPr lang="en-US" altLang="ko-KR" sz="3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ko-Kore-VN" sz="4800" dirty="0"/>
                        <a:t>🌏</a:t>
                      </a:r>
                      <a:endParaRPr lang="ko-KR" altLang="en-US" sz="4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201373"/>
                  </a:ext>
                </a:extLst>
              </a:tr>
              <a:tr h="3874540"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endParaRPr lang="vi-VN" altLang="ko-KR" sz="3200" dirty="0"/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en-US" altLang="ko-KR" sz="3200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ko-KR" altLang="en-US" sz="3200" dirty="0"/>
                        <a:t>교육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채용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승진 과정에서 </a:t>
                      </a:r>
                      <a:r>
                        <a:rPr lang="ko-KR" altLang="en-US" sz="3200" b="1" i="1" dirty="0"/>
                        <a:t>성별 편향 존재 </a:t>
                      </a:r>
                      <a:endParaRPr lang="vi-VN" altLang="ko-KR" sz="3200" b="1" i="1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altLang="ko-KR" sz="3200" dirty="0"/>
                        <a:t> </a:t>
                      </a:r>
                      <a:r>
                        <a:rPr lang="ko-KR" altLang="en-US" sz="3200" dirty="0"/>
                        <a:t>결혼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출산 후 </a:t>
                      </a:r>
                      <a:r>
                        <a:rPr lang="ko-KR" altLang="en-US" sz="3200" dirty="0">
                          <a:solidFill>
                            <a:srgbClr val="FF0000"/>
                          </a:solidFill>
                        </a:rPr>
                        <a:t>‘</a:t>
                      </a:r>
                      <a:r>
                        <a:rPr lang="ko-KR" altLang="en-US" sz="3200" i="1" dirty="0">
                          <a:solidFill>
                            <a:srgbClr val="FF0000"/>
                          </a:solidFill>
                        </a:rPr>
                        <a:t>아들을 낳아야 한다’</a:t>
                      </a:r>
                      <a:r>
                        <a:rPr lang="en-US" altLang="ko-KR" sz="32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3200" i="1" dirty="0">
                          <a:solidFill>
                            <a:srgbClr val="FF0000"/>
                          </a:solidFill>
                        </a:rPr>
                        <a:t>는 압박</a:t>
                      </a:r>
                      <a:r>
                        <a:rPr lang="ko-KR" altLang="en-US" sz="3200" dirty="0"/>
                        <a:t> </a:t>
                      </a:r>
                      <a:endParaRPr lang="en-US" altLang="ko-KR" sz="3200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ko-KR" altLang="en-US" sz="3200" dirty="0"/>
                        <a:t>경력단절과 자기검열로 역량 </a:t>
                      </a:r>
                      <a:r>
                        <a:rPr lang="ko-KR" altLang="en-US" sz="3200" dirty="0" err="1"/>
                        <a:t>미활용</a:t>
                      </a:r>
                      <a:endParaRPr lang="ko-KR" alt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endParaRPr lang="en-US" altLang="ko-KR" sz="3200" dirty="0"/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en-US" altLang="ko-KR" sz="3200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altLang="ko-KR" sz="3200" dirty="0"/>
                        <a:t>‘</a:t>
                      </a:r>
                      <a:r>
                        <a:rPr lang="ko-KR" altLang="en-US" sz="3200" b="0" i="1" dirty="0">
                          <a:solidFill>
                            <a:srgbClr val="FF0000"/>
                          </a:solidFill>
                        </a:rPr>
                        <a:t>가장의 생계 </a:t>
                      </a:r>
                      <a:r>
                        <a:rPr lang="ko-KR" altLang="en-US" sz="3200" b="0" i="1" dirty="0" err="1">
                          <a:solidFill>
                            <a:srgbClr val="FF0000"/>
                          </a:solidFill>
                        </a:rPr>
                        <a:t>책임</a:t>
                      </a:r>
                      <a:r>
                        <a:rPr lang="ko-KR" altLang="en-US" sz="3200" dirty="0" err="1"/>
                        <a:t>’으로</a:t>
                      </a:r>
                      <a:r>
                        <a:rPr lang="ko-KR" altLang="en-US" sz="3200" dirty="0"/>
                        <a:t> 인한 경제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정신적 부담</a:t>
                      </a:r>
                      <a:endParaRPr lang="vi-VN" altLang="ko-KR" sz="3200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ko-KR" altLang="en-US" sz="3200" dirty="0"/>
                        <a:t> 실패 낙인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감정 억압 → </a:t>
                      </a:r>
                      <a:r>
                        <a:rPr lang="ko-KR" altLang="en-US" sz="3200" b="0" i="1" u="sng" dirty="0"/>
                        <a:t>도움 요청 어려움 </a:t>
                      </a:r>
                      <a:endParaRPr lang="en-US" altLang="ko-KR" sz="3200" b="0" i="1" u="sng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altLang="ko-KR" sz="3200" dirty="0"/>
                        <a:t> </a:t>
                      </a:r>
                      <a:r>
                        <a:rPr lang="ko-KR" altLang="en-US" sz="3200" dirty="0"/>
                        <a:t>전통적 남성성 규범으로 </a:t>
                      </a:r>
                      <a:r>
                        <a:rPr lang="ko-KR" altLang="en-US" sz="3200" i="1" dirty="0">
                          <a:solidFill>
                            <a:srgbClr val="FF0000"/>
                          </a:solidFill>
                        </a:rPr>
                        <a:t>선택 폭 축소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ko-KR" altLang="en-US" sz="3200" dirty="0" err="1"/>
                        <a:t>출생성비</a:t>
                      </a:r>
                      <a:r>
                        <a:rPr lang="ko-KR" altLang="en-US" sz="3200" dirty="0"/>
                        <a:t> 불균형으로 </a:t>
                      </a:r>
                      <a:r>
                        <a:rPr lang="ko-KR" altLang="en-US" sz="3200" b="1" u="sng" dirty="0"/>
                        <a:t>인구 구조 왜곡 </a:t>
                      </a:r>
                      <a:endParaRPr lang="en-US" altLang="ko-KR" sz="3200" b="1" u="sng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ko-KR" altLang="en-US" sz="3200" dirty="0"/>
                        <a:t>혼인</a:t>
                      </a:r>
                      <a:r>
                        <a:rPr lang="en-US" altLang="ko-KR" sz="3200" dirty="0"/>
                        <a:t>·</a:t>
                      </a:r>
                      <a:r>
                        <a:rPr lang="ko-KR" altLang="en-US" sz="3200" dirty="0"/>
                        <a:t>돌봄 부담 증가 </a:t>
                      </a:r>
                      <a:endParaRPr lang="en-US" altLang="ko-KR" sz="3200" dirty="0"/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ko-KR" altLang="en-US" sz="3200" dirty="0"/>
                        <a:t>여성 인력 </a:t>
                      </a:r>
                      <a:r>
                        <a:rPr lang="ko-KR" altLang="en-US" sz="3200" dirty="0" err="1"/>
                        <a:t>저활용으로</a:t>
                      </a:r>
                      <a:r>
                        <a:rPr lang="ko-KR" altLang="en-US" sz="3200" dirty="0"/>
                        <a:t> </a:t>
                      </a:r>
                      <a:r>
                        <a:rPr lang="ko-KR" altLang="en-US" sz="3200" b="1" dirty="0">
                          <a:solidFill>
                            <a:srgbClr val="FF0000"/>
                          </a:solidFill>
                        </a:rPr>
                        <a:t>성장</a:t>
                      </a:r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·</a:t>
                      </a:r>
                      <a:r>
                        <a:rPr lang="ko-KR" altLang="en-US" sz="3200" b="1" dirty="0">
                          <a:solidFill>
                            <a:srgbClr val="FF0000"/>
                          </a:solidFill>
                        </a:rPr>
                        <a:t>혁신 저해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5248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663</Words>
  <Application>Microsoft Office PowerPoint</Application>
  <PresentationFormat>사용자 지정</PresentationFormat>
  <Paragraphs>124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0" baseType="lpstr">
      <vt:lpstr>Aptos</vt:lpstr>
      <vt:lpstr>Garet Bold</vt:lpstr>
      <vt:lpstr>Calibri</vt:lpstr>
      <vt:lpstr>맑은 고딕</vt:lpstr>
      <vt:lpstr>Garet Bold Italics</vt:lpstr>
      <vt:lpstr>Garet Light</vt:lpstr>
      <vt:lpstr>Times New Roman</vt:lpstr>
      <vt:lpstr>Cabin</vt:lpstr>
      <vt:lpstr>Garet</vt:lpstr>
      <vt:lpstr>Arial</vt:lpstr>
      <vt:lpstr>Archivo Black</vt:lpstr>
      <vt:lpstr>Cabin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글러벌</dc:title>
  <dc:creator>User</dc:creator>
  <cp:lastModifiedBy>User</cp:lastModifiedBy>
  <cp:revision>7</cp:revision>
  <dcterms:created xsi:type="dcterms:W3CDTF">2006-08-16T00:00:00Z</dcterms:created>
  <dcterms:modified xsi:type="dcterms:W3CDTF">2025-11-27T05:38:49Z</dcterms:modified>
  <dc:identifier>DAG2WXPLvSs</dc:identifier>
</cp:coreProperties>
</file>