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경기천년제목 Bold" panose="020B0600000101010101" charset="-127"/>
      <p:regular r:id="rId17"/>
    </p:embeddedFont>
    <p:embeddedFont>
      <p:font typeface="Noto Serif Display" panose="020B0600000101010101"/>
      <p:regular r:id="rId18"/>
    </p:embeddedFont>
    <p:embeddedFont>
      <p:font typeface="경기천년제목 Light" panose="020B0600000101010101" charset="-127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-9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384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549616" y="-184399"/>
            <a:ext cx="6858000" cy="10287000"/>
            <a:chOff x="0" y="0"/>
            <a:chExt cx="91440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0" y="5987801"/>
            <a:ext cx="3952316" cy="4114800"/>
          </a:xfrm>
          <a:custGeom>
            <a:avLst/>
            <a:gdLst/>
            <a:ahLst/>
            <a:cxnLst/>
            <a:rect l="l" t="t" r="r" b="b"/>
            <a:pathLst>
              <a:path w="3952316" h="4114800">
                <a:moveTo>
                  <a:pt x="0" y="0"/>
                </a:moveTo>
                <a:lnTo>
                  <a:pt x="3952316" y="0"/>
                </a:lnTo>
                <a:lnTo>
                  <a:pt x="39523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943" y="-184399"/>
            <a:ext cx="3860431" cy="4114800"/>
          </a:xfrm>
          <a:custGeom>
            <a:avLst/>
            <a:gdLst/>
            <a:ahLst/>
            <a:cxnLst/>
            <a:rect l="l" t="t" r="r" b="b"/>
            <a:pathLst>
              <a:path w="3860431" h="4114800">
                <a:moveTo>
                  <a:pt x="0" y="0"/>
                </a:moveTo>
                <a:lnTo>
                  <a:pt x="3860430" y="0"/>
                </a:lnTo>
                <a:lnTo>
                  <a:pt x="3860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52316" y="6684408"/>
            <a:ext cx="7315200" cy="3418193"/>
          </a:xfrm>
          <a:custGeom>
            <a:avLst/>
            <a:gdLst/>
            <a:ahLst/>
            <a:cxnLst/>
            <a:rect l="l" t="t" r="r" b="b"/>
            <a:pathLst>
              <a:path w="7315200" h="3418193">
                <a:moveTo>
                  <a:pt x="0" y="0"/>
                </a:moveTo>
                <a:lnTo>
                  <a:pt x="7315200" y="0"/>
                </a:lnTo>
                <a:lnTo>
                  <a:pt x="7315200" y="3418193"/>
                </a:lnTo>
                <a:lnTo>
                  <a:pt x="0" y="34181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89912" y="1490433"/>
            <a:ext cx="13226708" cy="1069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0"/>
              </a:lnSpc>
            </a:pPr>
            <a:r>
              <a:rPr lang="en-US" sz="9049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죽음과 사후세계 종교적 관점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44458" y="4578101"/>
            <a:ext cx="9144324" cy="381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88"/>
              </a:lnSpc>
            </a:pPr>
            <a:r>
              <a:rPr lang="en-US" sz="3245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과목명:글로벌시대의 종교와 문화 </a:t>
            </a:r>
          </a:p>
          <a:p>
            <a:pPr algn="l">
              <a:lnSpc>
                <a:spcPts val="7788"/>
              </a:lnSpc>
            </a:pPr>
            <a:r>
              <a:rPr lang="en-US" sz="3245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담당교수: 박정우</a:t>
            </a:r>
          </a:p>
          <a:p>
            <a:pPr algn="l">
              <a:lnSpc>
                <a:spcPts val="7788"/>
              </a:lnSpc>
            </a:pPr>
            <a:r>
              <a:rPr lang="en-US" sz="3245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팀:무지개팀(7팀)  </a:t>
            </a:r>
          </a:p>
          <a:p>
            <a:pPr algn="l">
              <a:lnSpc>
                <a:spcPts val="7788"/>
              </a:lnSpc>
            </a:pPr>
            <a:r>
              <a:rPr lang="en-US" sz="3245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발표일:2025년 11월 21일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79301" y="512750"/>
            <a:ext cx="4288185" cy="783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6"/>
              </a:lnSpc>
            </a:pPr>
            <a:r>
              <a:rPr lang="en-US" sz="5074" b="1">
                <a:solidFill>
                  <a:srgbClr val="81684A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종교적 관점 비교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71748" y="1486617"/>
            <a:ext cx="17087552" cy="8552260"/>
            <a:chOff x="0" y="0"/>
            <a:chExt cx="22783403" cy="11403013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22783419" cy="11403076"/>
            </a:xfrm>
            <a:custGeom>
              <a:avLst/>
              <a:gdLst/>
              <a:ahLst/>
              <a:cxnLst/>
              <a:rect l="l" t="t" r="r" b="b"/>
              <a:pathLst>
                <a:path w="22783419" h="11403076">
                  <a:moveTo>
                    <a:pt x="0" y="0"/>
                  </a:moveTo>
                  <a:lnTo>
                    <a:pt x="22783419" y="0"/>
                  </a:lnTo>
                  <a:lnTo>
                    <a:pt x="22783419" y="11403076"/>
                  </a:lnTo>
                  <a:lnTo>
                    <a:pt x="0" y="11403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" b="-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77092" y="5248150"/>
            <a:ext cx="3209231" cy="51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8"/>
              </a:lnSpc>
            </a:pPr>
            <a:r>
              <a:rPr lang="en-US" sz="3287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윤회 (순환)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95106" y="9228734"/>
            <a:ext cx="3840835" cy="51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8"/>
              </a:lnSpc>
            </a:pPr>
            <a:r>
              <a:rPr lang="en-US" sz="3287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심판 (도덕적 평가)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84606" y="5248150"/>
            <a:ext cx="3209231" cy="533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</a:pPr>
            <a:r>
              <a:rPr lang="en-US" sz="3387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부활 (선형)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35808" y="1332490"/>
            <a:ext cx="3840835" cy="51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8"/>
              </a:lnSpc>
            </a:pPr>
            <a:r>
              <a:rPr lang="en-US" sz="3287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해탈 (개인적 깨달음)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88516" y="7437503"/>
            <a:ext cx="3294584" cy="113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6"/>
              </a:lnSpc>
            </a:pPr>
            <a:r>
              <a:rPr lang="en-US" sz="3512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기독교 — 부활·심판 중심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12167" y="7262531"/>
            <a:ext cx="3294583" cy="113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6"/>
              </a:lnSpc>
            </a:pPr>
            <a:r>
              <a:rPr lang="en-US" sz="3512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이슬람교 — 부활·신적 심판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20860" y="4133860"/>
            <a:ext cx="3294583" cy="113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6"/>
              </a:lnSpc>
            </a:pPr>
            <a:r>
              <a:rPr lang="en-US" sz="3512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힌두교 — 윤회·종교적 재생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86095" y="4296554"/>
            <a:ext cx="3294582" cy="113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6"/>
              </a:lnSpc>
            </a:pPr>
            <a:r>
              <a:rPr lang="en-US" sz="3512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불교 — 윤회·해탈 중심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0224" y="10257681"/>
            <a:ext cx="2144018" cy="26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62"/>
              </a:lnSpc>
            </a:pPr>
            <a:r>
              <a:rPr lang="en-US" sz="1687" b="1">
                <a:solidFill>
                  <a:srgbClr val="484237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동양 종교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0224" y="10640020"/>
            <a:ext cx="8334524" cy="26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7941" lvl="1" indent="-98971" algn="l">
              <a:lnSpc>
                <a:spcPts val="2125"/>
              </a:lnSpc>
              <a:buFont typeface="Arial"/>
              <a:buChar char="•"/>
            </a:pPr>
            <a:r>
              <a:rPr lang="en-US" sz="1312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강조: 윤회와 순환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0224" y="10974438"/>
            <a:ext cx="8334524" cy="26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7941" lvl="1" indent="-98971" algn="l">
              <a:lnSpc>
                <a:spcPts val="2125"/>
              </a:lnSpc>
              <a:buFont typeface="Arial"/>
              <a:buChar char="•"/>
            </a:pPr>
            <a:r>
              <a:rPr lang="en-US" sz="1312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목표: 고통의 순환에서 해방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0224" y="11308854"/>
            <a:ext cx="8334524" cy="26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7941" lvl="1" indent="-98971" algn="l">
              <a:lnSpc>
                <a:spcPts val="2125"/>
              </a:lnSpc>
              <a:buFont typeface="Arial"/>
              <a:buChar char="•"/>
            </a:pPr>
            <a:r>
              <a:rPr lang="en-US" sz="1312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장례: 주로 화장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0224" y="11643271"/>
            <a:ext cx="8334524" cy="26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7941" lvl="1" indent="-98971" algn="l">
              <a:lnSpc>
                <a:spcPts val="2125"/>
              </a:lnSpc>
              <a:buFont typeface="Arial"/>
              <a:buChar char="•"/>
            </a:pPr>
            <a:r>
              <a:rPr lang="en-US" sz="1312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뉘앙스: 영혼의 진화와 깨달음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362778" y="10257681"/>
            <a:ext cx="2144017" cy="26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62"/>
              </a:lnSpc>
            </a:pPr>
            <a:r>
              <a:rPr lang="en-US" sz="1687" b="1">
                <a:solidFill>
                  <a:srgbClr val="484237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일신교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62778" y="10640020"/>
            <a:ext cx="8334524" cy="26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7941" lvl="1" indent="-98971" algn="l">
              <a:lnSpc>
                <a:spcPts val="2125"/>
              </a:lnSpc>
              <a:buFont typeface="Arial"/>
              <a:buChar char="•"/>
            </a:pPr>
            <a:r>
              <a:rPr lang="en-US" sz="1312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강조: 부활과 심판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362778" y="10974438"/>
            <a:ext cx="8334524" cy="26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7941" lvl="1" indent="-98971" algn="l">
              <a:lnSpc>
                <a:spcPts val="2125"/>
              </a:lnSpc>
              <a:buFont typeface="Arial"/>
              <a:buChar char="•"/>
            </a:pPr>
            <a:r>
              <a:rPr lang="en-US" sz="1312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목표: 영원한 삶(천국/지옥)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62778" y="11308854"/>
            <a:ext cx="8334524" cy="26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7941" lvl="1" indent="-98971" algn="l">
              <a:lnSpc>
                <a:spcPts val="2125"/>
              </a:lnSpc>
              <a:buFont typeface="Arial"/>
              <a:buChar char="•"/>
            </a:pPr>
            <a:r>
              <a:rPr lang="en-US" sz="1312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장례: 주로 매장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362778" y="11643271"/>
            <a:ext cx="8334524" cy="26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7941" lvl="1" indent="-98971" algn="l">
              <a:lnSpc>
                <a:spcPts val="2125"/>
              </a:lnSpc>
              <a:buFont typeface="Arial"/>
              <a:buChar char="•"/>
            </a:pPr>
            <a:r>
              <a:rPr lang="en-US" sz="1312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뉘앙스: 도덕적 평가와 신의 은총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82550" y="17064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45788" y="1000125"/>
            <a:ext cx="7280374" cy="87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81684A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종교와 과학: 다층적 이해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45788" y="2572167"/>
            <a:ext cx="5436245" cy="1130945"/>
            <a:chOff x="0" y="0"/>
            <a:chExt cx="7248327" cy="1507927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7248271" cy="1507871"/>
            </a:xfrm>
            <a:custGeom>
              <a:avLst/>
              <a:gdLst/>
              <a:ahLst/>
              <a:cxnLst/>
              <a:rect l="l" t="t" r="r" b="b"/>
              <a:pathLst>
                <a:path w="7248271" h="1507871">
                  <a:moveTo>
                    <a:pt x="0" y="0"/>
                  </a:moveTo>
                  <a:lnTo>
                    <a:pt x="7248271" y="0"/>
                  </a:lnTo>
                  <a:lnTo>
                    <a:pt x="7248271" y="1507871"/>
                  </a:lnTo>
                  <a:lnTo>
                    <a:pt x="0" y="1507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88" b="-9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4344689"/>
            <a:ext cx="3534221" cy="64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7"/>
              </a:lnSpc>
            </a:pPr>
            <a:r>
              <a:rPr lang="en-US" sz="4149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종교의 역할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412" y="5142690"/>
            <a:ext cx="4870996" cy="239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9"/>
              </a:lnSpc>
            </a:pPr>
            <a:r>
              <a:rPr lang="en-US" sz="3987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위로, 희망, 도덕적 지침을 제공하며 죽음의 공포를 극복하도록 도움.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708428" y="2572167"/>
            <a:ext cx="5436245" cy="1130945"/>
            <a:chOff x="0" y="0"/>
            <a:chExt cx="7248327" cy="1507927"/>
          </a:xfrm>
        </p:grpSpPr>
        <p:sp>
          <p:nvSpPr>
            <p:cNvPr id="12" name="Freeform 12" descr="preencoded.png"/>
            <p:cNvSpPr/>
            <p:nvPr/>
          </p:nvSpPr>
          <p:spPr>
            <a:xfrm>
              <a:off x="0" y="0"/>
              <a:ext cx="7248271" cy="1507871"/>
            </a:xfrm>
            <a:custGeom>
              <a:avLst/>
              <a:gdLst/>
              <a:ahLst/>
              <a:cxnLst/>
              <a:rect l="l" t="t" r="r" b="b"/>
              <a:pathLst>
                <a:path w="7248271" h="1507871">
                  <a:moveTo>
                    <a:pt x="0" y="0"/>
                  </a:moveTo>
                  <a:lnTo>
                    <a:pt x="7248271" y="0"/>
                  </a:lnTo>
                  <a:lnTo>
                    <a:pt x="7248271" y="1507871"/>
                  </a:lnTo>
                  <a:lnTo>
                    <a:pt x="0" y="1507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88" b="-9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6854690" y="4234834"/>
            <a:ext cx="3534221" cy="64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7"/>
              </a:lnSpc>
            </a:pPr>
            <a:r>
              <a:rPr lang="en-US" sz="4149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과학의 역할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08428" y="5142690"/>
            <a:ext cx="4870996" cy="239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9"/>
              </a:lnSpc>
            </a:pPr>
            <a:r>
              <a:rPr lang="en-US" sz="3987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객관적 분석과 신체 메커니즘 이해로 죽음을 이성적으로 수용하게 함.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668548" y="2572167"/>
            <a:ext cx="5436245" cy="1130945"/>
            <a:chOff x="0" y="0"/>
            <a:chExt cx="7248327" cy="1507927"/>
          </a:xfrm>
        </p:grpSpPr>
        <p:sp>
          <p:nvSpPr>
            <p:cNvPr id="16" name="Freeform 16" descr="preencoded.png"/>
            <p:cNvSpPr/>
            <p:nvPr/>
          </p:nvSpPr>
          <p:spPr>
            <a:xfrm>
              <a:off x="0" y="0"/>
              <a:ext cx="7248271" cy="1507871"/>
            </a:xfrm>
            <a:custGeom>
              <a:avLst/>
              <a:gdLst/>
              <a:ahLst/>
              <a:cxnLst/>
              <a:rect l="l" t="t" r="r" b="b"/>
              <a:pathLst>
                <a:path w="7248271" h="1507871">
                  <a:moveTo>
                    <a:pt x="0" y="0"/>
                  </a:moveTo>
                  <a:lnTo>
                    <a:pt x="7248271" y="0"/>
                  </a:lnTo>
                  <a:lnTo>
                    <a:pt x="7248271" y="1507871"/>
                  </a:lnTo>
                  <a:lnTo>
                    <a:pt x="0" y="1507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88" b="-92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3071002" y="4234834"/>
            <a:ext cx="3534221" cy="64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7"/>
              </a:lnSpc>
            </a:pPr>
            <a:r>
              <a:rPr lang="en-US" sz="4149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통합 관점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55573" y="5142690"/>
            <a:ext cx="3749650" cy="3207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9"/>
              </a:lnSpc>
            </a:pPr>
            <a:r>
              <a:rPr lang="en-US" sz="3987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죽음을 의료적, 정신적, 영적으로 이해하면 더 인간다운 삶의 태도 형성.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0"/>
            <a:ext cx="6858000" cy="10287000"/>
            <a:chOff x="0" y="0"/>
            <a:chExt cx="91440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869287" y="1000125"/>
            <a:ext cx="8129439" cy="87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81684A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6. 결론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850237" y="2683222"/>
            <a:ext cx="38100" cy="1091505"/>
            <a:chOff x="0" y="0"/>
            <a:chExt cx="50800" cy="14553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800" cy="1455293"/>
            </a:xfrm>
            <a:custGeom>
              <a:avLst/>
              <a:gdLst/>
              <a:ahLst/>
              <a:cxnLst/>
              <a:rect l="l" t="t" r="r" b="b"/>
              <a:pathLst>
                <a:path w="50800" h="1455293">
                  <a:moveTo>
                    <a:pt x="0" y="0"/>
                  </a:moveTo>
                  <a:lnTo>
                    <a:pt x="50800" y="0"/>
                  </a:lnTo>
                  <a:lnTo>
                    <a:pt x="50800" y="1455293"/>
                  </a:lnTo>
                  <a:lnTo>
                    <a:pt x="0" y="1455293"/>
                  </a:lnTo>
                  <a:close/>
                </a:path>
              </a:pathLst>
            </a:custGeom>
            <a:solidFill>
              <a:srgbClr val="D3C5B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349607" y="2683222"/>
            <a:ext cx="5081560" cy="4206402"/>
            <a:chOff x="0" y="0"/>
            <a:chExt cx="6107907" cy="50559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107938" cy="5055963"/>
            </a:xfrm>
            <a:custGeom>
              <a:avLst/>
              <a:gdLst/>
              <a:ahLst/>
              <a:cxnLst/>
              <a:rect l="l" t="t" r="r" b="b"/>
              <a:pathLst>
                <a:path w="6107938" h="5055963">
                  <a:moveTo>
                    <a:pt x="0" y="1444619"/>
                  </a:moveTo>
                  <a:cubicBezTo>
                    <a:pt x="0" y="646883"/>
                    <a:pt x="406273" y="0"/>
                    <a:pt x="907288" y="0"/>
                  </a:cubicBezTo>
                  <a:lnTo>
                    <a:pt x="5200650" y="0"/>
                  </a:lnTo>
                  <a:cubicBezTo>
                    <a:pt x="5701792" y="0"/>
                    <a:pt x="6107938" y="646883"/>
                    <a:pt x="6107938" y="1444619"/>
                  </a:cubicBezTo>
                  <a:lnTo>
                    <a:pt x="6107938" y="3611345"/>
                  </a:lnTo>
                  <a:cubicBezTo>
                    <a:pt x="6107938" y="4409282"/>
                    <a:pt x="5701665" y="5055963"/>
                    <a:pt x="5200650" y="5055963"/>
                  </a:cubicBezTo>
                  <a:lnTo>
                    <a:pt x="907288" y="5055963"/>
                  </a:lnTo>
                  <a:cubicBezTo>
                    <a:pt x="406273" y="5055963"/>
                    <a:pt x="0" y="4409282"/>
                    <a:pt x="0" y="3611345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7991922" y="2689000"/>
            <a:ext cx="4013895" cy="344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6"/>
              </a:lnSpc>
            </a:pPr>
            <a:r>
              <a:rPr lang="en-US" sz="3387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종교의 관점</a:t>
            </a:r>
            <a:r>
              <a:rPr lang="en-US" sz="3387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은 죽음을 새로운 여정으로, 궁극적 해탈 또는 영원한 생으로 제시하여 삶의 의미와 도덕성을 부여한다.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714685" y="2683222"/>
            <a:ext cx="5092998" cy="4206402"/>
            <a:chOff x="0" y="0"/>
            <a:chExt cx="6790664" cy="56085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90620" cy="5608508"/>
            </a:xfrm>
            <a:custGeom>
              <a:avLst/>
              <a:gdLst/>
              <a:ahLst/>
              <a:cxnLst/>
              <a:rect l="l" t="t" r="r" b="b"/>
              <a:pathLst>
                <a:path w="6790620" h="5608508">
                  <a:moveTo>
                    <a:pt x="0" y="1602495"/>
                  </a:moveTo>
                  <a:cubicBezTo>
                    <a:pt x="0" y="717579"/>
                    <a:pt x="451673" y="0"/>
                    <a:pt x="1008674" y="0"/>
                  </a:cubicBezTo>
                  <a:lnTo>
                    <a:pt x="5781945" y="0"/>
                  </a:lnTo>
                  <a:cubicBezTo>
                    <a:pt x="6339088" y="0"/>
                    <a:pt x="6790620" y="717579"/>
                    <a:pt x="6790620" y="1602495"/>
                  </a:cubicBezTo>
                  <a:lnTo>
                    <a:pt x="6790620" y="4006013"/>
                  </a:lnTo>
                  <a:cubicBezTo>
                    <a:pt x="6790620" y="4891154"/>
                    <a:pt x="6338947" y="5608508"/>
                    <a:pt x="5781945" y="5608508"/>
                  </a:cubicBezTo>
                  <a:lnTo>
                    <a:pt x="1008674" y="5608508"/>
                  </a:lnTo>
                  <a:cubicBezTo>
                    <a:pt x="451673" y="5608508"/>
                    <a:pt x="0" y="4891154"/>
                    <a:pt x="0" y="4006013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3254162" y="2689000"/>
            <a:ext cx="4014044" cy="344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6"/>
              </a:lnSpc>
            </a:pPr>
            <a:r>
              <a:rPr lang="en-US" sz="3387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과학의 관점</a:t>
            </a:r>
            <a:r>
              <a:rPr lang="en-US" sz="3387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은 죽음의 생물학적·심리학적 실체를 밝혀 더 냉정하고 준비된 태도를 가능하게 한다.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39238" y="4628515"/>
            <a:ext cx="9525" cy="101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4560274" y="267022"/>
            <a:ext cx="9533735" cy="136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7900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참고문헌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5931" y="1786263"/>
            <a:ext cx="17372069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2047766" y="1628453"/>
            <a:ext cx="15108400" cy="8122952"/>
            <a:chOff x="0" y="0"/>
            <a:chExt cx="19498775" cy="104834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498635" cy="10483191"/>
            </a:xfrm>
            <a:custGeom>
              <a:avLst/>
              <a:gdLst/>
              <a:ahLst/>
              <a:cxnLst/>
              <a:rect l="l" t="t" r="r" b="b"/>
              <a:pathLst>
                <a:path w="19498635" h="10483191">
                  <a:moveTo>
                    <a:pt x="0" y="0"/>
                  </a:moveTo>
                  <a:lnTo>
                    <a:pt x="19498635" y="0"/>
                  </a:lnTo>
                  <a:lnTo>
                    <a:pt x="19498635" y="10483191"/>
                  </a:lnTo>
                  <a:lnTo>
                    <a:pt x="0" y="10483191"/>
                  </a:ln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330296" y="1824363"/>
            <a:ext cx="12701705" cy="13500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https://m.blog.naver.com/wookmaitre/223400557276</a:t>
            </a:r>
          </a:p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https://m.blog.naver.com/mattia7/223788943100</a:t>
            </a:r>
          </a:p>
          <a:p>
            <a:pPr algn="l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중궈안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(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Trung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Quân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), 「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불교에서의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죽음과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삶」,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불교학잡지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2021.</a:t>
            </a:r>
          </a:p>
          <a:p>
            <a:pPr algn="l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레반떤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(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Lê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Văn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Tân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), 「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기독교에서의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죽음관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」,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종교출판사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2020.</a:t>
            </a:r>
          </a:p>
          <a:p>
            <a:pPr algn="l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응우옌민탐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(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Nguyễn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Minh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Tâm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), 「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힌두교와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환생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」,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종교와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철학학회지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2022.</a:t>
            </a:r>
          </a:p>
          <a:p>
            <a:pPr algn="l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도티호아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(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Đỗ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Thị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Hoa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), 「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이슬람교의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죽음과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심판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」,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종교연구학회지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2023.</a:t>
            </a: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「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불교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다비식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장례절차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」,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한국장례문화협회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. fta.or.kr</a:t>
            </a: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「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현대사회에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맞는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불교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장례문화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모색한다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」,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법보신문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(beopbo.com)</a:t>
            </a: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 「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종교별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장례문화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비교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」, </a:t>
            </a:r>
            <a:r>
              <a:rPr lang="en-US" sz="33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한국종교문화연구소</a:t>
            </a:r>
            <a:r>
              <a:rPr lang="en-US" sz="33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(kirc.or.kr)</a:t>
            </a:r>
          </a:p>
          <a:p>
            <a:pPr algn="just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1316" y="2541289"/>
            <a:ext cx="9505368" cy="4281337"/>
            <a:chOff x="0" y="0"/>
            <a:chExt cx="12673824" cy="57084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73733" cy="5708328"/>
            </a:xfrm>
            <a:custGeom>
              <a:avLst/>
              <a:gdLst/>
              <a:ahLst/>
              <a:cxnLst/>
              <a:rect l="l" t="t" r="r" b="b"/>
              <a:pathLst>
                <a:path w="12673733" h="5708328">
                  <a:moveTo>
                    <a:pt x="0" y="0"/>
                  </a:moveTo>
                  <a:lnTo>
                    <a:pt x="12673733" y="0"/>
                  </a:lnTo>
                  <a:lnTo>
                    <a:pt x="12673733" y="5708328"/>
                  </a:lnTo>
                  <a:lnTo>
                    <a:pt x="0" y="5708328"/>
                  </a:ln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170640" y="-385043"/>
            <a:ext cx="6053787" cy="6156394"/>
          </a:xfrm>
          <a:custGeom>
            <a:avLst/>
            <a:gdLst/>
            <a:ahLst/>
            <a:cxnLst/>
            <a:rect l="l" t="t" r="r" b="b"/>
            <a:pathLst>
              <a:path w="6053787" h="6156394">
                <a:moveTo>
                  <a:pt x="0" y="0"/>
                </a:moveTo>
                <a:lnTo>
                  <a:pt x="6053788" y="0"/>
                </a:lnTo>
                <a:lnTo>
                  <a:pt x="6053788" y="6156393"/>
                </a:lnTo>
                <a:lnTo>
                  <a:pt x="0" y="61563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27972" y="2057400"/>
            <a:ext cx="6830568" cy="8229600"/>
          </a:xfrm>
          <a:custGeom>
            <a:avLst/>
            <a:gdLst/>
            <a:ahLst/>
            <a:cxnLst/>
            <a:rect l="l" t="t" r="r" b="b"/>
            <a:pathLst>
              <a:path w="6830568" h="8229600">
                <a:moveTo>
                  <a:pt x="0" y="0"/>
                </a:moveTo>
                <a:lnTo>
                  <a:pt x="6830568" y="0"/>
                </a:lnTo>
                <a:lnTo>
                  <a:pt x="68305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74414" y="3199107"/>
            <a:ext cx="9505368" cy="205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n-US" sz="11998" b="1" dirty="0">
                <a:solidFill>
                  <a:srgbClr val="81684A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</a:t>
            </a:r>
            <a:r>
              <a:rPr lang="en-US" sz="11998" b="1" dirty="0" err="1">
                <a:solidFill>
                  <a:srgbClr val="81684A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토론</a:t>
            </a:r>
            <a:r>
              <a:rPr lang="en-US" sz="11998" b="1" dirty="0">
                <a:solidFill>
                  <a:srgbClr val="81684A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11998" b="1" dirty="0" err="1">
                <a:solidFill>
                  <a:srgbClr val="81684A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시간</a:t>
            </a:r>
            <a:endParaRPr lang="en-US" sz="11998" b="1" dirty="0">
              <a:solidFill>
                <a:srgbClr val="81684A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86578" y="628331"/>
            <a:ext cx="2886022" cy="154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>
                <a:solidFill>
                  <a:srgbClr val="81684A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목차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32244" y="2398699"/>
            <a:ext cx="6764125" cy="1330229"/>
            <a:chOff x="0" y="0"/>
            <a:chExt cx="9756667" cy="18688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56753" cy="1868873"/>
            </a:xfrm>
            <a:custGeom>
              <a:avLst/>
              <a:gdLst/>
              <a:ahLst/>
              <a:cxnLst/>
              <a:rect l="l" t="t" r="r" b="b"/>
              <a:pathLst>
                <a:path w="9756753" h="1868873">
                  <a:moveTo>
                    <a:pt x="0" y="38121"/>
                  </a:moveTo>
                  <a:cubicBezTo>
                    <a:pt x="0" y="17056"/>
                    <a:pt x="35433" y="0"/>
                    <a:pt x="79194" y="0"/>
                  </a:cubicBezTo>
                  <a:lnTo>
                    <a:pt x="9677595" y="0"/>
                  </a:lnTo>
                  <a:cubicBezTo>
                    <a:pt x="9721355" y="0"/>
                    <a:pt x="9756753" y="17056"/>
                    <a:pt x="9756753" y="38121"/>
                  </a:cubicBezTo>
                  <a:lnTo>
                    <a:pt x="9756753" y="1830751"/>
                  </a:lnTo>
                  <a:cubicBezTo>
                    <a:pt x="9756753" y="1851816"/>
                    <a:pt x="9721355" y="1868873"/>
                    <a:pt x="9677595" y="1868873"/>
                  </a:cubicBezTo>
                  <a:lnTo>
                    <a:pt x="79194" y="1868873"/>
                  </a:lnTo>
                  <a:cubicBezTo>
                    <a:pt x="35433" y="1868873"/>
                    <a:pt x="0" y="1851816"/>
                    <a:pt x="0" y="1830751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32244" y="4671907"/>
            <a:ext cx="6764125" cy="1295660"/>
            <a:chOff x="0" y="0"/>
            <a:chExt cx="9756667" cy="18688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6753" cy="1868873"/>
            </a:xfrm>
            <a:custGeom>
              <a:avLst/>
              <a:gdLst/>
              <a:ahLst/>
              <a:cxnLst/>
              <a:rect l="l" t="t" r="r" b="b"/>
              <a:pathLst>
                <a:path w="9756753" h="1868873">
                  <a:moveTo>
                    <a:pt x="0" y="38121"/>
                  </a:moveTo>
                  <a:cubicBezTo>
                    <a:pt x="0" y="17056"/>
                    <a:pt x="35433" y="0"/>
                    <a:pt x="79194" y="0"/>
                  </a:cubicBezTo>
                  <a:lnTo>
                    <a:pt x="9677595" y="0"/>
                  </a:lnTo>
                  <a:cubicBezTo>
                    <a:pt x="9721355" y="0"/>
                    <a:pt x="9756753" y="17056"/>
                    <a:pt x="9756753" y="38121"/>
                  </a:cubicBezTo>
                  <a:lnTo>
                    <a:pt x="9756753" y="1830751"/>
                  </a:lnTo>
                  <a:cubicBezTo>
                    <a:pt x="9756753" y="1851816"/>
                    <a:pt x="9721355" y="1868873"/>
                    <a:pt x="9677595" y="1868873"/>
                  </a:cubicBezTo>
                  <a:lnTo>
                    <a:pt x="79194" y="1868873"/>
                  </a:lnTo>
                  <a:cubicBezTo>
                    <a:pt x="35433" y="1868873"/>
                    <a:pt x="0" y="1851816"/>
                    <a:pt x="0" y="1830751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32244" y="6945114"/>
            <a:ext cx="6764125" cy="1295660"/>
            <a:chOff x="0" y="0"/>
            <a:chExt cx="9756667" cy="18688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56753" cy="1868873"/>
            </a:xfrm>
            <a:custGeom>
              <a:avLst/>
              <a:gdLst/>
              <a:ahLst/>
              <a:cxnLst/>
              <a:rect l="l" t="t" r="r" b="b"/>
              <a:pathLst>
                <a:path w="9756753" h="1868873">
                  <a:moveTo>
                    <a:pt x="0" y="38121"/>
                  </a:moveTo>
                  <a:cubicBezTo>
                    <a:pt x="0" y="17056"/>
                    <a:pt x="35433" y="0"/>
                    <a:pt x="79194" y="0"/>
                  </a:cubicBezTo>
                  <a:lnTo>
                    <a:pt x="9677595" y="0"/>
                  </a:lnTo>
                  <a:cubicBezTo>
                    <a:pt x="9721355" y="0"/>
                    <a:pt x="9756753" y="17056"/>
                    <a:pt x="9756753" y="38121"/>
                  </a:cubicBezTo>
                  <a:lnTo>
                    <a:pt x="9756753" y="1830751"/>
                  </a:lnTo>
                  <a:cubicBezTo>
                    <a:pt x="9756753" y="1851816"/>
                    <a:pt x="9721355" y="1868873"/>
                    <a:pt x="9677595" y="1868873"/>
                  </a:cubicBezTo>
                  <a:lnTo>
                    <a:pt x="79194" y="1868873"/>
                  </a:lnTo>
                  <a:cubicBezTo>
                    <a:pt x="35433" y="1868873"/>
                    <a:pt x="0" y="1851816"/>
                    <a:pt x="0" y="1830751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85314" y="2398700"/>
            <a:ext cx="6764125" cy="1295660"/>
            <a:chOff x="0" y="0"/>
            <a:chExt cx="9756667" cy="18688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56753" cy="1868873"/>
            </a:xfrm>
            <a:custGeom>
              <a:avLst/>
              <a:gdLst/>
              <a:ahLst/>
              <a:cxnLst/>
              <a:rect l="l" t="t" r="r" b="b"/>
              <a:pathLst>
                <a:path w="9756753" h="1868873">
                  <a:moveTo>
                    <a:pt x="0" y="38121"/>
                  </a:moveTo>
                  <a:cubicBezTo>
                    <a:pt x="0" y="17056"/>
                    <a:pt x="35433" y="0"/>
                    <a:pt x="79194" y="0"/>
                  </a:cubicBezTo>
                  <a:lnTo>
                    <a:pt x="9677595" y="0"/>
                  </a:lnTo>
                  <a:cubicBezTo>
                    <a:pt x="9721355" y="0"/>
                    <a:pt x="9756753" y="17056"/>
                    <a:pt x="9756753" y="38121"/>
                  </a:cubicBezTo>
                  <a:lnTo>
                    <a:pt x="9756753" y="1830751"/>
                  </a:lnTo>
                  <a:cubicBezTo>
                    <a:pt x="9756753" y="1851816"/>
                    <a:pt x="9721355" y="1868873"/>
                    <a:pt x="9677595" y="1868873"/>
                  </a:cubicBezTo>
                  <a:lnTo>
                    <a:pt x="79194" y="1868873"/>
                  </a:lnTo>
                  <a:cubicBezTo>
                    <a:pt x="35433" y="1868873"/>
                    <a:pt x="0" y="1851816"/>
                    <a:pt x="0" y="1830751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585314" y="4809024"/>
            <a:ext cx="6965679" cy="1158543"/>
            <a:chOff x="0" y="0"/>
            <a:chExt cx="9756667" cy="16227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56753" cy="1622740"/>
            </a:xfrm>
            <a:custGeom>
              <a:avLst/>
              <a:gdLst/>
              <a:ahLst/>
              <a:cxnLst/>
              <a:rect l="l" t="t" r="r" b="b"/>
              <a:pathLst>
                <a:path w="9756753" h="1622740">
                  <a:moveTo>
                    <a:pt x="0" y="33101"/>
                  </a:moveTo>
                  <a:cubicBezTo>
                    <a:pt x="0" y="14810"/>
                    <a:pt x="35433" y="0"/>
                    <a:pt x="79194" y="0"/>
                  </a:cubicBezTo>
                  <a:lnTo>
                    <a:pt x="9677595" y="0"/>
                  </a:lnTo>
                  <a:cubicBezTo>
                    <a:pt x="9721355" y="0"/>
                    <a:pt x="9756753" y="14810"/>
                    <a:pt x="9756753" y="33101"/>
                  </a:cubicBezTo>
                  <a:lnTo>
                    <a:pt x="9756753" y="1589640"/>
                  </a:lnTo>
                  <a:cubicBezTo>
                    <a:pt x="9756753" y="1607930"/>
                    <a:pt x="9721355" y="1622740"/>
                    <a:pt x="9677595" y="1622740"/>
                  </a:cubicBezTo>
                  <a:lnTo>
                    <a:pt x="79194" y="1622740"/>
                  </a:lnTo>
                  <a:cubicBezTo>
                    <a:pt x="35433" y="1622740"/>
                    <a:pt x="0" y="1607930"/>
                    <a:pt x="0" y="1589640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686091" y="6945114"/>
            <a:ext cx="6764125" cy="1295660"/>
            <a:chOff x="0" y="0"/>
            <a:chExt cx="9756667" cy="18688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756753" cy="1868873"/>
            </a:xfrm>
            <a:custGeom>
              <a:avLst/>
              <a:gdLst/>
              <a:ahLst/>
              <a:cxnLst/>
              <a:rect l="l" t="t" r="r" b="b"/>
              <a:pathLst>
                <a:path w="9756753" h="1868873">
                  <a:moveTo>
                    <a:pt x="0" y="38121"/>
                  </a:moveTo>
                  <a:cubicBezTo>
                    <a:pt x="0" y="17056"/>
                    <a:pt x="35433" y="0"/>
                    <a:pt x="79194" y="0"/>
                  </a:cubicBezTo>
                  <a:lnTo>
                    <a:pt x="9677595" y="0"/>
                  </a:lnTo>
                  <a:cubicBezTo>
                    <a:pt x="9721355" y="0"/>
                    <a:pt x="9756753" y="17056"/>
                    <a:pt x="9756753" y="38121"/>
                  </a:cubicBezTo>
                  <a:lnTo>
                    <a:pt x="9756753" y="1830751"/>
                  </a:lnTo>
                  <a:cubicBezTo>
                    <a:pt x="9756753" y="1851816"/>
                    <a:pt x="9721355" y="1868873"/>
                    <a:pt x="9677595" y="1868873"/>
                  </a:cubicBezTo>
                  <a:lnTo>
                    <a:pt x="79194" y="1868873"/>
                  </a:lnTo>
                  <a:cubicBezTo>
                    <a:pt x="35433" y="1868873"/>
                    <a:pt x="0" y="1851816"/>
                    <a:pt x="0" y="1830751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632245" y="2542023"/>
            <a:ext cx="4387556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9122" indent="-518161" algn="ctr">
              <a:lnSpc>
                <a:spcPts val="6720"/>
              </a:lnSpc>
              <a:buAutoNum type="arabicPeriod"/>
            </a:pPr>
            <a:r>
              <a:rPr lang="en-US" sz="4800" dirty="0" err="1">
                <a:solidFill>
                  <a:srgbClr val="81684A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주제</a:t>
            </a:r>
            <a:r>
              <a:rPr lang="en-US" sz="4800" dirty="0">
                <a:solidFill>
                  <a:srgbClr val="81684A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 </a:t>
            </a:r>
            <a:r>
              <a:rPr lang="en-US" sz="4800" dirty="0" err="1">
                <a:solidFill>
                  <a:srgbClr val="81684A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선택</a:t>
            </a:r>
            <a:r>
              <a:rPr lang="en-US" sz="4800" dirty="0">
                <a:solidFill>
                  <a:srgbClr val="81684A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 </a:t>
            </a:r>
            <a:r>
              <a:rPr lang="en-US" sz="4800" dirty="0" err="1">
                <a:solidFill>
                  <a:srgbClr val="81684A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이유</a:t>
            </a:r>
            <a:endParaRPr lang="en-US" sz="4800" dirty="0">
              <a:solidFill>
                <a:srgbClr val="81684A"/>
              </a:solidFill>
              <a:latin typeface="경기천년제목 Light"/>
              <a:ea typeface="경기천년제목 Light"/>
              <a:cs typeface="경기천년제목 Light"/>
              <a:sym typeface="경기천년제목 Ligh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632244" y="4916036"/>
            <a:ext cx="6764125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2"/>
              </a:lnSpc>
              <a:spcBef>
                <a:spcPct val="0"/>
              </a:spcBef>
            </a:pPr>
            <a:r>
              <a:rPr lang="en-US" sz="4849" dirty="0">
                <a:solidFill>
                  <a:srgbClr val="81684A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2.죽음과 </a:t>
            </a:r>
            <a:r>
              <a:rPr lang="en-US" sz="4849" dirty="0" err="1">
                <a:solidFill>
                  <a:srgbClr val="81684A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사후세계의</a:t>
            </a:r>
            <a:r>
              <a:rPr lang="en-US" sz="4849" dirty="0">
                <a:solidFill>
                  <a:srgbClr val="81684A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 </a:t>
            </a:r>
            <a:r>
              <a:rPr lang="en-US" sz="4849" dirty="0" err="1">
                <a:solidFill>
                  <a:srgbClr val="81684A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정의</a:t>
            </a:r>
            <a:endParaRPr lang="en-US" sz="4849" dirty="0">
              <a:solidFill>
                <a:srgbClr val="81684A"/>
              </a:solidFill>
              <a:latin typeface="경기천년제목 Light"/>
              <a:ea typeface="경기천년제목 Light"/>
              <a:cs typeface="경기천년제목 Light"/>
              <a:sym typeface="경기천년제목 Ligh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32244" y="6910542"/>
            <a:ext cx="6157596" cy="775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24"/>
              </a:lnSpc>
            </a:pPr>
            <a:r>
              <a:rPr lang="en-US" sz="4860" dirty="0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3.죽음과 </a:t>
            </a:r>
            <a:r>
              <a:rPr lang="en-US" sz="4860" dirty="0" err="1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사후세계</a:t>
            </a:r>
            <a:endParaRPr lang="en-US" sz="4860" dirty="0">
              <a:solidFill>
                <a:srgbClr val="746558"/>
              </a:solidFill>
              <a:latin typeface="경기천년제목 Light"/>
              <a:ea typeface="경기천년제목 Light"/>
              <a:cs typeface="경기천년제목 Light"/>
              <a:sym typeface="경기천년제목 Ligh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877585" y="2608698"/>
            <a:ext cx="7952334" cy="770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862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4.과학적 관점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77585" y="4966992"/>
            <a:ext cx="7157300" cy="73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6"/>
              </a:lnSpc>
            </a:pPr>
            <a:r>
              <a:rPr lang="en-US" sz="4671">
                <a:solidFill>
                  <a:srgbClr val="484237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5.문화적 장례 의식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77585" y="7133363"/>
            <a:ext cx="8129439" cy="770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862">
                <a:solidFill>
                  <a:srgbClr val="484237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6. 결론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-131756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46040" y="2100037"/>
            <a:ext cx="7317500" cy="2087315"/>
            <a:chOff x="0" y="0"/>
            <a:chExt cx="9756667" cy="27830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6753" cy="2783078"/>
            </a:xfrm>
            <a:custGeom>
              <a:avLst/>
              <a:gdLst/>
              <a:ahLst/>
              <a:cxnLst/>
              <a:rect l="l" t="t" r="r" b="b"/>
              <a:pathLst>
                <a:path w="9756753" h="2783078">
                  <a:moveTo>
                    <a:pt x="0" y="56769"/>
                  </a:moveTo>
                  <a:cubicBezTo>
                    <a:pt x="0" y="25400"/>
                    <a:pt x="35433" y="0"/>
                    <a:pt x="79194" y="0"/>
                  </a:cubicBezTo>
                  <a:lnTo>
                    <a:pt x="9677595" y="0"/>
                  </a:lnTo>
                  <a:cubicBezTo>
                    <a:pt x="9721355" y="0"/>
                    <a:pt x="9756753" y="25400"/>
                    <a:pt x="9756753" y="56769"/>
                  </a:cubicBezTo>
                  <a:lnTo>
                    <a:pt x="9756753" y="2726309"/>
                  </a:lnTo>
                  <a:cubicBezTo>
                    <a:pt x="9756753" y="2757678"/>
                    <a:pt x="9721355" y="2783078"/>
                    <a:pt x="9677595" y="2783078"/>
                  </a:cubicBezTo>
                  <a:lnTo>
                    <a:pt x="79194" y="2783078"/>
                  </a:lnTo>
                  <a:cubicBezTo>
                    <a:pt x="35433" y="2783078"/>
                    <a:pt x="0" y="2757678"/>
                    <a:pt x="0" y="2726309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99125" y="4519015"/>
            <a:ext cx="7264415" cy="1947416"/>
            <a:chOff x="0" y="0"/>
            <a:chExt cx="9685887" cy="25965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685974" cy="2596547"/>
            </a:xfrm>
            <a:custGeom>
              <a:avLst/>
              <a:gdLst/>
              <a:ahLst/>
              <a:cxnLst/>
              <a:rect l="l" t="t" r="r" b="b"/>
              <a:pathLst>
                <a:path w="9685974" h="2596547">
                  <a:moveTo>
                    <a:pt x="0" y="52964"/>
                  </a:moveTo>
                  <a:cubicBezTo>
                    <a:pt x="0" y="23698"/>
                    <a:pt x="35176" y="0"/>
                    <a:pt x="78619" y="0"/>
                  </a:cubicBezTo>
                  <a:lnTo>
                    <a:pt x="9607388" y="0"/>
                  </a:lnTo>
                  <a:cubicBezTo>
                    <a:pt x="9650830" y="0"/>
                    <a:pt x="9685974" y="23698"/>
                    <a:pt x="9685974" y="52964"/>
                  </a:cubicBezTo>
                  <a:lnTo>
                    <a:pt x="9685974" y="2543583"/>
                  </a:lnTo>
                  <a:cubicBezTo>
                    <a:pt x="9685974" y="2572849"/>
                    <a:pt x="9650830" y="2596547"/>
                    <a:pt x="9607388" y="2596547"/>
                  </a:cubicBezTo>
                  <a:lnTo>
                    <a:pt x="78619" y="2596547"/>
                  </a:lnTo>
                  <a:cubicBezTo>
                    <a:pt x="35176" y="2596547"/>
                    <a:pt x="0" y="2572849"/>
                    <a:pt x="0" y="2543583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19214" y="6753151"/>
            <a:ext cx="7244327" cy="2087315"/>
            <a:chOff x="0" y="0"/>
            <a:chExt cx="9659102" cy="27830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659176" cy="2783078"/>
            </a:xfrm>
            <a:custGeom>
              <a:avLst/>
              <a:gdLst/>
              <a:ahLst/>
              <a:cxnLst/>
              <a:rect l="l" t="t" r="r" b="b"/>
              <a:pathLst>
                <a:path w="9659176" h="2783078">
                  <a:moveTo>
                    <a:pt x="0" y="56769"/>
                  </a:moveTo>
                  <a:cubicBezTo>
                    <a:pt x="0" y="25400"/>
                    <a:pt x="35214" y="0"/>
                    <a:pt x="78703" y="0"/>
                  </a:cubicBezTo>
                  <a:lnTo>
                    <a:pt x="9580500" y="0"/>
                  </a:lnTo>
                  <a:cubicBezTo>
                    <a:pt x="9623989" y="0"/>
                    <a:pt x="9659176" y="25400"/>
                    <a:pt x="9659176" y="56769"/>
                  </a:cubicBezTo>
                  <a:lnTo>
                    <a:pt x="9659176" y="2726309"/>
                  </a:lnTo>
                  <a:cubicBezTo>
                    <a:pt x="9659176" y="2757678"/>
                    <a:pt x="9623989" y="2783078"/>
                    <a:pt x="9580500" y="2783078"/>
                  </a:cubicBezTo>
                  <a:lnTo>
                    <a:pt x="78703" y="2783078"/>
                  </a:lnTo>
                  <a:cubicBezTo>
                    <a:pt x="35214" y="2783078"/>
                    <a:pt x="0" y="2757678"/>
                    <a:pt x="0" y="2726309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8417421" y="1254974"/>
            <a:ext cx="12035978" cy="8229600"/>
          </a:xfrm>
          <a:custGeom>
            <a:avLst/>
            <a:gdLst/>
            <a:ahLst/>
            <a:cxnLst/>
            <a:rect l="l" t="t" r="r" b="b"/>
            <a:pathLst>
              <a:path w="12035978" h="8229600">
                <a:moveTo>
                  <a:pt x="0" y="0"/>
                </a:moveTo>
                <a:lnTo>
                  <a:pt x="12035978" y="0"/>
                </a:lnTo>
                <a:lnTo>
                  <a:pt x="120359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92237" y="383436"/>
            <a:ext cx="7425184" cy="87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1.왜 주제를 선택했는가?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5756" y="2220845"/>
            <a:ext cx="3283844" cy="600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3843" lvl="1" indent="-286922" algn="l">
              <a:lnSpc>
                <a:spcPts val="4756"/>
              </a:lnSpc>
              <a:buFont typeface="Arial"/>
              <a:buChar char="•"/>
            </a:pPr>
            <a:r>
              <a:rPr lang="en-US" sz="3805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보편적 질문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7196" y="2829398"/>
            <a:ext cx="6384809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4"/>
              </a:lnSpc>
            </a:pPr>
            <a:r>
              <a:rPr lang="en-US" sz="2999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죽음은 모든 문화, 시대, 종교를 초월한 인류 공통의 질문이다.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5755" y="4935544"/>
            <a:ext cx="6652163" cy="112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7"/>
              </a:lnSpc>
            </a:pPr>
            <a:r>
              <a:rPr lang="en-US" sz="3184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종교는 죽음의 공포를 극복하고 삶의 의미를 찾도록 도와줌.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5757" y="6829425"/>
            <a:ext cx="3728045" cy="559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0301" lvl="1" indent="-260150" algn="l">
              <a:lnSpc>
                <a:spcPts val="4312"/>
              </a:lnSpc>
              <a:buFont typeface="Arial"/>
              <a:buChar char="•"/>
            </a:pPr>
            <a:r>
              <a:rPr lang="en-US" sz="3449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문화 이해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67196" y="7400965"/>
            <a:ext cx="6560722" cy="1092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7"/>
              </a:lnSpc>
            </a:pPr>
            <a:r>
              <a:rPr lang="en-US" sz="3099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다양한 종교의 관점을 비교함으로써 차이를 존중하고 포용성을 배움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7196" y="4480915"/>
            <a:ext cx="3137594" cy="559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0301" lvl="1" indent="-260150" algn="l">
              <a:lnSpc>
                <a:spcPts val="4312"/>
              </a:lnSpc>
              <a:buFont typeface="Arial"/>
              <a:buChar char="•"/>
            </a:pPr>
            <a:r>
              <a:rPr lang="en-US" sz="3449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종교의 역할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771" y="110882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243771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75045" y="2217800"/>
            <a:ext cx="9959083" cy="4486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6"/>
              </a:lnSpc>
            </a:pPr>
            <a:r>
              <a:rPr lang="en-US" sz="3997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2.1 죽음의 정의: </a:t>
            </a:r>
          </a:p>
          <a:p>
            <a:pPr algn="l">
              <a:lnSpc>
                <a:spcPts val="5996"/>
              </a:lnSpc>
            </a:pPr>
            <a:r>
              <a:rPr lang="en-US" sz="3997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생물학적: 심장지, 뇌 활동 종료, 세포 기능의 비가역적 정지. </a:t>
            </a:r>
          </a:p>
          <a:p>
            <a:pPr algn="l">
              <a:lnSpc>
                <a:spcPts val="5996"/>
              </a:lnSpc>
            </a:pPr>
            <a:r>
              <a:rPr lang="en-US" sz="3997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사회·법적: 개인의 권리와 의무가 소멸되는 지점. </a:t>
            </a:r>
          </a:p>
          <a:p>
            <a:pPr algn="l">
              <a:lnSpc>
                <a:spcPts val="5996"/>
              </a:lnSpc>
            </a:pPr>
            <a:r>
              <a:rPr lang="en-US" sz="3997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철학적: '불가능의 가능성'으로서, 삶 그 자체에 내재된 필연적인 부분. </a:t>
            </a:r>
          </a:p>
        </p:txBody>
      </p:sp>
      <p:sp>
        <p:nvSpPr>
          <p:cNvPr id="7" name="Freeform 7"/>
          <p:cNvSpPr/>
          <p:nvPr/>
        </p:nvSpPr>
        <p:spPr>
          <a:xfrm>
            <a:off x="228942" y="6704158"/>
            <a:ext cx="1599516" cy="3635264"/>
          </a:xfrm>
          <a:custGeom>
            <a:avLst/>
            <a:gdLst/>
            <a:ahLst/>
            <a:cxnLst/>
            <a:rect l="l" t="t" r="r" b="b"/>
            <a:pathLst>
              <a:path w="1599516" h="3635264">
                <a:moveTo>
                  <a:pt x="0" y="0"/>
                </a:moveTo>
                <a:lnTo>
                  <a:pt x="1599516" y="0"/>
                </a:lnTo>
                <a:lnTo>
                  <a:pt x="1599516" y="3635264"/>
                </a:lnTo>
                <a:lnTo>
                  <a:pt x="0" y="3635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58434" y="1250463"/>
            <a:ext cx="4600866" cy="8007837"/>
          </a:xfrm>
          <a:custGeom>
            <a:avLst/>
            <a:gdLst/>
            <a:ahLst/>
            <a:cxnLst/>
            <a:rect l="l" t="t" r="r" b="b"/>
            <a:pathLst>
              <a:path w="4600866" h="8007837">
                <a:moveTo>
                  <a:pt x="0" y="0"/>
                </a:moveTo>
                <a:lnTo>
                  <a:pt x="4600866" y="0"/>
                </a:lnTo>
                <a:lnTo>
                  <a:pt x="4600866" y="8007837"/>
                </a:lnTo>
                <a:lnTo>
                  <a:pt x="0" y="80078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31274" y="593818"/>
            <a:ext cx="7495684" cy="87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2.죽음과 사후세계의 정의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1036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1036" y="6172200"/>
            <a:ext cx="3164655" cy="4114800"/>
          </a:xfrm>
          <a:custGeom>
            <a:avLst/>
            <a:gdLst/>
            <a:ahLst/>
            <a:cxnLst/>
            <a:rect l="l" t="t" r="r" b="b"/>
            <a:pathLst>
              <a:path w="3164655" h="4114800">
                <a:moveTo>
                  <a:pt x="0" y="0"/>
                </a:moveTo>
                <a:lnTo>
                  <a:pt x="3164656" y="0"/>
                </a:lnTo>
                <a:lnTo>
                  <a:pt x="3164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905692" y="4869990"/>
            <a:ext cx="8220375" cy="5246370"/>
            <a:chOff x="0" y="0"/>
            <a:chExt cx="1273551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3551" cy="812800"/>
            </a:xfrm>
            <a:custGeom>
              <a:avLst/>
              <a:gdLst/>
              <a:ahLst/>
              <a:cxnLst/>
              <a:rect l="l" t="t" r="r" b="b"/>
              <a:pathLst>
                <a:path w="1273551" h="812800">
                  <a:moveTo>
                    <a:pt x="0" y="0"/>
                  </a:moveTo>
                  <a:lnTo>
                    <a:pt x="1273551" y="0"/>
                  </a:lnTo>
                  <a:lnTo>
                    <a:pt x="127355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1031" r="-11031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1853588" y="286835"/>
            <a:ext cx="6272480" cy="4236800"/>
          </a:xfrm>
          <a:custGeom>
            <a:avLst/>
            <a:gdLst/>
            <a:ahLst/>
            <a:cxnLst/>
            <a:rect l="l" t="t" r="r" b="b"/>
            <a:pathLst>
              <a:path w="6272480" h="4236800">
                <a:moveTo>
                  <a:pt x="0" y="0"/>
                </a:moveTo>
                <a:lnTo>
                  <a:pt x="6272480" y="0"/>
                </a:lnTo>
                <a:lnTo>
                  <a:pt x="6272480" y="4236799"/>
                </a:lnTo>
                <a:lnTo>
                  <a:pt x="0" y="4236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308" b="-1430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15465" y="1058693"/>
            <a:ext cx="8788746" cy="534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5500">
                <a:solidFill>
                  <a:srgbClr val="484237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2.2 사후 세계란?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825304"/>
            <a:ext cx="7818376" cy="453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4"/>
              </a:lnSpc>
            </a:pPr>
            <a:endParaRPr/>
          </a:p>
          <a:p>
            <a:pPr algn="l">
              <a:lnSpc>
                <a:spcPts val="6064"/>
              </a:lnSpc>
            </a:pPr>
            <a:r>
              <a:rPr lang="en-US" sz="4043">
                <a:solidFill>
                  <a:srgbClr val="484237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육체적 죽음 이후에도 정신이나 영혼이 어떤 형태로든 지속된다는 믿음 체계.</a:t>
            </a:r>
          </a:p>
          <a:p>
            <a:pPr algn="l">
              <a:lnSpc>
                <a:spcPts val="6064"/>
              </a:lnSpc>
            </a:pPr>
            <a:r>
              <a:rPr lang="en-US" sz="4043">
                <a:solidFill>
                  <a:srgbClr val="484237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 · 종교와 문화에 따라 그 설명이 근본적으로 달라짐 (예: 천국/지옥, 윤회, 해탈).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6320" cy="10763227"/>
            <a:chOff x="0" y="0"/>
            <a:chExt cx="24384000" cy="141970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197014"/>
            </a:xfrm>
            <a:custGeom>
              <a:avLst/>
              <a:gdLst/>
              <a:ahLst/>
              <a:cxnLst/>
              <a:rect l="l" t="t" r="r" b="b"/>
              <a:pathLst>
                <a:path w="24384000" h="14197014">
                  <a:moveTo>
                    <a:pt x="0" y="0"/>
                  </a:moveTo>
                  <a:lnTo>
                    <a:pt x="24384000" y="0"/>
                  </a:lnTo>
                  <a:lnTo>
                    <a:pt x="24384000" y="14197014"/>
                  </a:lnTo>
                  <a:lnTo>
                    <a:pt x="0" y="14197014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35049" y="1209885"/>
            <a:ext cx="8113100" cy="4197235"/>
            <a:chOff x="0" y="0"/>
            <a:chExt cx="7656566" cy="39610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6511" cy="3960968"/>
            </a:xfrm>
            <a:custGeom>
              <a:avLst/>
              <a:gdLst/>
              <a:ahLst/>
              <a:cxnLst/>
              <a:rect l="l" t="t" r="r" b="b"/>
              <a:pathLst>
                <a:path w="7656511" h="3960968">
                  <a:moveTo>
                    <a:pt x="0" y="0"/>
                  </a:moveTo>
                  <a:lnTo>
                    <a:pt x="7656511" y="0"/>
                  </a:lnTo>
                  <a:lnTo>
                    <a:pt x="7656511" y="3960968"/>
                  </a:lnTo>
                  <a:lnTo>
                    <a:pt x="0" y="3960968"/>
                  </a:ln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35049" y="5724514"/>
            <a:ext cx="8113100" cy="5149736"/>
            <a:chOff x="0" y="0"/>
            <a:chExt cx="6827873" cy="43339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827824" cy="4333854"/>
            </a:xfrm>
            <a:custGeom>
              <a:avLst/>
              <a:gdLst/>
              <a:ahLst/>
              <a:cxnLst/>
              <a:rect l="l" t="t" r="r" b="b"/>
              <a:pathLst>
                <a:path w="6827824" h="4333854">
                  <a:moveTo>
                    <a:pt x="0" y="0"/>
                  </a:moveTo>
                  <a:lnTo>
                    <a:pt x="6827824" y="0"/>
                  </a:lnTo>
                  <a:lnTo>
                    <a:pt x="6827824" y="4333854"/>
                  </a:lnTo>
                  <a:lnTo>
                    <a:pt x="0" y="4333854"/>
                  </a:ln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586664" y="5830978"/>
            <a:ext cx="6974882" cy="4251008"/>
            <a:chOff x="0" y="0"/>
            <a:chExt cx="133361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3609" cy="812800"/>
            </a:xfrm>
            <a:custGeom>
              <a:avLst/>
              <a:gdLst/>
              <a:ahLst/>
              <a:cxnLst/>
              <a:rect l="l" t="t" r="r" b="b"/>
              <a:pathLst>
                <a:path w="1333609" h="812800">
                  <a:moveTo>
                    <a:pt x="25529" y="0"/>
                  </a:moveTo>
                  <a:lnTo>
                    <a:pt x="1308080" y="0"/>
                  </a:lnTo>
                  <a:cubicBezTo>
                    <a:pt x="1314851" y="0"/>
                    <a:pt x="1321344" y="2690"/>
                    <a:pt x="1326132" y="7477"/>
                  </a:cubicBezTo>
                  <a:cubicBezTo>
                    <a:pt x="1330920" y="12265"/>
                    <a:pt x="1333609" y="18759"/>
                    <a:pt x="1333609" y="25529"/>
                  </a:cubicBezTo>
                  <a:lnTo>
                    <a:pt x="1333609" y="787271"/>
                  </a:lnTo>
                  <a:cubicBezTo>
                    <a:pt x="1333609" y="801370"/>
                    <a:pt x="1322180" y="812800"/>
                    <a:pt x="1308080" y="812800"/>
                  </a:cubicBezTo>
                  <a:lnTo>
                    <a:pt x="25529" y="812800"/>
                  </a:lnTo>
                  <a:cubicBezTo>
                    <a:pt x="11430" y="812800"/>
                    <a:pt x="0" y="801370"/>
                    <a:pt x="0" y="787271"/>
                  </a:cubicBezTo>
                  <a:lnTo>
                    <a:pt x="0" y="25529"/>
                  </a:lnTo>
                  <a:cubicBezTo>
                    <a:pt x="0" y="11430"/>
                    <a:pt x="11430" y="0"/>
                    <a:pt x="25529" y="0"/>
                  </a:cubicBezTo>
                  <a:close/>
                </a:path>
              </a:pathLst>
            </a:custGeom>
            <a:blipFill>
              <a:blip r:embed="rId3"/>
              <a:stretch>
                <a:fillRect t="-6306" b="-630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586664" y="1131638"/>
            <a:ext cx="6734704" cy="4353730"/>
            <a:chOff x="0" y="0"/>
            <a:chExt cx="1257305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7305" cy="812800"/>
            </a:xfrm>
            <a:custGeom>
              <a:avLst/>
              <a:gdLst/>
              <a:ahLst/>
              <a:cxnLst/>
              <a:rect l="l" t="t" r="r" b="b"/>
              <a:pathLst>
                <a:path w="1257305" h="812800">
                  <a:moveTo>
                    <a:pt x="0" y="0"/>
                  </a:moveTo>
                  <a:lnTo>
                    <a:pt x="1257305" y="0"/>
                  </a:lnTo>
                  <a:lnTo>
                    <a:pt x="125730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1468" b="-1468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635049" y="192987"/>
            <a:ext cx="5551066" cy="775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4"/>
              </a:lnSpc>
            </a:pPr>
            <a:r>
              <a:rPr lang="en-US" sz="4860" b="1">
                <a:solidFill>
                  <a:srgbClr val="81684A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3.죽음과 사후세계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4193" y="1216269"/>
            <a:ext cx="7249059" cy="382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35"/>
              </a:lnSpc>
            </a:pPr>
            <a:r>
              <a:rPr lang="en-US" sz="4028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3.1.불교의 관점</a:t>
            </a:r>
          </a:p>
          <a:p>
            <a:pPr algn="just">
              <a:lnSpc>
                <a:spcPts val="5035"/>
              </a:lnSpc>
            </a:pPr>
            <a:r>
              <a:rPr lang="en-US" sz="4028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핵심 개념: 윤회, 업, 열반, 무아 </a:t>
            </a:r>
          </a:p>
          <a:p>
            <a:pPr algn="just">
              <a:lnSpc>
                <a:spcPts val="5035"/>
              </a:lnSpc>
            </a:pPr>
            <a:r>
              <a:rPr lang="en-US" sz="4028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죽음의 의미: 새로운 생으로의 전환 </a:t>
            </a:r>
          </a:p>
          <a:p>
            <a:pPr algn="just">
              <a:lnSpc>
                <a:spcPts val="5035"/>
              </a:lnSpc>
            </a:pPr>
            <a:r>
              <a:rPr lang="en-US" sz="4028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최종 목표: 열반 통해 윤회에서 해탈 </a:t>
            </a:r>
          </a:p>
          <a:p>
            <a:pPr algn="just">
              <a:lnSpc>
                <a:spcPts val="5035"/>
              </a:lnSpc>
              <a:spcBef>
                <a:spcPct val="0"/>
              </a:spcBef>
            </a:pPr>
            <a:r>
              <a:rPr lang="en-US" sz="4028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장례: 화장(다비식), 49재 -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4193" y="5835458"/>
            <a:ext cx="7694814" cy="406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4"/>
              </a:lnSpc>
            </a:pPr>
            <a:r>
              <a:rPr lang="en-US" sz="3964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3.2기독교의 관점 </a:t>
            </a:r>
          </a:p>
          <a:p>
            <a:pPr algn="l">
              <a:lnSpc>
                <a:spcPts val="6454"/>
              </a:lnSpc>
            </a:pPr>
            <a:r>
              <a:rPr lang="en-US" sz="3964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핵심 개념: 부활, 심판, 천국/지옥</a:t>
            </a:r>
          </a:p>
          <a:p>
            <a:pPr algn="l">
              <a:lnSpc>
                <a:spcPts val="6454"/>
              </a:lnSpc>
            </a:pPr>
            <a:r>
              <a:rPr lang="en-US" sz="3964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죽음의 의미: 영생의 시작</a:t>
            </a:r>
          </a:p>
          <a:p>
            <a:pPr algn="l">
              <a:lnSpc>
                <a:spcPts val="6454"/>
              </a:lnSpc>
            </a:pPr>
            <a:r>
              <a:rPr lang="en-US" sz="3964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최종 목표: 천국에서의 영생 </a:t>
            </a:r>
          </a:p>
          <a:p>
            <a:pPr algn="l">
              <a:lnSpc>
                <a:spcPts val="6456"/>
              </a:lnSpc>
              <a:spcBef>
                <a:spcPct val="0"/>
              </a:spcBef>
            </a:pPr>
            <a:r>
              <a:rPr lang="en-US" sz="3964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장례: 매장, 공동체 예배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643867" y="0"/>
            <a:ext cx="18931867" cy="10287000"/>
            <a:chOff x="0" y="0"/>
            <a:chExt cx="2524249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242490" cy="13716000"/>
            </a:xfrm>
            <a:custGeom>
              <a:avLst/>
              <a:gdLst/>
              <a:ahLst/>
              <a:cxnLst/>
              <a:rect l="l" t="t" r="r" b="b"/>
              <a:pathLst>
                <a:path w="25242490" h="13716000">
                  <a:moveTo>
                    <a:pt x="0" y="0"/>
                  </a:moveTo>
                  <a:lnTo>
                    <a:pt x="25242490" y="0"/>
                  </a:lnTo>
                  <a:lnTo>
                    <a:pt x="2524249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7219" y="5507022"/>
            <a:ext cx="9505368" cy="4281337"/>
            <a:chOff x="0" y="0"/>
            <a:chExt cx="12673824" cy="5708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73733" cy="5708328"/>
            </a:xfrm>
            <a:custGeom>
              <a:avLst/>
              <a:gdLst/>
              <a:ahLst/>
              <a:cxnLst/>
              <a:rect l="l" t="t" r="r" b="b"/>
              <a:pathLst>
                <a:path w="12673733" h="5708328">
                  <a:moveTo>
                    <a:pt x="0" y="0"/>
                  </a:moveTo>
                  <a:lnTo>
                    <a:pt x="12673733" y="0"/>
                  </a:lnTo>
                  <a:lnTo>
                    <a:pt x="12673733" y="5708328"/>
                  </a:lnTo>
                  <a:lnTo>
                    <a:pt x="0" y="5708328"/>
                  </a:ln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87219" y="516729"/>
            <a:ext cx="8728764" cy="4126086"/>
            <a:chOff x="0" y="0"/>
            <a:chExt cx="11638352" cy="55014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38268" cy="5501332"/>
            </a:xfrm>
            <a:custGeom>
              <a:avLst/>
              <a:gdLst/>
              <a:ahLst/>
              <a:cxnLst/>
              <a:rect l="l" t="t" r="r" b="b"/>
              <a:pathLst>
                <a:path w="11638268" h="5501332">
                  <a:moveTo>
                    <a:pt x="0" y="0"/>
                  </a:moveTo>
                  <a:lnTo>
                    <a:pt x="11638268" y="0"/>
                  </a:lnTo>
                  <a:lnTo>
                    <a:pt x="11638268" y="5501332"/>
                  </a:lnTo>
                  <a:lnTo>
                    <a:pt x="0" y="5501332"/>
                  </a:ln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558243" y="370998"/>
            <a:ext cx="6701057" cy="4417549"/>
            <a:chOff x="0" y="0"/>
            <a:chExt cx="123295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32951" cy="812800"/>
            </a:xfrm>
            <a:custGeom>
              <a:avLst/>
              <a:gdLst/>
              <a:ahLst/>
              <a:cxnLst/>
              <a:rect l="l" t="t" r="r" b="b"/>
              <a:pathLst>
                <a:path w="1232951" h="812800">
                  <a:moveTo>
                    <a:pt x="26573" y="0"/>
                  </a:moveTo>
                  <a:lnTo>
                    <a:pt x="1206378" y="0"/>
                  </a:lnTo>
                  <a:cubicBezTo>
                    <a:pt x="1213425" y="0"/>
                    <a:pt x="1220184" y="2800"/>
                    <a:pt x="1225168" y="7783"/>
                  </a:cubicBezTo>
                  <a:cubicBezTo>
                    <a:pt x="1230151" y="12766"/>
                    <a:pt x="1232951" y="19525"/>
                    <a:pt x="1232951" y="26573"/>
                  </a:cubicBezTo>
                  <a:lnTo>
                    <a:pt x="1232951" y="786227"/>
                  </a:lnTo>
                  <a:cubicBezTo>
                    <a:pt x="1232951" y="793275"/>
                    <a:pt x="1230151" y="800034"/>
                    <a:pt x="1225168" y="805017"/>
                  </a:cubicBezTo>
                  <a:cubicBezTo>
                    <a:pt x="1220184" y="810000"/>
                    <a:pt x="1213425" y="812800"/>
                    <a:pt x="1206378" y="812800"/>
                  </a:cubicBezTo>
                  <a:lnTo>
                    <a:pt x="26573" y="812800"/>
                  </a:lnTo>
                  <a:cubicBezTo>
                    <a:pt x="19525" y="812800"/>
                    <a:pt x="12766" y="810000"/>
                    <a:pt x="7783" y="805017"/>
                  </a:cubicBezTo>
                  <a:cubicBezTo>
                    <a:pt x="2800" y="800034"/>
                    <a:pt x="0" y="793275"/>
                    <a:pt x="0" y="786227"/>
                  </a:cubicBezTo>
                  <a:lnTo>
                    <a:pt x="0" y="26573"/>
                  </a:lnTo>
                  <a:cubicBezTo>
                    <a:pt x="0" y="19525"/>
                    <a:pt x="2800" y="12766"/>
                    <a:pt x="7783" y="7783"/>
                  </a:cubicBezTo>
                  <a:cubicBezTo>
                    <a:pt x="12766" y="2800"/>
                    <a:pt x="19525" y="0"/>
                    <a:pt x="26573" y="0"/>
                  </a:cubicBezTo>
                  <a:close/>
                </a:path>
              </a:pathLst>
            </a:custGeom>
            <a:blipFill>
              <a:blip r:embed="rId2"/>
              <a:stretch>
                <a:fillRect t="-563" b="-56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558243" y="5373189"/>
            <a:ext cx="6701057" cy="4415170"/>
            <a:chOff x="0" y="0"/>
            <a:chExt cx="1038169" cy="6840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8169" cy="684025"/>
            </a:xfrm>
            <a:custGeom>
              <a:avLst/>
              <a:gdLst/>
              <a:ahLst/>
              <a:cxnLst/>
              <a:rect l="l" t="t" r="r" b="b"/>
              <a:pathLst>
                <a:path w="1038169" h="684025">
                  <a:moveTo>
                    <a:pt x="0" y="0"/>
                  </a:moveTo>
                  <a:lnTo>
                    <a:pt x="1038169" y="0"/>
                  </a:lnTo>
                  <a:lnTo>
                    <a:pt x="1038169" y="684025"/>
                  </a:lnTo>
                  <a:lnTo>
                    <a:pt x="0" y="684025"/>
                  </a:lnTo>
                  <a:close/>
                </a:path>
              </a:pathLst>
            </a:custGeom>
            <a:blipFill>
              <a:blip r:embed="rId3"/>
              <a:stretch>
                <a:fillRect l="-5598" r="-5598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687219" y="354804"/>
            <a:ext cx="8857116" cy="408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53"/>
              </a:lnSpc>
            </a:pPr>
            <a:r>
              <a:rPr lang="en-US" sz="4025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3.3 힌두교의 관점 </a:t>
            </a:r>
          </a:p>
          <a:p>
            <a:pPr algn="just">
              <a:lnSpc>
                <a:spcPts val="6553"/>
              </a:lnSpc>
            </a:pPr>
            <a:r>
              <a:rPr lang="en-US" sz="4025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핵심 개념: 아트만, 브라흐만, 업, 모크샤 </a:t>
            </a:r>
          </a:p>
          <a:p>
            <a:pPr algn="just">
              <a:lnSpc>
                <a:spcPts val="6553"/>
              </a:lnSpc>
            </a:pPr>
            <a:r>
              <a:rPr lang="en-US" sz="4025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죽음의 의미: 새로운 탄생을 위한 과정 </a:t>
            </a:r>
          </a:p>
          <a:p>
            <a:pPr algn="just">
              <a:lnSpc>
                <a:spcPts val="6553"/>
              </a:lnSpc>
            </a:pPr>
            <a:r>
              <a:rPr lang="en-US" sz="4025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최종 목표: 모크샤 통해 브라흐만과 합일 </a:t>
            </a:r>
          </a:p>
          <a:p>
            <a:pPr algn="just">
              <a:lnSpc>
                <a:spcPts val="6555"/>
              </a:lnSpc>
              <a:spcBef>
                <a:spcPct val="0"/>
              </a:spcBef>
            </a:pPr>
            <a:r>
              <a:rPr lang="en-US" sz="4025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장례: 화장, 재를 성스러운 강에 뿌림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5939" y="5524160"/>
            <a:ext cx="9027929" cy="406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4"/>
              </a:lnSpc>
            </a:pPr>
            <a:r>
              <a:rPr lang="en-US" sz="4001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3.4 이슬람교의 관점 </a:t>
            </a:r>
          </a:p>
          <a:p>
            <a:pPr algn="l">
              <a:lnSpc>
                <a:spcPts val="6514"/>
              </a:lnSpc>
            </a:pPr>
            <a:r>
              <a:rPr lang="en-US" sz="4001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핵심 개념: 알라, 심판의 날, 천국/지옥 </a:t>
            </a:r>
          </a:p>
          <a:p>
            <a:pPr algn="l">
              <a:lnSpc>
                <a:spcPts val="6514"/>
              </a:lnSpc>
            </a:pPr>
            <a:r>
              <a:rPr lang="en-US" sz="4001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죽음의 의미: 현세에서 내세로의 이동 </a:t>
            </a:r>
          </a:p>
          <a:p>
            <a:pPr algn="l">
              <a:lnSpc>
                <a:spcPts val="6514"/>
              </a:lnSpc>
            </a:pPr>
            <a:r>
              <a:rPr lang="en-US" sz="4001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· 최종 목표: 알라의 은혜로 천국 입성</a:t>
            </a:r>
          </a:p>
          <a:p>
            <a:pPr algn="l">
              <a:lnSpc>
                <a:spcPts val="6516"/>
              </a:lnSpc>
              <a:spcBef>
                <a:spcPct val="0"/>
              </a:spcBef>
            </a:pPr>
            <a:r>
              <a:rPr lang="en-US" sz="4001">
                <a:solidFill>
                  <a:srgbClr val="000000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 · 장례: 빠른 매장(24시간 이내), 간소한 절차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505507" y="3138128"/>
            <a:ext cx="6782493" cy="7148872"/>
          </a:xfrm>
          <a:custGeom>
            <a:avLst/>
            <a:gdLst/>
            <a:ahLst/>
            <a:cxnLst/>
            <a:rect l="l" t="t" r="r" b="b"/>
            <a:pathLst>
              <a:path w="6782493" h="7148872">
                <a:moveTo>
                  <a:pt x="0" y="0"/>
                </a:moveTo>
                <a:lnTo>
                  <a:pt x="6782493" y="0"/>
                </a:lnTo>
                <a:lnTo>
                  <a:pt x="6782493" y="7148872"/>
                </a:lnTo>
                <a:lnTo>
                  <a:pt x="0" y="7148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35595"/>
            <a:ext cx="7952334" cy="95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6"/>
              </a:lnSpc>
            </a:pPr>
            <a:r>
              <a:rPr lang="en-US" sz="5962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4.과학적 관점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9748" y="1627577"/>
            <a:ext cx="11060522" cy="6225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838" lvl="1" indent="-366919" algn="just">
              <a:lnSpc>
                <a:spcPts val="5533"/>
              </a:lnSpc>
              <a:buFont typeface="Arial"/>
              <a:buChar char="•"/>
            </a:pPr>
            <a:r>
              <a:rPr lang="en-US" sz="3398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생물학: 죽음을 '생명 시스템의 완전한 정지'로 정의. 뇌사 개념은 생명의 경계를 논의하게 함. </a:t>
            </a:r>
          </a:p>
          <a:p>
            <a:pPr marL="733838" lvl="1" indent="-366919" algn="just">
              <a:lnSpc>
                <a:spcPts val="5533"/>
              </a:lnSpc>
              <a:buFont typeface="Arial"/>
              <a:buChar char="•"/>
            </a:pPr>
            <a:r>
              <a:rPr lang="en-US" sz="3398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신경과학:임사체험(NDE)을 뇌의 특수 상태로 설명. </a:t>
            </a:r>
          </a:p>
          <a:p>
            <a:pPr marL="733838" lvl="1" indent="-366919" algn="just">
              <a:lnSpc>
                <a:spcPts val="5533"/>
              </a:lnSpc>
              <a:buFont typeface="Arial"/>
              <a:buChar char="•"/>
            </a:pPr>
            <a:r>
              <a:rPr lang="en-US" sz="3398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  뇌의 산소 부족, 신경전달물질 분비 이상, 측두엽 자극 등이 밝은 빛, 몸 밖 체험 등 초자연적으로 느껴지는 경험을 생성.</a:t>
            </a:r>
          </a:p>
          <a:p>
            <a:pPr marL="733838" lvl="1" indent="-366919" algn="just">
              <a:lnSpc>
                <a:spcPts val="5533"/>
              </a:lnSpc>
              <a:buFont typeface="Arial"/>
              <a:buChar char="•"/>
            </a:pPr>
            <a:r>
              <a:rPr lang="en-US" sz="3398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심리학: </a:t>
            </a:r>
          </a:p>
          <a:p>
            <a:pPr marL="733838" lvl="1" indent="-366919" algn="just">
              <a:lnSpc>
                <a:spcPts val="5533"/>
              </a:lnSpc>
              <a:buFont typeface="Arial"/>
              <a:buChar char="•"/>
            </a:pPr>
            <a:r>
              <a:rPr lang="en-US" sz="3398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쿠블러-로스의 5단계 이론:  (부정 → 분노 → 타협 → 우울 → 수용). </a:t>
            </a:r>
          </a:p>
          <a:p>
            <a:pPr marL="733838" lvl="1" indent="-366919" algn="just">
              <a:lnSpc>
                <a:spcPts val="5535"/>
              </a:lnSpc>
              <a:buFont typeface="Arial"/>
              <a:buChar char="•"/>
            </a:pPr>
            <a:r>
              <a:rPr lang="en-US" sz="3398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 죽음 인식을 통한 삶의 의미 탐색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63807" y="578644"/>
            <a:ext cx="7449571" cy="87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5.문화적 장례 의식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63807" y="2332820"/>
            <a:ext cx="4073586" cy="2517459"/>
            <a:chOff x="0" y="0"/>
            <a:chExt cx="2946400" cy="1820863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2946400" cy="1820926"/>
            </a:xfrm>
            <a:custGeom>
              <a:avLst/>
              <a:gdLst/>
              <a:ahLst/>
              <a:cxnLst/>
              <a:rect l="l" t="t" r="r" b="b"/>
              <a:pathLst>
                <a:path w="2946400" h="1820926">
                  <a:moveTo>
                    <a:pt x="0" y="0"/>
                  </a:moveTo>
                  <a:lnTo>
                    <a:pt x="2946400" y="0"/>
                  </a:lnTo>
                  <a:lnTo>
                    <a:pt x="2946400" y="1820926"/>
                  </a:lnTo>
                  <a:lnTo>
                    <a:pt x="0" y="1820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1" r="-131" b="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125216" y="5098901"/>
            <a:ext cx="3544044" cy="559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449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불교: 화장과 49재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5776" y="5995839"/>
            <a:ext cx="4101920" cy="237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9100" lvl="1" indent="-314550" algn="l">
              <a:lnSpc>
                <a:spcPts val="4743"/>
              </a:lnSpc>
              <a:buFont typeface="Arial"/>
              <a:buChar char="•"/>
            </a:pPr>
            <a:r>
              <a:rPr lang="en-US" sz="2913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죽음의 무상함을 인정하며 화장으로 소멸. </a:t>
            </a:r>
          </a:p>
          <a:p>
            <a:pPr marL="629100" lvl="1" indent="-314550" algn="l">
              <a:lnSpc>
                <a:spcPts val="4745"/>
              </a:lnSpc>
              <a:buFont typeface="Arial"/>
              <a:buChar char="•"/>
            </a:pPr>
            <a:r>
              <a:rPr lang="en-US" sz="2913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49일 동안 승려의 염불과 명복 의식이 이어짐.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966198" y="2332820"/>
            <a:ext cx="4102096" cy="2535079"/>
            <a:chOff x="0" y="0"/>
            <a:chExt cx="2946400" cy="1820863"/>
          </a:xfrm>
        </p:grpSpPr>
        <p:sp>
          <p:nvSpPr>
            <p:cNvPr id="12" name="Freeform 12" descr="preencoded.png"/>
            <p:cNvSpPr/>
            <p:nvPr/>
          </p:nvSpPr>
          <p:spPr>
            <a:xfrm>
              <a:off x="0" y="0"/>
              <a:ext cx="2946400" cy="1820926"/>
            </a:xfrm>
            <a:custGeom>
              <a:avLst/>
              <a:gdLst/>
              <a:ahLst/>
              <a:cxnLst/>
              <a:rect l="l" t="t" r="r" b="b"/>
              <a:pathLst>
                <a:path w="2946400" h="1820926">
                  <a:moveTo>
                    <a:pt x="0" y="0"/>
                  </a:moveTo>
                  <a:lnTo>
                    <a:pt x="2946400" y="0"/>
                  </a:lnTo>
                  <a:lnTo>
                    <a:pt x="2946400" y="1820926"/>
                  </a:lnTo>
                  <a:lnTo>
                    <a:pt x="0" y="1820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1" r="-131" b="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422703" y="5105400"/>
            <a:ext cx="3544044" cy="559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449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기독교: 매장과 추모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52570" y="6016262"/>
            <a:ext cx="4129354" cy="235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8043" lvl="1" indent="-314022" algn="l">
              <a:lnSpc>
                <a:spcPts val="4735"/>
              </a:lnSpc>
              <a:buFont typeface="Arial"/>
              <a:buChar char="•"/>
            </a:pPr>
            <a:r>
              <a:rPr lang="en-US" sz="2908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육신을 부활을 기다리는 창조물로 여겨 매장. </a:t>
            </a:r>
          </a:p>
          <a:p>
            <a:pPr marL="628043" lvl="1" indent="-314022" algn="l">
              <a:lnSpc>
                <a:spcPts val="4737"/>
              </a:lnSpc>
              <a:buFont typeface="Arial"/>
              <a:buChar char="•"/>
            </a:pPr>
            <a:r>
              <a:rPr lang="en-US" sz="2908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공동체가 함께 기도하고 유족을 위로한다.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144000" y="2247977"/>
            <a:ext cx="4275125" cy="2642010"/>
            <a:chOff x="0" y="0"/>
            <a:chExt cx="2946400" cy="1820863"/>
          </a:xfrm>
        </p:grpSpPr>
        <p:sp>
          <p:nvSpPr>
            <p:cNvPr id="16" name="Freeform 16" descr="preencoded.png"/>
            <p:cNvSpPr/>
            <p:nvPr/>
          </p:nvSpPr>
          <p:spPr>
            <a:xfrm>
              <a:off x="0" y="0"/>
              <a:ext cx="2946400" cy="1820926"/>
            </a:xfrm>
            <a:custGeom>
              <a:avLst/>
              <a:gdLst/>
              <a:ahLst/>
              <a:cxnLst/>
              <a:rect l="l" t="t" r="r" b="b"/>
              <a:pathLst>
                <a:path w="2946400" h="1820926">
                  <a:moveTo>
                    <a:pt x="0" y="0"/>
                  </a:moveTo>
                  <a:lnTo>
                    <a:pt x="2946400" y="0"/>
                  </a:lnTo>
                  <a:lnTo>
                    <a:pt x="2946400" y="1820926"/>
                  </a:lnTo>
                  <a:lnTo>
                    <a:pt x="0" y="1820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1" r="-131" b="3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9498360" y="5105400"/>
            <a:ext cx="3987254" cy="559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449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힌두교: 화장과 강 추모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98360" y="6016262"/>
            <a:ext cx="3838669" cy="3575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8269" lvl="1" indent="-314134" algn="l">
              <a:lnSpc>
                <a:spcPts val="4737"/>
              </a:lnSpc>
              <a:buFont typeface="Arial"/>
              <a:buChar char="•"/>
            </a:pPr>
            <a:r>
              <a:rPr lang="en-US" sz="2910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영혼의 새로운 생으로의 이동을 상징하는 화장</a:t>
            </a:r>
          </a:p>
          <a:p>
            <a:pPr marL="628269" lvl="1" indent="-314134" algn="l">
              <a:lnSpc>
                <a:spcPts val="4739"/>
              </a:lnSpc>
              <a:buFont typeface="Arial"/>
              <a:buChar char="•"/>
            </a:pPr>
            <a:r>
              <a:rPr lang="en-US" sz="2910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.재를 갠지스강에 뿌려 삶과 죽음의 순환을 표현한다.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3769734" y="2281182"/>
            <a:ext cx="4269212" cy="2638356"/>
            <a:chOff x="0" y="0"/>
            <a:chExt cx="2946400" cy="1820863"/>
          </a:xfrm>
        </p:grpSpPr>
        <p:sp>
          <p:nvSpPr>
            <p:cNvPr id="20" name="Freeform 20" descr="preencoded.png"/>
            <p:cNvSpPr/>
            <p:nvPr/>
          </p:nvSpPr>
          <p:spPr>
            <a:xfrm>
              <a:off x="0" y="0"/>
              <a:ext cx="2946400" cy="1820926"/>
            </a:xfrm>
            <a:custGeom>
              <a:avLst/>
              <a:gdLst/>
              <a:ahLst/>
              <a:cxnLst/>
              <a:rect l="l" t="t" r="r" b="b"/>
              <a:pathLst>
                <a:path w="2946400" h="1820926">
                  <a:moveTo>
                    <a:pt x="0" y="0"/>
                  </a:moveTo>
                  <a:lnTo>
                    <a:pt x="2946400" y="0"/>
                  </a:lnTo>
                  <a:lnTo>
                    <a:pt x="2946400" y="1820926"/>
                  </a:lnTo>
                  <a:lnTo>
                    <a:pt x="0" y="1820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1" r="-131" b="3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4159556" y="5105400"/>
            <a:ext cx="3489566" cy="559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450" b="1">
                <a:solidFill>
                  <a:srgbClr val="746558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이슬람: 신속한 매장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68459" y="6014889"/>
            <a:ext cx="3803419" cy="3051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9223" lvl="1" indent="-324611" algn="l">
              <a:lnSpc>
                <a:spcPts val="4895"/>
              </a:lnSpc>
              <a:buFont typeface="Arial"/>
              <a:buChar char="•"/>
            </a:pPr>
            <a:r>
              <a:rPr lang="en-US" sz="3007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죽음 후 24시간 내 매장. </a:t>
            </a:r>
          </a:p>
          <a:p>
            <a:pPr marL="649223" lvl="1" indent="-324611" algn="l">
              <a:lnSpc>
                <a:spcPts val="4897"/>
              </a:lnSpc>
              <a:buFont typeface="Arial"/>
              <a:buChar char="•"/>
            </a:pPr>
            <a:r>
              <a:rPr lang="en-US" sz="3007">
                <a:solidFill>
                  <a:srgbClr val="746558"/>
                </a:solidFill>
                <a:latin typeface="경기천년제목 Light"/>
                <a:ea typeface="경기천년제목 Light"/>
                <a:cs typeface="경기천년제목 Light"/>
                <a:sym typeface="경기천년제목 Light"/>
              </a:rPr>
              <a:t>시신 세정과 수의 의식을 거쳐 메카 방향으로 묻다.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801</Words>
  <Application>Microsoft Office PowerPoint</Application>
  <PresentationFormat>Custom</PresentationFormat>
  <Paragraphs>144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경기천년제목 Bold</vt:lpstr>
      <vt:lpstr>Noto Serif Display</vt:lpstr>
      <vt:lpstr>Arial</vt:lpstr>
      <vt:lpstr>경기천년제목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hhtq3gwsp4esuy2.pptx</dc:title>
  <dc:creator>Minh Thuy</dc:creator>
  <cp:lastModifiedBy>Minh Thuy</cp:lastModifiedBy>
  <cp:revision>3</cp:revision>
  <dcterms:created xsi:type="dcterms:W3CDTF">2006-08-16T00:00:00Z</dcterms:created>
  <dcterms:modified xsi:type="dcterms:W3CDTF">2025-10-22T08:00:06Z</dcterms:modified>
  <dc:identifier>DAG2KbfrMDQ</dc:identifier>
</cp:coreProperties>
</file>