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Red Hat Display Bold" charset="1" panose="02010803040201060303"/>
      <p:regular r:id="rId17"/>
    </p:embeddedFont>
    <p:embeddedFont>
      <p:font typeface="Inter Medium" charset="1" panose="02000503000000020004"/>
      <p:regular r:id="rId18"/>
    </p:embeddedFont>
    <p:embeddedFont>
      <p:font typeface="210 디딤고딕 Bold" charset="1" panose="02020503020101020101"/>
      <p:regular r:id="rId19"/>
    </p:embeddedFont>
    <p:embeddedFont>
      <p:font typeface="210 디딤고딕" charset="1" panose="02020503020101020101"/>
      <p:regular r:id="rId20"/>
    </p:embeddedFont>
    <p:embeddedFont>
      <p:font typeface="Tlab 모던라이프 Bold" charset="1" panose="020B0803000000000000"/>
      <p:regular r:id="rId21"/>
    </p:embeddedFont>
    <p:embeddedFont>
      <p:font typeface="Tlab 모던라이프 Medium" charset="1" panose="020B0603000000000000"/>
      <p:regular r:id="rId22"/>
    </p:embeddedFont>
    <p:embeddedFont>
      <p:font typeface="210 디딤고딕 Light" charset="1" panose="02020503020101020101"/>
      <p:regular r:id="rId23"/>
    </p:embeddedFont>
    <p:embeddedFont>
      <p:font typeface="Montserrat Bold" charset="1" panose="00000800000000000000"/>
      <p:regular r:id="rId24"/>
    </p:embeddedFont>
    <p:embeddedFont>
      <p:font typeface="각진펜 Bold" charset="1" panose="020B0500000000000000"/>
      <p:regular r:id="rId25"/>
    </p:embeddedFont>
    <p:embeddedFont>
      <p:font typeface="Arimo Bold" charset="1" panose="020B0704020202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https://youtu.be/Jtiaawv0vhE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28099" y="1539161"/>
            <a:ext cx="7719139" cy="7719139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96960" y="1539161"/>
            <a:ext cx="7719139" cy="771913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30217" y="1013257"/>
            <a:ext cx="860074" cy="333578"/>
            <a:chOff x="0" y="0"/>
            <a:chExt cx="1146765" cy="444771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44771" cy="444771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15" id="15"/>
          <p:cNvGrpSpPr/>
          <p:nvPr/>
        </p:nvGrpSpPr>
        <p:grpSpPr>
          <a:xfrm rot="0">
            <a:off x="16397710" y="1028700"/>
            <a:ext cx="860074" cy="333578"/>
            <a:chOff x="0" y="0"/>
            <a:chExt cx="1146765" cy="444771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444771" cy="444771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701994" y="0"/>
              <a:ext cx="444771" cy="444771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sp>
        <p:nvSpPr>
          <p:cNvPr name="TextBox 22" id="22"/>
          <p:cNvSpPr txBox="true"/>
          <p:nvPr/>
        </p:nvSpPr>
        <p:spPr>
          <a:xfrm rot="0">
            <a:off x="3620867" y="3589551"/>
            <a:ext cx="11046265" cy="1950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38"/>
              </a:lnSpc>
              <a:spcBef>
                <a:spcPct val="0"/>
              </a:spcBef>
            </a:pPr>
            <a:r>
              <a:rPr lang="en-US" b="true" sz="11384">
                <a:solidFill>
                  <a:srgbClr val="FF5757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AI와 일자리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674324" y="1052614"/>
            <a:ext cx="12138601" cy="131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5"/>
              </a:lnSpc>
              <a:spcBef>
                <a:spcPct val="0"/>
              </a:spcBef>
            </a:pPr>
            <a:r>
              <a:rPr lang="en-US" b="true" sz="771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글로벌시대의 종교와 문화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030249" y="5680875"/>
            <a:ext cx="3712630" cy="131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5"/>
              </a:lnSpc>
              <a:spcBef>
                <a:spcPct val="0"/>
              </a:spcBef>
            </a:pPr>
            <a:r>
              <a:rPr lang="en-US" b="true" sz="7711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열정빛팀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441255" y="8162241"/>
            <a:ext cx="4380508" cy="48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210 디딤고딕 Bold"/>
                <a:ea typeface="210 디딤고딕 Bold"/>
                <a:cs typeface="210 디딤고딕 Bold"/>
                <a:sym typeface="210 디딤고딕 Bold"/>
              </a:rPr>
              <a:t>팀장 : 알리벡 2021508546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41255" y="8769620"/>
            <a:ext cx="8176580" cy="48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28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팀원 : 엥흐진 2024311503,부티하이린 2025323536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-1124282" y="5398730"/>
            <a:ext cx="6029144" cy="5351312"/>
          </a:xfrm>
          <a:custGeom>
            <a:avLst/>
            <a:gdLst/>
            <a:ahLst/>
            <a:cxnLst/>
            <a:rect r="r" b="b" t="t" l="l"/>
            <a:pathLst>
              <a:path h="5351312" w="6029144">
                <a:moveTo>
                  <a:pt x="0" y="0"/>
                </a:moveTo>
                <a:lnTo>
                  <a:pt x="6029145" y="0"/>
                </a:lnTo>
                <a:lnTo>
                  <a:pt x="6029145" y="5351312"/>
                </a:lnTo>
                <a:lnTo>
                  <a:pt x="0" y="5351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13167734" y="5398730"/>
            <a:ext cx="6029144" cy="5351312"/>
          </a:xfrm>
          <a:custGeom>
            <a:avLst/>
            <a:gdLst/>
            <a:ahLst/>
            <a:cxnLst/>
            <a:rect r="r" b="b" t="t" l="l"/>
            <a:pathLst>
              <a:path h="5351312" w="6029144">
                <a:moveTo>
                  <a:pt x="6029144" y="0"/>
                </a:moveTo>
                <a:lnTo>
                  <a:pt x="0" y="0"/>
                </a:lnTo>
                <a:lnTo>
                  <a:pt x="0" y="5351312"/>
                </a:lnTo>
                <a:lnTo>
                  <a:pt x="6029144" y="5351312"/>
                </a:lnTo>
                <a:lnTo>
                  <a:pt x="602914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6991436" y="2592285"/>
            <a:ext cx="3076218" cy="623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17"/>
              </a:lnSpc>
              <a:spcBef>
                <a:spcPct val="0"/>
              </a:spcBef>
            </a:pPr>
            <a:r>
              <a:rPr lang="en-US" sz="3583" spc="-250">
                <a:solidFill>
                  <a:srgbClr val="000000"/>
                </a:solidFill>
                <a:latin typeface="210 디딤고딕 Bold"/>
                <a:ea typeface="210 디딤고딕 Bold"/>
                <a:cs typeface="210 디딤고딕 Bold"/>
                <a:sym typeface="210 디딤고딕 Bold"/>
              </a:rPr>
              <a:t>담담교수 : 박정우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955574" cy="1160030"/>
          </a:xfrm>
          <a:custGeom>
            <a:avLst/>
            <a:gdLst/>
            <a:ahLst/>
            <a:cxnLst/>
            <a:rect r="r" b="b" t="t" l="l"/>
            <a:pathLst>
              <a:path h="1160030" w="955574">
                <a:moveTo>
                  <a:pt x="0" y="0"/>
                </a:moveTo>
                <a:lnTo>
                  <a:pt x="955574" y="0"/>
                </a:lnTo>
                <a:lnTo>
                  <a:pt x="955574" y="1160030"/>
                </a:lnTo>
                <a:lnTo>
                  <a:pt x="0" y="116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99101" y="1184852"/>
            <a:ext cx="2866113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5599">
                <a:solidFill>
                  <a:srgbClr val="FF3131"/>
                </a:solidFill>
                <a:latin typeface="각진펜 Bold"/>
                <a:ea typeface="각진펜 Bold"/>
                <a:cs typeface="각진펜 Bold"/>
                <a:sym typeface="각진펜 Bold"/>
              </a:rPr>
              <a:t>참고문헌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63281" y="2418801"/>
            <a:ext cx="13741469" cy="6883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1. OECD (2023). EMPLOYMENT OUTLOOK 2023.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2. WORLD ECONOMIC FORUM (2023). FUTURE OF JOBS REPORT 2023.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3. 한국고용정보원 (2023). 「기술발전이 고용에 미치는 영향」.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4. 한국개발연구원 KDI (2022). 「AI 기술 발전과 노동시장 구조 변화 연구」.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5. MCKINSEY GLOBAL INSTITUTE (2023). GENERATIVE AI AND THE FUTURE OF WORK.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6. PWC (2023). AI AND PRODUCTIVITY STUDY.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7. ERIK BRYNJOLFSSON &amp; ANDREW MCAFEE (2014). THE SECOND MACHINE AG</a:t>
            </a:r>
          </a:p>
          <a:p>
            <a:pPr algn="l">
              <a:lnSpc>
                <a:spcPts val="6960"/>
              </a:lnSpc>
            </a:pPr>
            <a:r>
              <a:rPr lang="en-US" sz="2784" spc="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8. HTTPS://YOUTU.BE/JTIAAWV0VHE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3667504" y="-1572773"/>
            <a:ext cx="6362975" cy="636297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247956" y="446204"/>
            <a:ext cx="2325022" cy="232502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true" flipV="false" rot="0">
            <a:off x="13450343" y="1351236"/>
            <a:ext cx="4574117" cy="9480035"/>
          </a:xfrm>
          <a:custGeom>
            <a:avLst/>
            <a:gdLst/>
            <a:ahLst/>
            <a:cxnLst/>
            <a:rect r="r" b="b" t="t" l="l"/>
            <a:pathLst>
              <a:path h="9480035" w="4574117">
                <a:moveTo>
                  <a:pt x="4574117" y="0"/>
                </a:moveTo>
                <a:lnTo>
                  <a:pt x="0" y="0"/>
                </a:lnTo>
                <a:lnTo>
                  <a:pt x="0" y="9480035"/>
                </a:lnTo>
                <a:lnTo>
                  <a:pt x="4574117" y="9480035"/>
                </a:lnTo>
                <a:lnTo>
                  <a:pt x="457411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2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10800000">
            <a:off x="5287233" y="-7068398"/>
            <a:ext cx="7326344" cy="10361222"/>
          </a:xfrm>
          <a:custGeom>
            <a:avLst/>
            <a:gdLst/>
            <a:ahLst/>
            <a:cxnLst/>
            <a:rect r="r" b="b" t="t" l="l"/>
            <a:pathLst>
              <a:path h="10361222" w="7326344">
                <a:moveTo>
                  <a:pt x="7326344" y="0"/>
                </a:moveTo>
                <a:lnTo>
                  <a:pt x="0" y="0"/>
                </a:lnTo>
                <a:lnTo>
                  <a:pt x="0" y="10361222"/>
                </a:lnTo>
                <a:lnTo>
                  <a:pt x="7326344" y="10361222"/>
                </a:lnTo>
                <a:lnTo>
                  <a:pt x="7326344" y="0"/>
                </a:lnTo>
                <a:close/>
              </a:path>
            </a:pathLst>
          </a:custGeom>
          <a:blipFill>
            <a:blip r:embed="rId2"/>
            <a:stretch>
              <a:fillRect l="-1045" t="0" r="-104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46552" y="3879736"/>
            <a:ext cx="8794895" cy="1790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b="true" sz="15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Q&amp;A 세션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9942" y="6685470"/>
            <a:ext cx="11368115" cy="989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0"/>
              </a:lnSpc>
            </a:pPr>
            <a:r>
              <a:rPr lang="en-US" sz="6508" b="true">
                <a:solidFill>
                  <a:srgbClr val="030909"/>
                </a:solidFill>
                <a:latin typeface="각진펜 Bold"/>
                <a:ea typeface="각진펜 Bold"/>
                <a:cs typeface="각진펜 Bold"/>
                <a:sym typeface="각진펜 Bold"/>
              </a:rPr>
              <a:t>끝까지 들어주셔서 감사합니다!</a:t>
            </a:r>
          </a:p>
        </p:txBody>
      </p:sp>
      <p:grpSp>
        <p:nvGrpSpPr>
          <p:cNvPr name="Group 5" id="5"/>
          <p:cNvGrpSpPr/>
          <p:nvPr/>
        </p:nvGrpSpPr>
        <p:grpSpPr>
          <a:xfrm rot="5400000">
            <a:off x="15721446" y="1502702"/>
            <a:ext cx="3075708" cy="776477"/>
            <a:chOff x="0" y="0"/>
            <a:chExt cx="810063" cy="2045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0063" cy="204504"/>
            </a:xfrm>
            <a:custGeom>
              <a:avLst/>
              <a:gdLst/>
              <a:ahLst/>
              <a:cxnLst/>
              <a:rect r="r" b="b" t="t" l="l"/>
              <a:pathLst>
                <a:path h="204504" w="810063">
                  <a:moveTo>
                    <a:pt x="102252" y="0"/>
                  </a:moveTo>
                  <a:lnTo>
                    <a:pt x="707811" y="0"/>
                  </a:lnTo>
                  <a:cubicBezTo>
                    <a:pt x="764283" y="0"/>
                    <a:pt x="810063" y="45780"/>
                    <a:pt x="810063" y="102252"/>
                  </a:cubicBezTo>
                  <a:lnTo>
                    <a:pt x="810063" y="102252"/>
                  </a:lnTo>
                  <a:cubicBezTo>
                    <a:pt x="810063" y="129371"/>
                    <a:pt x="799290" y="155379"/>
                    <a:pt x="780114" y="174555"/>
                  </a:cubicBezTo>
                  <a:cubicBezTo>
                    <a:pt x="760938" y="193731"/>
                    <a:pt x="734930" y="204504"/>
                    <a:pt x="707811" y="204504"/>
                  </a:cubicBezTo>
                  <a:lnTo>
                    <a:pt x="102252" y="204504"/>
                  </a:lnTo>
                  <a:cubicBezTo>
                    <a:pt x="75133" y="204504"/>
                    <a:pt x="49125" y="193731"/>
                    <a:pt x="29949" y="174555"/>
                  </a:cubicBezTo>
                  <a:cubicBezTo>
                    <a:pt x="10773" y="155379"/>
                    <a:pt x="0" y="129371"/>
                    <a:pt x="0" y="102252"/>
                  </a:cubicBezTo>
                  <a:lnTo>
                    <a:pt x="0" y="102252"/>
                  </a:lnTo>
                  <a:cubicBezTo>
                    <a:pt x="0" y="75133"/>
                    <a:pt x="10773" y="49125"/>
                    <a:pt x="29949" y="29949"/>
                  </a:cubicBezTo>
                  <a:cubicBezTo>
                    <a:pt x="49125" y="10773"/>
                    <a:pt x="75133" y="0"/>
                    <a:pt x="10225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0063" cy="242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5400000">
            <a:off x="16968703" y="2711630"/>
            <a:ext cx="581194" cy="58119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-509154" y="7844610"/>
            <a:ext cx="3075708" cy="776477"/>
            <a:chOff x="0" y="0"/>
            <a:chExt cx="810063" cy="2045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0063" cy="204504"/>
            </a:xfrm>
            <a:custGeom>
              <a:avLst/>
              <a:gdLst/>
              <a:ahLst/>
              <a:cxnLst/>
              <a:rect r="r" b="b" t="t" l="l"/>
              <a:pathLst>
                <a:path h="204504" w="810063">
                  <a:moveTo>
                    <a:pt x="102252" y="0"/>
                  </a:moveTo>
                  <a:lnTo>
                    <a:pt x="707811" y="0"/>
                  </a:lnTo>
                  <a:cubicBezTo>
                    <a:pt x="764283" y="0"/>
                    <a:pt x="810063" y="45780"/>
                    <a:pt x="810063" y="102252"/>
                  </a:cubicBezTo>
                  <a:lnTo>
                    <a:pt x="810063" y="102252"/>
                  </a:lnTo>
                  <a:cubicBezTo>
                    <a:pt x="810063" y="129371"/>
                    <a:pt x="799290" y="155379"/>
                    <a:pt x="780114" y="174555"/>
                  </a:cubicBezTo>
                  <a:cubicBezTo>
                    <a:pt x="760938" y="193731"/>
                    <a:pt x="734930" y="204504"/>
                    <a:pt x="707811" y="204504"/>
                  </a:cubicBezTo>
                  <a:lnTo>
                    <a:pt x="102252" y="204504"/>
                  </a:lnTo>
                  <a:cubicBezTo>
                    <a:pt x="75133" y="204504"/>
                    <a:pt x="49125" y="193731"/>
                    <a:pt x="29949" y="174555"/>
                  </a:cubicBezTo>
                  <a:cubicBezTo>
                    <a:pt x="10773" y="155379"/>
                    <a:pt x="0" y="129371"/>
                    <a:pt x="0" y="102252"/>
                  </a:cubicBezTo>
                  <a:lnTo>
                    <a:pt x="0" y="102252"/>
                  </a:lnTo>
                  <a:cubicBezTo>
                    <a:pt x="0" y="75133"/>
                    <a:pt x="10773" y="49125"/>
                    <a:pt x="29949" y="29949"/>
                  </a:cubicBezTo>
                  <a:cubicBezTo>
                    <a:pt x="49125" y="10773"/>
                    <a:pt x="75133" y="0"/>
                    <a:pt x="10225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0063" cy="2426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738103" y="6830966"/>
            <a:ext cx="581194" cy="581194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62842" y="932704"/>
            <a:ext cx="3131901" cy="152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13"/>
              </a:lnSpc>
            </a:pPr>
            <a:r>
              <a:rPr lang="en-US" b="true" sz="10010">
                <a:solidFill>
                  <a:srgbClr val="FF5757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목차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36963" y="3628268"/>
            <a:ext cx="1362623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서론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36963" y="5554524"/>
            <a:ext cx="1984383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AI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기술의 발전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80090" y="7435762"/>
            <a:ext cx="2829218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일자리 구조의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변화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56828" y="3628268"/>
            <a:ext cx="2471282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경제적·사회적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영향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56828" y="5524828"/>
            <a:ext cx="2703572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AI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시대의 인간 역할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95376" y="3628268"/>
            <a:ext cx="3564870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sz="2336" spc="-163" b="true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종교적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관점에서</a:t>
            </a: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본 AI와 노동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195376" y="5554524"/>
            <a:ext cx="1572592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결론 및 제언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3691" y="3628268"/>
            <a:ext cx="440248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3691" y="5564740"/>
            <a:ext cx="440248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3691" y="7435762"/>
            <a:ext cx="468424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542423" y="3628268"/>
            <a:ext cx="489240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542423" y="5524828"/>
            <a:ext cx="476049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558892" y="3628268"/>
            <a:ext cx="657609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50461" y="5554524"/>
            <a:ext cx="657609" cy="408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0"/>
              </a:lnSpc>
            </a:pPr>
            <a:r>
              <a:rPr lang="en-US" b="true" sz="2336" spc="-163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07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3939" y="4252508"/>
            <a:ext cx="2988044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주제 및 연구 목적 소개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AI 시대 노동 변화의 필요성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93939" y="6109612"/>
            <a:ext cx="3286416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자동화에서 생성형 AI로의 발전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산업별 AI 활용 사례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3939" y="7970418"/>
            <a:ext cx="4002809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사라지는 직업과 새롭게</a:t>
            </a: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 생겨나는 직업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한국고용정보원 통계 인용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56828" y="4145182"/>
            <a:ext cx="3264186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양극화</a:t>
            </a: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 심화, 재교육의 필요성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정부·기업의 역할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031663" y="6074107"/>
            <a:ext cx="3814531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AI가</a:t>
            </a: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 대체할 수 없는 인간의 능력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인간 중심 기술 활용 방안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17970" y="4192266"/>
            <a:ext cx="5526937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기독교, 가톨릭,</a:t>
            </a: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 불교, 이슬람, 힌두교의 시각 비교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인간 존엄성과 도덕적 책임 강조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3680523" y="6233119"/>
            <a:ext cx="5949513" cy="5091205"/>
          </a:xfrm>
          <a:custGeom>
            <a:avLst/>
            <a:gdLst/>
            <a:ahLst/>
            <a:cxnLst/>
            <a:rect r="r" b="b" t="t" l="l"/>
            <a:pathLst>
              <a:path h="5091205" w="5949513">
                <a:moveTo>
                  <a:pt x="0" y="0"/>
                </a:moveTo>
                <a:lnTo>
                  <a:pt x="5949513" y="0"/>
                </a:lnTo>
                <a:lnTo>
                  <a:pt x="5949513" y="5091205"/>
                </a:lnTo>
                <a:lnTo>
                  <a:pt x="0" y="5091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887697" y="6275013"/>
            <a:ext cx="3760542" cy="65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핵심</a:t>
            </a: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 요약: 기술은 인간을 위한 도구</a:t>
            </a:r>
          </a:p>
          <a:p>
            <a:pPr algn="l" marL="407376" indent="-203688" lvl="1">
              <a:lnSpc>
                <a:spcPts val="2641"/>
              </a:lnSpc>
              <a:buFont typeface="Arial"/>
              <a:buChar char="•"/>
            </a:pPr>
            <a:r>
              <a:rPr lang="en-US" sz="1886" spc="-132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인간다움의 회복과 미래 방향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79909">
            <a:off x="-386484" y="369306"/>
            <a:ext cx="6073197" cy="2652450"/>
          </a:xfrm>
          <a:custGeom>
            <a:avLst/>
            <a:gdLst/>
            <a:ahLst/>
            <a:cxnLst/>
            <a:rect r="r" b="b" t="t" l="l"/>
            <a:pathLst>
              <a:path h="2652450" w="6073197">
                <a:moveTo>
                  <a:pt x="0" y="0"/>
                </a:moveTo>
                <a:lnTo>
                  <a:pt x="6073197" y="0"/>
                </a:lnTo>
                <a:lnTo>
                  <a:pt x="6073197" y="2652450"/>
                </a:lnTo>
                <a:lnTo>
                  <a:pt x="0" y="2652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8924722"/>
            <a:ext cx="333578" cy="33357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5196" y="8924722"/>
            <a:ext cx="333578" cy="33357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-261154">
            <a:off x="11124520" y="449701"/>
            <a:ext cx="9660260" cy="6834634"/>
          </a:xfrm>
          <a:custGeom>
            <a:avLst/>
            <a:gdLst/>
            <a:ahLst/>
            <a:cxnLst/>
            <a:rect r="r" b="b" t="t" l="l"/>
            <a:pathLst>
              <a:path h="6834634" w="9660260">
                <a:moveTo>
                  <a:pt x="9660259" y="0"/>
                </a:moveTo>
                <a:lnTo>
                  <a:pt x="0" y="0"/>
                </a:lnTo>
                <a:lnTo>
                  <a:pt x="0" y="6834633"/>
                </a:lnTo>
                <a:lnTo>
                  <a:pt x="9660259" y="6834633"/>
                </a:lnTo>
                <a:lnTo>
                  <a:pt x="966025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835981"/>
            <a:ext cx="14355104" cy="5236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4"/>
              </a:lnSpc>
              <a:spcBef>
                <a:spcPct val="0"/>
              </a:spcBef>
            </a:pPr>
            <a:r>
              <a:rPr lang="en-US" sz="2717">
                <a:solidFill>
                  <a:srgbClr val="000000"/>
                </a:solidFill>
                <a:latin typeface="210 디딤고딕 Bold"/>
                <a:ea typeface="210 디딤고딕 Bold"/>
                <a:cs typeface="210 디딤고딕 Bold"/>
                <a:sym typeface="210 디딤고딕 Bold"/>
              </a:rPr>
              <a:t>내용:</a:t>
            </a:r>
          </a:p>
          <a:p>
            <a:pPr algn="l">
              <a:lnSpc>
                <a:spcPts val="3804"/>
              </a:lnSpc>
              <a:spcBef>
                <a:spcPct val="0"/>
              </a:spcBef>
            </a:pPr>
          </a:p>
          <a:p>
            <a:pPr algn="l" marL="586753" indent="-293377" lvl="1">
              <a:lnSpc>
                <a:spcPts val="3804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AI(Artificial Intelligence, 인공지능): 1956년 다트머스 회의에서 처음 등장한 개념</a:t>
            </a:r>
          </a:p>
          <a:p>
            <a:pPr algn="l" marL="586753" indent="-293377" lvl="1">
              <a:lnSpc>
                <a:spcPts val="3804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초기에는 단순 계산·패턴 인식 중심 → 현재는 생성형 AI 시대로 발전 (예: ChatGPT, Midjourney)</a:t>
            </a:r>
          </a:p>
          <a:p>
            <a:pPr algn="l" marL="586753" indent="-293377" lvl="1">
              <a:lnSpc>
                <a:spcPts val="3804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4차 산업혁명의 핵심 기술 중 하나로 모든 산업 구조에 영향</a:t>
            </a:r>
          </a:p>
          <a:p>
            <a:pPr algn="l">
              <a:lnSpc>
                <a:spcPts val="3804"/>
              </a:lnSpc>
              <a:spcBef>
                <a:spcPct val="0"/>
              </a:spcBef>
            </a:pPr>
          </a:p>
          <a:p>
            <a:pPr algn="l">
              <a:lnSpc>
                <a:spcPts val="3804"/>
              </a:lnSpc>
              <a:spcBef>
                <a:spcPct val="0"/>
              </a:spcBef>
            </a:pPr>
            <a:r>
              <a:rPr lang="en-US" sz="2717">
                <a:solidFill>
                  <a:srgbClr val="000000"/>
                </a:solidFill>
                <a:latin typeface="210 디딤고딕 Bold"/>
                <a:ea typeface="210 디딤고딕 Bold"/>
                <a:cs typeface="210 디딤고딕 Bold"/>
                <a:sym typeface="210 디딤고딕 Bold"/>
              </a:rPr>
              <a:t>핵심 질문:</a:t>
            </a:r>
          </a:p>
          <a:p>
            <a:pPr algn="l">
              <a:lnSpc>
                <a:spcPts val="3804"/>
              </a:lnSpc>
              <a:spcBef>
                <a:spcPct val="0"/>
              </a:spcBef>
            </a:pPr>
          </a:p>
          <a:p>
            <a:pPr algn="l" marL="586753" indent="-293377" lvl="1">
              <a:lnSpc>
                <a:spcPts val="3804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AI는 인간의 일자리를 대체할 것인가,</a:t>
            </a:r>
          </a:p>
          <a:p>
            <a:pPr algn="l" marL="586753" indent="-293377" lvl="1">
              <a:lnSpc>
                <a:spcPts val="3804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아니면 새로운 기회를 만들어낼 것인가?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275354" y="5143500"/>
            <a:ext cx="5772468" cy="4637390"/>
          </a:xfrm>
          <a:custGeom>
            <a:avLst/>
            <a:gdLst/>
            <a:ahLst/>
            <a:cxnLst/>
            <a:rect r="r" b="b" t="t" l="l"/>
            <a:pathLst>
              <a:path h="4637390" w="5772468">
                <a:moveTo>
                  <a:pt x="0" y="0"/>
                </a:moveTo>
                <a:lnTo>
                  <a:pt x="5772469" y="0"/>
                </a:lnTo>
                <a:lnTo>
                  <a:pt x="5772469" y="4637390"/>
                </a:lnTo>
                <a:lnTo>
                  <a:pt x="0" y="4637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21985" y="357232"/>
            <a:ext cx="8401203" cy="865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31"/>
              </a:lnSpc>
              <a:spcBef>
                <a:spcPct val="0"/>
              </a:spcBef>
            </a:pPr>
            <a:r>
              <a:rPr lang="en-US" b="true" sz="5022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AI의 등장과 노동의 변화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33567" y="357232"/>
            <a:ext cx="988418" cy="893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2"/>
              </a:lnSpc>
            </a:pPr>
            <a:r>
              <a:rPr lang="en-US" b="true" sz="5244" spc="-367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773275" y="2462187"/>
            <a:ext cx="15895799" cy="3953955"/>
            <a:chOff x="0" y="0"/>
            <a:chExt cx="4186548" cy="10413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86548" cy="1041371"/>
            </a:xfrm>
            <a:custGeom>
              <a:avLst/>
              <a:gdLst/>
              <a:ahLst/>
              <a:cxnLst/>
              <a:rect r="r" b="b" t="t" l="l"/>
              <a:pathLst>
                <a:path h="1041371" w="4186548">
                  <a:moveTo>
                    <a:pt x="24839" y="0"/>
                  </a:moveTo>
                  <a:lnTo>
                    <a:pt x="4161709" y="0"/>
                  </a:lnTo>
                  <a:cubicBezTo>
                    <a:pt x="4175427" y="0"/>
                    <a:pt x="4186548" y="11121"/>
                    <a:pt x="4186548" y="24839"/>
                  </a:cubicBezTo>
                  <a:lnTo>
                    <a:pt x="4186548" y="1016532"/>
                  </a:lnTo>
                  <a:cubicBezTo>
                    <a:pt x="4186548" y="1030250"/>
                    <a:pt x="4175427" y="1041371"/>
                    <a:pt x="4161709" y="1041371"/>
                  </a:cubicBezTo>
                  <a:lnTo>
                    <a:pt x="24839" y="1041371"/>
                  </a:lnTo>
                  <a:cubicBezTo>
                    <a:pt x="11121" y="1041371"/>
                    <a:pt x="0" y="1030250"/>
                    <a:pt x="0" y="1016532"/>
                  </a:cubicBezTo>
                  <a:lnTo>
                    <a:pt x="0" y="24839"/>
                  </a:lnTo>
                  <a:cubicBezTo>
                    <a:pt x="0" y="11121"/>
                    <a:pt x="11121" y="0"/>
                    <a:pt x="24839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86548" cy="1079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79277" y="2776351"/>
            <a:ext cx="13364151" cy="3068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7458" indent="-333729" lvl="1">
              <a:lnSpc>
                <a:spcPts val="6244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1단계: 단순 자동화 (1990년대~2000년대 초) → 기계가 반복 작업을 수행.</a:t>
            </a:r>
          </a:p>
          <a:p>
            <a:pPr algn="l" marL="667458" indent="-333729" lvl="1">
              <a:lnSpc>
                <a:spcPts val="6244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2단계: 데이터 기반 의사결정 (2010년대) → 알고리즘이 분석과 예측을 담당.</a:t>
            </a:r>
          </a:p>
          <a:p>
            <a:pPr algn="l" marL="667458" indent="-333729" lvl="1">
              <a:lnSpc>
                <a:spcPts val="6244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3단계: 생성형 AI (2020년대 이후) → 인간 수준의 언어·이미지 창출 가능.</a:t>
            </a:r>
          </a:p>
          <a:p>
            <a:pPr algn="l" marL="667458" indent="-333729" lvl="1">
              <a:lnSpc>
                <a:spcPts val="6244"/>
              </a:lnSpc>
              <a:buFont typeface="Arial"/>
              <a:buChar char="•"/>
            </a:pPr>
            <a:r>
              <a:rPr lang="en-US" sz="3091">
                <a:solidFill>
                  <a:srgbClr val="000000"/>
                </a:solidFill>
                <a:latin typeface="210 디딤고딕 Light"/>
                <a:ea typeface="210 디딤고딕 Light"/>
                <a:cs typeface="210 디딤고딕 Light"/>
                <a:sym typeface="210 디딤고딕 Light"/>
              </a:rPr>
              <a:t>산업별 적용: 의료(진단), 금융(위험 분석), 법률(문서 작성), 교육(튜터링).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49760" y="923925"/>
            <a:ext cx="6206609" cy="952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9"/>
              </a:lnSpc>
              <a:spcBef>
                <a:spcPct val="0"/>
              </a:spcBef>
            </a:pPr>
            <a:r>
              <a:rPr lang="en-US" b="true" sz="5607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AI 기술의 발전 과정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36770" y="6126594"/>
            <a:ext cx="4764677" cy="3814856"/>
          </a:xfrm>
          <a:custGeom>
            <a:avLst/>
            <a:gdLst/>
            <a:ahLst/>
            <a:cxnLst/>
            <a:rect r="r" b="b" t="t" l="l"/>
            <a:pathLst>
              <a:path h="3814856" w="4764677">
                <a:moveTo>
                  <a:pt x="0" y="0"/>
                </a:moveTo>
                <a:lnTo>
                  <a:pt x="4764677" y="0"/>
                </a:lnTo>
                <a:lnTo>
                  <a:pt x="4764677" y="3814856"/>
                </a:lnTo>
                <a:lnTo>
                  <a:pt x="0" y="3814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98663" y="9258300"/>
            <a:ext cx="333578" cy="33357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25159" y="9258300"/>
            <a:ext cx="333578" cy="33357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868069" y="983033"/>
            <a:ext cx="988418" cy="893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2"/>
              </a:lnSpc>
            </a:pPr>
            <a:r>
              <a:rPr lang="en-US" b="true" sz="5244" spc="-367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02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-593682" y="781247"/>
            <a:ext cx="9737682" cy="1297172"/>
            <a:chOff x="0" y="0"/>
            <a:chExt cx="2564657" cy="3416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564657" cy="341642"/>
            </a:xfrm>
            <a:custGeom>
              <a:avLst/>
              <a:gdLst/>
              <a:ahLst/>
              <a:cxnLst/>
              <a:rect r="r" b="b" t="t" l="l"/>
              <a:pathLst>
                <a:path h="341642" w="2564657">
                  <a:moveTo>
                    <a:pt x="79505" y="0"/>
                  </a:moveTo>
                  <a:lnTo>
                    <a:pt x="2485152" y="0"/>
                  </a:lnTo>
                  <a:cubicBezTo>
                    <a:pt x="2529062" y="0"/>
                    <a:pt x="2564657" y="35595"/>
                    <a:pt x="2564657" y="79505"/>
                  </a:cubicBezTo>
                  <a:lnTo>
                    <a:pt x="2564657" y="262137"/>
                  </a:lnTo>
                  <a:cubicBezTo>
                    <a:pt x="2564657" y="283223"/>
                    <a:pt x="2556281" y="303446"/>
                    <a:pt x="2541371" y="318356"/>
                  </a:cubicBezTo>
                  <a:cubicBezTo>
                    <a:pt x="2526461" y="333266"/>
                    <a:pt x="2506238" y="341642"/>
                    <a:pt x="2485152" y="341642"/>
                  </a:cubicBezTo>
                  <a:lnTo>
                    <a:pt x="79505" y="341642"/>
                  </a:lnTo>
                  <a:cubicBezTo>
                    <a:pt x="58419" y="341642"/>
                    <a:pt x="38196" y="333266"/>
                    <a:pt x="23286" y="318356"/>
                  </a:cubicBezTo>
                  <a:cubicBezTo>
                    <a:pt x="8376" y="303446"/>
                    <a:pt x="0" y="283223"/>
                    <a:pt x="0" y="262137"/>
                  </a:cubicBezTo>
                  <a:lnTo>
                    <a:pt x="0" y="79505"/>
                  </a:lnTo>
                  <a:cubicBezTo>
                    <a:pt x="0" y="58419"/>
                    <a:pt x="8376" y="38196"/>
                    <a:pt x="23286" y="23286"/>
                  </a:cubicBezTo>
                  <a:cubicBezTo>
                    <a:pt x="38196" y="8376"/>
                    <a:pt x="58419" y="0"/>
                    <a:pt x="795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564657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36770" y="1750642"/>
            <a:ext cx="1766394" cy="1766394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543428" y="2372576"/>
            <a:ext cx="660949" cy="66094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3682" y="2827562"/>
            <a:ext cx="6827210" cy="7282357"/>
          </a:xfrm>
          <a:custGeom>
            <a:avLst/>
            <a:gdLst/>
            <a:ahLst/>
            <a:cxnLst/>
            <a:rect r="r" b="b" t="t" l="l"/>
            <a:pathLst>
              <a:path h="7282357" w="6827210">
                <a:moveTo>
                  <a:pt x="0" y="0"/>
                </a:moveTo>
                <a:lnTo>
                  <a:pt x="6827209" y="0"/>
                </a:lnTo>
                <a:lnTo>
                  <a:pt x="6827209" y="7282357"/>
                </a:lnTo>
                <a:lnTo>
                  <a:pt x="0" y="728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6922" y="567327"/>
            <a:ext cx="7347938" cy="98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44"/>
              </a:lnSpc>
              <a:spcBef>
                <a:spcPct val="0"/>
              </a:spcBef>
            </a:pPr>
            <a:r>
              <a:rPr lang="en-US" b="true" sz="5746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일자리</a:t>
            </a:r>
            <a:r>
              <a:rPr lang="en-US" b="true" sz="5746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 구조의 변화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70727" y="660994"/>
            <a:ext cx="988418" cy="893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2"/>
              </a:lnSpc>
            </a:pPr>
            <a:r>
              <a:rPr lang="en-US" b="true" sz="5244" spc="-367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03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593682" y="442450"/>
            <a:ext cx="10748678" cy="1297172"/>
            <a:chOff x="0" y="0"/>
            <a:chExt cx="2830927" cy="3416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30927" cy="341642"/>
            </a:xfrm>
            <a:custGeom>
              <a:avLst/>
              <a:gdLst/>
              <a:ahLst/>
              <a:cxnLst/>
              <a:rect r="r" b="b" t="t" l="l"/>
              <a:pathLst>
                <a:path h="341642" w="2830927">
                  <a:moveTo>
                    <a:pt x="72027" y="0"/>
                  </a:moveTo>
                  <a:lnTo>
                    <a:pt x="2758901" y="0"/>
                  </a:lnTo>
                  <a:cubicBezTo>
                    <a:pt x="2778003" y="0"/>
                    <a:pt x="2796324" y="7589"/>
                    <a:pt x="2809831" y="21096"/>
                  </a:cubicBezTo>
                  <a:cubicBezTo>
                    <a:pt x="2823339" y="34604"/>
                    <a:pt x="2830927" y="52924"/>
                    <a:pt x="2830927" y="72027"/>
                  </a:cubicBezTo>
                  <a:lnTo>
                    <a:pt x="2830927" y="269615"/>
                  </a:lnTo>
                  <a:cubicBezTo>
                    <a:pt x="2830927" y="309395"/>
                    <a:pt x="2798680" y="341642"/>
                    <a:pt x="2758901" y="341642"/>
                  </a:cubicBezTo>
                  <a:lnTo>
                    <a:pt x="72027" y="341642"/>
                  </a:lnTo>
                  <a:cubicBezTo>
                    <a:pt x="52924" y="341642"/>
                    <a:pt x="34604" y="334054"/>
                    <a:pt x="21096" y="320546"/>
                  </a:cubicBezTo>
                  <a:cubicBezTo>
                    <a:pt x="7589" y="307038"/>
                    <a:pt x="0" y="288718"/>
                    <a:pt x="0" y="269615"/>
                  </a:cubicBezTo>
                  <a:lnTo>
                    <a:pt x="0" y="72027"/>
                  </a:lnTo>
                  <a:cubicBezTo>
                    <a:pt x="0" y="32247"/>
                    <a:pt x="32247" y="0"/>
                    <a:pt x="720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30927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5899833" y="2495876"/>
            <a:ext cx="16638519" cy="5833189"/>
            <a:chOff x="0" y="0"/>
            <a:chExt cx="22184691" cy="777758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1008033"/>
              <a:ext cx="21521901" cy="6769552"/>
              <a:chOff x="0" y="0"/>
              <a:chExt cx="4251240" cy="13371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251240" cy="1337195"/>
              </a:xfrm>
              <a:custGeom>
                <a:avLst/>
                <a:gdLst/>
                <a:ahLst/>
                <a:cxnLst/>
                <a:rect r="r" b="b" t="t" l="l"/>
                <a:pathLst>
                  <a:path h="1337195" w="4251240">
                    <a:moveTo>
                      <a:pt x="24461" y="0"/>
                    </a:moveTo>
                    <a:lnTo>
                      <a:pt x="4226778" y="0"/>
                    </a:lnTo>
                    <a:cubicBezTo>
                      <a:pt x="4233266" y="0"/>
                      <a:pt x="4239488" y="2577"/>
                      <a:pt x="4244075" y="7165"/>
                    </a:cubicBezTo>
                    <a:cubicBezTo>
                      <a:pt x="4248663" y="11752"/>
                      <a:pt x="4251240" y="17974"/>
                      <a:pt x="4251240" y="24461"/>
                    </a:cubicBezTo>
                    <a:lnTo>
                      <a:pt x="4251240" y="1312734"/>
                    </a:lnTo>
                    <a:cubicBezTo>
                      <a:pt x="4251240" y="1319222"/>
                      <a:pt x="4248663" y="1325444"/>
                      <a:pt x="4244075" y="1330031"/>
                    </a:cubicBezTo>
                    <a:cubicBezTo>
                      <a:pt x="4239488" y="1334618"/>
                      <a:pt x="4233266" y="1337195"/>
                      <a:pt x="4226778" y="1337195"/>
                    </a:cubicBezTo>
                    <a:lnTo>
                      <a:pt x="24461" y="1337195"/>
                    </a:lnTo>
                    <a:cubicBezTo>
                      <a:pt x="17974" y="1337195"/>
                      <a:pt x="11752" y="1334618"/>
                      <a:pt x="7165" y="1330031"/>
                    </a:cubicBezTo>
                    <a:cubicBezTo>
                      <a:pt x="2577" y="1325444"/>
                      <a:pt x="0" y="1319222"/>
                      <a:pt x="0" y="1312734"/>
                    </a:cubicBezTo>
                    <a:lnTo>
                      <a:pt x="0" y="24461"/>
                    </a:lnTo>
                    <a:cubicBezTo>
                      <a:pt x="0" y="17974"/>
                      <a:pt x="2577" y="11752"/>
                      <a:pt x="7165" y="7165"/>
                    </a:cubicBezTo>
                    <a:cubicBezTo>
                      <a:pt x="11752" y="2577"/>
                      <a:pt x="17974" y="0"/>
                      <a:pt x="24461" y="0"/>
                    </a:cubicBezTo>
                    <a:close/>
                  </a:path>
                </a:pathLst>
              </a:custGeom>
              <a:solidFill>
                <a:srgbClr val="DCE2EB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4251240" cy="137529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1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9829500" y="0"/>
              <a:ext cx="2355191" cy="2639016"/>
              <a:chOff x="0" y="0"/>
              <a:chExt cx="812800" cy="910751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910751"/>
              </a:xfrm>
              <a:custGeom>
                <a:avLst/>
                <a:gdLst/>
                <a:ahLst/>
                <a:cxnLst/>
                <a:rect r="r" b="b" t="t" l="l"/>
                <a:pathLst>
                  <a:path h="910751" w="812800">
                    <a:moveTo>
                      <a:pt x="406400" y="0"/>
                    </a:moveTo>
                    <a:cubicBezTo>
                      <a:pt x="181951" y="0"/>
                      <a:pt x="0" y="203878"/>
                      <a:pt x="0" y="455375"/>
                    </a:cubicBezTo>
                    <a:cubicBezTo>
                      <a:pt x="0" y="706872"/>
                      <a:pt x="181951" y="910751"/>
                      <a:pt x="406400" y="910751"/>
                    </a:cubicBezTo>
                    <a:cubicBezTo>
                      <a:pt x="630849" y="910751"/>
                      <a:pt x="812800" y="706872"/>
                      <a:pt x="812800" y="455375"/>
                    </a:cubicBezTo>
                    <a:cubicBezTo>
                      <a:pt x="812800" y="20387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47283"/>
                <a:ext cx="660400" cy="7780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1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0566463" y="950995"/>
              <a:ext cx="881266" cy="987467"/>
              <a:chOff x="0" y="0"/>
              <a:chExt cx="812800" cy="91075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910751"/>
              </a:xfrm>
              <a:custGeom>
                <a:avLst/>
                <a:gdLst/>
                <a:ahLst/>
                <a:cxnLst/>
                <a:rect r="r" b="b" t="t" l="l"/>
                <a:pathLst>
                  <a:path h="910751" w="812800">
                    <a:moveTo>
                      <a:pt x="406400" y="0"/>
                    </a:moveTo>
                    <a:cubicBezTo>
                      <a:pt x="181951" y="0"/>
                      <a:pt x="0" y="203878"/>
                      <a:pt x="0" y="455375"/>
                    </a:cubicBezTo>
                    <a:cubicBezTo>
                      <a:pt x="0" y="706872"/>
                      <a:pt x="181951" y="910751"/>
                      <a:pt x="406400" y="910751"/>
                    </a:cubicBezTo>
                    <a:cubicBezTo>
                      <a:pt x="630849" y="910751"/>
                      <a:pt x="812800" y="706872"/>
                      <a:pt x="812800" y="455375"/>
                    </a:cubicBezTo>
                    <a:cubicBezTo>
                      <a:pt x="812800" y="20387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CE2EB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47283"/>
                <a:ext cx="660400" cy="7780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91"/>
                  </a:lnSpc>
                </a:pPr>
              </a:p>
            </p:txBody>
          </p:sp>
        </p:grpSp>
      </p:grpSp>
      <p:sp>
        <p:nvSpPr>
          <p:cNvPr name="TextBox 18" id="18"/>
          <p:cNvSpPr txBox="true"/>
          <p:nvPr/>
        </p:nvSpPr>
        <p:spPr>
          <a:xfrm rot="0">
            <a:off x="6666988" y="2637062"/>
            <a:ext cx="11301099" cy="3608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감소 직종</a:t>
            </a: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: 콜센터, 은행 창구, 단순 사무, 운전·배달 직종 등</a:t>
            </a:r>
          </a:p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부분 대체: 회계, 번역, 법률 자문, 교사 보조, 기자 등</a:t>
            </a:r>
          </a:p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신규 직종: AI 트레이너, 데이터 분석가, 프롬프트 엔지니어, AI 윤리전문가</a:t>
            </a:r>
          </a:p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한국 상황:</a:t>
            </a:r>
          </a:p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한국고용정보원(2023): 국내 전체 직업의 **62%**가 기술 대체 위험군에 포함</a:t>
            </a:r>
          </a:p>
          <a:p>
            <a:pPr algn="l" marL="521177" indent="-260589" lvl="1">
              <a:lnSpc>
                <a:spcPts val="4876"/>
              </a:lnSpc>
              <a:buFont typeface="Arial"/>
              <a:buChar char="•"/>
            </a:pPr>
            <a:r>
              <a:rPr lang="en-US" sz="2413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특히 서비스직·사무직의 자동화 확률이 높음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89821" y="8465698"/>
            <a:ext cx="5210294" cy="31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1"/>
              </a:lnSpc>
              <a:spcBef>
                <a:spcPct val="0"/>
              </a:spcBef>
            </a:pPr>
            <a:r>
              <a:rPr lang="en-US" b="true" sz="1851" spc="3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3" tooltip="https://youtu.be/Jtiaawv0vhE"/>
              </a:rPr>
              <a:t>SHORT CLIP: HOW AI IS CHANGING WORK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24371" y="5889173"/>
            <a:ext cx="9386617" cy="50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31"/>
              </a:lnSpc>
              <a:spcBef>
                <a:spcPct val="0"/>
              </a:spcBef>
            </a:pPr>
            <a:r>
              <a:rPr lang="en-US" sz="295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평생학습 시스템 구축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228049" y="5549674"/>
            <a:ext cx="1028698" cy="102869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484313" y="5955884"/>
            <a:ext cx="516171" cy="24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b="true" sz="1428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98514" y="7171134"/>
            <a:ext cx="9386617" cy="50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31"/>
              </a:lnSpc>
              <a:spcBef>
                <a:spcPct val="0"/>
              </a:spcBef>
            </a:pPr>
            <a:r>
              <a:rPr lang="en-US" sz="295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기술 전환기 직업훈련 강화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228049" y="6832677"/>
            <a:ext cx="1028698" cy="102869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484313" y="7210276"/>
            <a:ext cx="516171" cy="24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b="true" sz="1428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598514" y="8345963"/>
            <a:ext cx="9386617" cy="50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31"/>
              </a:lnSpc>
              <a:spcBef>
                <a:spcPct val="0"/>
              </a:spcBef>
            </a:pPr>
            <a:r>
              <a:rPr lang="en-US" sz="295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사회 안전망(고용보험 등) 확충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228049" y="8115681"/>
            <a:ext cx="1028698" cy="102869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484313" y="8493280"/>
            <a:ext cx="516171" cy="24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en-US" b="true" sz="1428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03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45037" y="591368"/>
            <a:ext cx="6727641" cy="97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7"/>
              </a:lnSpc>
              <a:spcBef>
                <a:spcPct val="0"/>
              </a:spcBef>
            </a:pPr>
            <a:r>
              <a:rPr lang="en-US" b="true" sz="5684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경제적·사회적 영향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-2585486" y="2233252"/>
            <a:ext cx="17177044" cy="3059247"/>
            <a:chOff x="0" y="0"/>
            <a:chExt cx="4523995" cy="80572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523995" cy="805728"/>
            </a:xfrm>
            <a:custGeom>
              <a:avLst/>
              <a:gdLst/>
              <a:ahLst/>
              <a:cxnLst/>
              <a:rect r="r" b="b" t="t" l="l"/>
              <a:pathLst>
                <a:path h="805728" w="4523995">
                  <a:moveTo>
                    <a:pt x="22986" y="0"/>
                  </a:moveTo>
                  <a:lnTo>
                    <a:pt x="4501009" y="0"/>
                  </a:lnTo>
                  <a:cubicBezTo>
                    <a:pt x="4513704" y="0"/>
                    <a:pt x="4523995" y="10291"/>
                    <a:pt x="4523995" y="22986"/>
                  </a:cubicBezTo>
                  <a:lnTo>
                    <a:pt x="4523995" y="782741"/>
                  </a:lnTo>
                  <a:cubicBezTo>
                    <a:pt x="4523995" y="788838"/>
                    <a:pt x="4521573" y="794684"/>
                    <a:pt x="4517263" y="798995"/>
                  </a:cubicBezTo>
                  <a:cubicBezTo>
                    <a:pt x="4512952" y="803306"/>
                    <a:pt x="4507105" y="805728"/>
                    <a:pt x="4501009" y="805728"/>
                  </a:cubicBezTo>
                  <a:lnTo>
                    <a:pt x="22986" y="805728"/>
                  </a:lnTo>
                  <a:cubicBezTo>
                    <a:pt x="10291" y="805728"/>
                    <a:pt x="0" y="795436"/>
                    <a:pt x="0" y="782741"/>
                  </a:cubicBezTo>
                  <a:lnTo>
                    <a:pt x="0" y="22986"/>
                  </a:lnTo>
                  <a:cubicBezTo>
                    <a:pt x="0" y="16890"/>
                    <a:pt x="2422" y="11043"/>
                    <a:pt x="6733" y="6733"/>
                  </a:cubicBezTo>
                  <a:cubicBezTo>
                    <a:pt x="11043" y="2422"/>
                    <a:pt x="16890" y="0"/>
                    <a:pt x="22986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4523995" cy="8438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2416937"/>
            <a:ext cx="13281637" cy="2726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55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생산성 향상: PWC, OECD – AI 도입 기업의 생산성 평균 15~25% 상승</a:t>
            </a:r>
          </a:p>
          <a:p>
            <a:pPr algn="l" marL="604519" indent="-302260" lvl="1">
              <a:lnSpc>
                <a:spcPts val="55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고용 불균형: 고소득 전문직은 유지</a:t>
            </a:r>
            <a:r>
              <a:rPr lang="en-US" sz="2799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·확장, 저임금 직종은 급감</a:t>
            </a:r>
          </a:p>
          <a:p>
            <a:pPr algn="l" marL="604519" indent="-302260" lvl="1">
              <a:lnSpc>
                <a:spcPts val="55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재교육 필요: MCKINSEY (2023) – 2030년까지 전 세계 노동자 3억 명 재교육 필요</a:t>
            </a:r>
          </a:p>
          <a:p>
            <a:pPr algn="l" marL="604519" indent="-302260" lvl="1">
              <a:lnSpc>
                <a:spcPts val="551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한국의 도전: 청년층 고용 불안, 직무 미스매치, 중장년 재취업 문제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88455"/>
            <a:ext cx="988418" cy="893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2"/>
              </a:lnSpc>
            </a:pPr>
            <a:r>
              <a:rPr lang="en-US" b="true" sz="5244" spc="-367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04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-1083889" y="489718"/>
            <a:ext cx="10748678" cy="1297172"/>
            <a:chOff x="0" y="0"/>
            <a:chExt cx="2830927" cy="34164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830927" cy="341642"/>
            </a:xfrm>
            <a:custGeom>
              <a:avLst/>
              <a:gdLst/>
              <a:ahLst/>
              <a:cxnLst/>
              <a:rect r="r" b="b" t="t" l="l"/>
              <a:pathLst>
                <a:path h="341642" w="2830927">
                  <a:moveTo>
                    <a:pt x="72027" y="0"/>
                  </a:moveTo>
                  <a:lnTo>
                    <a:pt x="2758901" y="0"/>
                  </a:lnTo>
                  <a:cubicBezTo>
                    <a:pt x="2778003" y="0"/>
                    <a:pt x="2796324" y="7589"/>
                    <a:pt x="2809831" y="21096"/>
                  </a:cubicBezTo>
                  <a:cubicBezTo>
                    <a:pt x="2823339" y="34604"/>
                    <a:pt x="2830927" y="52924"/>
                    <a:pt x="2830927" y="72027"/>
                  </a:cubicBezTo>
                  <a:lnTo>
                    <a:pt x="2830927" y="269615"/>
                  </a:lnTo>
                  <a:cubicBezTo>
                    <a:pt x="2830927" y="309395"/>
                    <a:pt x="2798680" y="341642"/>
                    <a:pt x="2758901" y="341642"/>
                  </a:cubicBezTo>
                  <a:lnTo>
                    <a:pt x="72027" y="341642"/>
                  </a:lnTo>
                  <a:cubicBezTo>
                    <a:pt x="52924" y="341642"/>
                    <a:pt x="34604" y="334054"/>
                    <a:pt x="21096" y="320546"/>
                  </a:cubicBezTo>
                  <a:cubicBezTo>
                    <a:pt x="7589" y="307038"/>
                    <a:pt x="0" y="288718"/>
                    <a:pt x="0" y="269615"/>
                  </a:cubicBezTo>
                  <a:lnTo>
                    <a:pt x="0" y="72027"/>
                  </a:lnTo>
                  <a:cubicBezTo>
                    <a:pt x="0" y="32247"/>
                    <a:pt x="32247" y="0"/>
                    <a:pt x="720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2830927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427140" y="1570940"/>
            <a:ext cx="1766394" cy="176639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979862" y="2233252"/>
            <a:ext cx="660949" cy="66094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9664789" y="5400562"/>
            <a:ext cx="7220918" cy="5969292"/>
          </a:xfrm>
          <a:custGeom>
            <a:avLst/>
            <a:gdLst/>
            <a:ahLst/>
            <a:cxnLst/>
            <a:rect r="r" b="b" t="t" l="l"/>
            <a:pathLst>
              <a:path h="5969292" w="7220918">
                <a:moveTo>
                  <a:pt x="0" y="0"/>
                </a:moveTo>
                <a:lnTo>
                  <a:pt x="7220918" y="0"/>
                </a:lnTo>
                <a:lnTo>
                  <a:pt x="7220918" y="5969292"/>
                </a:lnTo>
                <a:lnTo>
                  <a:pt x="0" y="596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761655" y="2748623"/>
            <a:ext cx="17635495" cy="4745235"/>
            <a:chOff x="0" y="0"/>
            <a:chExt cx="4644740" cy="12497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4740" cy="1249774"/>
            </a:xfrm>
            <a:custGeom>
              <a:avLst/>
              <a:gdLst/>
              <a:ahLst/>
              <a:cxnLst/>
              <a:rect r="r" b="b" t="t" l="l"/>
              <a:pathLst>
                <a:path h="1249774" w="4644740">
                  <a:moveTo>
                    <a:pt x="22389" y="0"/>
                  </a:moveTo>
                  <a:lnTo>
                    <a:pt x="4622351" y="0"/>
                  </a:lnTo>
                  <a:cubicBezTo>
                    <a:pt x="4634716" y="0"/>
                    <a:pt x="4644740" y="10024"/>
                    <a:pt x="4644740" y="22389"/>
                  </a:cubicBezTo>
                  <a:lnTo>
                    <a:pt x="4644740" y="1227385"/>
                  </a:lnTo>
                  <a:cubicBezTo>
                    <a:pt x="4644740" y="1233323"/>
                    <a:pt x="4642381" y="1239017"/>
                    <a:pt x="4638182" y="1243216"/>
                  </a:cubicBezTo>
                  <a:cubicBezTo>
                    <a:pt x="4633983" y="1247415"/>
                    <a:pt x="4628289" y="1249774"/>
                    <a:pt x="4622351" y="1249774"/>
                  </a:cubicBezTo>
                  <a:lnTo>
                    <a:pt x="22389" y="1249774"/>
                  </a:lnTo>
                  <a:cubicBezTo>
                    <a:pt x="16451" y="1249774"/>
                    <a:pt x="10756" y="1247415"/>
                    <a:pt x="6558" y="1243216"/>
                  </a:cubicBezTo>
                  <a:cubicBezTo>
                    <a:pt x="2359" y="1239017"/>
                    <a:pt x="0" y="1233323"/>
                    <a:pt x="0" y="1227385"/>
                  </a:cubicBezTo>
                  <a:lnTo>
                    <a:pt x="0" y="22389"/>
                  </a:lnTo>
                  <a:cubicBezTo>
                    <a:pt x="0" y="16451"/>
                    <a:pt x="2359" y="10756"/>
                    <a:pt x="6558" y="6558"/>
                  </a:cubicBezTo>
                  <a:cubicBezTo>
                    <a:pt x="10756" y="2359"/>
                    <a:pt x="16451" y="0"/>
                    <a:pt x="22389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644740" cy="12878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34848" y="2852122"/>
            <a:ext cx="10638234" cy="4230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79267" indent="-439634" lvl="1">
              <a:lnSpc>
                <a:spcPts val="8552"/>
              </a:lnSpc>
              <a:buFont typeface="Arial"/>
              <a:buChar char="•"/>
            </a:pPr>
            <a:r>
              <a:rPr lang="en-US" sz="4072" spc="-2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AI가 대체 불가능한 영역:</a:t>
            </a:r>
          </a:p>
          <a:p>
            <a:pPr algn="ctr">
              <a:lnSpc>
                <a:spcPts val="8552"/>
              </a:lnSpc>
            </a:pPr>
            <a:r>
              <a:rPr lang="en-US" sz="4072" spc="-2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</a:t>
            </a:r>
            <a:r>
              <a:rPr lang="en-US" sz="4072" spc="-2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창의적 사고, 비판적 사고, 공감, 윤리적 판단</a:t>
            </a:r>
          </a:p>
          <a:p>
            <a:pPr algn="l" marL="879267" indent="-439634" lvl="1">
              <a:lnSpc>
                <a:spcPts val="8552"/>
              </a:lnSpc>
              <a:buFont typeface="Arial"/>
              <a:buChar char="•"/>
            </a:pPr>
            <a:r>
              <a:rPr lang="en-US" sz="4072" spc="-2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인간은 기술의 대상이 아니라 방향을 정하는 주체</a:t>
            </a:r>
          </a:p>
          <a:p>
            <a:pPr algn="l" marL="879267" indent="-439634" lvl="1">
              <a:lnSpc>
                <a:spcPts val="8552"/>
              </a:lnSpc>
              <a:buFont typeface="Arial"/>
              <a:buChar char="•"/>
            </a:pPr>
            <a:r>
              <a:rPr lang="en-US" sz="4072" spc="-285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AI 시대의 경쟁력 = 인간다움 (Humanity)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17118" y="540209"/>
            <a:ext cx="7473695" cy="97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57"/>
              </a:lnSpc>
              <a:spcBef>
                <a:spcPct val="0"/>
              </a:spcBef>
            </a:pPr>
            <a:r>
              <a:rPr lang="en-US" b="true" sz="5684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AI 시대의 인간의</a:t>
            </a:r>
            <a:r>
              <a:rPr lang="en-US" b="true" sz="5684">
                <a:solidFill>
                  <a:srgbClr val="FF3131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 역할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62691"/>
            <a:ext cx="988418" cy="893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2"/>
              </a:lnSpc>
            </a:pPr>
            <a:r>
              <a:rPr lang="en-US" b="true" sz="5244" spc="-367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05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052999" y="2966057"/>
            <a:ext cx="5994022" cy="7320943"/>
          </a:xfrm>
          <a:custGeom>
            <a:avLst/>
            <a:gdLst/>
            <a:ahLst/>
            <a:cxnLst/>
            <a:rect r="r" b="b" t="t" l="l"/>
            <a:pathLst>
              <a:path h="7320943" w="5994022">
                <a:moveTo>
                  <a:pt x="0" y="0"/>
                </a:moveTo>
                <a:lnTo>
                  <a:pt x="5994022" y="0"/>
                </a:lnTo>
                <a:lnTo>
                  <a:pt x="5994022" y="7320943"/>
                </a:lnTo>
                <a:lnTo>
                  <a:pt x="0" y="7320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0556321" y="2321350"/>
            <a:ext cx="1766394" cy="176639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073083" y="2966057"/>
            <a:ext cx="660949" cy="66094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-922611" y="409916"/>
            <a:ext cx="10748678" cy="1297172"/>
            <a:chOff x="0" y="0"/>
            <a:chExt cx="2830927" cy="3416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30927" cy="341642"/>
            </a:xfrm>
            <a:custGeom>
              <a:avLst/>
              <a:gdLst/>
              <a:ahLst/>
              <a:cxnLst/>
              <a:rect r="r" b="b" t="t" l="l"/>
              <a:pathLst>
                <a:path h="341642" w="2830927">
                  <a:moveTo>
                    <a:pt x="72027" y="0"/>
                  </a:moveTo>
                  <a:lnTo>
                    <a:pt x="2758901" y="0"/>
                  </a:lnTo>
                  <a:cubicBezTo>
                    <a:pt x="2778003" y="0"/>
                    <a:pt x="2796324" y="7589"/>
                    <a:pt x="2809831" y="21096"/>
                  </a:cubicBezTo>
                  <a:cubicBezTo>
                    <a:pt x="2823339" y="34604"/>
                    <a:pt x="2830927" y="52924"/>
                    <a:pt x="2830927" y="72027"/>
                  </a:cubicBezTo>
                  <a:lnTo>
                    <a:pt x="2830927" y="269615"/>
                  </a:lnTo>
                  <a:cubicBezTo>
                    <a:pt x="2830927" y="309395"/>
                    <a:pt x="2798680" y="341642"/>
                    <a:pt x="2758901" y="341642"/>
                  </a:cubicBezTo>
                  <a:lnTo>
                    <a:pt x="72027" y="341642"/>
                  </a:lnTo>
                  <a:cubicBezTo>
                    <a:pt x="52924" y="341642"/>
                    <a:pt x="34604" y="334054"/>
                    <a:pt x="21096" y="320546"/>
                  </a:cubicBezTo>
                  <a:cubicBezTo>
                    <a:pt x="7589" y="307038"/>
                    <a:pt x="0" y="288718"/>
                    <a:pt x="0" y="269615"/>
                  </a:cubicBezTo>
                  <a:lnTo>
                    <a:pt x="0" y="72027"/>
                  </a:lnTo>
                  <a:cubicBezTo>
                    <a:pt x="0" y="32247"/>
                    <a:pt x="32247" y="0"/>
                    <a:pt x="720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830927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76656" y="2193679"/>
            <a:ext cx="17056399" cy="7552840"/>
            <a:chOff x="0" y="0"/>
            <a:chExt cx="4492220" cy="1989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92220" cy="1989225"/>
            </a:xfrm>
            <a:custGeom>
              <a:avLst/>
              <a:gdLst/>
              <a:ahLst/>
              <a:cxnLst/>
              <a:rect r="r" b="b" t="t" l="l"/>
              <a:pathLst>
                <a:path h="1989225" w="4492220">
                  <a:moveTo>
                    <a:pt x="23149" y="0"/>
                  </a:moveTo>
                  <a:lnTo>
                    <a:pt x="4469071" y="0"/>
                  </a:lnTo>
                  <a:cubicBezTo>
                    <a:pt x="4475211" y="0"/>
                    <a:pt x="4481099" y="2439"/>
                    <a:pt x="4485440" y="6780"/>
                  </a:cubicBezTo>
                  <a:cubicBezTo>
                    <a:pt x="4489781" y="11121"/>
                    <a:pt x="4492220" y="17009"/>
                    <a:pt x="4492220" y="23149"/>
                  </a:cubicBezTo>
                  <a:lnTo>
                    <a:pt x="4492220" y="1966077"/>
                  </a:lnTo>
                  <a:cubicBezTo>
                    <a:pt x="4492220" y="1978861"/>
                    <a:pt x="4481856" y="1989225"/>
                    <a:pt x="4469071" y="1989225"/>
                  </a:cubicBezTo>
                  <a:lnTo>
                    <a:pt x="23149" y="1989225"/>
                  </a:lnTo>
                  <a:cubicBezTo>
                    <a:pt x="17009" y="1989225"/>
                    <a:pt x="11121" y="1986787"/>
                    <a:pt x="6780" y="1982445"/>
                  </a:cubicBezTo>
                  <a:cubicBezTo>
                    <a:pt x="2439" y="1978104"/>
                    <a:pt x="0" y="1972216"/>
                    <a:pt x="0" y="1966077"/>
                  </a:cubicBezTo>
                  <a:lnTo>
                    <a:pt x="0" y="23149"/>
                  </a:lnTo>
                  <a:cubicBezTo>
                    <a:pt x="0" y="17009"/>
                    <a:pt x="2439" y="11121"/>
                    <a:pt x="6780" y="6780"/>
                  </a:cubicBezTo>
                  <a:cubicBezTo>
                    <a:pt x="11121" y="2439"/>
                    <a:pt x="17009" y="0"/>
                    <a:pt x="23149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92220" cy="2027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76656" y="642608"/>
            <a:ext cx="10728968" cy="865272"/>
            <a:chOff x="0" y="0"/>
            <a:chExt cx="14305291" cy="115369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1317891" y="-114300"/>
              <a:ext cx="12987400" cy="12679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957"/>
                </a:lnSpc>
                <a:spcBef>
                  <a:spcPct val="0"/>
                </a:spcBef>
              </a:pPr>
              <a:r>
                <a:rPr lang="en-US" b="true" sz="5684">
                  <a:solidFill>
                    <a:srgbClr val="FF3131"/>
                  </a:solidFill>
                  <a:latin typeface="Tlab 모던라이프 Bold"/>
                  <a:ea typeface="Tlab 모던라이프 Bold"/>
                  <a:cs typeface="Tlab 모던라이프 Bold"/>
                  <a:sym typeface="Tlab 모던라이프 Bold"/>
                </a:rPr>
                <a:t>종교적 관점에서 본</a:t>
              </a:r>
              <a:r>
                <a:rPr lang="en-US" b="true" sz="5684">
                  <a:solidFill>
                    <a:srgbClr val="FF3131"/>
                  </a:solidFill>
                  <a:latin typeface="Tlab 모던라이프 Bold"/>
                  <a:ea typeface="Tlab 모던라이프 Bold"/>
                  <a:cs typeface="Tlab 모던라이프 Bold"/>
                  <a:sym typeface="Tlab 모던라이프 Bold"/>
                </a:rPr>
                <a:t> AI와 노동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53977"/>
              <a:ext cx="1317891" cy="1156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42"/>
                </a:lnSpc>
              </a:pPr>
              <a:r>
                <a:rPr lang="en-US" b="true" sz="5244" spc="-367">
                  <a:solidFill>
                    <a:srgbClr val="000000"/>
                  </a:solidFill>
                  <a:latin typeface="Tlab 모던라이프 Bold"/>
                  <a:ea typeface="Tlab 모던라이프 Bold"/>
                  <a:cs typeface="Tlab 모던라이프 Bold"/>
                  <a:sym typeface="Tlab 모던라이프 Bold"/>
                </a:rPr>
                <a:t>06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65313" y="3715329"/>
            <a:ext cx="4784166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“일은 하나님이 준 소명”(창세기 2:15)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58216" y="2621826"/>
            <a:ext cx="2375571" cy="522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1"/>
              </a:lnSpc>
              <a:spcBef>
                <a:spcPct val="0"/>
              </a:spcBef>
            </a:pPr>
            <a:r>
              <a:rPr lang="en-US" b="true" sz="311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AI 관련 시사점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27702" y="3715329"/>
            <a:ext cx="4958668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기술도 인간의 선을 위해 사용되어야 함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6413" y="2600411"/>
            <a:ext cx="727878" cy="522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1"/>
              </a:lnSpc>
              <a:spcBef>
                <a:spcPct val="0"/>
              </a:spcBef>
            </a:pPr>
            <a:r>
              <a:rPr lang="en-US" b="true" sz="311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종교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9266" y="3737304"/>
            <a:ext cx="850592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기독교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23194" y="2621826"/>
            <a:ext cx="2987390" cy="522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1"/>
              </a:lnSpc>
              <a:spcBef>
                <a:spcPct val="0"/>
              </a:spcBef>
            </a:pPr>
            <a:r>
              <a:rPr lang="en-US" b="true" sz="311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핵심</a:t>
            </a:r>
            <a:r>
              <a:rPr lang="en-US" b="true" sz="3115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교리 / 노동관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65313" y="4794163"/>
            <a:ext cx="4784166" cy="846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프란치스코 교황: </a:t>
            </a: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“기술은 인간을 위한 도구여야 한다”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4824325"/>
            <a:ext cx="850592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가톨릭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27702" y="4644431"/>
            <a:ext cx="4086127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인간 존엄성 중심의 AI 활용 강조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774448" y="5925910"/>
            <a:ext cx="4307225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팔정도 중 ‘정명(正命)’ – 바른 생계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0986" y="5925910"/>
            <a:ext cx="567151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불교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52567" y="5925910"/>
            <a:ext cx="4936719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AI가</a:t>
            </a: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고통을 줄이고 공익에 기여해야 함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331647" y="7061290"/>
            <a:ext cx="5873219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“노동은 신의 뜻을 실천하는 행위”(꾸란 53:39)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59266" y="7061290"/>
            <a:ext cx="850592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이슬람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52567" y="7061290"/>
            <a:ext cx="4086127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AI도 인간의 책임 아래 있어야 함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59266" y="8124948"/>
            <a:ext cx="850592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힌두교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456544" y="8135453"/>
            <a:ext cx="4855255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‘다르마(DHARMA)’</a:t>
            </a: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– 각자의 의무 수행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852567" y="8124948"/>
            <a:ext cx="6177261" cy="426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4"/>
              </a:lnSpc>
              <a:spcBef>
                <a:spcPct val="0"/>
              </a:spcBef>
            </a:pP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기술 발전이 조화로운</a:t>
            </a:r>
            <a:r>
              <a:rPr lang="en-US" sz="2374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사회를 깨뜨리지 않아야 함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6521606" y="8561916"/>
            <a:ext cx="1766394" cy="176639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7074329" y="8978428"/>
            <a:ext cx="660949" cy="66094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-1132972" y="384796"/>
            <a:ext cx="12679000" cy="1297172"/>
            <a:chOff x="0" y="0"/>
            <a:chExt cx="3339325" cy="34164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339325" cy="341642"/>
            </a:xfrm>
            <a:custGeom>
              <a:avLst/>
              <a:gdLst/>
              <a:ahLst/>
              <a:cxnLst/>
              <a:rect r="r" b="b" t="t" l="l"/>
              <a:pathLst>
                <a:path h="341642" w="3339325">
                  <a:moveTo>
                    <a:pt x="61061" y="0"/>
                  </a:moveTo>
                  <a:lnTo>
                    <a:pt x="3278264" y="0"/>
                  </a:lnTo>
                  <a:cubicBezTo>
                    <a:pt x="3311987" y="0"/>
                    <a:pt x="3339325" y="27338"/>
                    <a:pt x="3339325" y="61061"/>
                  </a:cubicBezTo>
                  <a:lnTo>
                    <a:pt x="3339325" y="280581"/>
                  </a:lnTo>
                  <a:cubicBezTo>
                    <a:pt x="3339325" y="314304"/>
                    <a:pt x="3311987" y="341642"/>
                    <a:pt x="3278264" y="341642"/>
                  </a:cubicBezTo>
                  <a:lnTo>
                    <a:pt x="61061" y="341642"/>
                  </a:lnTo>
                  <a:cubicBezTo>
                    <a:pt x="44867" y="341642"/>
                    <a:pt x="29335" y="335209"/>
                    <a:pt x="17884" y="323758"/>
                  </a:cubicBezTo>
                  <a:cubicBezTo>
                    <a:pt x="6433" y="312307"/>
                    <a:pt x="0" y="296776"/>
                    <a:pt x="0" y="280581"/>
                  </a:cubicBezTo>
                  <a:lnTo>
                    <a:pt x="0" y="61061"/>
                  </a:lnTo>
                  <a:cubicBezTo>
                    <a:pt x="0" y="27338"/>
                    <a:pt x="27338" y="0"/>
                    <a:pt x="610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3339325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17615" y="2089932"/>
            <a:ext cx="13147495" cy="7552840"/>
            <a:chOff x="0" y="0"/>
            <a:chExt cx="3462715" cy="1989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62715" cy="1989225"/>
            </a:xfrm>
            <a:custGeom>
              <a:avLst/>
              <a:gdLst/>
              <a:ahLst/>
              <a:cxnLst/>
              <a:rect r="r" b="b" t="t" l="l"/>
              <a:pathLst>
                <a:path h="1989225" w="3462715">
                  <a:moveTo>
                    <a:pt x="30031" y="0"/>
                  </a:moveTo>
                  <a:lnTo>
                    <a:pt x="3432683" y="0"/>
                  </a:lnTo>
                  <a:cubicBezTo>
                    <a:pt x="3440648" y="0"/>
                    <a:pt x="3448287" y="3164"/>
                    <a:pt x="3453919" y="8796"/>
                  </a:cubicBezTo>
                  <a:cubicBezTo>
                    <a:pt x="3459550" y="14428"/>
                    <a:pt x="3462715" y="22067"/>
                    <a:pt x="3462715" y="30031"/>
                  </a:cubicBezTo>
                  <a:lnTo>
                    <a:pt x="3462715" y="1959194"/>
                  </a:lnTo>
                  <a:cubicBezTo>
                    <a:pt x="3462715" y="1967159"/>
                    <a:pt x="3459550" y="1974797"/>
                    <a:pt x="3453919" y="1980430"/>
                  </a:cubicBezTo>
                  <a:cubicBezTo>
                    <a:pt x="3448287" y="1986062"/>
                    <a:pt x="3440648" y="1989225"/>
                    <a:pt x="3432683" y="1989225"/>
                  </a:cubicBezTo>
                  <a:lnTo>
                    <a:pt x="30031" y="1989225"/>
                  </a:lnTo>
                  <a:cubicBezTo>
                    <a:pt x="22067" y="1989225"/>
                    <a:pt x="14428" y="1986062"/>
                    <a:pt x="8796" y="1980430"/>
                  </a:cubicBezTo>
                  <a:cubicBezTo>
                    <a:pt x="3164" y="1974797"/>
                    <a:pt x="0" y="1967159"/>
                    <a:pt x="0" y="1959194"/>
                  </a:cubicBezTo>
                  <a:lnTo>
                    <a:pt x="0" y="30031"/>
                  </a:lnTo>
                  <a:cubicBezTo>
                    <a:pt x="0" y="22067"/>
                    <a:pt x="3164" y="14428"/>
                    <a:pt x="8796" y="8796"/>
                  </a:cubicBezTo>
                  <a:cubicBezTo>
                    <a:pt x="14428" y="3164"/>
                    <a:pt x="22067" y="0"/>
                    <a:pt x="30031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62715" cy="2027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57592" y="2262490"/>
            <a:ext cx="12088341" cy="7141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핵심 요약:</a:t>
            </a:r>
          </a:p>
          <a:p>
            <a:pPr algn="l">
              <a:lnSpc>
                <a:spcPts val="3823"/>
              </a:lnSpc>
              <a:spcBef>
                <a:spcPct val="0"/>
              </a:spcBef>
            </a:pPr>
          </a:p>
          <a:p>
            <a:pPr algn="l" marL="589705" indent="-294852" lvl="1">
              <a:lnSpc>
                <a:spcPts val="3823"/>
              </a:lnSpc>
              <a:buFont typeface="Arial"/>
              <a:buChar char="•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AI는 일자리를 줄이기도 하지만 새로운 기회를 창출함.</a:t>
            </a:r>
          </a:p>
          <a:p>
            <a:pPr algn="l" marL="589705" indent="-294852" lvl="1">
              <a:lnSpc>
                <a:spcPts val="3823"/>
              </a:lnSpc>
              <a:buFont typeface="Arial"/>
              <a:buChar char="•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사회의 대응이 인간 중심적일수록 긍정적 효과 증가.</a:t>
            </a:r>
          </a:p>
          <a:p>
            <a:pPr algn="l" marL="589705" indent="-294852" lvl="1">
              <a:lnSpc>
                <a:spcPts val="3823"/>
              </a:lnSpc>
              <a:buFont typeface="Arial"/>
              <a:buChar char="•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종교의 교훈: “기술은 인간을 위한 도구여야 한다.”</a:t>
            </a:r>
          </a:p>
          <a:p>
            <a:pPr algn="l">
              <a:lnSpc>
                <a:spcPts val="3823"/>
              </a:lnSpc>
              <a:spcBef>
                <a:spcPct val="0"/>
              </a:spcBef>
            </a:pPr>
          </a:p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정책 제언:</a:t>
            </a:r>
          </a:p>
          <a:p>
            <a:pPr algn="l">
              <a:lnSpc>
                <a:spcPts val="3823"/>
              </a:lnSpc>
              <a:spcBef>
                <a:spcPct val="0"/>
              </a:spcBef>
            </a:pPr>
          </a:p>
          <a:p>
            <a:pPr algn="just" marL="589705" indent="-294852" lvl="1">
              <a:lnSpc>
                <a:spcPts val="3823"/>
              </a:lnSpc>
              <a:buAutoNum type="arabicPeriod" startAt="1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공정한 전환(JUST TRANSITION)</a:t>
            </a:r>
          </a:p>
          <a:p>
            <a:pPr algn="just" marL="589705" indent="-294852" lvl="1">
              <a:lnSpc>
                <a:spcPts val="3823"/>
              </a:lnSpc>
              <a:buAutoNum type="arabicPeriod" startAt="1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재교육 시스템 강화</a:t>
            </a:r>
          </a:p>
          <a:p>
            <a:pPr algn="just" marL="589705" indent="-294852" lvl="1">
              <a:lnSpc>
                <a:spcPts val="3823"/>
              </a:lnSpc>
              <a:buAutoNum type="arabicPeriod" startAt="1"/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윤리적 AI 정책 확립</a:t>
            </a:r>
          </a:p>
          <a:p>
            <a:pPr algn="l">
              <a:lnSpc>
                <a:spcPts val="3823"/>
              </a:lnSpc>
              <a:spcBef>
                <a:spcPct val="0"/>
              </a:spcBef>
            </a:pPr>
          </a:p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 메시지:</a:t>
            </a:r>
          </a:p>
          <a:p>
            <a:pPr algn="l">
              <a:lnSpc>
                <a:spcPts val="3823"/>
              </a:lnSpc>
              <a:spcBef>
                <a:spcPct val="0"/>
              </a:spcBef>
            </a:pPr>
          </a:p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👉 “AI는 도구다. 주인은 인간이다.”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2302" y="514237"/>
            <a:ext cx="4049299" cy="1019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21"/>
              </a:lnSpc>
            </a:pPr>
            <a:r>
              <a:rPr lang="en-US" b="true" sz="6015" spc="-421">
                <a:solidFill>
                  <a:srgbClr val="FF3131"/>
                </a:solidFill>
                <a:latin typeface="Tlab 모던라이프 Medium"/>
                <a:ea typeface="Tlab 모던라이프 Medium"/>
                <a:cs typeface="Tlab 모던라이프 Medium"/>
                <a:sym typeface="Tlab 모던라이프 Medium"/>
              </a:rPr>
              <a:t> 결론 및 제언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2607" y="504712"/>
            <a:ext cx="1109694" cy="103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24"/>
              </a:lnSpc>
            </a:pPr>
            <a:r>
              <a:rPr lang="en-US" b="true" sz="6088" spc="-426">
                <a:solidFill>
                  <a:srgbClr val="000000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07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5095175">
            <a:off x="10110808" y="3893796"/>
            <a:ext cx="11055539" cy="4917009"/>
          </a:xfrm>
          <a:custGeom>
            <a:avLst/>
            <a:gdLst/>
            <a:ahLst/>
            <a:cxnLst/>
            <a:rect r="r" b="b" t="t" l="l"/>
            <a:pathLst>
              <a:path h="4917009" w="11055539">
                <a:moveTo>
                  <a:pt x="0" y="0"/>
                </a:moveTo>
                <a:lnTo>
                  <a:pt x="11055539" y="0"/>
                </a:lnTo>
                <a:lnTo>
                  <a:pt x="11055539" y="4917009"/>
                </a:lnTo>
                <a:lnTo>
                  <a:pt x="0" y="4917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93" r="-370" b="-8393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9" id="9"/>
          <p:cNvGrpSpPr/>
          <p:nvPr/>
        </p:nvGrpSpPr>
        <p:grpSpPr>
          <a:xfrm rot="0">
            <a:off x="-1864469" y="413835"/>
            <a:ext cx="9469839" cy="1297172"/>
            <a:chOff x="0" y="0"/>
            <a:chExt cx="2494114" cy="3416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94114" cy="341642"/>
            </a:xfrm>
            <a:custGeom>
              <a:avLst/>
              <a:gdLst/>
              <a:ahLst/>
              <a:cxnLst/>
              <a:rect r="r" b="b" t="t" l="l"/>
              <a:pathLst>
                <a:path h="341642" w="2494114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259889"/>
                  </a:lnTo>
                  <a:cubicBezTo>
                    <a:pt x="2494114" y="305040"/>
                    <a:pt x="2457512" y="341642"/>
                    <a:pt x="2412360" y="341642"/>
                  </a:cubicBezTo>
                  <a:lnTo>
                    <a:pt x="81753" y="341642"/>
                  </a:lnTo>
                  <a:cubicBezTo>
                    <a:pt x="36602" y="341642"/>
                    <a:pt x="0" y="305040"/>
                    <a:pt x="0" y="2598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494114" cy="3797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31554" y="8248022"/>
            <a:ext cx="1766394" cy="176639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644674" y="8592147"/>
            <a:ext cx="660949" cy="660949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91"/>
                </a:lnSpc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DAG16wRo0Zw</dc:identifier>
  <dcterms:modified xsi:type="dcterms:W3CDTF">2011-08-01T06:04:30Z</dcterms:modified>
  <cp:revision>1</cp:revision>
  <dc:title>Black and White Modern Technology Presentation</dc:title>
</cp:coreProperties>
</file>