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74" r:id="rId4"/>
    <p:sldId id="423" r:id="rId5"/>
    <p:sldId id="426" r:id="rId6"/>
    <p:sldId id="427" r:id="rId7"/>
    <p:sldId id="428" r:id="rId8"/>
    <p:sldId id="424" r:id="rId9"/>
    <p:sldId id="429" r:id="rId10"/>
    <p:sldId id="430" r:id="rId11"/>
    <p:sldId id="433" r:id="rId12"/>
    <p:sldId id="431" r:id="rId13"/>
    <p:sldId id="432" r:id="rId14"/>
    <p:sldId id="437" r:id="rId15"/>
    <p:sldId id="438" r:id="rId16"/>
    <p:sldId id="439" r:id="rId17"/>
    <p:sldId id="440" r:id="rId18"/>
    <p:sldId id="441" r:id="rId19"/>
    <p:sldId id="442" r:id="rId20"/>
    <p:sldId id="434" r:id="rId21"/>
    <p:sldId id="436" r:id="rId22"/>
    <p:sldId id="373" r:id="rId23"/>
    <p:sldId id="308" r:id="rId2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713" autoAdjust="0"/>
  </p:normalViewPr>
  <p:slideViewPr>
    <p:cSldViewPr snapToGrid="0">
      <p:cViewPr varScale="1">
        <p:scale>
          <a:sx n="103" d="100"/>
          <a:sy n="103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035CC-C08F-4C4A-BD7F-85FCB839EB32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47D1B-2883-4811-AECA-1E592D673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28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0658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7738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99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175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0655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47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130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626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536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0352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15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7866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68327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254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748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595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711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36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349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506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590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04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00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93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17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78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0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70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60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2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67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88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2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29DB-5F96-4DCD-98D6-E8D511D9566C}" type="datetimeFigureOut">
              <a:rPr lang="ko-KR" altLang="en-US" smtClean="0"/>
              <a:t>2021-04-04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0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1"/>
          <p:cNvSpPr>
            <a:spLocks noGrp="1"/>
          </p:cNvSpPr>
          <p:nvPr>
            <p:ph type="subTitle" idx="1"/>
          </p:nvPr>
        </p:nvSpPr>
        <p:spPr>
          <a:xfrm>
            <a:off x="2644910" y="3302188"/>
            <a:ext cx="6204030" cy="470593"/>
          </a:xfrm>
        </p:spPr>
        <p:txBody>
          <a:bodyPr/>
          <a:lstStyle/>
          <a:p>
            <a:r>
              <a:rPr lang="ko-KR" altLang="en-US" dirty="0"/>
              <a:t>제 </a:t>
            </a:r>
            <a:r>
              <a:rPr lang="en-US" altLang="ko-KR" dirty="0" smtClean="0"/>
              <a:t>15</a:t>
            </a:r>
            <a:r>
              <a:rPr lang="ko-KR" altLang="en-US" dirty="0" smtClean="0"/>
              <a:t>강</a:t>
            </a:r>
            <a:r>
              <a:rPr lang="en-US" altLang="ko-KR" dirty="0"/>
              <a:t>. </a:t>
            </a:r>
            <a:r>
              <a:rPr lang="ko-KR" altLang="en-US" dirty="0" smtClean="0"/>
              <a:t>스포츠 안전사고의 유형과 특성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1388605" y="2233749"/>
            <a:ext cx="8513041" cy="647122"/>
          </a:xfrm>
        </p:spPr>
        <p:txBody>
          <a:bodyPr>
            <a:normAutofit/>
          </a:bodyPr>
          <a:lstStyle/>
          <a:p>
            <a:r>
              <a:rPr lang="en-US" altLang="ko-KR" sz="4000" b="1" dirty="0" smtClean="0">
                <a:latin typeface="+mn-ea"/>
                <a:ea typeface="+mn-ea"/>
              </a:rPr>
              <a:t>Ⅲ</a:t>
            </a:r>
            <a:r>
              <a:rPr lang="en-US" altLang="ko-KR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스포츠 안전</a:t>
            </a:r>
            <a:endParaRPr lang="en-US" altLang="ko-KR" sz="3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8" y="200590"/>
            <a:ext cx="47239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 smtClean="0">
                <a:solidFill>
                  <a:schemeClr val="tx1"/>
                </a:solidFill>
              </a:rPr>
              <a:t>고등학교 스포츠 생활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9585" y="4276063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[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교과서 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8~15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쪽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]</a:t>
            </a:r>
            <a:endParaRPr lang="ko-KR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94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 : </a:t>
            </a:r>
            <a:r>
              <a:rPr lang="ko-KR" altLang="en-US" sz="3000" dirty="0" smtClean="0">
                <a:solidFill>
                  <a:schemeClr val="tx1"/>
                </a:solidFill>
              </a:rPr>
              <a:t>철봉 운동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2" y="1343605"/>
            <a:ext cx="9048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 </a:t>
            </a:r>
            <a:r>
              <a:rPr lang="ko-KR" altLang="en-US" dirty="0" smtClean="0"/>
              <a:t>고등학교에서 철봉에 </a:t>
            </a:r>
            <a:r>
              <a:rPr lang="ko-KR" altLang="en-US" dirty="0"/>
              <a:t>거꾸로 매달려 장난을 치다가 지면에 얼굴로 떨어져 목뼈가 부러짐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22" y="2226808"/>
            <a:ext cx="8697087" cy="395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4 : </a:t>
            </a:r>
            <a:r>
              <a:rPr lang="ko-KR" altLang="en-US" sz="3000" dirty="0" smtClean="0">
                <a:solidFill>
                  <a:schemeClr val="tx1"/>
                </a:solidFill>
              </a:rPr>
              <a:t>씨름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2" y="1343605"/>
            <a:ext cx="9048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 </a:t>
            </a:r>
            <a:r>
              <a:rPr lang="ko-KR" altLang="en-US" dirty="0" smtClean="0"/>
              <a:t>고등학교 </a:t>
            </a:r>
            <a:r>
              <a:rPr lang="ko-KR" altLang="en-US" dirty="0"/>
              <a:t>체육 대회에서 남학생이 </a:t>
            </a:r>
            <a:r>
              <a:rPr lang="ko-KR" altLang="en-US" dirty="0" smtClean="0"/>
              <a:t>학급 </a:t>
            </a:r>
            <a:r>
              <a:rPr lang="ko-KR" altLang="en-US" dirty="0"/>
              <a:t>씨름 대표로 출전하여 </a:t>
            </a:r>
            <a:r>
              <a:rPr lang="ko-KR" altLang="en-US" dirty="0" smtClean="0"/>
              <a:t>경기를 </a:t>
            </a:r>
            <a:r>
              <a:rPr lang="ko-KR" altLang="en-US" dirty="0"/>
              <a:t>하던 중 </a:t>
            </a:r>
            <a:endParaRPr lang="en-US" altLang="ko-KR" dirty="0" smtClean="0"/>
          </a:p>
          <a:p>
            <a:r>
              <a:rPr lang="ko-KR" altLang="en-US" dirty="0" smtClean="0"/>
              <a:t>무릎이 </a:t>
            </a:r>
            <a:r>
              <a:rPr lang="ko-KR" altLang="en-US" dirty="0"/>
              <a:t>꺾이는 </a:t>
            </a:r>
            <a:r>
              <a:rPr lang="ko-KR" altLang="en-US" dirty="0" smtClean="0"/>
              <a:t>부상을 </a:t>
            </a:r>
            <a:r>
              <a:rPr lang="ko-KR" altLang="en-US" dirty="0"/>
              <a:t>당함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22" y="2235880"/>
            <a:ext cx="8846408" cy="400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6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5 : </a:t>
            </a:r>
            <a:r>
              <a:rPr lang="ko-KR" altLang="en-US" sz="3000" dirty="0" smtClean="0">
                <a:solidFill>
                  <a:schemeClr val="tx1"/>
                </a:solidFill>
              </a:rPr>
              <a:t>농구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2" y="1343605"/>
            <a:ext cx="9048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 </a:t>
            </a:r>
            <a:r>
              <a:rPr lang="ko-KR" altLang="en-US" dirty="0" smtClean="0"/>
              <a:t>고등학교 </a:t>
            </a:r>
            <a:r>
              <a:rPr lang="ko-KR" altLang="en-US" dirty="0"/>
              <a:t>농구 경기의 후반전 </a:t>
            </a:r>
            <a:r>
              <a:rPr lang="ko-KR" altLang="en-US" dirty="0" smtClean="0"/>
              <a:t>게임에서 </a:t>
            </a:r>
            <a:r>
              <a:rPr lang="ko-KR" altLang="en-US" dirty="0"/>
              <a:t>체력적 부담을 느끼고 </a:t>
            </a:r>
            <a:r>
              <a:rPr lang="ko-KR" altLang="en-US" dirty="0" smtClean="0"/>
              <a:t>경기를 </a:t>
            </a:r>
            <a:r>
              <a:rPr lang="ko-KR" altLang="en-US" dirty="0"/>
              <a:t>중단하고 물을 마시러 가던 중 쓰러짐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36" y="2257198"/>
            <a:ext cx="8501458" cy="40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6 : </a:t>
            </a:r>
            <a:r>
              <a:rPr lang="ko-KR" altLang="en-US" sz="3000" dirty="0" smtClean="0">
                <a:solidFill>
                  <a:schemeClr val="tx1"/>
                </a:solidFill>
              </a:rPr>
              <a:t>물구나무 서기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2" y="1343605"/>
            <a:ext cx="9048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 고등학교 체조 수행 평가 시간에 연습을 하던 중 물구나무서기 동작에서 호흡이 맞지 않아 동작 후 팔의 힘이 빠져 목이 꺾임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704622" y="2148114"/>
            <a:ext cx="8932864" cy="4709886"/>
            <a:chOff x="704622" y="2148114"/>
            <a:chExt cx="8932864" cy="4709886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7044" y="2184169"/>
              <a:ext cx="8790442" cy="4673831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704622" y="2148114"/>
              <a:ext cx="2053092" cy="499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852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7 : </a:t>
            </a:r>
            <a:r>
              <a:rPr lang="ko-KR" altLang="en-US" sz="3000" dirty="0" smtClean="0">
                <a:solidFill>
                  <a:schemeClr val="tx1"/>
                </a:solidFill>
              </a:rPr>
              <a:t>수상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수상 스포츠 상황에서는 수영 미숙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물에 대한 공포감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안전 수칙 불이행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endParaRPr lang="en-US" altLang="ko-KR" sz="2400" dirty="0" smtClean="0">
              <a:solidFill>
                <a:srgbClr val="000000"/>
              </a:solidFill>
              <a:latin typeface="IYMSRC+YDVYMjOStd13"/>
            </a:endParaRPr>
          </a:p>
          <a:p>
            <a:pPr algn="just"/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높은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파도 또는 급류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장비 사용 미숙으로 인한 익수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익사 사고 등이 발생한다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. </a:t>
            </a:r>
          </a:p>
          <a:p>
            <a:pPr algn="just"/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수상 스포츠는 </a:t>
            </a:r>
            <a:r>
              <a:rPr lang="ko-KR" altLang="en-US" sz="2400" dirty="0">
                <a:solidFill>
                  <a:srgbClr val="000000"/>
                </a:solidFill>
                <a:latin typeface="QNKGLN+YDVYGOStd12"/>
              </a:rPr>
              <a:t>물이라는 특수 환경에서 실시되기 때문에 다른 스포츠에 비해 사고로 인해 사망에 이르는 경우가 많다</a:t>
            </a:r>
            <a:r>
              <a:rPr lang="en-US" altLang="ko-KR" sz="2400" dirty="0">
                <a:solidFill>
                  <a:srgbClr val="000000"/>
                </a:solidFill>
                <a:latin typeface="QNKGLN+YDVYGOStd12"/>
              </a:rPr>
              <a:t>. 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1067365"/>
            <a:ext cx="2474745" cy="299153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300" y="1469615"/>
            <a:ext cx="45148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9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>
                <a:solidFill>
                  <a:schemeClr val="tx1"/>
                </a:solidFill>
              </a:rPr>
              <a:t>8</a:t>
            </a:r>
            <a:r>
              <a:rPr lang="en-US" altLang="ko-KR" sz="3000" dirty="0" smtClean="0">
                <a:solidFill>
                  <a:schemeClr val="tx1"/>
                </a:solidFill>
              </a:rPr>
              <a:t> : </a:t>
            </a:r>
            <a:r>
              <a:rPr lang="ko-KR" altLang="en-US" sz="3000" dirty="0" smtClean="0">
                <a:solidFill>
                  <a:schemeClr val="tx1"/>
                </a:solidFill>
              </a:rPr>
              <a:t>필드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/>
              <a:t>필드 스포츠 상황에서는 피로 누적으로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개인 보호 장구 </a:t>
            </a:r>
            <a:r>
              <a:rPr lang="ko-KR" altLang="en-US" sz="2400" dirty="0" smtClean="0"/>
              <a:t>미착용으로 </a:t>
            </a:r>
            <a:r>
              <a:rPr lang="ko-KR" altLang="en-US" sz="2400" dirty="0"/>
              <a:t>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시설물 충돌로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신체 충돌로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물체에 걸려 넘어지는 사고 등이 발생한다</a:t>
            </a:r>
            <a:r>
              <a:rPr lang="en-US" altLang="ko-KR" sz="2400" dirty="0"/>
              <a:t>. </a:t>
            </a:r>
          </a:p>
          <a:p>
            <a:r>
              <a:rPr lang="ko-KR" altLang="en-US" sz="2400" dirty="0"/>
              <a:t>필드 스포츠는 많은 체력을 요구하고 역동적인 움직임과 신체 접촉이 많기 때 문에 이로 인한 사고가 많이 일어난다 </a:t>
            </a:r>
            <a:endParaRPr lang="ko-KR" altLang="en-US" sz="48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1770743"/>
            <a:ext cx="3811737" cy="225047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706" y="1475825"/>
            <a:ext cx="3469591" cy="284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3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9 : </a:t>
            </a:r>
            <a:r>
              <a:rPr lang="ko-KR" altLang="en-US" sz="3000" dirty="0" smtClean="0">
                <a:solidFill>
                  <a:schemeClr val="tx1"/>
                </a:solidFill>
              </a:rPr>
              <a:t>격투기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/>
              <a:t>격투기 스포츠 상황에서는 상대의 직접적인 타격과 상대의 과도한 제압으로 </a:t>
            </a:r>
            <a:endParaRPr lang="en-US" altLang="ko-KR" sz="2400" dirty="0" smtClean="0"/>
          </a:p>
          <a:p>
            <a:r>
              <a:rPr lang="ko-KR" altLang="en-US" sz="2400" dirty="0" smtClean="0"/>
              <a:t>인한 </a:t>
            </a:r>
            <a:r>
              <a:rPr lang="ko-KR" altLang="en-US" sz="2400" dirty="0"/>
              <a:t>사고</a:t>
            </a:r>
            <a:r>
              <a:rPr lang="en-US" altLang="ko-KR" sz="2400" dirty="0"/>
              <a:t>, </a:t>
            </a:r>
            <a:r>
              <a:rPr lang="ko-KR" altLang="en-US" sz="2400" dirty="0"/>
              <a:t>방심과 부주의로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과도한 연습과 피로로 인한 사고</a:t>
            </a:r>
            <a:r>
              <a:rPr lang="en-US" altLang="ko-KR" sz="2400" dirty="0"/>
              <a:t>, </a:t>
            </a:r>
            <a:endParaRPr lang="en-US" altLang="ko-KR" sz="2400" dirty="0" smtClean="0"/>
          </a:p>
          <a:p>
            <a:r>
              <a:rPr lang="ko-KR" altLang="en-US" sz="2400" dirty="0" smtClean="0"/>
              <a:t>체력 </a:t>
            </a:r>
            <a:r>
              <a:rPr lang="ko-KR" altLang="en-US" sz="2400" dirty="0"/>
              <a:t>관리 부족으로 인한 사고 등이 발생한다</a:t>
            </a:r>
            <a:r>
              <a:rPr lang="en-US" altLang="ko-KR" sz="2400" dirty="0"/>
              <a:t>. </a:t>
            </a:r>
          </a:p>
          <a:p>
            <a:r>
              <a:rPr lang="ko-KR" altLang="en-US" sz="2400" dirty="0"/>
              <a:t>격투기 스포츠는 상대방을 제압하고 타격을 해야 하기 때문에 항상 부상과 </a:t>
            </a:r>
            <a:endParaRPr lang="en-US" altLang="ko-KR" sz="2400" dirty="0" smtClean="0"/>
          </a:p>
          <a:p>
            <a:r>
              <a:rPr lang="ko-KR" altLang="en-US" sz="2400" dirty="0" smtClean="0"/>
              <a:t>사망에 </a:t>
            </a:r>
            <a:r>
              <a:rPr lang="ko-KR" altLang="en-US" sz="2400" dirty="0"/>
              <a:t>이르는 위험 요인이 많다 </a:t>
            </a:r>
            <a:endParaRPr lang="ko-KR" altLang="en-US" sz="40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70" y="1216708"/>
            <a:ext cx="2985766" cy="271035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069" y="1230631"/>
            <a:ext cx="2712663" cy="269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9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10 : </a:t>
            </a:r>
            <a:r>
              <a:rPr lang="ko-KR" altLang="en-US" sz="3000" dirty="0" smtClean="0">
                <a:solidFill>
                  <a:schemeClr val="tx1"/>
                </a:solidFill>
              </a:rPr>
              <a:t>동계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/>
              <a:t>동계 스포츠 상황에서는 혼자 </a:t>
            </a:r>
            <a:r>
              <a:rPr lang="ko-KR" altLang="en-US" sz="2400" dirty="0" smtClean="0"/>
              <a:t>미끄러지거나 </a:t>
            </a:r>
            <a:r>
              <a:rPr lang="ko-KR" altLang="en-US" sz="2400" dirty="0"/>
              <a:t>넘어지는 사고</a:t>
            </a:r>
            <a:r>
              <a:rPr lang="en-US" altLang="ko-KR" sz="2400" dirty="0"/>
              <a:t>, </a:t>
            </a:r>
            <a:r>
              <a:rPr lang="ko-KR" altLang="en-US" sz="2400" dirty="0"/>
              <a:t>타인과의 충돌 </a:t>
            </a:r>
            <a:endParaRPr lang="en-US" altLang="ko-KR" sz="2400" dirty="0" smtClean="0"/>
          </a:p>
          <a:p>
            <a:r>
              <a:rPr lang="ko-KR" altLang="en-US" sz="2400" dirty="0" smtClean="0"/>
              <a:t>사고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장비로 </a:t>
            </a:r>
            <a:r>
              <a:rPr lang="ko-KR" altLang="en-US" sz="2400" dirty="0"/>
              <a:t>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시설물 충돌 사고</a:t>
            </a:r>
            <a:r>
              <a:rPr lang="en-US" altLang="ko-KR" sz="2400" dirty="0"/>
              <a:t>, </a:t>
            </a:r>
            <a:r>
              <a:rPr lang="ko-KR" altLang="en-US" sz="2400" dirty="0"/>
              <a:t>무리한 </a:t>
            </a:r>
            <a:r>
              <a:rPr lang="ko-KR" altLang="en-US" sz="2400" dirty="0" smtClean="0"/>
              <a:t>동작과 </a:t>
            </a:r>
            <a:r>
              <a:rPr lang="ko-KR" altLang="en-US" sz="2400" dirty="0"/>
              <a:t>기술 부족에 의한 </a:t>
            </a:r>
            <a:endParaRPr lang="en-US" altLang="ko-KR" sz="2400" dirty="0" smtClean="0"/>
          </a:p>
          <a:p>
            <a:r>
              <a:rPr lang="ko-KR" altLang="en-US" sz="2400" dirty="0" smtClean="0"/>
              <a:t>사고 </a:t>
            </a:r>
            <a:r>
              <a:rPr lang="ko-KR" altLang="en-US" sz="2400" dirty="0"/>
              <a:t>등이 많이 발생 한다</a:t>
            </a:r>
            <a:r>
              <a:rPr lang="en-US" altLang="ko-KR" sz="2400" dirty="0"/>
              <a:t>. </a:t>
            </a:r>
          </a:p>
          <a:p>
            <a:r>
              <a:rPr lang="ko-KR" altLang="en-US" sz="2400" dirty="0"/>
              <a:t>동계 스포츠는 미끄러운 눈과 얼음 위에서 경기 가 진행되기 때문에 그와 </a:t>
            </a:r>
            <a:endParaRPr lang="en-US" altLang="ko-KR" sz="2400" dirty="0" smtClean="0"/>
          </a:p>
          <a:p>
            <a:r>
              <a:rPr lang="ko-KR" altLang="en-US" sz="2400" dirty="0" smtClean="0"/>
              <a:t>관련된 </a:t>
            </a:r>
            <a:r>
              <a:rPr lang="ko-KR" altLang="en-US" sz="2400" dirty="0"/>
              <a:t>사고가 많다</a:t>
            </a:r>
            <a:r>
              <a:rPr lang="en-US" altLang="ko-KR" sz="2400" dirty="0"/>
              <a:t>. </a:t>
            </a:r>
            <a:endParaRPr lang="ko-KR" altLang="en-US" sz="48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006" y="1043475"/>
            <a:ext cx="1973594" cy="288359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069" y="931453"/>
            <a:ext cx="2876160" cy="301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7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11 : </a:t>
            </a:r>
            <a:r>
              <a:rPr lang="ko-KR" altLang="en-US" sz="3000" dirty="0" smtClean="0">
                <a:solidFill>
                  <a:schemeClr val="tx1"/>
                </a:solidFill>
              </a:rPr>
              <a:t>코트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/>
              <a:t>코트 스포츠에서는 준비 운동 부족으로 </a:t>
            </a:r>
            <a:r>
              <a:rPr lang="ko-KR" altLang="en-US" sz="2400" dirty="0" smtClean="0"/>
              <a:t>인한 </a:t>
            </a:r>
            <a:r>
              <a:rPr lang="ko-KR" altLang="en-US" sz="2400" dirty="0"/>
              <a:t>사고</a:t>
            </a:r>
            <a:r>
              <a:rPr lang="en-US" altLang="ko-KR" sz="2400" dirty="0"/>
              <a:t>, </a:t>
            </a:r>
            <a:r>
              <a:rPr lang="ko-KR" altLang="en-US" sz="2400" dirty="0"/>
              <a:t>미끄러운 바닥으로 인한 </a:t>
            </a:r>
            <a:endParaRPr lang="en-US" altLang="ko-KR" sz="2400" dirty="0" smtClean="0"/>
          </a:p>
          <a:p>
            <a:r>
              <a:rPr lang="ko-KR" altLang="en-US" sz="2400" dirty="0" smtClean="0"/>
              <a:t>사고</a:t>
            </a:r>
            <a:r>
              <a:rPr lang="en-US" altLang="ko-KR" sz="2400" dirty="0"/>
              <a:t>, </a:t>
            </a:r>
            <a:r>
              <a:rPr lang="ko-KR" altLang="en-US" sz="2400" dirty="0" smtClean="0"/>
              <a:t>선수들 </a:t>
            </a:r>
            <a:r>
              <a:rPr lang="ko-KR" altLang="en-US" sz="2400" dirty="0"/>
              <a:t>간의 충돌 사고</a:t>
            </a:r>
            <a:r>
              <a:rPr lang="en-US" altLang="ko-KR" sz="2400" dirty="0"/>
              <a:t>, </a:t>
            </a:r>
            <a:r>
              <a:rPr lang="ko-KR" altLang="en-US" sz="2400" dirty="0"/>
              <a:t>시설과 기구 충돌에 </a:t>
            </a:r>
            <a:r>
              <a:rPr lang="ko-KR" altLang="en-US" sz="2400" dirty="0" smtClean="0"/>
              <a:t>의한 </a:t>
            </a:r>
            <a:r>
              <a:rPr lang="ko-KR" altLang="en-US" sz="2400" dirty="0"/>
              <a:t>사고</a:t>
            </a:r>
            <a:r>
              <a:rPr lang="en-US" altLang="ko-KR" sz="2400" dirty="0"/>
              <a:t>, </a:t>
            </a:r>
            <a:r>
              <a:rPr lang="ko-KR" altLang="en-US" sz="2400" dirty="0"/>
              <a:t>점프 뒤 착지를 </a:t>
            </a:r>
            <a:endParaRPr lang="en-US" altLang="ko-KR" sz="2400" dirty="0" smtClean="0"/>
          </a:p>
          <a:p>
            <a:r>
              <a:rPr lang="ko-KR" altLang="en-US" sz="2400" dirty="0" smtClean="0"/>
              <a:t>잘못해서 </a:t>
            </a:r>
            <a:r>
              <a:rPr lang="ko-KR" altLang="en-US" sz="2400" dirty="0"/>
              <a:t>일어나는 사고 등이 발생한다</a:t>
            </a:r>
            <a:r>
              <a:rPr lang="en-US" altLang="ko-KR" sz="2400" dirty="0"/>
              <a:t>. </a:t>
            </a:r>
          </a:p>
          <a:p>
            <a:r>
              <a:rPr lang="ko-KR" altLang="en-US" sz="2400" dirty="0"/>
              <a:t>코트 스포츠는 마루를 이용하거나 네트와 </a:t>
            </a:r>
            <a:r>
              <a:rPr lang="ko-KR" altLang="en-US" sz="2400" dirty="0" smtClean="0"/>
              <a:t>코트의 </a:t>
            </a:r>
            <a:r>
              <a:rPr lang="ko-KR" altLang="en-US" sz="2400" dirty="0"/>
              <a:t>규격이 있는 협소한 공간에서 격렬한 신체 활동이 이루어지기 때문에 충돌 사고가 자주 발생한다</a:t>
            </a:r>
            <a:r>
              <a:rPr lang="en-US" altLang="ko-KR" sz="2400" dirty="0"/>
              <a:t>. </a:t>
            </a:r>
            <a:endParaRPr lang="ko-KR" altLang="en-US" sz="48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1639704"/>
            <a:ext cx="3720855" cy="235743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935" y="1639704"/>
            <a:ext cx="4267065" cy="228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9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10415043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12 : </a:t>
            </a:r>
            <a:r>
              <a:rPr lang="ko-KR" altLang="en-US" sz="3000" dirty="0" smtClean="0">
                <a:solidFill>
                  <a:schemeClr val="tx1"/>
                </a:solidFill>
              </a:rPr>
              <a:t>야외 스포츠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22516" y="4308065"/>
            <a:ext cx="1094377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/>
              <a:t>야외 스포츠 상황에서는 해당 종목에 대한 기술 미흡으로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보호 </a:t>
            </a:r>
            <a:endParaRPr lang="en-US" altLang="ko-KR" sz="2400" dirty="0" smtClean="0"/>
          </a:p>
          <a:p>
            <a:r>
              <a:rPr lang="ko-KR" altLang="en-US" sz="2400" dirty="0" smtClean="0"/>
              <a:t>장구의 </a:t>
            </a:r>
            <a:r>
              <a:rPr lang="ko-KR" altLang="en-US" sz="2400" dirty="0"/>
              <a:t>착용 불량으로 인한 사고</a:t>
            </a:r>
            <a:r>
              <a:rPr lang="en-US" altLang="ko-KR" sz="2400" dirty="0"/>
              <a:t>, </a:t>
            </a:r>
            <a:r>
              <a:rPr lang="ko-KR" altLang="en-US" sz="2400" dirty="0"/>
              <a:t>시설물로 인한 사고가 자주 발생한다</a:t>
            </a:r>
            <a:r>
              <a:rPr lang="en-US" altLang="ko-KR" sz="2400" dirty="0"/>
              <a:t>. </a:t>
            </a:r>
          </a:p>
          <a:p>
            <a:r>
              <a:rPr lang="ko-KR" altLang="en-US" sz="2400" dirty="0"/>
              <a:t>야외 스포츠는 공원</a:t>
            </a:r>
            <a:r>
              <a:rPr lang="en-US" altLang="ko-KR" sz="2400" dirty="0"/>
              <a:t>, </a:t>
            </a:r>
            <a:r>
              <a:rPr lang="ko-KR" altLang="en-US" sz="2400" dirty="0"/>
              <a:t>바다</a:t>
            </a:r>
            <a:r>
              <a:rPr lang="en-US" altLang="ko-KR" sz="2400" dirty="0"/>
              <a:t>, </a:t>
            </a:r>
            <a:r>
              <a:rPr lang="ko-KR" altLang="en-US" sz="2400" dirty="0"/>
              <a:t>산</a:t>
            </a:r>
            <a:r>
              <a:rPr lang="en-US" altLang="ko-KR" sz="2400" dirty="0"/>
              <a:t>, </a:t>
            </a:r>
            <a:r>
              <a:rPr lang="ko-KR" altLang="en-US" sz="2400" dirty="0"/>
              <a:t>호수</a:t>
            </a:r>
            <a:r>
              <a:rPr lang="en-US" altLang="ko-KR" sz="2400" dirty="0"/>
              <a:t>, </a:t>
            </a:r>
            <a:r>
              <a:rPr lang="ko-KR" altLang="en-US" sz="2400" dirty="0"/>
              <a:t>강 등 </a:t>
            </a:r>
            <a:r>
              <a:rPr lang="ko-KR" altLang="en-US" sz="2400" dirty="0" smtClean="0"/>
              <a:t>야외에서 </a:t>
            </a:r>
            <a:r>
              <a:rPr lang="ko-KR" altLang="en-US" sz="2400" dirty="0"/>
              <a:t>경기가 이루어지며 야외 </a:t>
            </a:r>
            <a:endParaRPr lang="en-US" altLang="ko-KR" sz="2400" dirty="0" smtClean="0"/>
          </a:p>
          <a:p>
            <a:r>
              <a:rPr lang="ko-KR" altLang="en-US" sz="2400" dirty="0" smtClean="0"/>
              <a:t>조형물을 이용하거나 </a:t>
            </a:r>
            <a:r>
              <a:rPr lang="ko-KR" altLang="en-US" sz="2400" dirty="0"/>
              <a:t>인공적인 장애물을 설치하여 행하기 때문에 야외의 상황과 기후에 영향을 받는 사고가 자주 발생한다</a:t>
            </a:r>
            <a:r>
              <a:rPr lang="en-US" altLang="ko-KR" sz="2400" dirty="0"/>
              <a:t>. </a:t>
            </a:r>
            <a:endParaRPr lang="ko-KR" altLang="en-US" sz="4800" dirty="0"/>
          </a:p>
        </p:txBody>
      </p:sp>
      <p:sp>
        <p:nvSpPr>
          <p:cNvPr id="8" name="직사각형 7"/>
          <p:cNvSpPr/>
          <p:nvPr/>
        </p:nvSpPr>
        <p:spPr>
          <a:xfrm>
            <a:off x="8828189" y="39270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6" y="747730"/>
            <a:ext cx="3217416" cy="317933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298" y="1507715"/>
            <a:ext cx="38195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8" y="200590"/>
            <a:ext cx="33523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000" dirty="0" smtClean="0">
                <a:solidFill>
                  <a:schemeClr val="tx1"/>
                </a:solidFill>
              </a:rPr>
              <a:t>오늘의 학습 목표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22775" y="1410788"/>
            <a:ext cx="11454063" cy="2378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lt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상황에서 발생할 수 있는 다양한 안전사고의 유형과 특성을 설명할 수 있다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 </a:t>
            </a:r>
          </a:p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준비운동과 정리운동을 생활화하여 스포츠 상황에서의 안전사고를 예방할 수 있다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</a:t>
            </a:r>
            <a:endParaRPr lang="en-US" altLang="ko-KR" sz="2800" b="1" spc="-1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5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경기 관람자에게 일어나는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80572" y="4098222"/>
            <a:ext cx="1053737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경기 관람자에게는 경기를 하던 선수와 충돌하는 사고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관중석으로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날아온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공이나 배트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라켓 등의 용구에 맞는 사고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안전 수칙을 지키지 않아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생기는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사고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응원한 팀의 패배나 심판의 판정 실수로 인해 흥분하여 생기는 폭력 사고 등이 발생한다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479845" y="3717222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72" y="1067365"/>
            <a:ext cx="2673769" cy="247481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882" y="1094782"/>
            <a:ext cx="4071366" cy="2474819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0789" y="1338579"/>
            <a:ext cx="2624297" cy="223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5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경기 관람자에게 일어나는 스포츠 안전사고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25565" y="5578679"/>
            <a:ext cx="1053737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latin typeface="YDVYGOStd12"/>
              </a:rPr>
              <a:t>스포츠 </a:t>
            </a:r>
            <a:r>
              <a:rPr lang="ko-KR" altLang="en-US" sz="2400" dirty="0">
                <a:latin typeface="YDVYGOStd12"/>
              </a:rPr>
              <a:t>관람 중에 일어나는 안전사고에는 타박상</a:t>
            </a:r>
            <a:r>
              <a:rPr lang="en-US" altLang="ko-KR" sz="2400" dirty="0">
                <a:latin typeface="YDVYGOStd12"/>
              </a:rPr>
              <a:t>, </a:t>
            </a:r>
            <a:r>
              <a:rPr lang="ko-KR" altLang="en-US" sz="2400" dirty="0">
                <a:latin typeface="YDVYGOStd12"/>
              </a:rPr>
              <a:t>추락사</a:t>
            </a:r>
            <a:r>
              <a:rPr lang="en-US" altLang="ko-KR" sz="2400" dirty="0">
                <a:latin typeface="YDVYGOStd12"/>
              </a:rPr>
              <a:t>, </a:t>
            </a:r>
            <a:r>
              <a:rPr lang="ko-KR" altLang="en-US" sz="2400" dirty="0">
                <a:latin typeface="YDVYGOStd12"/>
              </a:rPr>
              <a:t>압사 등이 있으며</a:t>
            </a:r>
            <a:r>
              <a:rPr lang="en-US" altLang="ko-KR" sz="2400" dirty="0">
                <a:latin typeface="YDVYGOStd12"/>
              </a:rPr>
              <a:t>, </a:t>
            </a:r>
            <a:r>
              <a:rPr lang="ko-KR" altLang="en-US" sz="2400" dirty="0">
                <a:latin typeface="YDVYGOStd12"/>
              </a:rPr>
              <a:t>안전 수칙 및 지침 준수를 통해 안전을 보장할 수 있다</a:t>
            </a:r>
            <a:r>
              <a:rPr lang="en-US" altLang="ko-KR" sz="2400" dirty="0" smtClean="0">
                <a:latin typeface="YDVYGOStd12"/>
              </a:rPr>
              <a:t>.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8524838" y="5197679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65" y="1652262"/>
            <a:ext cx="3540035" cy="34118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7204" y="1651106"/>
            <a:ext cx="3993307" cy="341302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642115" y="2318408"/>
            <a:ext cx="3207657" cy="2046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 </a:t>
            </a:r>
            <a:r>
              <a:rPr lang="ko-KR" altLang="en-US" sz="2000" b="1" dirty="0" err="1" smtClean="0"/>
              <a:t>힐즈버러</a:t>
            </a:r>
            <a:r>
              <a:rPr lang="ko-KR" altLang="en-US" sz="2000" b="1" dirty="0" smtClean="0"/>
              <a:t> 참사</a:t>
            </a:r>
            <a:r>
              <a:rPr lang="en-US" altLang="ko-KR" sz="2000" b="1" dirty="0" smtClean="0"/>
              <a:t>(1989)</a:t>
            </a:r>
          </a:p>
          <a:p>
            <a:pPr algn="ctr"/>
            <a:endParaRPr lang="en-US" altLang="ko-KR" sz="2000" b="1" dirty="0" smtClean="0"/>
          </a:p>
          <a:p>
            <a:pPr algn="ctr"/>
            <a:r>
              <a:rPr lang="ko-KR" altLang="en-US" sz="2000" b="1" dirty="0" smtClean="0"/>
              <a:t>축구경기장 압사 사건으로 </a:t>
            </a:r>
            <a:r>
              <a:rPr lang="en-US" altLang="ko-KR" sz="2000" b="1" dirty="0" smtClean="0"/>
              <a:t>96</a:t>
            </a:r>
            <a:r>
              <a:rPr lang="ko-KR" altLang="en-US" sz="2000" b="1" dirty="0" smtClean="0"/>
              <a:t>명 사망</a:t>
            </a:r>
            <a:r>
              <a:rPr lang="en-US" altLang="ko-KR" sz="2000" b="1" dirty="0" smtClean="0"/>
              <a:t>, 700</a:t>
            </a:r>
            <a:r>
              <a:rPr lang="ko-KR" altLang="en-US" sz="2000" b="1" dirty="0" smtClean="0"/>
              <a:t>명 부상</a:t>
            </a:r>
            <a:endParaRPr lang="en-US" altLang="ko-K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320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29354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b="1" dirty="0" smtClean="0"/>
              <a:t>학습 정리 문제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/>
              <a:t>Q1. </a:t>
            </a:r>
            <a:r>
              <a:rPr lang="ko-KR" altLang="en-US" dirty="0" smtClean="0">
                <a:latin typeface="SM3SPmuS-04"/>
              </a:rPr>
              <a:t>스포츠 안전사고의 원인을 </a:t>
            </a:r>
            <a:r>
              <a:rPr lang="ko-KR" altLang="en-US" dirty="0" smtClean="0">
                <a:latin typeface="SM3SPmuS-04"/>
              </a:rPr>
              <a:t>세 가지만 </a:t>
            </a:r>
            <a:r>
              <a:rPr lang="ko-KR" altLang="en-US" dirty="0" smtClean="0">
                <a:latin typeface="SM3SPmuS-04"/>
              </a:rPr>
              <a:t>쓰시오</a:t>
            </a:r>
            <a:r>
              <a:rPr lang="en-US" altLang="ko-KR" dirty="0" smtClean="0">
                <a:latin typeface="SM3SPmuS-04"/>
              </a:rPr>
              <a:t>.</a:t>
            </a:r>
          </a:p>
          <a:p>
            <a:pPr fontAlgn="base"/>
            <a:endParaRPr lang="en-US" altLang="ko-KR" dirty="0">
              <a:latin typeface="SM3SPmuS-04"/>
            </a:endParaRPr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dirty="0" smtClean="0"/>
              <a:t>Q2. </a:t>
            </a:r>
            <a:r>
              <a:rPr lang="ko-KR" altLang="en-US" dirty="0"/>
              <a:t>팔굽혀펴기를 실시할 때 유의할 사항을 </a:t>
            </a:r>
            <a:r>
              <a:rPr lang="en-US" altLang="ko-KR" dirty="0"/>
              <a:t>3</a:t>
            </a:r>
            <a:r>
              <a:rPr lang="ko-KR" altLang="en-US" dirty="0"/>
              <a:t>가지만 서술하시오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pPr fontAlgn="base"/>
            <a:r>
              <a:rPr lang="en-US" altLang="ko-KR" dirty="0" smtClean="0"/>
              <a:t>Q3</a:t>
            </a:r>
            <a:r>
              <a:rPr lang="en-US" altLang="ko-KR" dirty="0"/>
              <a:t>. </a:t>
            </a:r>
            <a:r>
              <a:rPr lang="ko-KR" altLang="en-US" dirty="0" smtClean="0"/>
              <a:t>경기 관람자에게 발생할 수 있는 사고 유형을 구체적 사례를 들어 한가지만 설명하시오</a:t>
            </a:r>
            <a:r>
              <a:rPr lang="en-US" altLang="ko-KR" dirty="0" smtClean="0"/>
              <a:t>.</a:t>
            </a:r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dirty="0" smtClean="0"/>
              <a:t>Q4. </a:t>
            </a:r>
            <a:r>
              <a:rPr lang="ko-KR" altLang="en-US" dirty="0" smtClean="0"/>
              <a:t>코트 스포츠 상황에서의 안전사고는 어떤 형태로 발생할 수 있는지 설명하시오</a:t>
            </a:r>
            <a:r>
              <a:rPr lang="en-US" altLang="ko-KR" dirty="0" smtClean="0"/>
              <a:t>.</a:t>
            </a:r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7853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85026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dirty="0" err="1" smtClean="0"/>
              <a:t>실기형</a:t>
            </a:r>
            <a:r>
              <a:rPr lang="ko-KR" altLang="en-US" sz="3200" dirty="0" smtClean="0"/>
              <a:t> 학습활동 안내 </a:t>
            </a:r>
            <a:r>
              <a:rPr lang="en-US" altLang="ko-KR" sz="3200" dirty="0" smtClean="0"/>
              <a:t>– </a:t>
            </a:r>
            <a:r>
              <a:rPr lang="ko-KR" altLang="en-US" sz="3200" dirty="0" smtClean="0"/>
              <a:t>준비운동과 </a:t>
            </a:r>
            <a:r>
              <a:rPr lang="ko-KR" altLang="en-US" sz="3200" dirty="0" err="1" smtClean="0"/>
              <a:t>정리운동</a:t>
            </a:r>
            <a:endParaRPr lang="ko-KR" altLang="en-US" sz="32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21075" y="26336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21075" y="26495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41656" y="1739107"/>
            <a:ext cx="5149151" cy="286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21075" y="2560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68118" y="2118228"/>
            <a:ext cx="115907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dirty="0" smtClean="0"/>
              <a:t>스포츠 경기 중 안전사고 예방의 첫걸음</a:t>
            </a:r>
            <a:r>
              <a:rPr lang="en-US" altLang="ko-KR" sz="2800" dirty="0" smtClean="0"/>
              <a:t>!</a:t>
            </a:r>
          </a:p>
          <a:p>
            <a:pPr fontAlgn="base"/>
            <a:endParaRPr lang="en-US" altLang="ko-KR" sz="2800" dirty="0"/>
          </a:p>
          <a:p>
            <a:pPr fontAlgn="base"/>
            <a:r>
              <a:rPr lang="ko-KR" altLang="en-US" sz="2800" dirty="0" smtClean="0"/>
              <a:t>준비운동과 정리운동을 </a:t>
            </a:r>
            <a:endParaRPr lang="en-US" altLang="ko-KR" sz="2800" dirty="0" smtClean="0"/>
          </a:p>
          <a:p>
            <a:pPr fontAlgn="base"/>
            <a:endParaRPr lang="en-US" altLang="ko-KR" sz="2800" dirty="0"/>
          </a:p>
          <a:p>
            <a:pPr fontAlgn="base"/>
            <a:r>
              <a:rPr lang="ko-KR" altLang="en-US" sz="2800" b="1" dirty="0" smtClean="0">
                <a:solidFill>
                  <a:srgbClr val="0000FF"/>
                </a:solidFill>
              </a:rPr>
              <a:t>동적스트레칭</a:t>
            </a:r>
            <a:r>
              <a:rPr lang="ko-KR" altLang="en-US" sz="2800" b="1" dirty="0" smtClean="0"/>
              <a:t>과 </a:t>
            </a:r>
            <a:r>
              <a:rPr lang="ko-KR" altLang="en-US" sz="2800" b="1" dirty="0" smtClean="0">
                <a:solidFill>
                  <a:srgbClr val="7030A0"/>
                </a:solidFill>
              </a:rPr>
              <a:t>정적스트레칭 </a:t>
            </a:r>
            <a:endParaRPr lang="en-US" altLang="ko-KR" sz="2800" b="1" dirty="0" smtClean="0">
              <a:solidFill>
                <a:srgbClr val="7030A0"/>
              </a:solidFill>
            </a:endParaRPr>
          </a:p>
          <a:p>
            <a:pPr fontAlgn="base"/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동작을 중심으로</a:t>
            </a:r>
            <a:r>
              <a:rPr lang="en-US" altLang="ko-KR" sz="2800" dirty="0"/>
              <a:t> </a:t>
            </a:r>
            <a:r>
              <a:rPr lang="ko-KR" altLang="en-US" sz="2800" dirty="0" smtClean="0"/>
              <a:t>실천해봅시다</a:t>
            </a:r>
            <a:r>
              <a:rPr lang="en-US" altLang="ko-K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263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1.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안전의 중요성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30000"/>
              </a:lnSpc>
            </a:pPr>
            <a:r>
              <a:rPr lang="ko-KR" altLang="en-US" sz="2800" b="1" dirty="0" smtClean="0">
                <a:solidFill>
                  <a:schemeClr val="tx1"/>
                </a:solidFill>
                <a:latin typeface="+mj-lt"/>
              </a:rPr>
              <a:t>스포츠 </a:t>
            </a:r>
            <a:r>
              <a:rPr lang="ko-KR" altLang="en-US" sz="2800" b="1" dirty="0" err="1" smtClean="0">
                <a:solidFill>
                  <a:schemeClr val="tx1"/>
                </a:solidFill>
                <a:latin typeface="+mj-lt"/>
              </a:rPr>
              <a:t>안전사고란</a:t>
            </a:r>
            <a:r>
              <a:rPr lang="en-US" altLang="ko-KR" sz="2800" b="1" dirty="0" smtClean="0">
                <a:solidFill>
                  <a:schemeClr val="tx1"/>
                </a:solidFill>
                <a:latin typeface="+mj-lt"/>
              </a:rPr>
              <a:t>?</a:t>
            </a:r>
          </a:p>
          <a:p>
            <a:pPr algn="just">
              <a:lnSpc>
                <a:spcPct val="130000"/>
              </a:lnSpc>
            </a:pPr>
            <a:r>
              <a:rPr lang="ko-KR" altLang="en-US" sz="2800" dirty="0" smtClean="0">
                <a:solidFill>
                  <a:schemeClr val="tx1"/>
                </a:solidFill>
                <a:latin typeface="+mj-lt"/>
              </a:rPr>
              <a:t>스포츠 </a:t>
            </a:r>
            <a:r>
              <a:rPr lang="ko-KR" altLang="en-US" sz="2800" dirty="0">
                <a:solidFill>
                  <a:schemeClr val="tx1"/>
                </a:solidFill>
                <a:latin typeface="+mj-lt"/>
              </a:rPr>
              <a:t>활동 상황에서 </a:t>
            </a:r>
            <a:r>
              <a:rPr lang="ko-KR" altLang="en-US" sz="2800" dirty="0" smtClean="0">
                <a:solidFill>
                  <a:schemeClr val="tx1"/>
                </a:solidFill>
                <a:latin typeface="+mj-lt"/>
              </a:rPr>
              <a:t>의도하지 </a:t>
            </a:r>
            <a:r>
              <a:rPr lang="ko-KR" altLang="en-US" sz="2800" dirty="0">
                <a:solidFill>
                  <a:schemeClr val="tx1"/>
                </a:solidFill>
                <a:latin typeface="+mj-lt"/>
              </a:rPr>
              <a:t>않은 습관과 행동으로 예기치 못하게 발생하는 사고를 말한다</a:t>
            </a:r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. </a:t>
            </a:r>
            <a:r>
              <a:rPr lang="ko-KR" altLang="en-US" sz="2800" dirty="0">
                <a:solidFill>
                  <a:schemeClr val="tx1"/>
                </a:solidFill>
                <a:latin typeface="+mj-lt"/>
              </a:rPr>
              <a:t>스포츠 </a:t>
            </a:r>
            <a:r>
              <a:rPr lang="ko-KR" altLang="en-US" sz="2800" dirty="0" smtClean="0">
                <a:solidFill>
                  <a:schemeClr val="tx1"/>
                </a:solidFill>
                <a:latin typeface="+mj-lt"/>
              </a:rPr>
              <a:t>상황에 </a:t>
            </a:r>
            <a:r>
              <a:rPr lang="ko-KR" altLang="en-US" sz="2800" dirty="0">
                <a:solidFill>
                  <a:schemeClr val="tx1"/>
                </a:solidFill>
                <a:latin typeface="+mj-lt"/>
              </a:rPr>
              <a:t>따라 다양한 손상과 안전사고가 일어날 수 있으므로 주의해야 한다</a:t>
            </a:r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. </a:t>
            </a:r>
            <a:endParaRPr lang="en-US" altLang="ko-KR" sz="2400" spc="-11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553903" y="4191000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93" y="893193"/>
            <a:ext cx="4862778" cy="3488026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57257" y="1654629"/>
            <a:ext cx="3196646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/>
              <a:t>안전을 항상 </a:t>
            </a:r>
            <a:endParaRPr lang="en-US" altLang="ko-KR" sz="2800" dirty="0" smtClean="0"/>
          </a:p>
          <a:p>
            <a:pPr algn="ctr">
              <a:lnSpc>
                <a:spcPct val="150000"/>
              </a:lnSpc>
            </a:pPr>
            <a:r>
              <a:rPr lang="ko-KR" altLang="en-US" sz="2800" dirty="0" smtClean="0"/>
              <a:t>최우선</a:t>
            </a:r>
            <a:r>
              <a:rPr lang="en-US" altLang="ko-KR" sz="2800" dirty="0" smtClean="0"/>
              <a:t>!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370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2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활동의 긍정적 측면과 안전 의식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49" y="1045029"/>
            <a:ext cx="10876133" cy="212037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95350" y="3322387"/>
            <a:ext cx="3410857" cy="2991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YoonV YoonGothic100Std_OTF"/>
              </a:rPr>
              <a:t>신체적 건강</a:t>
            </a:r>
            <a:endParaRPr lang="en-US" altLang="ko-KR" sz="2000" b="1" dirty="0" smtClean="0">
              <a:solidFill>
                <a:srgbClr val="000000"/>
              </a:solidFill>
              <a:latin typeface="YoonV YoonGothic100Std_OTF"/>
            </a:endParaRP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호흡 기관 활성화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체지방 감소로 비만 해소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근육 강화 및 세포 재생 촉진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뇌 기능 활성화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순환 기관의 기능 발달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뼈 강화 및 바른 골격 형성 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4306207" y="3322387"/>
            <a:ext cx="2917371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YoonV YoonGothic100Std_OTF"/>
              </a:rPr>
              <a:t>정신적 건강</a:t>
            </a:r>
            <a:endParaRPr lang="en-US" altLang="ko-KR" sz="2000" b="1" dirty="0" smtClean="0">
              <a:solidFill>
                <a:srgbClr val="000000"/>
              </a:solidFill>
              <a:latin typeface="YoonV YoonGothic100Std_OTF"/>
            </a:endParaRP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스트레스 해소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감정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조절과 정서 함양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자신감과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학습 능력 향상 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7498442" y="3322387"/>
            <a:ext cx="3483429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0000"/>
                </a:solidFill>
                <a:latin typeface="YoonV YoonGothic100Std_OTF"/>
              </a:rPr>
              <a:t>사회적 </a:t>
            </a:r>
            <a:r>
              <a:rPr lang="ko-KR" altLang="en-US" sz="2000" b="1" dirty="0">
                <a:solidFill>
                  <a:srgbClr val="000000"/>
                </a:solidFill>
                <a:latin typeface="YoonV YoonGothic100Std_OTF"/>
              </a:rPr>
              <a:t>건강</a:t>
            </a:r>
            <a:endParaRPr lang="en-US" altLang="ko-KR" sz="2000" b="1" dirty="0">
              <a:solidFill>
                <a:srgbClr val="000000"/>
              </a:solidFill>
              <a:latin typeface="YoonV YoonGothic100Std_OTF"/>
            </a:endParaRP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원활한 의사소통 능력 강화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공동체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의식 강화 </a:t>
            </a:r>
          </a:p>
          <a:p>
            <a:pPr algn="just">
              <a:lnSpc>
                <a:spcPct val="150000"/>
              </a:lnSpc>
            </a:pPr>
            <a:r>
              <a:rPr lang="en-US" altLang="ko-KR" dirty="0" smtClean="0">
                <a:solidFill>
                  <a:srgbClr val="000000"/>
                </a:solidFill>
                <a:latin typeface="YoonV YoonGothic100Std_OTF"/>
              </a:rPr>
              <a:t>•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운동의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스포츠 문화 창출 </a:t>
            </a:r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효과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0" y="3165407"/>
            <a:ext cx="12192000" cy="1569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44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원인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45" y="1904150"/>
            <a:ext cx="4059238" cy="3652042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558972" y="1444171"/>
            <a:ext cx="6023429" cy="472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1"/>
                </a:solidFill>
                <a:latin typeface="+mj-lt"/>
              </a:rPr>
              <a:t> 스포츠 안전사고의 원인</a:t>
            </a:r>
            <a:r>
              <a:rPr lang="en-US" altLang="ko-KR" sz="2800" b="1" dirty="0" smtClean="0">
                <a:solidFill>
                  <a:schemeClr val="tx1"/>
                </a:solidFill>
                <a:latin typeface="+mj-lt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altLang="ko-KR" sz="280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dirty="0" smtClean="0">
                <a:solidFill>
                  <a:schemeClr val="tx1"/>
                </a:solidFill>
                <a:latin typeface="+mj-lt"/>
              </a:rPr>
              <a:t>준비 운동 및 </a:t>
            </a:r>
            <a:r>
              <a:rPr lang="ko-KR" altLang="en-US" sz="2800" dirty="0" err="1" smtClean="0">
                <a:solidFill>
                  <a:schemeClr val="tx1"/>
                </a:solidFill>
                <a:latin typeface="+mj-lt"/>
              </a:rPr>
              <a:t>정리운동의</a:t>
            </a:r>
            <a:r>
              <a:rPr lang="ko-KR" altLang="en-US" sz="2800" dirty="0" smtClean="0">
                <a:solidFill>
                  <a:schemeClr val="tx1"/>
                </a:solidFill>
                <a:latin typeface="+mj-lt"/>
              </a:rPr>
              <a:t> 부족</a:t>
            </a:r>
            <a:endParaRPr lang="en-US" altLang="ko-KR" sz="2800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800" spc="-11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spc="-110" dirty="0" smtClean="0">
                <a:solidFill>
                  <a:schemeClr val="tx1"/>
                </a:solidFill>
                <a:latin typeface="+mj-lt"/>
              </a:rPr>
              <a:t>해당 스포츠에 관한 지식 부족</a:t>
            </a:r>
            <a:endParaRPr lang="en-US" altLang="ko-KR" sz="2800" spc="-110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800" spc="-11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spc="-110" dirty="0" smtClean="0">
                <a:solidFill>
                  <a:schemeClr val="tx1"/>
                </a:solidFill>
                <a:latin typeface="+mj-lt"/>
              </a:rPr>
              <a:t>시설 및 기구 사용에 대한 부주의</a:t>
            </a:r>
            <a:endParaRPr lang="en-US" altLang="ko-KR" sz="2800" spc="-110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800" spc="-11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spc="-110" dirty="0" smtClean="0">
                <a:solidFill>
                  <a:schemeClr val="tx1"/>
                </a:solidFill>
                <a:latin typeface="+mj-lt"/>
              </a:rPr>
              <a:t>기술에 대한 숙련도 부족</a:t>
            </a:r>
            <a:endParaRPr lang="en-US" altLang="ko-KR" sz="2800" spc="-110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800" spc="-11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spc="-110" dirty="0" smtClean="0">
                <a:solidFill>
                  <a:schemeClr val="tx1"/>
                </a:solidFill>
                <a:latin typeface="+mj-lt"/>
              </a:rPr>
              <a:t>스포츠 참가에 부적절한 복장</a:t>
            </a:r>
            <a:endParaRPr lang="en-US" altLang="ko-KR" sz="2800" spc="-110" dirty="0" smtClean="0">
              <a:solidFill>
                <a:schemeClr val="tx1"/>
              </a:solidFill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800" spc="-110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ko-KR" altLang="en-US" sz="2800" spc="-110" dirty="0" smtClean="0">
                <a:solidFill>
                  <a:schemeClr val="tx1"/>
                </a:solidFill>
                <a:latin typeface="+mj-lt"/>
              </a:rPr>
              <a:t>자만심 및 집중력 부족</a:t>
            </a:r>
            <a:endParaRPr lang="en-US" altLang="ko-KR" sz="2800" spc="-11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759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76" y="1182120"/>
            <a:ext cx="10022795" cy="5428003"/>
          </a:xfrm>
          <a:prstGeom prst="rect">
            <a:avLst/>
          </a:prstGeom>
        </p:spPr>
      </p:pic>
      <p:sp>
        <p:nvSpPr>
          <p:cNvPr id="6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원인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6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891722"/>
            <a:ext cx="10218511" cy="5818640"/>
          </a:xfrm>
          <a:prstGeom prst="rect">
            <a:avLst/>
          </a:prstGeom>
        </p:spPr>
      </p:pic>
      <p:sp>
        <p:nvSpPr>
          <p:cNvPr id="5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원인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41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1 : </a:t>
            </a:r>
            <a:r>
              <a:rPr lang="ko-KR" altLang="en-US" sz="3000" dirty="0" smtClean="0">
                <a:solidFill>
                  <a:schemeClr val="tx1"/>
                </a:solidFill>
              </a:rPr>
              <a:t>핸드볼 골대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3" y="1343605"/>
            <a:ext cx="8831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rgbClr val="000000"/>
                </a:solidFill>
                <a:latin typeface="YoonV YoonGothic100Std_OTF"/>
              </a:rPr>
              <a:t> </a:t>
            </a:r>
            <a:r>
              <a:rPr lang="ko-KR" altLang="en-US" dirty="0">
                <a:solidFill>
                  <a:srgbClr val="000000"/>
                </a:solidFill>
                <a:latin typeface="YoonV YoonGothic100Std_OTF"/>
              </a:rPr>
              <a:t>고등학교 핸드볼 경기에서 골키퍼로 지정 받은 여학생이 이동식 핸드볼 골대에 매달렸다가 골대가 쓰러 지면서 머리에 부상을 입음</a:t>
            </a:r>
            <a:r>
              <a:rPr lang="en-US" altLang="ko-KR" dirty="0">
                <a:solidFill>
                  <a:srgbClr val="000000"/>
                </a:solidFill>
                <a:latin typeface="YoonV YoonGothic100Std_OTF"/>
              </a:rPr>
              <a:t>. 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23" y="2132239"/>
            <a:ext cx="8323263" cy="416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4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유형</a:t>
            </a:r>
            <a:r>
              <a:rPr lang="en-US" altLang="ko-KR" sz="3000" dirty="0">
                <a:solidFill>
                  <a:schemeClr val="tx1"/>
                </a:solidFill>
              </a:rPr>
              <a:t> </a:t>
            </a:r>
            <a:r>
              <a:rPr lang="en-US" altLang="ko-KR" sz="3000" dirty="0" smtClean="0">
                <a:solidFill>
                  <a:schemeClr val="tx1"/>
                </a:solidFill>
              </a:rPr>
              <a:t>(</a:t>
            </a:r>
            <a:r>
              <a:rPr lang="ko-KR" altLang="en-US" sz="3000" dirty="0" smtClean="0">
                <a:solidFill>
                  <a:schemeClr val="tx1"/>
                </a:solidFill>
              </a:rPr>
              <a:t>사례 </a:t>
            </a:r>
            <a:r>
              <a:rPr lang="en-US" altLang="ko-KR" sz="3000" dirty="0" smtClean="0">
                <a:solidFill>
                  <a:schemeClr val="tx1"/>
                </a:solidFill>
              </a:rPr>
              <a:t>2 : </a:t>
            </a:r>
            <a:r>
              <a:rPr lang="ko-KR" altLang="en-US" sz="3000" dirty="0" err="1" smtClean="0">
                <a:solidFill>
                  <a:schemeClr val="tx1"/>
                </a:solidFill>
              </a:rPr>
              <a:t>팔굽혀</a:t>
            </a:r>
            <a:r>
              <a:rPr lang="ko-KR" altLang="en-US" sz="3000" dirty="0" smtClean="0">
                <a:solidFill>
                  <a:schemeClr val="tx1"/>
                </a:solidFill>
              </a:rPr>
              <a:t> 펴기</a:t>
            </a:r>
            <a:r>
              <a:rPr lang="en-US" altLang="ko-KR" sz="3000" dirty="0" smtClean="0">
                <a:solidFill>
                  <a:schemeClr val="tx1"/>
                </a:solidFill>
              </a:rPr>
              <a:t>)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04623" y="1343605"/>
            <a:ext cx="897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/>
              <a:t> </a:t>
            </a:r>
            <a:r>
              <a:rPr lang="ko-KR" altLang="en-US" dirty="0"/>
              <a:t>고등학교 에서 체력 검사를 위한 </a:t>
            </a:r>
            <a:r>
              <a:rPr lang="ko-KR" altLang="en-US" dirty="0" err="1"/>
              <a:t>팔굽혀</a:t>
            </a:r>
            <a:r>
              <a:rPr lang="ko-KR" altLang="en-US" dirty="0"/>
              <a:t> 펴기를 하다가 갑자기 경련을 </a:t>
            </a:r>
            <a:r>
              <a:rPr lang="ko-KR" altLang="en-US" dirty="0" smtClean="0"/>
              <a:t>일으키며 </a:t>
            </a:r>
            <a:r>
              <a:rPr lang="ko-KR" altLang="en-US" dirty="0"/>
              <a:t>쓰러져서 병원으로 </a:t>
            </a:r>
            <a:r>
              <a:rPr lang="ko-KR" altLang="en-US" dirty="0" smtClean="0"/>
              <a:t>후송됨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23" y="2471284"/>
            <a:ext cx="8731899" cy="363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9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10062</TotalTime>
  <Words>979</Words>
  <Application>Microsoft Office PowerPoint</Application>
  <PresentationFormat>와이드스크린</PresentationFormat>
  <Paragraphs>142</Paragraphs>
  <Slides>23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2" baseType="lpstr">
      <vt:lpstr>HY견고딕</vt:lpstr>
      <vt:lpstr>IYMSRC+YDVYMjOStd13</vt:lpstr>
      <vt:lpstr>QNKGLN+YDVYGOStd12</vt:lpstr>
      <vt:lpstr>SM3SPmuS-04</vt:lpstr>
      <vt:lpstr>YDVYGOStd12</vt:lpstr>
      <vt:lpstr>YoonV YoonGothic100Std_OTF</vt:lpstr>
      <vt:lpstr>맑은 고딕</vt:lpstr>
      <vt:lpstr>Arial</vt:lpstr>
      <vt:lpstr>Office 테마</vt:lpstr>
      <vt:lpstr>Ⅲ. 스포츠 안전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Ⅰ. 스포츠의 가치</dc:title>
  <dc:creator>User</dc:creator>
  <cp:lastModifiedBy>User</cp:lastModifiedBy>
  <cp:revision>173</cp:revision>
  <dcterms:created xsi:type="dcterms:W3CDTF">2021-01-25T03:02:42Z</dcterms:created>
  <dcterms:modified xsi:type="dcterms:W3CDTF">2021-04-04T03:16:16Z</dcterms:modified>
</cp:coreProperties>
</file>