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482" r:id="rId4"/>
    <p:sldId id="477" r:id="rId5"/>
    <p:sldId id="483" r:id="rId6"/>
    <p:sldId id="478" r:id="rId7"/>
    <p:sldId id="480" r:id="rId8"/>
    <p:sldId id="485" r:id="rId9"/>
    <p:sldId id="481" r:id="rId10"/>
    <p:sldId id="486" r:id="rId11"/>
    <p:sldId id="487" r:id="rId12"/>
    <p:sldId id="479" r:id="rId13"/>
    <p:sldId id="489" r:id="rId14"/>
    <p:sldId id="490" r:id="rId15"/>
    <p:sldId id="491" r:id="rId16"/>
    <p:sldId id="492" r:id="rId17"/>
    <p:sldId id="472" r:id="rId18"/>
    <p:sldId id="493" r:id="rId19"/>
    <p:sldId id="458" r:id="rId20"/>
    <p:sldId id="501" r:id="rId21"/>
    <p:sldId id="498" r:id="rId22"/>
    <p:sldId id="505" r:id="rId23"/>
    <p:sldId id="499" r:id="rId24"/>
    <p:sldId id="500" r:id="rId25"/>
    <p:sldId id="506" r:id="rId26"/>
    <p:sldId id="502" r:id="rId27"/>
    <p:sldId id="503" r:id="rId28"/>
    <p:sldId id="504" r:id="rId29"/>
    <p:sldId id="476" r:id="rId30"/>
    <p:sldId id="475" r:id="rId31"/>
    <p:sldId id="470" r:id="rId32"/>
    <p:sldId id="373" r:id="rId33"/>
    <p:sldId id="443" r:id="rId3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474" autoAdjust="0"/>
    <p:restoredTop sz="94353" autoAdjust="0"/>
  </p:normalViewPr>
  <p:slideViewPr>
    <p:cSldViewPr snapToGrid="0">
      <p:cViewPr varScale="1">
        <p:scale>
          <a:sx n="103" d="100"/>
          <a:sy n="103" d="100"/>
        </p:scale>
        <p:origin x="72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035CC-C08F-4C4A-BD7F-85FCB839EB32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D47D1B-2883-4811-AECA-1E592D673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477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1"/>
            <a:endParaRPr lang="en-US" altLang="ko-KR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32886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31063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5133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62849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46776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73847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5303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38452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28602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66983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2065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91594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9925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80164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3806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54127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73716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973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06913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35040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47827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0906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41061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30933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81015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72545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9052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042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96783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49783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67349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91240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9647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1007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933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6175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4788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405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8709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4609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6255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671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5886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3726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4030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부제목 1"/>
          <p:cNvSpPr>
            <a:spLocks noGrp="1"/>
          </p:cNvSpPr>
          <p:nvPr>
            <p:ph type="subTitle" idx="1"/>
          </p:nvPr>
        </p:nvSpPr>
        <p:spPr>
          <a:xfrm>
            <a:off x="2644910" y="3302188"/>
            <a:ext cx="6204030" cy="470593"/>
          </a:xfrm>
        </p:spPr>
        <p:txBody>
          <a:bodyPr>
            <a:noAutofit/>
          </a:bodyPr>
          <a:lstStyle/>
          <a:p>
            <a:r>
              <a:rPr lang="ko-KR" altLang="en-US" sz="2800" dirty="0"/>
              <a:t>제 </a:t>
            </a:r>
            <a:r>
              <a:rPr lang="en-US" altLang="ko-KR" sz="2800" dirty="0" smtClean="0"/>
              <a:t>17</a:t>
            </a:r>
            <a:r>
              <a:rPr lang="ko-KR" altLang="en-US" sz="2800" dirty="0" smtClean="0"/>
              <a:t>강</a:t>
            </a:r>
            <a:r>
              <a:rPr lang="en-US" altLang="ko-KR" sz="2800" dirty="0"/>
              <a:t>. </a:t>
            </a:r>
            <a:r>
              <a:rPr lang="ko-KR" altLang="en-US" sz="2800" dirty="0" smtClean="0"/>
              <a:t>스포츠 환경과 안전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ctrTitle"/>
          </p:nvPr>
        </p:nvSpPr>
        <p:spPr>
          <a:xfrm>
            <a:off x="1388605" y="2261741"/>
            <a:ext cx="8513041" cy="647122"/>
          </a:xfrm>
        </p:spPr>
        <p:txBody>
          <a:bodyPr>
            <a:noAutofit/>
          </a:bodyPr>
          <a:lstStyle/>
          <a:p>
            <a:r>
              <a:rPr lang="en-US" altLang="ko-KR" sz="4400" b="1" dirty="0">
                <a:latin typeface="+mn-ea"/>
              </a:rPr>
              <a:t>Ⅲ</a:t>
            </a:r>
            <a:r>
              <a:rPr lang="en-US" altLang="ko-KR" sz="4000" dirty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4000" dirty="0">
                <a:latin typeface="HY견고딕" pitchFamily="18" charset="-127"/>
                <a:ea typeface="HY견고딕" pitchFamily="18" charset="-127"/>
              </a:rPr>
              <a:t>스포츠 안전</a:t>
            </a:r>
            <a:endParaRPr lang="en-US" altLang="ko-KR" sz="40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텍스트 개체 틀 7"/>
          <p:cNvSpPr txBox="1">
            <a:spLocks/>
          </p:cNvSpPr>
          <p:nvPr/>
        </p:nvSpPr>
        <p:spPr>
          <a:xfrm>
            <a:off x="252958" y="200590"/>
            <a:ext cx="4723991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3200" dirty="0" smtClean="0">
                <a:solidFill>
                  <a:schemeClr val="tx1"/>
                </a:solidFill>
              </a:rPr>
              <a:t>고등학교 스포츠 생활</a:t>
            </a:r>
            <a:endParaRPr lang="ko-KR" altLang="en-US" sz="32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89585" y="4276063"/>
            <a:ext cx="2114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  <a:latin typeface="+mn-ea"/>
                <a:ea typeface="+mn-ea"/>
              </a:rPr>
              <a:t>[</a:t>
            </a:r>
            <a:r>
              <a:rPr lang="ko-KR" altLang="en-US" sz="2000" b="1" dirty="0" smtClean="0">
                <a:solidFill>
                  <a:schemeClr val="bg1"/>
                </a:solidFill>
                <a:latin typeface="+mn-ea"/>
                <a:ea typeface="+mn-ea"/>
              </a:rPr>
              <a:t>교과서 </a:t>
            </a:r>
            <a:r>
              <a:rPr lang="en-US" altLang="ko-KR" sz="2000" b="1" dirty="0" smtClean="0">
                <a:solidFill>
                  <a:schemeClr val="bg1"/>
                </a:solidFill>
                <a:latin typeface="+mn-ea"/>
                <a:ea typeface="+mn-ea"/>
              </a:rPr>
              <a:t>8~15</a:t>
            </a:r>
            <a:r>
              <a:rPr lang="ko-KR" altLang="en-US" sz="2000" b="1" dirty="0" smtClean="0">
                <a:solidFill>
                  <a:schemeClr val="bg1"/>
                </a:solidFill>
                <a:latin typeface="+mn-ea"/>
                <a:ea typeface="+mn-ea"/>
              </a:rPr>
              <a:t>쪽</a:t>
            </a:r>
            <a:r>
              <a:rPr lang="en-US" altLang="ko-KR" sz="2000" b="1" dirty="0" smtClean="0">
                <a:solidFill>
                  <a:schemeClr val="bg1"/>
                </a:solidFill>
                <a:latin typeface="+mn-ea"/>
                <a:ea typeface="+mn-ea"/>
              </a:rPr>
              <a:t>]</a:t>
            </a:r>
            <a:endParaRPr lang="ko-KR" altLang="en-US" sz="20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0946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84594" y="1064685"/>
            <a:ext cx="3697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마</a:t>
            </a:r>
            <a:r>
              <a:rPr lang="en-US" altLang="ko-KR" sz="2800" b="1" dirty="0" smtClean="0"/>
              <a:t>. </a:t>
            </a:r>
            <a:r>
              <a:rPr lang="ko-KR" altLang="en-US" sz="2800" b="1" dirty="0" smtClean="0"/>
              <a:t>강풍</a:t>
            </a:r>
            <a:endParaRPr lang="ko-KR" altLang="en-US" sz="2800" b="1" dirty="0"/>
          </a:p>
        </p:txBody>
      </p:sp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2. </a:t>
            </a:r>
            <a:r>
              <a:rPr lang="ko-KR" altLang="en-US" sz="3000" dirty="0">
                <a:solidFill>
                  <a:schemeClr val="tx1"/>
                </a:solidFill>
              </a:rPr>
              <a:t>기후와 관련된 스포츠 환경과 안전 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584594" y="3875315"/>
            <a:ext cx="11159433" cy="2729239"/>
            <a:chOff x="609600" y="1167396"/>
            <a:chExt cx="11159433" cy="584597"/>
          </a:xfrm>
        </p:grpSpPr>
        <p:sp>
          <p:nvSpPr>
            <p:cNvPr id="11" name="직사각형 10"/>
            <p:cNvSpPr/>
            <p:nvPr/>
          </p:nvSpPr>
          <p:spPr>
            <a:xfrm>
              <a:off x="609600" y="1257555"/>
              <a:ext cx="11159433" cy="494438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r>
                <a:rPr lang="ko-KR" altLang="en-US" sz="2400" dirty="0"/>
                <a:t>실외 스포츠에서 강풍은 선수 들의 안전에 영향을 많이 미치는 환경 요소이다</a:t>
              </a:r>
              <a:r>
                <a:rPr lang="en-US" altLang="ko-KR" sz="2400" dirty="0"/>
                <a:t>. </a:t>
              </a:r>
              <a:r>
                <a:rPr lang="ko-KR" altLang="en-US" sz="2400" dirty="0"/>
                <a:t>특히 빠른 속도로 움직이는 사이클이나 바람을 </a:t>
              </a:r>
              <a:r>
                <a:rPr lang="ko-KR" altLang="en-US" sz="2400" dirty="0" smtClean="0"/>
                <a:t>직접 </a:t>
              </a:r>
              <a:r>
                <a:rPr lang="ko-KR" altLang="en-US" sz="2400" dirty="0"/>
                <a:t>이용하는 요트와 같은 스포츠 에서 순간적으로 위험한 상황이 일어나기도 한다</a:t>
              </a:r>
              <a:r>
                <a:rPr lang="en-US" altLang="ko-KR" sz="2400" dirty="0"/>
                <a:t>. </a:t>
              </a:r>
              <a:r>
                <a:rPr lang="ko-KR" altLang="en-US" sz="2400" dirty="0"/>
                <a:t>또 경기장 </a:t>
              </a:r>
              <a:r>
                <a:rPr lang="ko-KR" altLang="en-US" sz="2400" dirty="0" err="1" smtClean="0"/>
                <a:t>집기류</a:t>
              </a:r>
              <a:r>
                <a:rPr lang="ko-KR" altLang="en-US" sz="2400" dirty="0" smtClean="0"/>
                <a:t> </a:t>
              </a:r>
              <a:r>
                <a:rPr lang="ko-KR" altLang="en-US" sz="2400" dirty="0"/>
                <a:t>등을 </a:t>
              </a:r>
              <a:r>
                <a:rPr lang="ko-KR" altLang="en-US" sz="2400" dirty="0" smtClean="0"/>
                <a:t>날려 </a:t>
              </a:r>
              <a:r>
                <a:rPr lang="ko-KR" altLang="en-US" sz="2400" dirty="0"/>
                <a:t>경기 참여자와 관람 자의 안전을 위협하기도 한다</a:t>
              </a:r>
              <a:r>
                <a:rPr lang="en-US" altLang="ko-KR" sz="2400" dirty="0"/>
                <a:t>. </a:t>
              </a:r>
              <a:endParaRPr lang="en-US" altLang="ko-KR" sz="2400" dirty="0" smtClean="0"/>
            </a:p>
            <a:p>
              <a:r>
                <a:rPr lang="ko-KR" altLang="en-US" sz="2400" dirty="0"/>
                <a:t>위험한 경우 스포츠 활동을 중단하고 무게 중심을 낮추어 바람에 중심을 잃어 넘어지지 않도록 해야 한다</a:t>
              </a:r>
              <a:r>
                <a:rPr lang="en-US" altLang="ko-KR" sz="2400" dirty="0"/>
                <a:t>. </a:t>
              </a:r>
              <a:endParaRPr lang="ko-KR" altLang="en-US" sz="4400" dirty="0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9130936" y="1167396"/>
              <a:ext cx="2638097" cy="901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solidFill>
                    <a:schemeClr val="tx1"/>
                  </a:solidFill>
                </a:rPr>
                <a:t>함께 읽어 봅시다</a:t>
              </a:r>
              <a:r>
                <a:rPr lang="en-US" altLang="ko-KR" b="1" dirty="0" smtClean="0">
                  <a:solidFill>
                    <a:schemeClr val="tx1"/>
                  </a:solidFill>
                </a:rPr>
                <a:t>.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594" y="1775255"/>
            <a:ext cx="327660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00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2. </a:t>
            </a:r>
            <a:r>
              <a:rPr lang="ko-KR" altLang="en-US" sz="3000" dirty="0">
                <a:solidFill>
                  <a:schemeClr val="tx1"/>
                </a:solidFill>
              </a:rPr>
              <a:t>기후와 관련된 스포츠 환경과 안전 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711200" y="4731658"/>
            <a:ext cx="11159433" cy="1621245"/>
            <a:chOff x="609600" y="1167396"/>
            <a:chExt cx="11159433" cy="347267"/>
          </a:xfrm>
        </p:grpSpPr>
        <p:sp>
          <p:nvSpPr>
            <p:cNvPr id="11" name="직사각형 10"/>
            <p:cNvSpPr/>
            <p:nvPr/>
          </p:nvSpPr>
          <p:spPr>
            <a:xfrm>
              <a:off x="609600" y="1257555"/>
              <a:ext cx="11159433" cy="257108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r>
                <a:rPr lang="ko-KR" altLang="en-US" sz="2400" dirty="0" smtClean="0"/>
                <a:t>기온이 </a:t>
              </a:r>
              <a:r>
                <a:rPr lang="en-US" altLang="ko-KR" sz="2400" dirty="0"/>
                <a:t>30° </a:t>
              </a:r>
              <a:r>
                <a:rPr lang="ko-KR" altLang="en-US" sz="2400" dirty="0"/>
                <a:t>이상이거나 </a:t>
              </a:r>
              <a:r>
                <a:rPr lang="ko-KR" altLang="en-US" sz="2400" dirty="0" smtClean="0"/>
                <a:t>스포츠 활동을 </a:t>
              </a:r>
              <a:r>
                <a:rPr lang="ko-KR" altLang="en-US" sz="2400" dirty="0"/>
                <a:t>하면 그을림</a:t>
              </a:r>
              <a:r>
                <a:rPr lang="en-US" altLang="ko-KR" sz="2400" dirty="0"/>
                <a:t>, </a:t>
              </a:r>
              <a:r>
                <a:rPr lang="ko-KR" altLang="en-US" sz="2400" dirty="0"/>
                <a:t>탈수</a:t>
              </a:r>
              <a:r>
                <a:rPr lang="en-US" altLang="ko-KR" sz="2400" dirty="0"/>
                <a:t>, </a:t>
              </a:r>
              <a:r>
                <a:rPr lang="ko-KR" altLang="en-US" sz="2400" dirty="0" smtClean="0"/>
                <a:t>열사병</a:t>
              </a:r>
              <a:r>
                <a:rPr lang="en-US" altLang="ko-KR" sz="2400" dirty="0"/>
                <a:t> </a:t>
              </a:r>
              <a:r>
                <a:rPr lang="ko-KR" altLang="en-US" sz="2400" dirty="0" smtClean="0"/>
                <a:t>등에 의해 </a:t>
              </a:r>
              <a:r>
                <a:rPr lang="ko-KR" altLang="en-US" sz="2400" dirty="0"/>
                <a:t>운동 손상이 발생한다</a:t>
              </a:r>
              <a:r>
                <a:rPr lang="en-US" altLang="ko-KR" sz="2400" dirty="0" smtClean="0"/>
                <a:t>.</a:t>
              </a:r>
            </a:p>
            <a:p>
              <a:r>
                <a:rPr lang="ko-KR" altLang="en-US" sz="2400" dirty="0"/>
                <a:t>스포츠 활동과 경기 도중 수 분을 충분히 섭취하고 </a:t>
              </a:r>
              <a:r>
                <a:rPr lang="ko-KR" altLang="en-US" sz="2400" dirty="0" smtClean="0"/>
                <a:t>그늘에서 </a:t>
              </a:r>
              <a:r>
                <a:rPr lang="ko-KR" altLang="en-US" sz="2400" dirty="0"/>
                <a:t>휴식을 취한다</a:t>
              </a:r>
              <a:r>
                <a:rPr lang="en-US" altLang="ko-KR" sz="2400" dirty="0"/>
                <a:t>. </a:t>
              </a:r>
              <a:r>
                <a:rPr lang="en-US" altLang="ko-KR" sz="2400" dirty="0" smtClean="0"/>
                <a:t> </a:t>
              </a:r>
              <a:endParaRPr lang="ko-KR" altLang="en-US" sz="2400" dirty="0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9130936" y="1167396"/>
              <a:ext cx="2638097" cy="901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solidFill>
                    <a:schemeClr val="tx1"/>
                  </a:solidFill>
                </a:rPr>
                <a:t>함께 읽어 봅시다</a:t>
              </a:r>
              <a:r>
                <a:rPr lang="en-US" altLang="ko-KR" b="1" dirty="0" smtClean="0">
                  <a:solidFill>
                    <a:schemeClr val="tx1"/>
                  </a:solidFill>
                </a:rPr>
                <a:t>.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00" y="1750333"/>
            <a:ext cx="2486025" cy="29813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84594" y="1064685"/>
            <a:ext cx="3697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바</a:t>
            </a:r>
            <a:r>
              <a:rPr lang="en-US" altLang="ko-KR" sz="2800" b="1" dirty="0" smtClean="0"/>
              <a:t>. </a:t>
            </a:r>
            <a:r>
              <a:rPr lang="ko-KR" altLang="en-US" sz="2800" b="1" dirty="0" smtClean="0"/>
              <a:t>폭염  </a:t>
            </a:r>
            <a:endParaRPr lang="ko-KR" altLang="en-US" sz="2800" b="1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0968" y="1743130"/>
            <a:ext cx="3944370" cy="2988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7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2. </a:t>
            </a:r>
            <a:r>
              <a:rPr lang="ko-KR" altLang="en-US" sz="3000" dirty="0">
                <a:solidFill>
                  <a:schemeClr val="tx1"/>
                </a:solidFill>
              </a:rPr>
              <a:t>기후와 관련된 스포츠 환경과 안전 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711200" y="4731654"/>
            <a:ext cx="11159433" cy="1621244"/>
            <a:chOff x="609600" y="1167396"/>
            <a:chExt cx="11159433" cy="347267"/>
          </a:xfrm>
        </p:grpSpPr>
        <p:sp>
          <p:nvSpPr>
            <p:cNvPr id="11" name="직사각형 10"/>
            <p:cNvSpPr/>
            <p:nvPr/>
          </p:nvSpPr>
          <p:spPr>
            <a:xfrm>
              <a:off x="609600" y="1257555"/>
              <a:ext cx="11159433" cy="257108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r>
                <a:rPr lang="ko-KR" altLang="en-US" sz="2400" dirty="0" smtClean="0"/>
                <a:t>영하</a:t>
              </a:r>
              <a:r>
                <a:rPr lang="en-US" altLang="ko-KR" sz="2400" dirty="0" smtClean="0"/>
                <a:t>12</a:t>
              </a:r>
              <a:r>
                <a:rPr lang="en-US" altLang="ko-KR" sz="2400" dirty="0"/>
                <a:t>° </a:t>
              </a:r>
              <a:r>
                <a:rPr lang="ko-KR" altLang="en-US" sz="2400" dirty="0"/>
                <a:t>이하의 환경에서 </a:t>
              </a:r>
              <a:r>
                <a:rPr lang="ko-KR" altLang="en-US" sz="2400" dirty="0" smtClean="0"/>
                <a:t>스포츠 활동을 </a:t>
              </a:r>
              <a:r>
                <a:rPr lang="ko-KR" altLang="en-US" sz="2400" dirty="0"/>
                <a:t>하면 </a:t>
              </a:r>
              <a:r>
                <a:rPr lang="ko-KR" altLang="en-US" sz="2400" dirty="0" smtClean="0"/>
                <a:t>동상 </a:t>
              </a:r>
              <a:r>
                <a:rPr lang="ko-KR" altLang="en-US" sz="2400" dirty="0"/>
                <a:t>및 </a:t>
              </a:r>
              <a:r>
                <a:rPr lang="ko-KR" altLang="en-US" sz="2400" dirty="0" err="1"/>
                <a:t>저체온증</a:t>
              </a:r>
              <a:r>
                <a:rPr lang="ko-KR" altLang="en-US" sz="2400" dirty="0"/>
                <a:t> </a:t>
              </a:r>
              <a:r>
                <a:rPr lang="ko-KR" altLang="en-US" sz="2400" dirty="0" smtClean="0"/>
                <a:t>등에 의해 </a:t>
              </a:r>
              <a:r>
                <a:rPr lang="ko-KR" altLang="en-US" sz="2400" dirty="0"/>
                <a:t>운동 손상이 </a:t>
              </a:r>
              <a:r>
                <a:rPr lang="ko-KR" altLang="en-US" sz="2400" dirty="0" smtClean="0"/>
                <a:t>발생한다</a:t>
              </a:r>
              <a:r>
                <a:rPr lang="en-US" altLang="ko-KR" sz="2400" dirty="0" smtClean="0"/>
                <a:t>.</a:t>
              </a:r>
              <a:r>
                <a:rPr lang="ko-KR" altLang="en-US" sz="2400" dirty="0"/>
                <a:t> 준비 운동을 충분히 하고</a:t>
              </a:r>
              <a:r>
                <a:rPr lang="en-US" altLang="ko-KR" sz="2400" dirty="0"/>
                <a:t>, </a:t>
              </a:r>
              <a:r>
                <a:rPr lang="ko-KR" altLang="en-US" sz="2400" dirty="0" smtClean="0"/>
                <a:t>휴식할 </a:t>
              </a:r>
              <a:r>
                <a:rPr lang="ko-KR" altLang="en-US" sz="2400" dirty="0"/>
                <a:t>때 방한복을 착용한다</a:t>
              </a:r>
              <a:r>
                <a:rPr lang="en-US" altLang="ko-KR" sz="2400" dirty="0"/>
                <a:t>. </a:t>
              </a:r>
              <a:r>
                <a:rPr lang="ko-KR" altLang="en-US" sz="2400" dirty="0"/>
                <a:t>또 적정 온도를 유지하는 </a:t>
              </a:r>
              <a:r>
                <a:rPr lang="ko-KR" altLang="en-US" sz="2400" dirty="0" smtClean="0"/>
                <a:t>실내에서 </a:t>
              </a:r>
              <a:r>
                <a:rPr lang="ko-KR" altLang="en-US" sz="2400" dirty="0"/>
                <a:t>스포츠 활동을 한다</a:t>
              </a:r>
              <a:r>
                <a:rPr lang="en-US" altLang="ko-KR" sz="2400" dirty="0"/>
                <a:t>. </a:t>
              </a:r>
              <a:endParaRPr lang="ko-KR" altLang="en-US" sz="2400" dirty="0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9130936" y="1167396"/>
              <a:ext cx="2638097" cy="901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solidFill>
                    <a:schemeClr val="tx1"/>
                  </a:solidFill>
                </a:rPr>
                <a:t>함께 읽어 봅시다</a:t>
              </a:r>
              <a:r>
                <a:rPr lang="en-US" altLang="ko-KR" b="1" dirty="0" smtClean="0">
                  <a:solidFill>
                    <a:schemeClr val="tx1"/>
                  </a:solidFill>
                </a:rPr>
                <a:t>.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00" y="2092548"/>
            <a:ext cx="3903440" cy="234882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84594" y="1064685"/>
            <a:ext cx="3697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사</a:t>
            </a:r>
            <a:r>
              <a:rPr lang="en-US" altLang="ko-KR" sz="2800" b="1" dirty="0" smtClean="0"/>
              <a:t>. </a:t>
            </a:r>
            <a:r>
              <a:rPr lang="ko-KR" altLang="en-US" sz="2800" b="1" dirty="0" smtClean="0"/>
              <a:t>한파 </a:t>
            </a:r>
            <a:endParaRPr lang="ko-KR" altLang="en-US" sz="2800" b="1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3873" y="2092548"/>
            <a:ext cx="3248025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68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시설과 관련된 스포츠 </a:t>
            </a:r>
            <a:r>
              <a:rPr lang="ko-KR" altLang="en-US" sz="3000" dirty="0">
                <a:solidFill>
                  <a:schemeClr val="tx1"/>
                </a:solidFill>
              </a:rPr>
              <a:t>환경과 안전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037" y="1714046"/>
            <a:ext cx="3390900" cy="255270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6758" y="1714046"/>
            <a:ext cx="3294895" cy="2552700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824" y="1714046"/>
            <a:ext cx="3140372" cy="25527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920038" y="4786427"/>
            <a:ext cx="957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기후</a:t>
            </a:r>
            <a:endParaRPr lang="en-US" altLang="ko-KR" sz="2800" b="1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5535233" y="4786427"/>
            <a:ext cx="957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시설</a:t>
            </a:r>
            <a:endParaRPr lang="ko-KR" altLang="en-US" sz="2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9158515" y="4786427"/>
            <a:ext cx="957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장비</a:t>
            </a:r>
            <a:endParaRPr lang="ko-KR" altLang="en-US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828824" y="5538689"/>
            <a:ext cx="3322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황사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태풍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우박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낙뢰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강풍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폭염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한파</a:t>
            </a:r>
            <a:endParaRPr lang="en-US" altLang="ko-KR" sz="2400" b="1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4619775" y="5538689"/>
            <a:ext cx="3322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시설의 노후화</a:t>
            </a:r>
            <a:endParaRPr lang="en-US" altLang="ko-KR" sz="2400" b="1" dirty="0" smtClean="0"/>
          </a:p>
          <a:p>
            <a:r>
              <a:rPr lang="ko-KR" altLang="en-US" sz="2400" b="1" dirty="0" smtClean="0"/>
              <a:t>시설 점검 미흡</a:t>
            </a:r>
            <a:endParaRPr lang="en-US" altLang="ko-KR" sz="2400" b="1" dirty="0" smtClean="0"/>
          </a:p>
          <a:p>
            <a:r>
              <a:rPr lang="ko-KR" altLang="en-US" sz="2400" b="1" dirty="0" smtClean="0"/>
              <a:t>안전시설 설비 부족</a:t>
            </a:r>
            <a:endParaRPr lang="en-US" altLang="ko-KR" sz="2400" b="1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7942037" y="5547435"/>
            <a:ext cx="3820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보호장비 미착용</a:t>
            </a:r>
            <a:endParaRPr lang="en-US" altLang="ko-KR" sz="2400" b="1" dirty="0" smtClean="0"/>
          </a:p>
          <a:p>
            <a:r>
              <a:rPr lang="ko-KR" altLang="en-US" sz="2400" b="1" dirty="0" smtClean="0"/>
              <a:t>장비 관리 소홀</a:t>
            </a:r>
            <a:endParaRPr lang="en-US" altLang="ko-KR" sz="2400" b="1" dirty="0"/>
          </a:p>
          <a:p>
            <a:r>
              <a:rPr lang="ko-KR" altLang="en-US" sz="2400" b="1" dirty="0" smtClean="0"/>
              <a:t>보호 장비 착용 인식 부족</a:t>
            </a:r>
            <a:endParaRPr lang="en-US" altLang="ko-KR" sz="2400" b="1" dirty="0" smtClean="0"/>
          </a:p>
        </p:txBody>
      </p:sp>
      <p:sp>
        <p:nvSpPr>
          <p:cNvPr id="19" name="직사각형 18"/>
          <p:cNvSpPr/>
          <p:nvPr/>
        </p:nvSpPr>
        <p:spPr>
          <a:xfrm>
            <a:off x="4187788" y="1484847"/>
            <a:ext cx="3614057" cy="52541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552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3. </a:t>
            </a:r>
            <a:r>
              <a:rPr lang="ko-KR" altLang="en-US" sz="3000" dirty="0">
                <a:solidFill>
                  <a:schemeClr val="tx1"/>
                </a:solidFill>
              </a:rPr>
              <a:t>시설과 관련된 스포츠 환경과 안전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5152569" y="1966225"/>
            <a:ext cx="4874748" cy="4120753"/>
            <a:chOff x="609600" y="1213349"/>
            <a:chExt cx="11159433" cy="543609"/>
          </a:xfrm>
        </p:grpSpPr>
        <p:sp>
          <p:nvSpPr>
            <p:cNvPr id="11" name="직사각형 10"/>
            <p:cNvSpPr/>
            <p:nvPr/>
          </p:nvSpPr>
          <p:spPr>
            <a:xfrm>
              <a:off x="609600" y="1257555"/>
              <a:ext cx="11159433" cy="499403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r>
                <a:rPr lang="ko-KR" altLang="en-US" sz="2400" dirty="0"/>
                <a:t>다양한 스포츠 시설은 부식과 같은 환경적 요인과 충격과 같은 </a:t>
              </a:r>
              <a:endParaRPr lang="en-US" altLang="ko-KR" sz="2400" dirty="0" smtClean="0"/>
            </a:p>
            <a:p>
              <a:r>
                <a:rPr lang="ko-KR" altLang="en-US" sz="2400" dirty="0" smtClean="0"/>
                <a:t>물리적 </a:t>
              </a:r>
              <a:r>
                <a:rPr lang="ko-KR" altLang="en-US" sz="2400" dirty="0"/>
                <a:t>요인으로 인하여 시간이 지남에 따라 </a:t>
              </a:r>
              <a:r>
                <a:rPr lang="ko-KR" altLang="en-US" sz="2400" dirty="0" err="1"/>
                <a:t>노후화된다</a:t>
              </a:r>
              <a:r>
                <a:rPr lang="en-US" altLang="ko-KR" sz="2400" dirty="0"/>
                <a:t>. </a:t>
              </a:r>
              <a:endParaRPr lang="en-US" altLang="ko-KR" sz="2400" dirty="0" smtClean="0"/>
            </a:p>
            <a:p>
              <a:endParaRPr lang="en-US" altLang="ko-KR" sz="2400" dirty="0" smtClean="0"/>
            </a:p>
            <a:p>
              <a:r>
                <a:rPr lang="ko-KR" altLang="en-US" sz="2400" dirty="0"/>
                <a:t>스포츠 시설 이용자는 시설 </a:t>
              </a:r>
              <a:r>
                <a:rPr lang="ko-KR" altLang="en-US" sz="2400" dirty="0" smtClean="0"/>
                <a:t>노후 </a:t>
              </a:r>
              <a:r>
                <a:rPr lang="ko-KR" altLang="en-US" sz="2400" dirty="0"/>
                <a:t>여부를 먼저 확인하는 습관을 </a:t>
              </a:r>
              <a:endParaRPr lang="en-US" altLang="ko-KR" sz="2400" dirty="0" smtClean="0"/>
            </a:p>
            <a:p>
              <a:r>
                <a:rPr lang="ko-KR" altLang="en-US" sz="2400" dirty="0" smtClean="0"/>
                <a:t>기르고</a:t>
              </a:r>
              <a:r>
                <a:rPr lang="en-US" altLang="ko-KR" sz="2400" dirty="0"/>
                <a:t>, </a:t>
              </a:r>
              <a:r>
                <a:rPr lang="ko-KR" altLang="en-US" sz="2400" dirty="0"/>
                <a:t>스포츠 시설 관리 주체는 </a:t>
              </a:r>
              <a:endParaRPr lang="en-US" altLang="ko-KR" sz="2400" dirty="0" smtClean="0"/>
            </a:p>
            <a:p>
              <a:r>
                <a:rPr lang="ko-KR" altLang="en-US" sz="2400" dirty="0" smtClean="0"/>
                <a:t>노후 </a:t>
              </a:r>
              <a:r>
                <a:rPr lang="ko-KR" altLang="en-US" sz="2400" dirty="0"/>
                <a:t>시설을 주기적으로 </a:t>
              </a:r>
              <a:r>
                <a:rPr lang="ko-KR" altLang="en-US" sz="2400" dirty="0" smtClean="0"/>
                <a:t>조사하고 </a:t>
              </a:r>
              <a:r>
                <a:rPr lang="ko-KR" altLang="en-US" sz="2400" dirty="0"/>
                <a:t>정비하여야 한다</a:t>
              </a:r>
              <a:r>
                <a:rPr lang="en-US" altLang="ko-KR" sz="2400" dirty="0"/>
                <a:t>. </a:t>
              </a:r>
              <a:endParaRPr lang="ko-KR" altLang="en-US" sz="2400" dirty="0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6922652" y="1213349"/>
              <a:ext cx="4846381" cy="4420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solidFill>
                    <a:schemeClr val="tx1"/>
                  </a:solidFill>
                </a:rPr>
                <a:t>함께 읽어 봅시다</a:t>
              </a:r>
              <a:r>
                <a:rPr lang="en-US" altLang="ko-KR" b="1" dirty="0" smtClean="0">
                  <a:solidFill>
                    <a:schemeClr val="tx1"/>
                  </a:solidFill>
                </a:rPr>
                <a:t>.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84594" y="1064685"/>
            <a:ext cx="3697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가</a:t>
            </a:r>
            <a:r>
              <a:rPr lang="en-US" altLang="ko-KR" sz="2800" b="1" dirty="0" smtClean="0"/>
              <a:t>. </a:t>
            </a:r>
            <a:r>
              <a:rPr lang="ko-KR" altLang="en-US" sz="2800" b="1" dirty="0" smtClean="0"/>
              <a:t>시설의 노후화</a:t>
            </a:r>
            <a:endParaRPr lang="ko-KR" altLang="en-US" sz="2800" b="1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939" y="1966225"/>
            <a:ext cx="2800350" cy="215265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0821" y="4497195"/>
            <a:ext cx="2790825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14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3. </a:t>
            </a:r>
            <a:r>
              <a:rPr lang="ko-KR" altLang="en-US" sz="3000" dirty="0">
                <a:solidFill>
                  <a:schemeClr val="tx1"/>
                </a:solidFill>
              </a:rPr>
              <a:t>시설과 관련된 스포츠 환경과 안전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435428" y="1454168"/>
            <a:ext cx="10900229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latin typeface="YDVYGOStd12"/>
              </a:rPr>
              <a:t>학교운동장의 특성에 따른 기온 차이</a:t>
            </a:r>
            <a:endParaRPr lang="en-US" altLang="ko-KR" sz="2800" b="1" dirty="0" smtClean="0">
              <a:latin typeface="YDVYGOStd12"/>
            </a:endParaRPr>
          </a:p>
          <a:p>
            <a:pPr algn="r"/>
            <a:r>
              <a:rPr lang="en-US" altLang="ko-KR" sz="2400" dirty="0" smtClean="0"/>
              <a:t>8</a:t>
            </a:r>
            <a:r>
              <a:rPr lang="ko-KR" altLang="en-US" sz="2400" dirty="0"/>
              <a:t>월 </a:t>
            </a:r>
            <a:r>
              <a:rPr lang="en-US" altLang="ko-KR" sz="2400" dirty="0"/>
              <a:t>14</a:t>
            </a:r>
            <a:r>
              <a:rPr lang="ko-KR" altLang="en-US" sz="2400" dirty="0"/>
              <a:t>일</a:t>
            </a:r>
            <a:r>
              <a:rPr lang="en-US" altLang="ko-KR" sz="2400" dirty="0"/>
              <a:t>(</a:t>
            </a:r>
            <a:r>
              <a:rPr lang="ko-KR" altLang="en-US" sz="2400" dirty="0"/>
              <a:t>오후 </a:t>
            </a:r>
            <a:r>
              <a:rPr lang="en-US" altLang="ko-KR" sz="2400" dirty="0"/>
              <a:t>1</a:t>
            </a:r>
            <a:r>
              <a:rPr lang="ko-KR" altLang="en-US" sz="2400" dirty="0"/>
              <a:t>시의 측정 결과 활용</a:t>
            </a:r>
            <a:r>
              <a:rPr lang="en-US" altLang="ko-KR" sz="2400" dirty="0" smtClean="0"/>
              <a:t>)</a:t>
            </a:r>
          </a:p>
          <a:p>
            <a:endParaRPr lang="en-US" altLang="ko-KR" sz="2400" dirty="0" smtClean="0">
              <a:solidFill>
                <a:srgbClr val="000000"/>
              </a:solidFill>
              <a:latin typeface="TZZGPG+YDVYGOStd13"/>
            </a:endParaRPr>
          </a:p>
          <a:p>
            <a:r>
              <a:rPr lang="ko-KR" altLang="en-US" sz="2400" dirty="0" smtClean="0">
                <a:solidFill>
                  <a:srgbClr val="000000"/>
                </a:solidFill>
                <a:latin typeface="TZZGPG+YDVYGOStd13"/>
              </a:rPr>
              <a:t>천연 </a:t>
            </a:r>
            <a:r>
              <a:rPr lang="ko-KR" altLang="en-US" sz="2400" dirty="0">
                <a:solidFill>
                  <a:srgbClr val="000000"/>
                </a:solidFill>
                <a:latin typeface="TZZGPG+YDVYGOStd13"/>
              </a:rPr>
              <a:t>잔디 운동장 </a:t>
            </a:r>
            <a:r>
              <a:rPr lang="en-US" altLang="ko-KR" sz="2400" dirty="0">
                <a:solidFill>
                  <a:srgbClr val="000000"/>
                </a:solidFill>
                <a:latin typeface="QNKGLN+YDVYGOStd12"/>
              </a:rPr>
              <a:t>34.3 / 37.5 </a:t>
            </a:r>
            <a:endParaRPr lang="en-US" altLang="ko-KR" sz="2400" dirty="0" smtClean="0">
              <a:solidFill>
                <a:srgbClr val="000000"/>
              </a:solidFill>
              <a:latin typeface="QNKGLN+YDVYGOStd12"/>
            </a:endParaRPr>
          </a:p>
          <a:p>
            <a:r>
              <a:rPr lang="ko-KR" altLang="en-US" sz="2400" dirty="0">
                <a:solidFill>
                  <a:srgbClr val="000000"/>
                </a:solidFill>
                <a:latin typeface="QNKGLN+YDVYGOStd12"/>
              </a:rPr>
              <a:t>온도 변화가 적고 잔디 자체가 </a:t>
            </a:r>
            <a:r>
              <a:rPr lang="ko-KR" altLang="en-US" sz="2400" dirty="0" smtClean="0">
                <a:solidFill>
                  <a:srgbClr val="000000"/>
                </a:solidFill>
                <a:latin typeface="QNKGLN+YDVYGOStd12"/>
              </a:rPr>
              <a:t>부드러워 </a:t>
            </a:r>
            <a:r>
              <a:rPr lang="ko-KR" altLang="en-US" sz="2400" dirty="0">
                <a:solidFill>
                  <a:srgbClr val="000000"/>
                </a:solidFill>
                <a:latin typeface="QNKGLN+YDVYGOStd12"/>
              </a:rPr>
              <a:t>다칠 위험이 </a:t>
            </a:r>
            <a:r>
              <a:rPr lang="ko-KR" altLang="en-US" sz="2400" dirty="0" smtClean="0">
                <a:solidFill>
                  <a:srgbClr val="000000"/>
                </a:solidFill>
                <a:latin typeface="QNKGLN+YDVYGOStd12"/>
              </a:rPr>
              <a:t>적지만 </a:t>
            </a:r>
            <a:r>
              <a:rPr lang="ko-KR" altLang="en-US" sz="2400" dirty="0">
                <a:solidFill>
                  <a:srgbClr val="000000"/>
                </a:solidFill>
                <a:latin typeface="QNKGLN+YDVYGOStd12"/>
              </a:rPr>
              <a:t>관리하기 힘들다</a:t>
            </a:r>
            <a:r>
              <a:rPr lang="en-US" altLang="ko-KR" sz="2400" dirty="0">
                <a:solidFill>
                  <a:srgbClr val="000000"/>
                </a:solidFill>
                <a:latin typeface="QNKGLN+YDVYGOStd12"/>
              </a:rPr>
              <a:t>. </a:t>
            </a:r>
            <a:r>
              <a:rPr lang="ko-KR" altLang="en-US" sz="2400" dirty="0">
                <a:solidFill>
                  <a:srgbClr val="000000"/>
                </a:solidFill>
                <a:latin typeface="TZZGPG+YDVYGOStd13"/>
              </a:rPr>
              <a:t>	</a:t>
            </a:r>
            <a:endParaRPr lang="en-US" altLang="ko-KR" sz="2400" dirty="0" smtClean="0">
              <a:solidFill>
                <a:srgbClr val="000000"/>
              </a:solidFill>
              <a:latin typeface="TZZGPG+YDVYGOStd13"/>
            </a:endParaRPr>
          </a:p>
          <a:p>
            <a:r>
              <a:rPr lang="ko-KR" altLang="en-US" sz="2400" dirty="0" smtClean="0">
                <a:solidFill>
                  <a:srgbClr val="000000"/>
                </a:solidFill>
                <a:latin typeface="TZZGPG+YDVYGOStd13"/>
              </a:rPr>
              <a:t>인조 </a:t>
            </a:r>
            <a:r>
              <a:rPr lang="ko-KR" altLang="en-US" sz="2400" dirty="0">
                <a:solidFill>
                  <a:srgbClr val="000000"/>
                </a:solidFill>
                <a:latin typeface="TZZGPG+YDVYGOStd13"/>
              </a:rPr>
              <a:t>잔디 운동장 </a:t>
            </a:r>
            <a:r>
              <a:rPr lang="en-US" altLang="ko-KR" sz="2400" dirty="0">
                <a:solidFill>
                  <a:srgbClr val="000000"/>
                </a:solidFill>
                <a:latin typeface="QNKGLN+YDVYGOStd12"/>
              </a:rPr>
              <a:t>37.4 / </a:t>
            </a:r>
            <a:r>
              <a:rPr lang="en-US" altLang="ko-KR" sz="2400" dirty="0" smtClean="0">
                <a:solidFill>
                  <a:srgbClr val="000000"/>
                </a:solidFill>
                <a:latin typeface="QNKGLN+YDVYGOStd12"/>
              </a:rPr>
              <a:t>69.1</a:t>
            </a:r>
          </a:p>
          <a:p>
            <a:r>
              <a:rPr lang="ko-KR" altLang="en-US" sz="2400" dirty="0">
                <a:solidFill>
                  <a:srgbClr val="000000"/>
                </a:solidFill>
                <a:latin typeface="QNKGLN+YDVYGOStd12"/>
              </a:rPr>
              <a:t>관리가 편하지만 온도 변화가 크고</a:t>
            </a:r>
            <a:r>
              <a:rPr lang="en-US" altLang="ko-KR" sz="2400" dirty="0">
                <a:solidFill>
                  <a:srgbClr val="000000"/>
                </a:solidFill>
                <a:latin typeface="QNKGLN+YDVYGOStd12"/>
              </a:rPr>
              <a:t>, </a:t>
            </a:r>
            <a:r>
              <a:rPr lang="ko-KR" altLang="en-US" sz="2400" dirty="0">
                <a:solidFill>
                  <a:srgbClr val="000000"/>
                </a:solidFill>
                <a:latin typeface="QNKGLN+YDVYGOStd12"/>
              </a:rPr>
              <a:t>넘어지거나 쓸리면 화상의 위험이 있다</a:t>
            </a:r>
            <a:r>
              <a:rPr lang="en-US" altLang="ko-KR" sz="2400" dirty="0">
                <a:solidFill>
                  <a:srgbClr val="000000"/>
                </a:solidFill>
                <a:latin typeface="QNKGLN+YDVYGOStd12"/>
              </a:rPr>
              <a:t>.</a:t>
            </a:r>
            <a:r>
              <a:rPr lang="en-US" altLang="ko-KR" sz="2400" dirty="0" smtClean="0">
                <a:solidFill>
                  <a:srgbClr val="000000"/>
                </a:solidFill>
                <a:latin typeface="QNKGLN+YDVYGOStd12"/>
              </a:rPr>
              <a:t> </a:t>
            </a:r>
            <a:r>
              <a:rPr lang="ko-KR" altLang="en-US" sz="2400" dirty="0">
                <a:solidFill>
                  <a:srgbClr val="000000"/>
                </a:solidFill>
                <a:latin typeface="TZZGPG+YDVYGOStd13"/>
              </a:rPr>
              <a:t>	</a:t>
            </a:r>
            <a:endParaRPr lang="en-US" altLang="ko-KR" sz="2400" dirty="0" smtClean="0">
              <a:solidFill>
                <a:srgbClr val="000000"/>
              </a:solidFill>
              <a:latin typeface="TZZGPG+YDVYGOStd13"/>
            </a:endParaRPr>
          </a:p>
          <a:p>
            <a:r>
              <a:rPr lang="ko-KR" altLang="en-US" sz="2400" dirty="0" smtClean="0">
                <a:solidFill>
                  <a:srgbClr val="000000"/>
                </a:solidFill>
                <a:latin typeface="TZZGPG+YDVYGOStd13"/>
              </a:rPr>
              <a:t>일반</a:t>
            </a:r>
            <a:r>
              <a:rPr lang="en-US" altLang="ko-KR" sz="2400" dirty="0">
                <a:solidFill>
                  <a:srgbClr val="000000"/>
                </a:solidFill>
                <a:latin typeface="TZZGPG+YDVYGOStd13"/>
              </a:rPr>
              <a:t>(</a:t>
            </a:r>
            <a:r>
              <a:rPr lang="ko-KR" altLang="en-US" sz="2400" dirty="0">
                <a:solidFill>
                  <a:srgbClr val="000000"/>
                </a:solidFill>
                <a:latin typeface="TZZGPG+YDVYGOStd13"/>
              </a:rPr>
              <a:t>흙</a:t>
            </a:r>
            <a:r>
              <a:rPr lang="en-US" altLang="ko-KR" sz="2400" dirty="0">
                <a:solidFill>
                  <a:srgbClr val="000000"/>
                </a:solidFill>
                <a:latin typeface="TZZGPG+YDVYGOStd13"/>
              </a:rPr>
              <a:t>) </a:t>
            </a:r>
            <a:r>
              <a:rPr lang="ko-KR" altLang="en-US" sz="2400" dirty="0">
                <a:solidFill>
                  <a:srgbClr val="000000"/>
                </a:solidFill>
                <a:latin typeface="TZZGPG+YDVYGOStd13"/>
              </a:rPr>
              <a:t>운동장 </a:t>
            </a:r>
            <a:r>
              <a:rPr lang="en-US" altLang="ko-KR" sz="2400" dirty="0">
                <a:solidFill>
                  <a:srgbClr val="000000"/>
                </a:solidFill>
                <a:latin typeface="QNKGLN+YDVYGOStd12"/>
              </a:rPr>
              <a:t>36.5 / 45.2 </a:t>
            </a:r>
            <a:endParaRPr lang="en-US" altLang="ko-KR" sz="2400" dirty="0" smtClean="0">
              <a:solidFill>
                <a:srgbClr val="000000"/>
              </a:solidFill>
              <a:latin typeface="QNKGLN+YDVYGOStd12"/>
            </a:endParaRPr>
          </a:p>
          <a:p>
            <a:r>
              <a:rPr lang="ko-KR" altLang="en-US" sz="2400" dirty="0">
                <a:solidFill>
                  <a:srgbClr val="000000"/>
                </a:solidFill>
                <a:latin typeface="QNKGLN+YDVYGOStd12"/>
              </a:rPr>
              <a:t>온도 변화가 적고 관리하기 수월하지 만 바람이 심한 날 흙 먼지가 날린다</a:t>
            </a:r>
            <a:r>
              <a:rPr lang="en-US" altLang="ko-KR" sz="2400" dirty="0">
                <a:solidFill>
                  <a:srgbClr val="000000"/>
                </a:solidFill>
                <a:latin typeface="QNKGLN+YDVYGOStd12"/>
              </a:rPr>
              <a:t>.</a:t>
            </a:r>
            <a:endParaRPr lang="ko-KR" altLang="en-US" sz="2400" dirty="0">
              <a:solidFill>
                <a:srgbClr val="000000"/>
              </a:solidFill>
              <a:latin typeface="TZZGPG+YDVYGOStd13"/>
            </a:endParaRPr>
          </a:p>
          <a:p>
            <a:r>
              <a:rPr lang="en-US" altLang="ko-KR" dirty="0">
                <a:solidFill>
                  <a:srgbClr val="000000"/>
                </a:solidFill>
                <a:latin typeface="QNKGLN+YDVYGOStd12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18197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3. </a:t>
            </a:r>
            <a:r>
              <a:rPr lang="ko-KR" altLang="en-US" sz="3000" dirty="0">
                <a:solidFill>
                  <a:schemeClr val="tx1"/>
                </a:solidFill>
              </a:rPr>
              <a:t>시설과 관련된 스포츠 환경과 안전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5152569" y="1966228"/>
            <a:ext cx="4874748" cy="3382086"/>
            <a:chOff x="609600" y="1213349"/>
            <a:chExt cx="11159433" cy="446164"/>
          </a:xfrm>
        </p:grpSpPr>
        <p:sp>
          <p:nvSpPr>
            <p:cNvPr id="11" name="직사각형 10"/>
            <p:cNvSpPr/>
            <p:nvPr/>
          </p:nvSpPr>
          <p:spPr>
            <a:xfrm>
              <a:off x="609600" y="1257555"/>
              <a:ext cx="11159433" cy="401958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r>
                <a:rPr lang="ko-KR" altLang="en-US" sz="2400" dirty="0"/>
                <a:t>스포츠 시설을 점검하지 </a:t>
              </a:r>
              <a:r>
                <a:rPr lang="ko-KR" altLang="en-US" sz="2400" dirty="0" err="1"/>
                <a:t>않으</a:t>
              </a:r>
              <a:r>
                <a:rPr lang="ko-KR" altLang="en-US" sz="2400" dirty="0"/>
                <a:t> 면 시설 불량이나 설비 하자 </a:t>
              </a:r>
              <a:r>
                <a:rPr lang="ko-KR" altLang="en-US" sz="2400" dirty="0" smtClean="0"/>
                <a:t>등으로 </a:t>
              </a:r>
              <a:r>
                <a:rPr lang="ko-KR" altLang="en-US" sz="2400" dirty="0"/>
                <a:t>경기 참여자와 관람자들의 </a:t>
              </a:r>
              <a:r>
                <a:rPr lang="ko-KR" altLang="en-US" sz="2400" dirty="0" smtClean="0"/>
                <a:t>안전이 </a:t>
              </a:r>
              <a:r>
                <a:rPr lang="ko-KR" altLang="en-US" sz="2400" dirty="0"/>
                <a:t>위협받는다</a:t>
              </a:r>
              <a:r>
                <a:rPr lang="en-US" altLang="ko-KR" sz="2400" dirty="0"/>
                <a:t>. </a:t>
              </a:r>
              <a:endParaRPr lang="en-US" altLang="ko-KR" sz="2400" dirty="0" smtClean="0"/>
            </a:p>
            <a:p>
              <a:r>
                <a:rPr lang="ko-KR" altLang="en-US" sz="2400" dirty="0" smtClean="0"/>
                <a:t>스포츠 </a:t>
              </a:r>
              <a:r>
                <a:rPr lang="ko-KR" altLang="en-US" sz="2400" dirty="0"/>
                <a:t>시설 관리 주체는 </a:t>
              </a:r>
              <a:r>
                <a:rPr lang="ko-KR" altLang="en-US" sz="2400" dirty="0" smtClean="0"/>
                <a:t>시설을 </a:t>
              </a:r>
              <a:r>
                <a:rPr lang="ko-KR" altLang="en-US" sz="2400" dirty="0"/>
                <a:t>사전에 점검하고 스포츠 시설 안전과 관련된 법 규정을 철저히 준수한다</a:t>
              </a:r>
              <a:r>
                <a:rPr lang="en-US" altLang="ko-KR" sz="2400" dirty="0"/>
                <a:t>. </a:t>
              </a:r>
              <a:endParaRPr lang="ko-KR" altLang="en-US" sz="3200" dirty="0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6922652" y="1213349"/>
              <a:ext cx="4846381" cy="4420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solidFill>
                    <a:schemeClr val="tx1"/>
                  </a:solidFill>
                </a:rPr>
                <a:t>함께 읽어 봅시다</a:t>
              </a:r>
              <a:r>
                <a:rPr lang="en-US" altLang="ko-KR" b="1" dirty="0" smtClean="0">
                  <a:solidFill>
                    <a:schemeClr val="tx1"/>
                  </a:solidFill>
                </a:rPr>
                <a:t>.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84594" y="1064685"/>
            <a:ext cx="3697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나</a:t>
            </a:r>
            <a:r>
              <a:rPr lang="en-US" altLang="ko-KR" sz="2800" b="1" dirty="0" smtClean="0"/>
              <a:t>. </a:t>
            </a:r>
            <a:r>
              <a:rPr lang="ko-KR" altLang="en-US" sz="2800" b="1" dirty="0" smtClean="0"/>
              <a:t>시설 점검 미흡</a:t>
            </a:r>
            <a:endParaRPr lang="en-US" altLang="ko-KR" sz="2800" b="1" dirty="0" smtClean="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415" y="1806213"/>
            <a:ext cx="3165478" cy="230505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777" y="4295801"/>
            <a:ext cx="325111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67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3. </a:t>
            </a:r>
            <a:r>
              <a:rPr lang="ko-KR" altLang="en-US" sz="3000" dirty="0">
                <a:solidFill>
                  <a:schemeClr val="tx1"/>
                </a:solidFill>
              </a:rPr>
              <a:t>시설과 관련된 스포츠 환경과 안전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595085" y="1214067"/>
            <a:ext cx="10580915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>
                <a:latin typeface="YDVYGOStd12"/>
              </a:rPr>
              <a:t>경주 </a:t>
            </a:r>
            <a:r>
              <a:rPr lang="ko-KR" altLang="en-US" sz="2800" b="1" dirty="0" err="1">
                <a:latin typeface="YDVYGOStd12"/>
              </a:rPr>
              <a:t>마우나오션</a:t>
            </a:r>
            <a:r>
              <a:rPr lang="ko-KR" altLang="en-US" sz="2800" b="1" dirty="0">
                <a:latin typeface="YDVYGOStd12"/>
              </a:rPr>
              <a:t> 리조트 붕괴 </a:t>
            </a:r>
            <a:r>
              <a:rPr lang="ko-KR" altLang="en-US" sz="2800" b="1" dirty="0" smtClean="0">
                <a:latin typeface="YDVYGOStd12"/>
              </a:rPr>
              <a:t>사고</a:t>
            </a:r>
            <a:r>
              <a:rPr lang="en-US" altLang="ko-KR" sz="2800" b="1" dirty="0" smtClean="0">
                <a:latin typeface="YDVYGOStd12"/>
              </a:rPr>
              <a:t>(2014</a:t>
            </a:r>
            <a:r>
              <a:rPr lang="ko-KR" altLang="en-US" sz="2800" b="1" dirty="0" smtClean="0">
                <a:latin typeface="YDVYGOStd12"/>
              </a:rPr>
              <a:t>년 </a:t>
            </a:r>
            <a:r>
              <a:rPr lang="en-US" altLang="ko-KR" sz="2800" b="1" dirty="0" smtClean="0">
                <a:latin typeface="YDVYGOStd12"/>
              </a:rPr>
              <a:t>2</a:t>
            </a:r>
            <a:r>
              <a:rPr lang="ko-KR" altLang="en-US" sz="2800" b="1" dirty="0" smtClean="0">
                <a:latin typeface="YDVYGOStd12"/>
              </a:rPr>
              <a:t>월 </a:t>
            </a:r>
            <a:r>
              <a:rPr lang="en-US" altLang="ko-KR" sz="2800" b="1" dirty="0" smtClean="0">
                <a:latin typeface="YDVYGOStd12"/>
              </a:rPr>
              <a:t>17</a:t>
            </a:r>
            <a:r>
              <a:rPr lang="ko-KR" altLang="en-US" sz="2800" b="1" dirty="0" smtClean="0">
                <a:latin typeface="YDVYGOStd12"/>
              </a:rPr>
              <a:t>일</a:t>
            </a:r>
            <a:r>
              <a:rPr lang="en-US" altLang="ko-KR" sz="2800" b="1" dirty="0" smtClean="0">
                <a:latin typeface="YDVYGOStd12"/>
              </a:rPr>
              <a:t>)</a:t>
            </a:r>
          </a:p>
          <a:p>
            <a:endParaRPr lang="en-US" altLang="ko-KR" b="1" dirty="0">
              <a:latin typeface="YDVYGOStd12"/>
            </a:endParaRPr>
          </a:p>
          <a:p>
            <a:r>
              <a:rPr lang="ko-KR" altLang="en-US" sz="2400" b="1" dirty="0" smtClean="0">
                <a:latin typeface="YDVYGOStd12"/>
              </a:rPr>
              <a:t> </a:t>
            </a:r>
            <a:r>
              <a:rPr lang="ko-KR" altLang="en-US" sz="2400" dirty="0">
                <a:latin typeface="YDVYGOStd12"/>
              </a:rPr>
              <a:t>체육관에서 신입생 환영회 행사를 하던 부산 외국어 </a:t>
            </a:r>
            <a:r>
              <a:rPr lang="ko-KR" altLang="en-US" sz="2400" dirty="0" smtClean="0">
                <a:latin typeface="YDVYGOStd12"/>
              </a:rPr>
              <a:t>대학교 </a:t>
            </a:r>
            <a:r>
              <a:rPr lang="ko-KR" altLang="en-US" sz="2400" dirty="0">
                <a:latin typeface="YDVYGOStd12"/>
              </a:rPr>
              <a:t>학생 </a:t>
            </a:r>
            <a:r>
              <a:rPr lang="en-US" altLang="ko-KR" sz="2400" dirty="0">
                <a:latin typeface="YDVYGOStd12"/>
              </a:rPr>
              <a:t>9</a:t>
            </a:r>
            <a:r>
              <a:rPr lang="ko-KR" altLang="en-US" sz="2400" dirty="0">
                <a:latin typeface="YDVYGOStd12"/>
              </a:rPr>
              <a:t>명과 이벤트 업체 직원 </a:t>
            </a:r>
            <a:r>
              <a:rPr lang="en-US" altLang="ko-KR" sz="2400" dirty="0">
                <a:latin typeface="YDVYGOStd12"/>
              </a:rPr>
              <a:t>1</a:t>
            </a:r>
            <a:r>
              <a:rPr lang="ko-KR" altLang="en-US" sz="2400" dirty="0">
                <a:latin typeface="YDVYGOStd12"/>
              </a:rPr>
              <a:t>명 등을 포함하여 총 </a:t>
            </a:r>
            <a:r>
              <a:rPr lang="en-US" altLang="ko-KR" sz="2400" dirty="0">
                <a:latin typeface="YDVYGOStd12"/>
              </a:rPr>
              <a:t>10</a:t>
            </a:r>
            <a:r>
              <a:rPr lang="ko-KR" altLang="en-US" sz="2400" dirty="0">
                <a:latin typeface="YDVYGOStd12"/>
              </a:rPr>
              <a:t>명이 </a:t>
            </a:r>
            <a:r>
              <a:rPr lang="ko-KR" altLang="en-US" sz="2400" dirty="0" smtClean="0">
                <a:latin typeface="YDVYGOStd12"/>
              </a:rPr>
              <a:t>사망</a:t>
            </a:r>
            <a:r>
              <a:rPr lang="en-US" altLang="ko-KR" sz="2400" dirty="0" smtClean="0">
                <a:latin typeface="YDVYGOStd12"/>
              </a:rPr>
              <a:t>, 124</a:t>
            </a:r>
            <a:r>
              <a:rPr lang="ko-KR" altLang="en-US" sz="2400" dirty="0" smtClean="0">
                <a:latin typeface="YDVYGOStd12"/>
              </a:rPr>
              <a:t>명이 부상을 당한 </a:t>
            </a:r>
            <a:r>
              <a:rPr lang="ko-KR" altLang="en-US" sz="2400" dirty="0">
                <a:latin typeface="YDVYGOStd12"/>
              </a:rPr>
              <a:t>사고이다</a:t>
            </a:r>
            <a:r>
              <a:rPr lang="en-US" altLang="ko-KR" sz="2400" dirty="0" smtClean="0">
                <a:latin typeface="YDVYGOStd12"/>
              </a:rPr>
              <a:t>. </a:t>
            </a:r>
          </a:p>
          <a:p>
            <a:r>
              <a:rPr lang="en-US" altLang="ko-KR" sz="2400" dirty="0">
                <a:latin typeface="YDVYGOStd12"/>
              </a:rPr>
              <a:t> </a:t>
            </a:r>
            <a:r>
              <a:rPr lang="ko-KR" altLang="en-US" sz="2400" dirty="0" smtClean="0">
                <a:latin typeface="YDVYGOStd12"/>
              </a:rPr>
              <a:t>전문가는 </a:t>
            </a:r>
            <a:r>
              <a:rPr lang="ko-KR" altLang="en-US" sz="2400" dirty="0">
                <a:latin typeface="YDVYGOStd12"/>
              </a:rPr>
              <a:t>리조트가 설계도대로 지어졌다면 폭설을 버텼을 가능성이 크다고 보았다</a:t>
            </a:r>
            <a:r>
              <a:rPr lang="en-US" altLang="ko-KR" sz="2400" dirty="0">
                <a:latin typeface="YDVYGOStd12"/>
              </a:rPr>
              <a:t>. </a:t>
            </a:r>
            <a:r>
              <a:rPr lang="ko-KR" altLang="en-US" sz="2400" dirty="0">
                <a:latin typeface="YDVYGOStd12"/>
              </a:rPr>
              <a:t>이 </a:t>
            </a:r>
            <a:r>
              <a:rPr lang="ko-KR" altLang="en-US" sz="2400" dirty="0" smtClean="0">
                <a:latin typeface="YDVYGOStd12"/>
              </a:rPr>
              <a:t>사건은 자연재해이면서 </a:t>
            </a:r>
            <a:r>
              <a:rPr lang="ko-KR" altLang="en-US" sz="2400" dirty="0">
                <a:latin typeface="YDVYGOStd12"/>
              </a:rPr>
              <a:t>인재</a:t>
            </a:r>
            <a:r>
              <a:rPr lang="en-US" altLang="ko-KR" sz="2400" dirty="0">
                <a:latin typeface="YDVYGOStd12"/>
              </a:rPr>
              <a:t>(</a:t>
            </a:r>
            <a:r>
              <a:rPr lang="ko-KR" altLang="en-US" sz="2400" dirty="0">
                <a:latin typeface="YDVYGOStd12"/>
              </a:rPr>
              <a:t>人災</a:t>
            </a:r>
            <a:r>
              <a:rPr lang="en-US" altLang="ko-KR" sz="2400" dirty="0">
                <a:latin typeface="YDVYGOStd12"/>
              </a:rPr>
              <a:t>)</a:t>
            </a:r>
            <a:r>
              <a:rPr lang="ko-KR" altLang="en-US" sz="2400" dirty="0">
                <a:latin typeface="YDVYGOStd12"/>
              </a:rPr>
              <a:t>로서 건축물과 시설물 유지</a:t>
            </a:r>
            <a:r>
              <a:rPr lang="en-US" altLang="ko-KR" sz="2400" dirty="0">
                <a:latin typeface="YDVYGOStd12"/>
              </a:rPr>
              <a:t>·</a:t>
            </a:r>
            <a:r>
              <a:rPr lang="ko-KR" altLang="en-US" sz="2400" dirty="0">
                <a:latin typeface="YDVYGOStd12"/>
              </a:rPr>
              <a:t>관리를 정기적으로 해야 할 뿐만 아니라 </a:t>
            </a:r>
            <a:r>
              <a:rPr lang="ko-KR" altLang="en-US" sz="2400" dirty="0" smtClean="0">
                <a:latin typeface="YDVYGOStd12"/>
              </a:rPr>
              <a:t>체육관 </a:t>
            </a:r>
            <a:r>
              <a:rPr lang="ko-KR" altLang="en-US" sz="2400" dirty="0">
                <a:latin typeface="YDVYGOStd12"/>
              </a:rPr>
              <a:t>안전 점검을 주기적으로 철저하게 하는 것이 얼마나 중요한지를 보여 주고 있다</a:t>
            </a:r>
            <a:r>
              <a:rPr lang="en-US" altLang="ko-KR" sz="2400" dirty="0">
                <a:latin typeface="YDVYGOStd12"/>
              </a:rPr>
              <a:t>.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5507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3. </a:t>
            </a:r>
            <a:r>
              <a:rPr lang="ko-KR" altLang="en-US" sz="3000" dirty="0">
                <a:solidFill>
                  <a:schemeClr val="tx1"/>
                </a:solidFill>
              </a:rPr>
              <a:t>시설과 관련된 스포츠 환경과 안전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5348512" y="2181928"/>
            <a:ext cx="4874748" cy="3012754"/>
            <a:chOff x="609600" y="1213349"/>
            <a:chExt cx="11159433" cy="397442"/>
          </a:xfrm>
        </p:grpSpPr>
        <p:sp>
          <p:nvSpPr>
            <p:cNvPr id="11" name="직사각형 10"/>
            <p:cNvSpPr/>
            <p:nvPr/>
          </p:nvSpPr>
          <p:spPr>
            <a:xfrm>
              <a:off x="609600" y="1257555"/>
              <a:ext cx="11159433" cy="353236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r>
                <a:rPr lang="ko-KR" altLang="en-US" sz="2400" dirty="0"/>
                <a:t>스포츠 시설에서 경기 참여자 및 관람자를 위한 안전시설이 </a:t>
              </a:r>
              <a:r>
                <a:rPr lang="ko-KR" altLang="en-US" sz="2400" dirty="0" smtClean="0"/>
                <a:t>충분히 </a:t>
              </a:r>
              <a:r>
                <a:rPr lang="ko-KR" altLang="en-US" sz="2400" dirty="0"/>
                <a:t>갖추어져 있지 않을 때 </a:t>
              </a:r>
              <a:r>
                <a:rPr lang="ko-KR" altLang="en-US" sz="2400" dirty="0" smtClean="0"/>
                <a:t>사고가 </a:t>
              </a:r>
              <a:r>
                <a:rPr lang="ko-KR" altLang="en-US" sz="2400" dirty="0"/>
                <a:t>발생하기 쉽다</a:t>
              </a:r>
              <a:r>
                <a:rPr lang="en-US" altLang="ko-KR" sz="2400" dirty="0"/>
                <a:t>. </a:t>
              </a:r>
              <a:endParaRPr lang="en-US" altLang="ko-KR" sz="2400" dirty="0" smtClean="0"/>
            </a:p>
            <a:p>
              <a:r>
                <a:rPr lang="ko-KR" altLang="en-US" sz="2400" dirty="0"/>
                <a:t>스포츠 종목에 따라 필요한 </a:t>
              </a:r>
              <a:r>
                <a:rPr lang="ko-KR" altLang="en-US" sz="2400" dirty="0" smtClean="0"/>
                <a:t>안전시설을 </a:t>
              </a:r>
              <a:r>
                <a:rPr lang="ko-KR" altLang="en-US" sz="2400" dirty="0"/>
                <a:t>설치하여 안전한 </a:t>
              </a:r>
              <a:r>
                <a:rPr lang="ko-KR" altLang="en-US" sz="2400" dirty="0" smtClean="0"/>
                <a:t>스포츠 </a:t>
              </a:r>
              <a:r>
                <a:rPr lang="ko-KR" altLang="en-US" sz="2400" dirty="0"/>
                <a:t>환경을 조성해야 한다</a:t>
              </a:r>
              <a:r>
                <a:rPr lang="en-US" altLang="ko-KR" sz="2400" dirty="0"/>
                <a:t>. </a:t>
              </a:r>
              <a:endParaRPr lang="ko-KR" altLang="en-US" sz="2400" dirty="0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6922652" y="1213349"/>
              <a:ext cx="4846381" cy="4420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solidFill>
                    <a:schemeClr val="tx1"/>
                  </a:solidFill>
                </a:rPr>
                <a:t>함께 읽어 봅시다</a:t>
              </a:r>
              <a:r>
                <a:rPr lang="en-US" altLang="ko-KR" b="1" dirty="0" smtClean="0">
                  <a:solidFill>
                    <a:schemeClr val="tx1"/>
                  </a:solidFill>
                </a:rPr>
                <a:t>.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84593" y="1064685"/>
            <a:ext cx="4026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다</a:t>
            </a:r>
            <a:r>
              <a:rPr lang="en-US" altLang="ko-KR" sz="2800" b="1" dirty="0" smtClean="0"/>
              <a:t>. </a:t>
            </a:r>
            <a:r>
              <a:rPr lang="ko-KR" altLang="en-US" sz="2800" b="1" dirty="0" smtClean="0"/>
              <a:t>안전시설 설비 부족</a:t>
            </a:r>
            <a:endParaRPr lang="en-US" altLang="ko-KR" sz="2800" b="1" dirty="0" smtClean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0821" y="1966225"/>
            <a:ext cx="3026048" cy="2167446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0821" y="4194150"/>
            <a:ext cx="299085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54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0522857" cy="689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04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8" y="200590"/>
            <a:ext cx="3352391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3000" dirty="0" smtClean="0">
                <a:solidFill>
                  <a:schemeClr val="tx1"/>
                </a:solidFill>
              </a:rPr>
              <a:t>오늘의 학습 목표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422775" y="1410788"/>
            <a:ext cx="11454063" cy="3567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lt1"/>
                </a:solidFill>
                <a:latin typeface="+mn-lt"/>
                <a:ea typeface="+mn-e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algn="just">
              <a:lnSpc>
                <a:spcPct val="150000"/>
              </a:lnSpc>
              <a:defRPr/>
            </a:pPr>
            <a:r>
              <a:rPr lang="ko-KR" altLang="en-US" sz="2800" b="1" spc="-150" dirty="0" smtClean="0">
                <a:solidFill>
                  <a:schemeClr val="tx1"/>
                </a:solidFill>
              </a:rPr>
              <a:t>스포츠 안전에 영향을 미치는 환경적 요소</a:t>
            </a:r>
            <a:r>
              <a:rPr lang="en-US" altLang="ko-KR" sz="2800" b="1" spc="-150" dirty="0" smtClean="0">
                <a:solidFill>
                  <a:schemeClr val="tx1"/>
                </a:solidFill>
              </a:rPr>
              <a:t>(</a:t>
            </a:r>
            <a:r>
              <a:rPr lang="ko-KR" altLang="en-US" sz="2800" b="1" spc="-150" dirty="0" smtClean="0">
                <a:solidFill>
                  <a:schemeClr val="tx1"/>
                </a:solidFill>
              </a:rPr>
              <a:t>기후</a:t>
            </a:r>
            <a:r>
              <a:rPr lang="en-US" altLang="ko-KR" sz="2800" b="1" spc="-150" dirty="0" smtClean="0">
                <a:solidFill>
                  <a:schemeClr val="tx1"/>
                </a:solidFill>
              </a:rPr>
              <a:t>, </a:t>
            </a:r>
            <a:r>
              <a:rPr lang="ko-KR" altLang="en-US" sz="2800" b="1" spc="-150" dirty="0" smtClean="0">
                <a:solidFill>
                  <a:schemeClr val="tx1"/>
                </a:solidFill>
              </a:rPr>
              <a:t>시설</a:t>
            </a:r>
            <a:r>
              <a:rPr lang="en-US" altLang="ko-KR" sz="2800" b="1" spc="-150" dirty="0" smtClean="0">
                <a:solidFill>
                  <a:schemeClr val="tx1"/>
                </a:solidFill>
              </a:rPr>
              <a:t>, </a:t>
            </a:r>
            <a:r>
              <a:rPr lang="ko-KR" altLang="en-US" sz="2800" b="1" spc="-150" dirty="0" smtClean="0">
                <a:solidFill>
                  <a:schemeClr val="tx1"/>
                </a:solidFill>
              </a:rPr>
              <a:t>장비 등</a:t>
            </a:r>
            <a:r>
              <a:rPr lang="en-US" altLang="ko-KR" sz="2800" b="1" spc="-150" dirty="0" smtClean="0">
                <a:solidFill>
                  <a:schemeClr val="tx1"/>
                </a:solidFill>
              </a:rPr>
              <a:t>)</a:t>
            </a:r>
            <a:r>
              <a:rPr lang="ko-KR" altLang="en-US" sz="2800" b="1" spc="-150" dirty="0" smtClean="0">
                <a:solidFill>
                  <a:schemeClr val="tx1"/>
                </a:solidFill>
              </a:rPr>
              <a:t>를 조사하고 분석하여 스포츠  활동에 적용할 수 있다</a:t>
            </a:r>
            <a:r>
              <a:rPr lang="en-US" altLang="ko-KR" sz="2800" b="1" spc="-150" dirty="0" smtClean="0">
                <a:solidFill>
                  <a:schemeClr val="tx1"/>
                </a:solidFill>
              </a:rPr>
              <a:t>. </a:t>
            </a:r>
          </a:p>
          <a:p>
            <a:pPr algn="just">
              <a:lnSpc>
                <a:spcPct val="150000"/>
              </a:lnSpc>
              <a:defRPr/>
            </a:pPr>
            <a:endParaRPr lang="en-US" altLang="ko-KR" sz="2800" b="1" spc="-1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69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시설과 관련된 스포츠 </a:t>
            </a:r>
            <a:r>
              <a:rPr lang="ko-KR" altLang="en-US" sz="3000" dirty="0">
                <a:solidFill>
                  <a:schemeClr val="tx1"/>
                </a:solidFill>
              </a:rPr>
              <a:t>환경과 안전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037" y="1714046"/>
            <a:ext cx="3390900" cy="255270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6758" y="1714046"/>
            <a:ext cx="3294895" cy="2552700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824" y="1714046"/>
            <a:ext cx="3140372" cy="25527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920038" y="4786427"/>
            <a:ext cx="957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기후</a:t>
            </a:r>
            <a:endParaRPr lang="en-US" altLang="ko-KR" sz="2800" b="1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5535233" y="4786427"/>
            <a:ext cx="957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시설</a:t>
            </a:r>
            <a:endParaRPr lang="ko-KR" altLang="en-US" sz="2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9158515" y="4786427"/>
            <a:ext cx="957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장비</a:t>
            </a:r>
            <a:endParaRPr lang="ko-KR" altLang="en-US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828824" y="5538689"/>
            <a:ext cx="3322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황사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태풍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우박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낙뢰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강풍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폭염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한파</a:t>
            </a:r>
            <a:endParaRPr lang="en-US" altLang="ko-KR" sz="2400" b="1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4619775" y="5538689"/>
            <a:ext cx="3322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시설의 노후화</a:t>
            </a:r>
            <a:endParaRPr lang="en-US" altLang="ko-KR" sz="2400" b="1" dirty="0" smtClean="0"/>
          </a:p>
          <a:p>
            <a:r>
              <a:rPr lang="ko-KR" altLang="en-US" sz="2400" b="1" dirty="0" smtClean="0"/>
              <a:t>시설 점검 미흡</a:t>
            </a:r>
            <a:endParaRPr lang="en-US" altLang="ko-KR" sz="2400" b="1" dirty="0" smtClean="0"/>
          </a:p>
          <a:p>
            <a:r>
              <a:rPr lang="ko-KR" altLang="en-US" sz="2400" b="1" dirty="0" smtClean="0"/>
              <a:t>안전시설 설비 부족</a:t>
            </a:r>
            <a:endParaRPr lang="en-US" altLang="ko-KR" sz="2400" b="1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7942037" y="5547435"/>
            <a:ext cx="3820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보호장비 미착용</a:t>
            </a:r>
            <a:endParaRPr lang="en-US" altLang="ko-KR" sz="2400" b="1" dirty="0" smtClean="0"/>
          </a:p>
          <a:p>
            <a:r>
              <a:rPr lang="ko-KR" altLang="en-US" sz="2400" b="1" dirty="0" smtClean="0"/>
              <a:t>장비 관리 소홀</a:t>
            </a:r>
            <a:endParaRPr lang="en-US" altLang="ko-KR" sz="2400" b="1" dirty="0"/>
          </a:p>
          <a:p>
            <a:r>
              <a:rPr lang="ko-KR" altLang="en-US" sz="2400" b="1" dirty="0" smtClean="0"/>
              <a:t>보호 장비 착용 인식 부족</a:t>
            </a:r>
            <a:endParaRPr lang="en-US" altLang="ko-KR" sz="2400" b="1" dirty="0" smtClean="0"/>
          </a:p>
        </p:txBody>
      </p:sp>
      <p:sp>
        <p:nvSpPr>
          <p:cNvPr id="19" name="직사각형 18"/>
          <p:cNvSpPr/>
          <p:nvPr/>
        </p:nvSpPr>
        <p:spPr>
          <a:xfrm>
            <a:off x="7830457" y="1603829"/>
            <a:ext cx="3769360" cy="52541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52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4. </a:t>
            </a:r>
            <a:r>
              <a:rPr lang="ko-KR" altLang="en-US" sz="3000" dirty="0">
                <a:solidFill>
                  <a:schemeClr val="tx1"/>
                </a:solidFill>
              </a:rPr>
              <a:t>장비와 관련된 스포츠 환경과 안전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5348511" y="2181929"/>
            <a:ext cx="5297717" cy="3382085"/>
            <a:chOff x="609600" y="1213349"/>
            <a:chExt cx="11159433" cy="446164"/>
          </a:xfrm>
        </p:grpSpPr>
        <p:sp>
          <p:nvSpPr>
            <p:cNvPr id="11" name="직사각형 10"/>
            <p:cNvSpPr/>
            <p:nvPr/>
          </p:nvSpPr>
          <p:spPr>
            <a:xfrm>
              <a:off x="609600" y="1257555"/>
              <a:ext cx="11159433" cy="401958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r>
                <a:rPr lang="ko-KR" altLang="en-US" sz="2400" dirty="0"/>
                <a:t>보호 장비 미착용 시 상대 선수 또는 지면</a:t>
              </a:r>
              <a:r>
                <a:rPr lang="en-US" altLang="ko-KR" sz="2400" dirty="0"/>
                <a:t>·</a:t>
              </a:r>
              <a:r>
                <a:rPr lang="ko-KR" altLang="en-US" sz="2400" dirty="0"/>
                <a:t>시설물과의 충돌 </a:t>
              </a:r>
              <a:r>
                <a:rPr lang="ko-KR" altLang="en-US" sz="2400" dirty="0" smtClean="0"/>
                <a:t>등으로 </a:t>
              </a:r>
              <a:r>
                <a:rPr lang="ko-KR" altLang="en-US" sz="2400" dirty="0"/>
                <a:t>부상을 입기 쉽다</a:t>
              </a:r>
              <a:r>
                <a:rPr lang="en-US" altLang="ko-KR" sz="2400" dirty="0"/>
                <a:t>. </a:t>
              </a:r>
              <a:endParaRPr lang="en-US" altLang="ko-KR" sz="2400" dirty="0" smtClean="0"/>
            </a:p>
            <a:p>
              <a:r>
                <a:rPr lang="ko-KR" altLang="en-US" sz="2400" dirty="0" smtClean="0"/>
                <a:t>보호 </a:t>
              </a:r>
              <a:r>
                <a:rPr lang="ko-KR" altLang="en-US" sz="2400" dirty="0"/>
                <a:t>장비는 경기 참여자의 안전 사고를 예방하고 사고로 인한 </a:t>
              </a:r>
              <a:r>
                <a:rPr lang="ko-KR" altLang="en-US" sz="2400" dirty="0" smtClean="0"/>
                <a:t>부상을 </a:t>
              </a:r>
              <a:r>
                <a:rPr lang="ko-KR" altLang="en-US" sz="2400" dirty="0"/>
                <a:t>최소화해 주므로 보호 </a:t>
              </a:r>
              <a:r>
                <a:rPr lang="ko-KR" altLang="en-US" sz="2400" dirty="0" smtClean="0"/>
                <a:t>장비를 </a:t>
              </a:r>
              <a:r>
                <a:rPr lang="ko-KR" altLang="en-US" sz="2400" dirty="0"/>
                <a:t>착용한 뒤에 스포츠 활동을 한다</a:t>
              </a:r>
              <a:r>
                <a:rPr lang="en-US" altLang="ko-KR" sz="2400" dirty="0"/>
                <a:t>. </a:t>
              </a:r>
              <a:endParaRPr lang="ko-KR" altLang="en-US" sz="3200" dirty="0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6922652" y="1213349"/>
              <a:ext cx="4846381" cy="4420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solidFill>
                    <a:schemeClr val="tx1"/>
                  </a:solidFill>
                </a:rPr>
                <a:t>함께 읽어 봅시다</a:t>
              </a:r>
              <a:r>
                <a:rPr lang="en-US" altLang="ko-KR" b="1" dirty="0" smtClean="0">
                  <a:solidFill>
                    <a:schemeClr val="tx1"/>
                  </a:solidFill>
                </a:rPr>
                <a:t>.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84593" y="1064685"/>
            <a:ext cx="4026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가</a:t>
            </a:r>
            <a:r>
              <a:rPr lang="en-US" altLang="ko-KR" sz="2800" b="1" dirty="0" smtClean="0"/>
              <a:t>. </a:t>
            </a:r>
            <a:r>
              <a:rPr lang="ko-KR" altLang="en-US" sz="2800" b="1" dirty="0" smtClean="0"/>
              <a:t>보호장비 미착용</a:t>
            </a:r>
            <a:endParaRPr lang="en-US" altLang="ko-KR" sz="2800" b="1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618" y="1730012"/>
            <a:ext cx="3219450" cy="2345599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618" y="4187462"/>
            <a:ext cx="3219450" cy="23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10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354558" y="215105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 smtClean="0">
                <a:solidFill>
                  <a:schemeClr val="tx1"/>
                </a:solidFill>
              </a:rPr>
              <a:t>4. </a:t>
            </a:r>
            <a:r>
              <a:rPr lang="ko-KR" altLang="en-US" sz="3000" dirty="0" smtClean="0">
                <a:solidFill>
                  <a:schemeClr val="tx1"/>
                </a:solidFill>
              </a:rPr>
              <a:t>자연환경에 의한 스포츠 안전사고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467432"/>
            <a:ext cx="8917205" cy="3474130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252958" y="5260876"/>
            <a:ext cx="116342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>
                <a:latin typeface="YDVYMjOStd12"/>
              </a:rPr>
              <a:t>경기 중 발생할 수 있는 부상을 대비하기 위하여 다양한 보호 장비가 </a:t>
            </a:r>
            <a:r>
              <a:rPr lang="ko-KR" altLang="en-US" sz="2400" dirty="0" smtClean="0">
                <a:latin typeface="YDVYMjOStd12"/>
              </a:rPr>
              <a:t>사용된다</a:t>
            </a:r>
            <a:r>
              <a:rPr lang="en-US" altLang="ko-KR" sz="2400" dirty="0">
                <a:latin typeface="YDVYMjOStd12"/>
              </a:rPr>
              <a:t>. </a:t>
            </a:r>
            <a:r>
              <a:rPr lang="ko-KR" altLang="en-US" sz="2400" dirty="0">
                <a:latin typeface="YDVYMjOStd12"/>
              </a:rPr>
              <a:t>근육과 관절을 보호하는 보호대부터 외부의 물리적인 충격에 대비하는 </a:t>
            </a:r>
            <a:r>
              <a:rPr lang="ko-KR" altLang="en-US" sz="2400" dirty="0" err="1" smtClean="0">
                <a:latin typeface="YDVYMjOStd12"/>
              </a:rPr>
              <a:t>보호장비의</a:t>
            </a:r>
            <a:r>
              <a:rPr lang="ko-KR" altLang="en-US" sz="2400" dirty="0" smtClean="0">
                <a:latin typeface="YDVYMjOStd12"/>
              </a:rPr>
              <a:t> </a:t>
            </a:r>
            <a:r>
              <a:rPr lang="ko-KR" altLang="en-US" sz="2400" dirty="0">
                <a:latin typeface="YDVYMjOStd12"/>
              </a:rPr>
              <a:t>착용은 부상을 예방하는 데 효과적이며 심리적인 안정감을 줄 수 있다</a:t>
            </a:r>
            <a:r>
              <a:rPr lang="en-US" altLang="ko-KR" sz="2400" dirty="0">
                <a:latin typeface="YDVYMjOStd12"/>
              </a:rPr>
              <a:t>.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31132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4. </a:t>
            </a:r>
            <a:r>
              <a:rPr lang="ko-KR" altLang="en-US" sz="3000" dirty="0">
                <a:solidFill>
                  <a:schemeClr val="tx1"/>
                </a:solidFill>
              </a:rPr>
              <a:t>장비와 관련된 스포츠 환경과 안전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5348512" y="2181929"/>
            <a:ext cx="5415282" cy="2643424"/>
            <a:chOff x="609600" y="1213349"/>
            <a:chExt cx="11159433" cy="348720"/>
          </a:xfrm>
        </p:grpSpPr>
        <p:sp>
          <p:nvSpPr>
            <p:cNvPr id="11" name="직사각형 10"/>
            <p:cNvSpPr/>
            <p:nvPr/>
          </p:nvSpPr>
          <p:spPr>
            <a:xfrm>
              <a:off x="609600" y="1257555"/>
              <a:ext cx="11159433" cy="304514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r>
                <a:rPr lang="ko-KR" altLang="en-US" sz="2400" dirty="0"/>
                <a:t>장비에 대한 관리 소홀은 </a:t>
              </a:r>
              <a:r>
                <a:rPr lang="ko-KR" altLang="en-US" sz="2400" dirty="0" smtClean="0"/>
                <a:t>한순간에 </a:t>
              </a:r>
              <a:r>
                <a:rPr lang="ko-KR" altLang="en-US" sz="2400" dirty="0"/>
                <a:t>소중한 생명을 잃을 수 있는 사고로 이어질 수도 있다</a:t>
              </a:r>
              <a:r>
                <a:rPr lang="en-US" altLang="ko-KR" sz="2400" dirty="0"/>
                <a:t>. </a:t>
              </a:r>
              <a:endParaRPr lang="en-US" altLang="ko-KR" sz="2400" dirty="0" smtClean="0"/>
            </a:p>
            <a:p>
              <a:r>
                <a:rPr lang="ko-KR" altLang="en-US" sz="2400" dirty="0" smtClean="0"/>
                <a:t>정기적인 </a:t>
              </a:r>
              <a:r>
                <a:rPr lang="ko-KR" altLang="en-US" sz="2400" dirty="0"/>
                <a:t>장비 점검을 반드시 실시해야 하며</a:t>
              </a:r>
              <a:r>
                <a:rPr lang="en-US" altLang="ko-KR" sz="2400" dirty="0"/>
                <a:t>, </a:t>
              </a:r>
              <a:r>
                <a:rPr lang="ko-KR" altLang="en-US" sz="2400" dirty="0"/>
                <a:t>노후화된 장비는 수리하거나 새로운 장비로 교체 해야 한다</a:t>
              </a:r>
              <a:r>
                <a:rPr lang="en-US" altLang="ko-KR" sz="2400" dirty="0"/>
                <a:t>. </a:t>
              </a:r>
              <a:endParaRPr lang="ko-KR" altLang="en-US" sz="3200" dirty="0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6922652" y="1213349"/>
              <a:ext cx="4846381" cy="4420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solidFill>
                    <a:schemeClr val="tx1"/>
                  </a:solidFill>
                </a:rPr>
                <a:t>함께 읽어 봅시다</a:t>
              </a:r>
              <a:r>
                <a:rPr lang="en-US" altLang="ko-KR" b="1" dirty="0" smtClean="0">
                  <a:solidFill>
                    <a:schemeClr val="tx1"/>
                  </a:solidFill>
                </a:rPr>
                <a:t>.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84593" y="1064685"/>
            <a:ext cx="4026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나</a:t>
            </a:r>
            <a:r>
              <a:rPr lang="en-US" altLang="ko-KR" sz="2800" b="1" dirty="0" smtClean="0"/>
              <a:t>. </a:t>
            </a:r>
            <a:r>
              <a:rPr lang="ko-KR" altLang="en-US" sz="2800" b="1" dirty="0" smtClean="0"/>
              <a:t>장비 관리 소홀</a:t>
            </a:r>
            <a:endParaRPr lang="en-US" altLang="ko-KR" sz="2800" b="1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583" y="1742940"/>
            <a:ext cx="3200400" cy="2424112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583" y="4322087"/>
            <a:ext cx="3200400" cy="227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05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 smtClean="0">
                <a:solidFill>
                  <a:schemeClr val="tx1"/>
                </a:solidFill>
              </a:rPr>
              <a:t>4. </a:t>
            </a:r>
            <a:r>
              <a:rPr lang="ko-KR" altLang="en-US" sz="3000" dirty="0" smtClean="0">
                <a:solidFill>
                  <a:schemeClr val="tx1"/>
                </a:solidFill>
              </a:rPr>
              <a:t>장비와 </a:t>
            </a:r>
            <a:r>
              <a:rPr lang="ko-KR" altLang="en-US" sz="3000" dirty="0">
                <a:solidFill>
                  <a:schemeClr val="tx1"/>
                </a:solidFill>
              </a:rPr>
              <a:t>관련된 스포츠 환경과 안전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5348512" y="2181928"/>
            <a:ext cx="4874748" cy="3012754"/>
            <a:chOff x="609600" y="1213349"/>
            <a:chExt cx="11159433" cy="397442"/>
          </a:xfrm>
        </p:grpSpPr>
        <p:sp>
          <p:nvSpPr>
            <p:cNvPr id="11" name="직사각형 10"/>
            <p:cNvSpPr/>
            <p:nvPr/>
          </p:nvSpPr>
          <p:spPr>
            <a:xfrm>
              <a:off x="609600" y="1257555"/>
              <a:ext cx="11159433" cy="353236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r>
                <a:rPr lang="ko-KR" altLang="en-US" sz="2400" dirty="0"/>
                <a:t>스포츠 시설에서 경기 참여자 및 관람자를 위한 안전시설이 </a:t>
              </a:r>
              <a:r>
                <a:rPr lang="ko-KR" altLang="en-US" sz="2400" dirty="0" smtClean="0"/>
                <a:t>충분히 </a:t>
              </a:r>
              <a:r>
                <a:rPr lang="ko-KR" altLang="en-US" sz="2400" dirty="0"/>
                <a:t>갖추어져 있지 않을 때 </a:t>
              </a:r>
              <a:r>
                <a:rPr lang="ko-KR" altLang="en-US" sz="2400" dirty="0" smtClean="0"/>
                <a:t>사고가 </a:t>
              </a:r>
              <a:r>
                <a:rPr lang="ko-KR" altLang="en-US" sz="2400" dirty="0"/>
                <a:t>발생하기 쉽다</a:t>
              </a:r>
              <a:r>
                <a:rPr lang="en-US" altLang="ko-KR" sz="2400" dirty="0"/>
                <a:t>. </a:t>
              </a:r>
              <a:endParaRPr lang="en-US" altLang="ko-KR" sz="2400" dirty="0" smtClean="0"/>
            </a:p>
            <a:p>
              <a:r>
                <a:rPr lang="ko-KR" altLang="en-US" sz="2400" dirty="0"/>
                <a:t>스포츠 종목에 따라 필요한 </a:t>
              </a:r>
              <a:r>
                <a:rPr lang="ko-KR" altLang="en-US" sz="2400" dirty="0" smtClean="0"/>
                <a:t>안전시설을 </a:t>
              </a:r>
              <a:r>
                <a:rPr lang="ko-KR" altLang="en-US" sz="2400" dirty="0"/>
                <a:t>설치하여 안전한 </a:t>
              </a:r>
              <a:r>
                <a:rPr lang="ko-KR" altLang="en-US" sz="2400" dirty="0" smtClean="0"/>
                <a:t>스포츠 </a:t>
              </a:r>
              <a:r>
                <a:rPr lang="ko-KR" altLang="en-US" sz="2400" dirty="0"/>
                <a:t>환경을 조성해야 한다</a:t>
              </a:r>
              <a:r>
                <a:rPr lang="en-US" altLang="ko-KR" sz="2400" dirty="0"/>
                <a:t>. </a:t>
              </a:r>
              <a:endParaRPr lang="ko-KR" altLang="en-US" sz="2400" dirty="0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6922652" y="1213349"/>
              <a:ext cx="4846381" cy="4420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solidFill>
                    <a:schemeClr val="tx1"/>
                  </a:solidFill>
                </a:rPr>
                <a:t>함께 읽어 봅시다</a:t>
              </a:r>
              <a:r>
                <a:rPr lang="en-US" altLang="ko-KR" b="1" dirty="0" smtClean="0">
                  <a:solidFill>
                    <a:schemeClr val="tx1"/>
                  </a:solidFill>
                </a:rPr>
                <a:t>.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84593" y="1064685"/>
            <a:ext cx="5032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다</a:t>
            </a:r>
            <a:r>
              <a:rPr lang="en-US" altLang="ko-KR" sz="2800" b="1" dirty="0" smtClean="0"/>
              <a:t>. </a:t>
            </a:r>
            <a:r>
              <a:rPr lang="ko-KR" altLang="en-US" sz="2800" b="1" dirty="0" smtClean="0"/>
              <a:t>보호 장비 착용 인식 부족</a:t>
            </a:r>
            <a:endParaRPr lang="en-US" altLang="ko-KR" sz="2800" b="1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0821" y="1743265"/>
            <a:ext cx="3143250" cy="229552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0821" y="4239869"/>
            <a:ext cx="3146093" cy="221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44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354558" y="215105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 smtClean="0">
                <a:solidFill>
                  <a:schemeClr val="tx1"/>
                </a:solidFill>
              </a:rPr>
              <a:t>4. </a:t>
            </a:r>
            <a:r>
              <a:rPr lang="ko-KR" altLang="en-US" sz="3000" dirty="0" smtClean="0">
                <a:solidFill>
                  <a:schemeClr val="tx1"/>
                </a:solidFill>
              </a:rPr>
              <a:t>자연환경에 의한 스포츠 안전사고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734" y="1684111"/>
            <a:ext cx="5089113" cy="4223204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6284685" y="1684565"/>
            <a:ext cx="52977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>
                <a:latin typeface="YDVYMjOStd12"/>
              </a:rPr>
              <a:t>운동선수가 경기 시 착용하는 </a:t>
            </a:r>
            <a:r>
              <a:rPr lang="ko-KR" altLang="en-US" sz="2400" dirty="0" smtClean="0">
                <a:latin typeface="YDVYMjOStd12"/>
              </a:rPr>
              <a:t>경기복은 경기의 </a:t>
            </a:r>
            <a:r>
              <a:rPr lang="ko-KR" altLang="en-US" sz="2400" dirty="0">
                <a:latin typeface="YDVYMjOStd12"/>
              </a:rPr>
              <a:t>특성과 자주 행하는 동작에 </a:t>
            </a:r>
            <a:r>
              <a:rPr lang="ko-KR" altLang="en-US" sz="2400" dirty="0" smtClean="0">
                <a:latin typeface="YDVYMjOStd12"/>
              </a:rPr>
              <a:t>따라 다르다</a:t>
            </a:r>
            <a:r>
              <a:rPr lang="en-US" altLang="ko-KR" sz="2400" dirty="0">
                <a:latin typeface="YDVYMjOStd12"/>
              </a:rPr>
              <a:t>. </a:t>
            </a:r>
            <a:r>
              <a:rPr lang="ko-KR" altLang="en-US" sz="2400" dirty="0">
                <a:latin typeface="YDVYMjOStd12"/>
              </a:rPr>
              <a:t>요즘 경기복은 자유로운 </a:t>
            </a:r>
            <a:r>
              <a:rPr lang="ko-KR" altLang="en-US" sz="2400" dirty="0" smtClean="0">
                <a:latin typeface="YDVYMjOStd12"/>
              </a:rPr>
              <a:t>동작이 가능하고 </a:t>
            </a:r>
            <a:r>
              <a:rPr lang="ko-KR" altLang="en-US" sz="2400" dirty="0">
                <a:latin typeface="YDVYMjOStd12"/>
              </a:rPr>
              <a:t>열 손상을 예방하기 위해 </a:t>
            </a:r>
            <a:r>
              <a:rPr lang="ko-KR" altLang="en-US" sz="2400" dirty="0" smtClean="0">
                <a:latin typeface="YDVYMjOStd12"/>
              </a:rPr>
              <a:t>체온 유지가 </a:t>
            </a:r>
            <a:r>
              <a:rPr lang="ko-KR" altLang="en-US" sz="2400" dirty="0">
                <a:latin typeface="YDVYMjOStd12"/>
              </a:rPr>
              <a:t>쉽고 땀의 흡수가 빠른 기능성 </a:t>
            </a:r>
            <a:r>
              <a:rPr lang="ko-KR" altLang="en-US" sz="2400" dirty="0" smtClean="0">
                <a:latin typeface="YDVYMjOStd12"/>
              </a:rPr>
              <a:t>소재의 </a:t>
            </a:r>
            <a:r>
              <a:rPr lang="ko-KR" altLang="en-US" sz="2400" dirty="0">
                <a:latin typeface="YDVYMjOStd12"/>
              </a:rPr>
              <a:t>경기복이 주로 사용되며</a:t>
            </a:r>
            <a:r>
              <a:rPr lang="en-US" altLang="ko-KR" sz="2400" dirty="0">
                <a:latin typeface="YDVYMjOStd12"/>
              </a:rPr>
              <a:t>, </a:t>
            </a:r>
            <a:r>
              <a:rPr lang="ko-KR" altLang="en-US" sz="2400" dirty="0">
                <a:latin typeface="YDVYMjOStd12"/>
              </a:rPr>
              <a:t>근육을 </a:t>
            </a:r>
            <a:r>
              <a:rPr lang="ko-KR" altLang="en-US" sz="2400" dirty="0" smtClean="0">
                <a:latin typeface="YDVYMjOStd12"/>
              </a:rPr>
              <a:t>압박하여 </a:t>
            </a:r>
            <a:r>
              <a:rPr lang="ko-KR" altLang="en-US" sz="2400" dirty="0">
                <a:latin typeface="YDVYMjOStd12"/>
              </a:rPr>
              <a:t>경기력 향상에 도움이 되는 </a:t>
            </a:r>
            <a:r>
              <a:rPr lang="ko-KR" altLang="en-US" sz="2400" dirty="0" smtClean="0">
                <a:latin typeface="YDVYMjOStd12"/>
              </a:rPr>
              <a:t>스포츠 </a:t>
            </a:r>
            <a:r>
              <a:rPr lang="ko-KR" altLang="en-US" sz="2400" dirty="0">
                <a:latin typeface="YDVYMjOStd12"/>
              </a:rPr>
              <a:t>내의도 많이 착용한다</a:t>
            </a:r>
            <a:r>
              <a:rPr lang="en-US" altLang="ko-KR" sz="2400" dirty="0">
                <a:latin typeface="YDVYMjOStd12"/>
              </a:rPr>
              <a:t>.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29007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354558" y="215105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 smtClean="0">
                <a:solidFill>
                  <a:schemeClr val="tx1"/>
                </a:solidFill>
              </a:rPr>
              <a:t>4. </a:t>
            </a:r>
            <a:r>
              <a:rPr lang="ko-KR" altLang="en-US" sz="3000" dirty="0" smtClean="0">
                <a:solidFill>
                  <a:schemeClr val="tx1"/>
                </a:solidFill>
              </a:rPr>
              <a:t>자연환경에 의한 스포츠 안전사고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634" y="1099458"/>
            <a:ext cx="7743825" cy="2133600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921633" y="3631636"/>
            <a:ext cx="103849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>
                <a:latin typeface="YDVYMjOStd12"/>
              </a:rPr>
              <a:t>실내 스포츠의 경기장은 나무나 고무 재질의 코트를 사용하기 때문에 </a:t>
            </a:r>
            <a:r>
              <a:rPr lang="ko-KR" altLang="en-US" sz="2400" dirty="0" err="1" smtClean="0">
                <a:latin typeface="YDVYMjOStd12"/>
              </a:rPr>
              <a:t>접지력을</a:t>
            </a:r>
            <a:r>
              <a:rPr lang="ko-KR" altLang="en-US" sz="2400" dirty="0" smtClean="0">
                <a:latin typeface="YDVYMjOStd12"/>
              </a:rPr>
              <a:t> </a:t>
            </a:r>
            <a:r>
              <a:rPr lang="ko-KR" altLang="en-US" sz="2400" dirty="0">
                <a:latin typeface="YDVYMjOStd12"/>
              </a:rPr>
              <a:t>높이고자 </a:t>
            </a:r>
            <a:r>
              <a:rPr lang="ko-KR" altLang="en-US" sz="2400" dirty="0" err="1">
                <a:latin typeface="YDVYMjOStd12"/>
              </a:rPr>
              <a:t>경기화</a:t>
            </a:r>
            <a:r>
              <a:rPr lang="ko-KR" altLang="en-US" sz="2400" dirty="0">
                <a:latin typeface="YDVYMjOStd12"/>
              </a:rPr>
              <a:t> 밑창에 평평한 고무창을 많이 댄다</a:t>
            </a:r>
            <a:r>
              <a:rPr lang="en-US" altLang="ko-KR" sz="2400" dirty="0">
                <a:latin typeface="YDVYMjOStd12"/>
              </a:rPr>
              <a:t>. </a:t>
            </a:r>
            <a:r>
              <a:rPr lang="ko-KR" altLang="en-US" sz="2400" dirty="0">
                <a:latin typeface="YDVYMjOStd12"/>
              </a:rPr>
              <a:t>일반적인 </a:t>
            </a:r>
            <a:r>
              <a:rPr lang="ko-KR" altLang="en-US" sz="2400" dirty="0" err="1">
                <a:latin typeface="YDVYMjOStd12"/>
              </a:rPr>
              <a:t>경기화와</a:t>
            </a:r>
            <a:r>
              <a:rPr lang="ko-KR" altLang="en-US" sz="2400" dirty="0">
                <a:latin typeface="YDVYMjOStd12"/>
              </a:rPr>
              <a:t> </a:t>
            </a:r>
            <a:r>
              <a:rPr lang="ko-KR" altLang="en-US" sz="2400" dirty="0" smtClean="0">
                <a:latin typeface="YDVYMjOStd12"/>
              </a:rPr>
              <a:t>별도로 </a:t>
            </a:r>
            <a:r>
              <a:rPr lang="ko-KR" altLang="en-US" sz="2400" dirty="0">
                <a:latin typeface="YDVYMjOStd12"/>
              </a:rPr>
              <a:t>종목별 특성에 따른 다양한 </a:t>
            </a:r>
            <a:r>
              <a:rPr lang="ko-KR" altLang="en-US" sz="2400" dirty="0" err="1">
                <a:latin typeface="YDVYMjOStd12"/>
              </a:rPr>
              <a:t>경기화도</a:t>
            </a:r>
            <a:r>
              <a:rPr lang="ko-KR" altLang="en-US" sz="2400" dirty="0">
                <a:latin typeface="YDVYMjOStd12"/>
              </a:rPr>
              <a:t> 존재한다</a:t>
            </a:r>
            <a:r>
              <a:rPr lang="en-US" altLang="ko-KR" sz="2400" dirty="0">
                <a:latin typeface="YDVYMjOStd12"/>
              </a:rPr>
              <a:t>.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5653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354558" y="215105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 smtClean="0">
                <a:solidFill>
                  <a:schemeClr val="tx1"/>
                </a:solidFill>
              </a:rPr>
              <a:t>4. </a:t>
            </a:r>
            <a:r>
              <a:rPr lang="ko-KR" altLang="en-US" sz="3000" dirty="0" smtClean="0">
                <a:solidFill>
                  <a:schemeClr val="tx1"/>
                </a:solidFill>
              </a:rPr>
              <a:t>자연환경에 의한 스포츠 안전사고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036" y="1327150"/>
            <a:ext cx="8576176" cy="243205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830035" y="4037711"/>
            <a:ext cx="108975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>
                <a:latin typeface="YDVYMjOStd12"/>
              </a:rPr>
              <a:t>실외 스포츠는 트랙에서 하는 종목을 제외하면 대부분 흙</a:t>
            </a:r>
            <a:r>
              <a:rPr lang="en-US" altLang="ko-KR" dirty="0">
                <a:latin typeface="YDVYMjOStd12"/>
              </a:rPr>
              <a:t>·</a:t>
            </a:r>
            <a:r>
              <a:rPr lang="ko-KR" altLang="en-US" dirty="0">
                <a:latin typeface="YDVYMjOStd12"/>
              </a:rPr>
              <a:t>인조 잔디</a:t>
            </a:r>
            <a:r>
              <a:rPr lang="en-US" altLang="ko-KR" dirty="0">
                <a:latin typeface="YDVYMjOStd12"/>
              </a:rPr>
              <a:t>·</a:t>
            </a:r>
            <a:r>
              <a:rPr lang="ko-KR" altLang="en-US" dirty="0" smtClean="0">
                <a:latin typeface="YDVYMjOStd12"/>
              </a:rPr>
              <a:t>천연잔디 </a:t>
            </a:r>
            <a:r>
              <a:rPr lang="ko-KR" altLang="en-US" dirty="0">
                <a:latin typeface="YDVYMjOStd12"/>
              </a:rPr>
              <a:t>운동장 등에서 실시하기 때문에 밑창이 평평한 운동화는 강한 힘을 </a:t>
            </a:r>
            <a:r>
              <a:rPr lang="ko-KR" altLang="en-US" dirty="0" smtClean="0">
                <a:latin typeface="YDVYMjOStd12"/>
              </a:rPr>
              <a:t>내는데 </a:t>
            </a:r>
            <a:r>
              <a:rPr lang="ko-KR" altLang="en-US" dirty="0">
                <a:latin typeface="YDVYMjOStd12"/>
              </a:rPr>
              <a:t>불리하거나 방향 전환과 가속에 적합하지 않아 밑창에 징이 달린 </a:t>
            </a:r>
            <a:r>
              <a:rPr lang="ko-KR" altLang="en-US" dirty="0" err="1" smtClean="0">
                <a:latin typeface="YDVYMjOStd12"/>
              </a:rPr>
              <a:t>경기화가</a:t>
            </a:r>
            <a:r>
              <a:rPr lang="ko-KR" altLang="en-US" dirty="0" smtClean="0">
                <a:latin typeface="YDVYMjOStd12"/>
              </a:rPr>
              <a:t> 주로 </a:t>
            </a:r>
            <a:r>
              <a:rPr lang="ko-KR" altLang="en-US" dirty="0">
                <a:latin typeface="YDVYMjOStd12"/>
              </a:rPr>
              <a:t>사용된다</a:t>
            </a:r>
            <a:r>
              <a:rPr lang="en-US" altLang="ko-KR" dirty="0">
                <a:latin typeface="YDVYMjOStd12"/>
              </a:rPr>
              <a:t>. </a:t>
            </a:r>
            <a:r>
              <a:rPr lang="ko-KR" altLang="en-US" dirty="0">
                <a:latin typeface="YDVYMjOStd12"/>
              </a:rPr>
              <a:t>징이 달린 </a:t>
            </a:r>
            <a:r>
              <a:rPr lang="ko-KR" altLang="en-US" dirty="0" err="1">
                <a:latin typeface="YDVYMjOStd12"/>
              </a:rPr>
              <a:t>경기화를</a:t>
            </a:r>
            <a:r>
              <a:rPr lang="ko-KR" altLang="en-US" dirty="0">
                <a:latin typeface="YDVYMjOStd12"/>
              </a:rPr>
              <a:t> 착용하면 경기자 간 접촉 시 부상 </a:t>
            </a:r>
            <a:r>
              <a:rPr lang="ko-KR" altLang="en-US" dirty="0" smtClean="0">
                <a:latin typeface="YDVYMjOStd12"/>
              </a:rPr>
              <a:t>위험이 있으니 </a:t>
            </a:r>
            <a:r>
              <a:rPr lang="ko-KR" altLang="en-US" dirty="0">
                <a:latin typeface="YDVYMjOStd12"/>
              </a:rPr>
              <a:t>주의해야 한다</a:t>
            </a:r>
            <a:r>
              <a:rPr lang="en-US" altLang="ko-KR" dirty="0">
                <a:latin typeface="YDVYMjOStd12"/>
              </a:rPr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2160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354558" y="215105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 smtClean="0">
                <a:solidFill>
                  <a:schemeClr val="tx1"/>
                </a:solidFill>
              </a:rPr>
              <a:t>4. </a:t>
            </a:r>
            <a:r>
              <a:rPr lang="ko-KR" altLang="en-US" sz="3000" dirty="0" smtClean="0">
                <a:solidFill>
                  <a:schemeClr val="tx1"/>
                </a:solidFill>
              </a:rPr>
              <a:t>자연환경에 의한 스포츠 안전사고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255" y="2875892"/>
            <a:ext cx="9434611" cy="1953694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1153477" y="1439543"/>
            <a:ext cx="93233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>
                <a:latin typeface="YDVYGOStd12"/>
              </a:rPr>
              <a:t>같은 스포츠 종목이라도 흙</a:t>
            </a:r>
            <a:r>
              <a:rPr lang="en-US" altLang="ko-KR" sz="2400" dirty="0">
                <a:latin typeface="YDVYGOStd12"/>
              </a:rPr>
              <a:t>, </a:t>
            </a:r>
            <a:r>
              <a:rPr lang="ko-KR" altLang="en-US" sz="2400" dirty="0" smtClean="0">
                <a:latin typeface="YDVYGOStd12"/>
              </a:rPr>
              <a:t>잔디 </a:t>
            </a:r>
            <a:r>
              <a:rPr lang="ko-KR" altLang="en-US" sz="2400" dirty="0">
                <a:latin typeface="YDVYGOStd12"/>
              </a:rPr>
              <a:t>등의 경기장 상태에 따라 </a:t>
            </a:r>
            <a:r>
              <a:rPr lang="ko-KR" altLang="en-US" sz="2400" dirty="0" smtClean="0">
                <a:latin typeface="YDVYGOStd12"/>
              </a:rPr>
              <a:t>경기력을 </a:t>
            </a:r>
            <a:r>
              <a:rPr lang="ko-KR" altLang="en-US" sz="2400" dirty="0">
                <a:latin typeface="YDVYGOStd12"/>
              </a:rPr>
              <a:t>높일 수 있는 </a:t>
            </a:r>
            <a:r>
              <a:rPr lang="ko-KR" altLang="en-US" sz="2400" dirty="0" err="1">
                <a:latin typeface="YDVYGOStd12"/>
              </a:rPr>
              <a:t>경기화를</a:t>
            </a:r>
            <a:r>
              <a:rPr lang="ko-KR" altLang="en-US" sz="2400" dirty="0">
                <a:latin typeface="YDVYGOStd12"/>
              </a:rPr>
              <a:t> </a:t>
            </a:r>
            <a:r>
              <a:rPr lang="ko-KR" altLang="en-US" sz="2400" dirty="0" smtClean="0">
                <a:latin typeface="YDVYGOStd12"/>
              </a:rPr>
              <a:t>신는다</a:t>
            </a:r>
            <a:r>
              <a:rPr lang="en-US" altLang="ko-KR" sz="2400" dirty="0">
                <a:latin typeface="YDVYGOStd12"/>
              </a:rPr>
              <a:t>. </a:t>
            </a:r>
            <a:r>
              <a:rPr lang="ko-KR" altLang="en-US" sz="2400" dirty="0">
                <a:latin typeface="YDVYGOStd12"/>
              </a:rPr>
              <a:t>경기 환경에 따른 축구화는 </a:t>
            </a:r>
            <a:r>
              <a:rPr lang="ko-KR" altLang="en-US" sz="2400" dirty="0" smtClean="0">
                <a:latin typeface="YDVYGOStd12"/>
              </a:rPr>
              <a:t>크게 </a:t>
            </a:r>
            <a:r>
              <a:rPr lang="ko-KR" altLang="en-US" sz="2400" dirty="0">
                <a:latin typeface="YDVYGOStd12"/>
              </a:rPr>
              <a:t>세 가지로 구분한다</a:t>
            </a:r>
            <a:r>
              <a:rPr lang="en-US" altLang="ko-KR" sz="2400" dirty="0">
                <a:latin typeface="YDVYGOStd12"/>
              </a:rPr>
              <a:t>.</a:t>
            </a:r>
            <a:endParaRPr lang="ko-KR" altLang="en-US" sz="2400" dirty="0"/>
          </a:p>
        </p:txBody>
      </p:sp>
      <p:sp>
        <p:nvSpPr>
          <p:cNvPr id="8" name="직사각형 7"/>
          <p:cNvSpPr/>
          <p:nvPr/>
        </p:nvSpPr>
        <p:spPr>
          <a:xfrm>
            <a:off x="1248229" y="5065606"/>
            <a:ext cx="772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YDVYGOStd12"/>
              </a:rPr>
              <a:t>물기가 많고 부드러운 천연 잔디</a:t>
            </a:r>
            <a:endParaRPr lang="en-US" altLang="ko-KR" sz="2400" dirty="0" smtClean="0">
              <a:latin typeface="YDVYGOStd12"/>
            </a:endParaRPr>
          </a:p>
          <a:p>
            <a:r>
              <a:rPr lang="ko-KR" altLang="en-US" sz="2400" dirty="0" smtClean="0"/>
              <a:t>건조하며 </a:t>
            </a:r>
            <a:r>
              <a:rPr lang="ko-KR" altLang="en-US" sz="2400" dirty="0"/>
              <a:t>약간 단단한 천연 </a:t>
            </a:r>
            <a:r>
              <a:rPr lang="ko-KR" altLang="en-US" sz="2400" dirty="0" smtClean="0"/>
              <a:t>잔디</a:t>
            </a:r>
            <a:endParaRPr lang="en-US" altLang="ko-KR" sz="2400" dirty="0" smtClean="0"/>
          </a:p>
          <a:p>
            <a:r>
              <a:rPr lang="ko-KR" altLang="en-US" sz="2400" dirty="0" smtClean="0"/>
              <a:t>단단한 </a:t>
            </a:r>
            <a:r>
              <a:rPr lang="ko-KR" altLang="en-US" sz="2400" dirty="0"/>
              <a:t>천연 잔디나 흙</a:t>
            </a:r>
            <a:r>
              <a:rPr lang="en-US" altLang="ko-KR" sz="2400" dirty="0"/>
              <a:t>, </a:t>
            </a:r>
            <a:r>
              <a:rPr lang="ko-KR" altLang="en-US" sz="2400" dirty="0"/>
              <a:t>인조 </a:t>
            </a:r>
            <a:r>
              <a:rPr lang="ko-KR" altLang="en-US" sz="2400" dirty="0" smtClean="0"/>
              <a:t>잔디에서 </a:t>
            </a:r>
            <a:r>
              <a:rPr lang="ko-KR" altLang="en-US" sz="2400" dirty="0"/>
              <a:t>사용한다</a:t>
            </a:r>
            <a:r>
              <a:rPr lang="en-US" altLang="ko-KR" sz="2400" dirty="0"/>
              <a:t>.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20212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354558" y="215105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 smtClean="0">
                <a:solidFill>
                  <a:schemeClr val="tx1"/>
                </a:solidFill>
              </a:rPr>
              <a:t>5.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생활 안전 상식 더하기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788229" y="2039257"/>
            <a:ext cx="817154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• </a:t>
            </a:r>
            <a:r>
              <a:rPr lang="ko-KR" altLang="en-US" sz="2400" dirty="0" smtClean="0">
                <a:latin typeface="+mj-lt"/>
              </a:rPr>
              <a:t>운동 </a:t>
            </a:r>
            <a:r>
              <a:rPr lang="ko-KR" altLang="en-US" sz="2400" dirty="0">
                <a:latin typeface="+mj-lt"/>
              </a:rPr>
              <a:t>전</a:t>
            </a:r>
            <a:r>
              <a:rPr lang="en-US" altLang="ko-KR" sz="2400" dirty="0">
                <a:latin typeface="+mj-lt"/>
              </a:rPr>
              <a:t>: </a:t>
            </a:r>
            <a:r>
              <a:rPr lang="ko-KR" altLang="en-US" sz="2400" dirty="0">
                <a:latin typeface="+mj-lt"/>
              </a:rPr>
              <a:t>운동하기 두 시간 </a:t>
            </a:r>
            <a:r>
              <a:rPr lang="ko-KR" altLang="en-US" sz="2400" dirty="0" smtClean="0">
                <a:latin typeface="+mj-lt"/>
              </a:rPr>
              <a:t>전쯤에 섭씨 </a:t>
            </a:r>
            <a:r>
              <a:rPr lang="en-US" altLang="ko-KR" sz="2400" dirty="0">
                <a:latin typeface="+mj-lt"/>
              </a:rPr>
              <a:t>15~21° </a:t>
            </a:r>
            <a:r>
              <a:rPr lang="ko-KR" altLang="en-US" sz="2400" dirty="0">
                <a:latin typeface="+mj-lt"/>
              </a:rPr>
              <a:t>정도의 시원한 </a:t>
            </a:r>
            <a:r>
              <a:rPr lang="ko-KR" altLang="en-US" sz="2400" dirty="0" smtClean="0">
                <a:latin typeface="+mj-lt"/>
              </a:rPr>
              <a:t>물을 마시는 </a:t>
            </a:r>
            <a:r>
              <a:rPr lang="ko-KR" altLang="en-US" sz="2400" dirty="0">
                <a:latin typeface="+mj-lt"/>
              </a:rPr>
              <a:t>게 좋다</a:t>
            </a:r>
            <a:r>
              <a:rPr lang="en-US" altLang="ko-KR" sz="2400" dirty="0">
                <a:latin typeface="+mj-lt"/>
              </a:rPr>
              <a:t>.</a:t>
            </a:r>
          </a:p>
          <a:p>
            <a:r>
              <a:rPr lang="en-US" altLang="ko-KR" sz="2400" dirty="0">
                <a:latin typeface="+mj-lt"/>
              </a:rPr>
              <a:t>• </a:t>
            </a:r>
            <a:r>
              <a:rPr lang="ko-KR" altLang="en-US" sz="2400" dirty="0">
                <a:latin typeface="+mj-lt"/>
              </a:rPr>
              <a:t>운동 중</a:t>
            </a:r>
            <a:r>
              <a:rPr lang="en-US" altLang="ko-KR" sz="2400" dirty="0">
                <a:latin typeface="+mj-lt"/>
              </a:rPr>
              <a:t>: </a:t>
            </a:r>
            <a:r>
              <a:rPr lang="ko-KR" altLang="en-US" sz="2400" dirty="0">
                <a:latin typeface="+mj-lt"/>
              </a:rPr>
              <a:t>사람마다 땀을 흘리는 </a:t>
            </a:r>
            <a:r>
              <a:rPr lang="ko-KR" altLang="en-US" sz="2400" dirty="0" smtClean="0">
                <a:latin typeface="+mj-lt"/>
              </a:rPr>
              <a:t>양이 </a:t>
            </a:r>
            <a:r>
              <a:rPr lang="ko-KR" altLang="en-US" sz="2400" dirty="0">
                <a:latin typeface="+mj-lt"/>
              </a:rPr>
              <a:t>다른데</a:t>
            </a:r>
            <a:r>
              <a:rPr lang="en-US" altLang="ko-KR" sz="2400" dirty="0">
                <a:latin typeface="+mj-lt"/>
              </a:rPr>
              <a:t>, </a:t>
            </a:r>
            <a:r>
              <a:rPr lang="ko-KR" altLang="en-US" sz="2400" dirty="0">
                <a:latin typeface="+mj-lt"/>
              </a:rPr>
              <a:t>일반적으로 </a:t>
            </a:r>
            <a:r>
              <a:rPr lang="en-US" altLang="ko-KR" sz="2400" dirty="0">
                <a:latin typeface="+mj-lt"/>
              </a:rPr>
              <a:t>15</a:t>
            </a:r>
            <a:r>
              <a:rPr lang="ko-KR" altLang="en-US" sz="2400" dirty="0">
                <a:latin typeface="+mj-lt"/>
              </a:rPr>
              <a:t>분에 </a:t>
            </a:r>
            <a:r>
              <a:rPr lang="ko-KR" altLang="en-US" sz="2400" dirty="0" smtClean="0">
                <a:latin typeface="+mj-lt"/>
              </a:rPr>
              <a:t>한번씩 </a:t>
            </a:r>
            <a:r>
              <a:rPr lang="ko-KR" altLang="en-US" sz="2400" dirty="0">
                <a:latin typeface="+mj-lt"/>
              </a:rPr>
              <a:t>두세 모금 정도 마시면 된다</a:t>
            </a:r>
            <a:r>
              <a:rPr lang="en-US" altLang="ko-KR" sz="2400" dirty="0">
                <a:latin typeface="+mj-lt"/>
              </a:rPr>
              <a:t>.</a:t>
            </a:r>
          </a:p>
          <a:p>
            <a:r>
              <a:rPr lang="en-US" altLang="ko-KR" sz="2400" dirty="0">
                <a:latin typeface="+mj-lt"/>
              </a:rPr>
              <a:t>• </a:t>
            </a:r>
            <a:r>
              <a:rPr lang="ko-KR" altLang="en-US" sz="2400" dirty="0">
                <a:latin typeface="+mj-lt"/>
              </a:rPr>
              <a:t>운동 후</a:t>
            </a:r>
            <a:r>
              <a:rPr lang="en-US" altLang="ko-KR" sz="2400" dirty="0">
                <a:latin typeface="+mj-lt"/>
              </a:rPr>
              <a:t>: </a:t>
            </a:r>
            <a:r>
              <a:rPr lang="ko-KR" altLang="en-US" sz="2400" dirty="0">
                <a:latin typeface="+mj-lt"/>
              </a:rPr>
              <a:t>적당량의 나트륨을 </a:t>
            </a:r>
            <a:r>
              <a:rPr lang="ko-KR" altLang="en-US" sz="2400" dirty="0" smtClean="0">
                <a:latin typeface="+mj-lt"/>
              </a:rPr>
              <a:t>섭취하면 </a:t>
            </a:r>
            <a:r>
              <a:rPr lang="ko-KR" altLang="en-US" sz="2400" dirty="0">
                <a:latin typeface="+mj-lt"/>
              </a:rPr>
              <a:t>갈증이나 몸의 상태를 더 </a:t>
            </a:r>
            <a:r>
              <a:rPr lang="ko-KR" altLang="en-US" sz="2400" dirty="0" smtClean="0">
                <a:latin typeface="+mj-lt"/>
              </a:rPr>
              <a:t>빨리 회복시킬 </a:t>
            </a:r>
            <a:r>
              <a:rPr lang="ko-KR" altLang="en-US" sz="2400" dirty="0">
                <a:latin typeface="+mj-lt"/>
              </a:rPr>
              <a:t>수 있으므로</a:t>
            </a:r>
            <a:r>
              <a:rPr lang="en-US" altLang="ko-KR" sz="2400" dirty="0">
                <a:latin typeface="+mj-lt"/>
              </a:rPr>
              <a:t>, </a:t>
            </a:r>
            <a:r>
              <a:rPr lang="ko-KR" altLang="en-US" sz="2400" dirty="0">
                <a:latin typeface="+mj-lt"/>
              </a:rPr>
              <a:t>스포츠 </a:t>
            </a:r>
            <a:r>
              <a:rPr lang="ko-KR" altLang="en-US" sz="2400" dirty="0" smtClean="0">
                <a:latin typeface="+mj-lt"/>
              </a:rPr>
              <a:t>음료를 </a:t>
            </a:r>
            <a:r>
              <a:rPr lang="ko-KR" altLang="en-US" sz="2400" dirty="0">
                <a:latin typeface="+mj-lt"/>
              </a:rPr>
              <a:t>마시는 게 효과가 좋다</a:t>
            </a:r>
            <a:r>
              <a:rPr lang="en-US" altLang="ko-KR" sz="2400" dirty="0">
                <a:latin typeface="+mj-lt"/>
              </a:rPr>
              <a:t>.</a:t>
            </a:r>
            <a:endParaRPr lang="ko-KR" altLang="en-US" sz="2400" dirty="0">
              <a:latin typeface="+mj-lt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94" y="2039257"/>
            <a:ext cx="2594658" cy="36547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4594" y="1064685"/>
            <a:ext cx="3203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가</a:t>
            </a:r>
            <a:r>
              <a:rPr lang="en-US" altLang="ko-KR" sz="2800" b="1" dirty="0" smtClean="0"/>
              <a:t>. </a:t>
            </a:r>
            <a:r>
              <a:rPr lang="ko-KR" altLang="en-US" sz="2800" b="1" dirty="0" smtClean="0"/>
              <a:t>수분섭취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06815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1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환경과 안전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609600" y="1136307"/>
            <a:ext cx="11159433" cy="4905315"/>
            <a:chOff x="609600" y="1136307"/>
            <a:chExt cx="11159433" cy="4905315"/>
          </a:xfrm>
        </p:grpSpPr>
        <p:sp>
          <p:nvSpPr>
            <p:cNvPr id="11" name="직사각형 10"/>
            <p:cNvSpPr/>
            <p:nvPr/>
          </p:nvSpPr>
          <p:spPr>
            <a:xfrm>
              <a:off x="609600" y="1517307"/>
              <a:ext cx="11159433" cy="4524315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ko-KR" altLang="en-US" sz="2400" b="1" dirty="0">
                  <a:latin typeface="YoonV YoonMyungjo100Std_OTF"/>
                </a:rPr>
                <a:t>스포츠 환경이란 </a:t>
              </a:r>
              <a:r>
                <a:rPr lang="ko-KR" altLang="en-US" sz="2400" dirty="0">
                  <a:latin typeface="YoonV YoonMyungjo100Std_OTF"/>
                </a:rPr>
                <a:t>운동을 할 수 있도록 되어 있는 </a:t>
              </a:r>
              <a:r>
                <a:rPr lang="ko-KR" altLang="en-US" sz="2400" b="1" dirty="0">
                  <a:latin typeface="YoonV YoonMyungjo100Std_OTF"/>
                </a:rPr>
                <a:t>기후</a:t>
              </a:r>
              <a:r>
                <a:rPr lang="en-US" altLang="ko-KR" sz="2400" b="1" dirty="0">
                  <a:latin typeface="YoonV YoonMyungjo100Std_OTF"/>
                </a:rPr>
                <a:t>, </a:t>
              </a:r>
              <a:r>
                <a:rPr lang="ko-KR" altLang="en-US" sz="2400" b="1" dirty="0">
                  <a:latin typeface="YoonV YoonMyungjo100Std_OTF"/>
                </a:rPr>
                <a:t>시설</a:t>
              </a:r>
              <a:r>
                <a:rPr lang="en-US" altLang="ko-KR" sz="2400" b="1" dirty="0">
                  <a:latin typeface="YoonV YoonMyungjo100Std_OTF"/>
                </a:rPr>
                <a:t>, </a:t>
              </a:r>
              <a:r>
                <a:rPr lang="ko-KR" altLang="en-US" sz="2400" b="1" dirty="0">
                  <a:latin typeface="YoonV YoonMyungjo100Std_OTF"/>
                </a:rPr>
                <a:t>장비 </a:t>
              </a:r>
              <a:r>
                <a:rPr lang="ko-KR" altLang="en-US" sz="2400" dirty="0">
                  <a:latin typeface="YoonV YoonMyungjo100Std_OTF"/>
                </a:rPr>
                <a:t>등을 말하 며 여기에서 스포츠 시설은 스포츠 연습과 경기가 가능하도록 설계된 경기장이 나 시설물을 말한다</a:t>
              </a:r>
              <a:r>
                <a:rPr lang="en-US" altLang="ko-KR" sz="2400" dirty="0">
                  <a:latin typeface="YoonV YoonMyungjo100Std_OTF"/>
                </a:rPr>
                <a:t>. </a:t>
              </a:r>
              <a:endParaRPr lang="en-US" altLang="ko-KR" sz="2400" dirty="0" smtClean="0">
                <a:latin typeface="YoonV YoonMyungjo100Std_OTF"/>
              </a:endParaRPr>
            </a:p>
            <a:p>
              <a:pPr algn="just"/>
              <a:endParaRPr lang="en-US" altLang="ko-KR" sz="2400" dirty="0" smtClean="0">
                <a:latin typeface="YoonV YoonMyungjo100Std_OTF"/>
              </a:endParaRPr>
            </a:p>
            <a:p>
              <a:pPr algn="just"/>
              <a:r>
                <a:rPr lang="ko-KR" altLang="en-US" sz="2400" dirty="0" smtClean="0">
                  <a:latin typeface="YoonV YoonMyungjo100Std_OTF"/>
                </a:rPr>
                <a:t>오늘날 스포츠 활동은 </a:t>
              </a:r>
              <a:r>
                <a:rPr lang="ko-KR" altLang="en-US" sz="2400" b="1" dirty="0" smtClean="0">
                  <a:latin typeface="YoonV YoonMyungjo100Std_OTF"/>
                </a:rPr>
                <a:t>건강을 유지하고 건전한 정신을 육성하기 위한 활동으로 </a:t>
              </a:r>
              <a:r>
                <a:rPr lang="ko-KR" altLang="en-US" sz="2400" dirty="0" smtClean="0">
                  <a:latin typeface="YoonV YoonMyungjo100Std_OTF"/>
                </a:rPr>
                <a:t>자리를 잡아가고 있다</a:t>
              </a:r>
              <a:r>
                <a:rPr lang="en-US" altLang="ko-KR" sz="2400" dirty="0" smtClean="0">
                  <a:latin typeface="YoonV YoonMyungjo100Std_OTF"/>
                </a:rPr>
                <a:t>. </a:t>
              </a:r>
            </a:p>
            <a:p>
              <a:pPr algn="just"/>
              <a:endParaRPr lang="en-US" altLang="ko-KR" sz="2400" dirty="0" smtClean="0">
                <a:latin typeface="YoonV YoonMyungjo100Std_OTF"/>
              </a:endParaRPr>
            </a:p>
            <a:p>
              <a:pPr algn="just"/>
              <a:r>
                <a:rPr lang="ko-KR" altLang="en-US" sz="2400" dirty="0" smtClean="0">
                  <a:latin typeface="YoonV YoonMyungjo100Std_OTF"/>
                </a:rPr>
                <a:t>이를 </a:t>
              </a:r>
              <a:r>
                <a:rPr lang="ko-KR" altLang="en-US" sz="2400" dirty="0">
                  <a:latin typeface="YoonV YoonMyungjo100Std_OTF"/>
                </a:rPr>
                <a:t>위해서는 </a:t>
              </a:r>
              <a:r>
                <a:rPr lang="ko-KR" altLang="en-US" sz="2400" b="1" dirty="0">
                  <a:latin typeface="YoonV YoonMyungjo100Std_OTF"/>
                </a:rPr>
                <a:t>스포츠 활동 전반에 걸쳐 안전을 확보하는 </a:t>
              </a:r>
              <a:r>
                <a:rPr lang="ko-KR" altLang="en-US" sz="2400" dirty="0">
                  <a:latin typeface="YoonV YoonMyungjo100Std_OTF"/>
                </a:rPr>
                <a:t>것이 필요하다</a:t>
              </a:r>
              <a:r>
                <a:rPr lang="en-US" altLang="ko-KR" sz="2400" dirty="0">
                  <a:latin typeface="YoonV YoonMyungjo100Std_OTF"/>
                </a:rPr>
                <a:t>. </a:t>
              </a:r>
              <a:r>
                <a:rPr lang="ko-KR" altLang="en-US" sz="2400" dirty="0" smtClean="0">
                  <a:latin typeface="YoonV YoonMyungjo100Std_OTF"/>
                </a:rPr>
                <a:t>스포츠 시설 이용을 안전하게 하려면 </a:t>
              </a:r>
              <a:r>
                <a:rPr lang="ko-KR" altLang="en-US" sz="2400" b="1" dirty="0" smtClean="0">
                  <a:latin typeface="YoonV YoonMyungjo100Std_OTF"/>
                </a:rPr>
                <a:t>안전 기준에 맞는 시설이 </a:t>
              </a:r>
              <a:r>
                <a:rPr lang="ko-KR" altLang="en-US" sz="2400" dirty="0" smtClean="0">
                  <a:latin typeface="YoonV YoonMyungjo100Std_OTF"/>
                </a:rPr>
                <a:t>설치되어야 한다</a:t>
              </a:r>
              <a:r>
                <a:rPr lang="en-US" altLang="ko-KR" sz="2400" dirty="0" smtClean="0">
                  <a:latin typeface="YoonV YoonMyungjo100Std_OTF"/>
                </a:rPr>
                <a:t>. </a:t>
              </a:r>
            </a:p>
            <a:p>
              <a:pPr algn="just"/>
              <a:endParaRPr lang="en-US" altLang="ko-KR" sz="2400" dirty="0" smtClean="0">
                <a:latin typeface="YoonV YoonMyungjo100Std_OTF"/>
              </a:endParaRPr>
            </a:p>
            <a:p>
              <a:pPr algn="just"/>
              <a:r>
                <a:rPr lang="ko-KR" altLang="en-US" sz="2400" dirty="0" smtClean="0">
                  <a:latin typeface="YoonV YoonMyungjo100Std_OTF"/>
                </a:rPr>
                <a:t>또한 </a:t>
              </a:r>
              <a:r>
                <a:rPr lang="ko-KR" altLang="en-US" sz="2400" dirty="0">
                  <a:latin typeface="YoonV YoonMyungjo100Std_OTF"/>
                </a:rPr>
                <a:t>사고가 발생한 경우 사고의 원인 </a:t>
              </a:r>
              <a:r>
                <a:rPr lang="ko-KR" altLang="en-US" sz="2400" dirty="0" smtClean="0">
                  <a:latin typeface="YoonV YoonMyungjo100Std_OTF"/>
                </a:rPr>
                <a:t>조사를 </a:t>
              </a:r>
              <a:r>
                <a:rPr lang="ko-KR" altLang="en-US" sz="2400" dirty="0">
                  <a:latin typeface="YoonV YoonMyungjo100Std_OTF"/>
                </a:rPr>
                <a:t>통하여 적절한 사고 방지책을 마련하고 사고 피해자에 대한 적절한 조치가 이루어져야 한다</a:t>
              </a:r>
              <a:r>
                <a:rPr lang="en-US" altLang="ko-KR" sz="2400" dirty="0">
                  <a:latin typeface="YoonV YoonMyungjo100Std_OTF"/>
                </a:rPr>
                <a:t>. </a:t>
              </a:r>
              <a:endParaRPr lang="ko-KR" altLang="en-US" sz="2400" dirty="0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9130936" y="1136307"/>
              <a:ext cx="2638097" cy="381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solidFill>
                    <a:schemeClr val="tx1"/>
                  </a:solidFill>
                </a:rPr>
                <a:t>함께 읽어 봅시다</a:t>
              </a:r>
              <a:r>
                <a:rPr lang="en-US" altLang="ko-KR" b="1" dirty="0" smtClean="0">
                  <a:solidFill>
                    <a:schemeClr val="tx1"/>
                  </a:solidFill>
                </a:rPr>
                <a:t>.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702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354558" y="215105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5.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생활 </a:t>
            </a:r>
            <a:r>
              <a:rPr lang="ko-KR" altLang="en-US" sz="3000" dirty="0">
                <a:solidFill>
                  <a:schemeClr val="tx1"/>
                </a:solidFill>
              </a:rPr>
              <a:t>안전 상식 더하기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6010366" y="1840713"/>
            <a:ext cx="55589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• </a:t>
            </a:r>
            <a:r>
              <a:rPr lang="ko-KR" altLang="en-US" sz="2400" dirty="0" smtClean="0">
                <a:latin typeface="+mj-lt"/>
              </a:rPr>
              <a:t>얼굴에서 </a:t>
            </a:r>
            <a:r>
              <a:rPr lang="ko-KR" altLang="en-US" sz="2400" dirty="0">
                <a:latin typeface="+mj-lt"/>
              </a:rPr>
              <a:t>돌출된 이마</a:t>
            </a:r>
            <a:r>
              <a:rPr lang="en-US" altLang="ko-KR" sz="2400" dirty="0">
                <a:latin typeface="+mj-lt"/>
              </a:rPr>
              <a:t>, </a:t>
            </a:r>
            <a:r>
              <a:rPr lang="ko-KR" altLang="en-US" sz="2400" dirty="0">
                <a:latin typeface="+mj-lt"/>
              </a:rPr>
              <a:t>코</a:t>
            </a:r>
            <a:r>
              <a:rPr lang="en-US" altLang="ko-KR" sz="2400" dirty="0">
                <a:latin typeface="+mj-lt"/>
              </a:rPr>
              <a:t>, </a:t>
            </a:r>
            <a:r>
              <a:rPr lang="ko-KR" altLang="en-US" sz="2400" dirty="0">
                <a:latin typeface="+mj-lt"/>
              </a:rPr>
              <a:t>광대뼈</a:t>
            </a:r>
            <a:r>
              <a:rPr lang="en-US" altLang="ko-KR" sz="2400" dirty="0" smtClean="0">
                <a:latin typeface="+mj-lt"/>
              </a:rPr>
              <a:t>, </a:t>
            </a:r>
            <a:r>
              <a:rPr lang="ko-KR" altLang="en-US" sz="2400" dirty="0" smtClean="0">
                <a:latin typeface="+mj-lt"/>
              </a:rPr>
              <a:t>귀 </a:t>
            </a:r>
            <a:r>
              <a:rPr lang="ko-KR" altLang="en-US" sz="2400" dirty="0">
                <a:latin typeface="+mj-lt"/>
              </a:rPr>
              <a:t>부위는 자외선에 직접 노출되는</a:t>
            </a:r>
          </a:p>
          <a:p>
            <a:r>
              <a:rPr lang="ko-KR" altLang="en-US" sz="2400" dirty="0">
                <a:latin typeface="+mj-lt"/>
              </a:rPr>
              <a:t>부위이므로 한 번 더 덧발라 준다</a:t>
            </a:r>
            <a:r>
              <a:rPr lang="en-US" altLang="ko-KR" sz="2400" dirty="0">
                <a:latin typeface="+mj-lt"/>
              </a:rPr>
              <a:t>.</a:t>
            </a:r>
          </a:p>
          <a:p>
            <a:r>
              <a:rPr lang="en-US" altLang="ko-KR" sz="2400" dirty="0">
                <a:latin typeface="+mj-lt"/>
              </a:rPr>
              <a:t>• </a:t>
            </a:r>
            <a:r>
              <a:rPr lang="ko-KR" altLang="en-US" sz="2400" dirty="0" smtClean="0">
                <a:latin typeface="+mj-lt"/>
              </a:rPr>
              <a:t>자외선 </a:t>
            </a:r>
            <a:r>
              <a:rPr lang="ko-KR" altLang="en-US" sz="2400" dirty="0">
                <a:latin typeface="+mj-lt"/>
              </a:rPr>
              <a:t>크림이 흡수되기까지 </a:t>
            </a:r>
            <a:r>
              <a:rPr lang="ko-KR" altLang="en-US" sz="2400" dirty="0" smtClean="0">
                <a:latin typeface="+mj-lt"/>
              </a:rPr>
              <a:t>약 </a:t>
            </a:r>
            <a:r>
              <a:rPr lang="en-US" altLang="ko-KR" sz="2400" dirty="0" smtClean="0">
                <a:latin typeface="+mj-lt"/>
              </a:rPr>
              <a:t>20~30</a:t>
            </a:r>
            <a:r>
              <a:rPr lang="ko-KR" altLang="en-US" sz="2400" dirty="0">
                <a:latin typeface="+mj-lt"/>
              </a:rPr>
              <a:t>분이 소요되므로 외부 활동</a:t>
            </a:r>
          </a:p>
          <a:p>
            <a:r>
              <a:rPr lang="ko-KR" altLang="en-US" sz="2400" dirty="0">
                <a:latin typeface="+mj-lt"/>
              </a:rPr>
              <a:t>을 하기 </a:t>
            </a:r>
            <a:r>
              <a:rPr lang="en-US" altLang="ko-KR" sz="2400" dirty="0">
                <a:latin typeface="+mj-lt"/>
              </a:rPr>
              <a:t>30</a:t>
            </a:r>
            <a:r>
              <a:rPr lang="ko-KR" altLang="en-US" sz="2400" dirty="0">
                <a:latin typeface="+mj-lt"/>
              </a:rPr>
              <a:t>분 전에 바른다</a:t>
            </a:r>
            <a:r>
              <a:rPr lang="en-US" altLang="ko-KR" sz="2400" dirty="0">
                <a:latin typeface="+mj-lt"/>
              </a:rPr>
              <a:t>.</a:t>
            </a:r>
          </a:p>
          <a:p>
            <a:r>
              <a:rPr lang="en-US" altLang="ko-KR" sz="2400" dirty="0">
                <a:latin typeface="+mj-lt"/>
              </a:rPr>
              <a:t>• </a:t>
            </a:r>
            <a:r>
              <a:rPr lang="ko-KR" altLang="en-US" sz="2400" dirty="0" smtClean="0">
                <a:latin typeface="+mj-lt"/>
              </a:rPr>
              <a:t>장시간 </a:t>
            </a:r>
            <a:r>
              <a:rPr lang="ko-KR" altLang="en-US" sz="2400" dirty="0">
                <a:latin typeface="+mj-lt"/>
              </a:rPr>
              <a:t>야외 활동을 할 때는 </a:t>
            </a:r>
            <a:r>
              <a:rPr lang="en-US" altLang="ko-KR" sz="2400" dirty="0" smtClean="0">
                <a:latin typeface="+mj-lt"/>
              </a:rPr>
              <a:t>SPF50 </a:t>
            </a:r>
            <a:r>
              <a:rPr lang="ko-KR" altLang="en-US" sz="2400" dirty="0">
                <a:latin typeface="+mj-lt"/>
              </a:rPr>
              <a:t>이상인 제품을 사용한다</a:t>
            </a:r>
            <a:r>
              <a:rPr lang="en-US" altLang="ko-KR" sz="2400" dirty="0">
                <a:latin typeface="+mj-lt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b="1" dirty="0" smtClean="0">
                <a:latin typeface="+mj-lt"/>
              </a:rPr>
              <a:t>SPF</a:t>
            </a:r>
            <a:r>
              <a:rPr lang="en-US" altLang="ko-KR" sz="2400" b="1" dirty="0">
                <a:latin typeface="+mj-lt"/>
              </a:rPr>
              <a:t>: </a:t>
            </a:r>
            <a:r>
              <a:rPr lang="ko-KR" altLang="en-US" sz="2400" b="1" dirty="0">
                <a:latin typeface="+mj-lt"/>
              </a:rPr>
              <a:t>자외선 </a:t>
            </a:r>
            <a:r>
              <a:rPr lang="en-US" altLang="ko-KR" sz="2400" b="1" dirty="0">
                <a:latin typeface="+mj-lt"/>
              </a:rPr>
              <a:t>B</a:t>
            </a:r>
            <a:r>
              <a:rPr lang="ko-KR" altLang="en-US" sz="2400" b="1" dirty="0">
                <a:latin typeface="+mj-lt"/>
              </a:rPr>
              <a:t>를 차단하는 지수</a:t>
            </a:r>
            <a:r>
              <a:rPr lang="en-US" altLang="ko-KR" sz="2400" b="1" dirty="0">
                <a:latin typeface="+mj-lt"/>
              </a:rPr>
              <a:t>. </a:t>
            </a:r>
            <a:endParaRPr lang="en-US" altLang="ko-KR" sz="2400" b="1" dirty="0" smtClean="0">
              <a:latin typeface="+mj-lt"/>
            </a:endParaRPr>
          </a:p>
          <a:p>
            <a:r>
              <a:rPr lang="en-US" altLang="ko-KR" sz="2400" b="1" dirty="0" smtClean="0">
                <a:latin typeface="+mj-lt"/>
              </a:rPr>
              <a:t>SPF 1</a:t>
            </a:r>
            <a:r>
              <a:rPr lang="ko-KR" altLang="en-US" sz="2400" b="1" dirty="0">
                <a:latin typeface="+mj-lt"/>
              </a:rPr>
              <a:t>은 </a:t>
            </a:r>
            <a:r>
              <a:rPr lang="en-US" altLang="ko-KR" sz="2400" b="1" dirty="0">
                <a:latin typeface="+mj-lt"/>
              </a:rPr>
              <a:t>15</a:t>
            </a:r>
            <a:r>
              <a:rPr lang="ko-KR" altLang="en-US" sz="2400" b="1" dirty="0">
                <a:latin typeface="+mj-lt"/>
              </a:rPr>
              <a:t>분간 자외선 차단 효과가 </a:t>
            </a:r>
            <a:r>
              <a:rPr lang="ko-KR" altLang="en-US" sz="2400" b="1" dirty="0" smtClean="0">
                <a:latin typeface="+mj-lt"/>
              </a:rPr>
              <a:t>있다는 </a:t>
            </a:r>
            <a:r>
              <a:rPr lang="ko-KR" altLang="en-US" sz="2400" b="1" dirty="0">
                <a:latin typeface="+mj-lt"/>
              </a:rPr>
              <a:t>뜻이다</a:t>
            </a:r>
            <a:r>
              <a:rPr lang="en-US" altLang="ko-KR" sz="2400" b="1" dirty="0">
                <a:latin typeface="+mj-lt"/>
              </a:rPr>
              <a:t>. </a:t>
            </a:r>
            <a:r>
              <a:rPr lang="en-US" altLang="ko-KR" sz="2400" b="1" dirty="0">
                <a:solidFill>
                  <a:srgbClr val="FF0000"/>
                </a:solidFill>
                <a:latin typeface="+mj-lt"/>
              </a:rPr>
              <a:t>SPF 50</a:t>
            </a:r>
            <a:r>
              <a:rPr lang="ko-KR" altLang="en-US" sz="2400" b="1" dirty="0">
                <a:solidFill>
                  <a:srgbClr val="FF0000"/>
                </a:solidFill>
                <a:latin typeface="+mj-lt"/>
              </a:rPr>
              <a:t>을 바르면 약 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750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분간 </a:t>
            </a:r>
            <a:r>
              <a:rPr lang="ko-KR" altLang="en-US" sz="2400" b="1" dirty="0">
                <a:solidFill>
                  <a:srgbClr val="FF0000"/>
                </a:solidFill>
                <a:latin typeface="+mj-lt"/>
              </a:rPr>
              <a:t>차단 효과가 있는 것이다</a:t>
            </a:r>
            <a:r>
              <a:rPr lang="en-US" altLang="ko-KR" sz="2400" b="1" dirty="0">
                <a:solidFill>
                  <a:srgbClr val="FF0000"/>
                </a:solidFill>
                <a:latin typeface="+mj-lt"/>
              </a:rPr>
              <a:t>.</a:t>
            </a:r>
            <a:endParaRPr lang="ko-KR" altLang="en-US" sz="24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58" y="2387086"/>
            <a:ext cx="5161480" cy="34315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4593" y="1064685"/>
            <a:ext cx="5032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나</a:t>
            </a:r>
            <a:r>
              <a:rPr lang="en-US" altLang="ko-KR" sz="2800" b="1" dirty="0" smtClean="0"/>
              <a:t>. </a:t>
            </a:r>
            <a:r>
              <a:rPr lang="ko-KR" altLang="en-US" sz="2800" b="1" dirty="0" err="1" smtClean="0"/>
              <a:t>자와선</a:t>
            </a:r>
            <a:r>
              <a:rPr lang="ko-KR" altLang="en-US" sz="2800" b="1" dirty="0" smtClean="0"/>
              <a:t> 차단제 사용하기</a:t>
            </a:r>
            <a:endParaRPr lang="en-US" altLang="ko-K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90705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354558" y="215105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 smtClean="0">
                <a:solidFill>
                  <a:schemeClr val="tx1"/>
                </a:solidFill>
              </a:rPr>
              <a:t>4. </a:t>
            </a:r>
            <a:r>
              <a:rPr lang="ko-KR" altLang="en-US" sz="3000" dirty="0" smtClean="0">
                <a:solidFill>
                  <a:schemeClr val="tx1"/>
                </a:solidFill>
              </a:rPr>
              <a:t>자연환경에 의한 스포츠 안전사고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514" y="1227951"/>
            <a:ext cx="10719021" cy="520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06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29354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ko-KR" altLang="en-US" sz="3200" b="1" dirty="0" smtClean="0"/>
              <a:t>학습 정리 문제</a:t>
            </a:r>
            <a:endParaRPr lang="ko-KR" altLang="en-US" sz="3200" dirty="0"/>
          </a:p>
        </p:txBody>
      </p:sp>
      <p:sp>
        <p:nvSpPr>
          <p:cNvPr id="8" name="직사각형 7"/>
          <p:cNvSpPr/>
          <p:nvPr/>
        </p:nvSpPr>
        <p:spPr>
          <a:xfrm>
            <a:off x="168117" y="1550724"/>
            <a:ext cx="1159074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dirty="0"/>
              <a:t>Q1. </a:t>
            </a:r>
            <a:r>
              <a:rPr lang="ko-KR" altLang="en-US" dirty="0" smtClean="0">
                <a:latin typeface="SM3SPmuS-04"/>
              </a:rPr>
              <a:t>폭염</a:t>
            </a:r>
            <a:r>
              <a:rPr lang="en-US" altLang="ko-KR" dirty="0" smtClean="0">
                <a:latin typeface="SM3SPmuS-04"/>
              </a:rPr>
              <a:t>, </a:t>
            </a:r>
            <a:r>
              <a:rPr lang="ko-KR" altLang="en-US" dirty="0" smtClean="0">
                <a:latin typeface="SM3SPmuS-04"/>
              </a:rPr>
              <a:t>한파와 관련된 스포츠 환경 안전 상황 및 대처 방법에 대해 설명하시오</a:t>
            </a:r>
            <a:r>
              <a:rPr lang="en-US" altLang="ko-KR" dirty="0" smtClean="0">
                <a:latin typeface="SM3SPmuS-04"/>
              </a:rPr>
              <a:t>. </a:t>
            </a:r>
            <a:r>
              <a:rPr lang="ko-KR" altLang="en-US" dirty="0" smtClean="0">
                <a:latin typeface="SM3SPmuS-04"/>
              </a:rPr>
              <a:t> </a:t>
            </a:r>
            <a:endParaRPr lang="en-US" altLang="ko-KR" dirty="0">
              <a:latin typeface="SM3SPmuS-04"/>
            </a:endParaRPr>
          </a:p>
          <a:p>
            <a:pPr fontAlgn="base"/>
            <a:endParaRPr lang="en-US" altLang="ko-KR" dirty="0" smtClean="0">
              <a:latin typeface="SM3SPmuS-04"/>
            </a:endParaRPr>
          </a:p>
          <a:p>
            <a:pPr fontAlgn="base"/>
            <a:endParaRPr lang="en-US" altLang="ko-KR" dirty="0" smtClean="0"/>
          </a:p>
          <a:p>
            <a:r>
              <a:rPr lang="en-US" altLang="ko-KR" dirty="0" smtClean="0"/>
              <a:t>Q2. </a:t>
            </a:r>
            <a:r>
              <a:rPr lang="ko-KR" altLang="en-US" dirty="0" smtClean="0"/>
              <a:t>시설과 관련한 스포츠 환경 안전 문제 발생 원인은 무엇인가</a:t>
            </a:r>
            <a:r>
              <a:rPr lang="en-US" altLang="ko-KR" dirty="0" smtClean="0"/>
              <a:t>? 3</a:t>
            </a:r>
            <a:r>
              <a:rPr lang="ko-KR" altLang="en-US" dirty="0" smtClean="0"/>
              <a:t>가지로 나누어 설명하시오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smtClean="0"/>
              <a:t> </a:t>
            </a:r>
            <a:endParaRPr lang="en-US" altLang="ko-KR" dirty="0" smtClean="0"/>
          </a:p>
          <a:p>
            <a:pPr fontAlgn="base"/>
            <a:r>
              <a:rPr lang="en-US" altLang="ko-KR" dirty="0" smtClean="0"/>
              <a:t>Q3</a:t>
            </a:r>
            <a:r>
              <a:rPr lang="en-US" altLang="ko-KR" dirty="0"/>
              <a:t>. </a:t>
            </a:r>
            <a:r>
              <a:rPr lang="ko-KR" altLang="en-US" dirty="0" smtClean="0"/>
              <a:t>실내 체육관 내 안전사고 예방을 위한 시설 보완 대책을 </a:t>
            </a:r>
            <a:r>
              <a:rPr lang="en-US" altLang="ko-KR" dirty="0" smtClean="0"/>
              <a:t>2</a:t>
            </a:r>
            <a:r>
              <a:rPr lang="ko-KR" altLang="en-US" dirty="0" smtClean="0"/>
              <a:t>가지만 제시하시오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en-US" altLang="ko-KR" dirty="0"/>
          </a:p>
          <a:p>
            <a:pPr fontAlgn="base"/>
            <a:endParaRPr lang="en-US" altLang="ko-KR" dirty="0" smtClean="0"/>
          </a:p>
          <a:p>
            <a:pPr fontAlgn="base"/>
            <a:endParaRPr lang="en-US" altLang="ko-KR" dirty="0" smtClean="0"/>
          </a:p>
          <a:p>
            <a:pPr fontAlgn="base"/>
            <a:r>
              <a:rPr lang="en-US" altLang="ko-KR" dirty="0" smtClean="0"/>
              <a:t>Q4. </a:t>
            </a:r>
            <a:r>
              <a:rPr lang="ko-KR" altLang="en-US" dirty="0" smtClean="0"/>
              <a:t>학교 실외 운동장의 안전사고 예방을 위한 시설 보완 대책을 </a:t>
            </a:r>
            <a:r>
              <a:rPr lang="en-US" altLang="ko-KR" dirty="0" smtClean="0"/>
              <a:t>2</a:t>
            </a:r>
            <a:r>
              <a:rPr lang="ko-KR" altLang="en-US" dirty="0" smtClean="0"/>
              <a:t>가지만 제시하시오</a:t>
            </a:r>
            <a:r>
              <a:rPr lang="en-US" altLang="ko-K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8536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104454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ko-KR" altLang="en-US" sz="3200" dirty="0" err="1" smtClean="0"/>
              <a:t>실기형</a:t>
            </a:r>
            <a:r>
              <a:rPr lang="ko-KR" altLang="en-US" sz="3200" dirty="0" smtClean="0"/>
              <a:t> 학습활동 안내 </a:t>
            </a:r>
            <a:r>
              <a:rPr lang="en-US" altLang="ko-KR" sz="3200" dirty="0" smtClean="0"/>
              <a:t>– </a:t>
            </a:r>
            <a:r>
              <a:rPr lang="ko-KR" altLang="en-US" sz="3200" dirty="0" smtClean="0"/>
              <a:t>응급처치 상황 판단과 </a:t>
            </a:r>
            <a:r>
              <a:rPr lang="en-US" altLang="ko-KR" sz="3200" dirty="0" smtClean="0"/>
              <a:t>RICE</a:t>
            </a:r>
            <a:r>
              <a:rPr lang="ko-KR" altLang="en-US" sz="3200" dirty="0" smtClean="0"/>
              <a:t>요법</a:t>
            </a:r>
            <a:endParaRPr lang="ko-KR" altLang="en-US" sz="3200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21075" y="26336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21075" y="26495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941656" y="1739107"/>
            <a:ext cx="5149151" cy="286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521075" y="25606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168118" y="2118228"/>
            <a:ext cx="1159074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800" dirty="0" smtClean="0"/>
              <a:t>내가 만약 스포츠 상황이나 일상생활 속 </a:t>
            </a:r>
            <a:endParaRPr lang="en-US" altLang="ko-KR" sz="2800" dirty="0" smtClean="0"/>
          </a:p>
          <a:p>
            <a:pPr fontAlgn="base"/>
            <a:r>
              <a:rPr lang="ko-KR" altLang="en-US" sz="2800" dirty="0" smtClean="0"/>
              <a:t>다양한 안전사고로 상해를 입는다면 어떻게 행동할 것인가</a:t>
            </a:r>
            <a:r>
              <a:rPr lang="en-US" altLang="ko-KR" sz="2800" dirty="0" smtClean="0"/>
              <a:t>?</a:t>
            </a:r>
          </a:p>
          <a:p>
            <a:pPr fontAlgn="base"/>
            <a:endParaRPr lang="en-US" altLang="ko-KR" sz="2800" dirty="0"/>
          </a:p>
          <a:p>
            <a:pPr fontAlgn="base"/>
            <a:r>
              <a:rPr lang="ko-KR" altLang="en-US" sz="2800" b="1" dirty="0" smtClean="0">
                <a:solidFill>
                  <a:srgbClr val="0000FF"/>
                </a:solidFill>
              </a:rPr>
              <a:t>스포츠 상해 상황에서 활용할 수 있는 </a:t>
            </a:r>
            <a:r>
              <a:rPr lang="en-US" altLang="ko-KR" sz="2800" b="1" dirty="0" smtClean="0">
                <a:solidFill>
                  <a:srgbClr val="0000FF"/>
                </a:solidFill>
              </a:rPr>
              <a:t>RICE</a:t>
            </a:r>
            <a:r>
              <a:rPr lang="ko-KR" altLang="en-US" sz="2800" b="1" dirty="0" smtClean="0">
                <a:solidFill>
                  <a:srgbClr val="0000FF"/>
                </a:solidFill>
              </a:rPr>
              <a:t>요법에 실습해보겠습니다</a:t>
            </a:r>
            <a:r>
              <a:rPr lang="en-US" altLang="ko-KR" sz="2800" b="1" dirty="0" smtClean="0">
                <a:solidFill>
                  <a:srgbClr val="0000FF"/>
                </a:solidFill>
              </a:rPr>
              <a:t>.</a:t>
            </a:r>
          </a:p>
          <a:p>
            <a:pPr fontAlgn="base"/>
            <a:endParaRPr lang="en-US" altLang="ko-KR" sz="2800" dirty="0" smtClean="0"/>
          </a:p>
          <a:p>
            <a:pPr fontAlgn="base"/>
            <a:r>
              <a:rPr lang="ko-KR" altLang="en-US" sz="2800" dirty="0" smtClean="0"/>
              <a:t>연습을 통해 실제 상황에서도 적용할 수 있도록 함께 따라해보세요</a:t>
            </a:r>
            <a:r>
              <a:rPr lang="en-US" altLang="ko-KR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717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1. </a:t>
            </a:r>
            <a:r>
              <a:rPr lang="ko-KR" altLang="en-US" sz="3000" dirty="0">
                <a:solidFill>
                  <a:schemeClr val="tx1"/>
                </a:solidFill>
              </a:rPr>
              <a:t>스포츠 환경과 안전</a:t>
            </a:r>
          </a:p>
        </p:txBody>
      </p:sp>
      <p:grpSp>
        <p:nvGrpSpPr>
          <p:cNvPr id="8" name="그룹 7"/>
          <p:cNvGrpSpPr/>
          <p:nvPr/>
        </p:nvGrpSpPr>
        <p:grpSpPr>
          <a:xfrm>
            <a:off x="566057" y="1331458"/>
            <a:ext cx="10771415" cy="4082370"/>
            <a:chOff x="711200" y="1258887"/>
            <a:chExt cx="10771415" cy="4082370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8415" y="1258887"/>
              <a:ext cx="10744200" cy="393382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711200" y="3686629"/>
              <a:ext cx="1611086" cy="16546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0639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 smtClean="0">
                <a:solidFill>
                  <a:schemeClr val="tx1"/>
                </a:solidFill>
              </a:rPr>
              <a:t>2. </a:t>
            </a:r>
            <a:r>
              <a:rPr lang="ko-KR" altLang="en-US" sz="3000" dirty="0" smtClean="0">
                <a:solidFill>
                  <a:schemeClr val="tx1"/>
                </a:solidFill>
              </a:rPr>
              <a:t>기후와 관련된 스포츠 </a:t>
            </a:r>
            <a:r>
              <a:rPr lang="ko-KR" altLang="en-US" sz="3000" dirty="0">
                <a:solidFill>
                  <a:schemeClr val="tx1"/>
                </a:solidFill>
              </a:rPr>
              <a:t>환경과 안전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037" y="1714046"/>
            <a:ext cx="3390900" cy="255270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6758" y="1714046"/>
            <a:ext cx="3294895" cy="2552700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824" y="1714046"/>
            <a:ext cx="3140372" cy="25527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920038" y="4786427"/>
            <a:ext cx="957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기후</a:t>
            </a:r>
            <a:endParaRPr lang="en-US" altLang="ko-KR" sz="2800" b="1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5535233" y="4786427"/>
            <a:ext cx="957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시설</a:t>
            </a:r>
            <a:endParaRPr lang="ko-KR" altLang="en-US" sz="2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9158515" y="4786427"/>
            <a:ext cx="957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장비</a:t>
            </a:r>
            <a:endParaRPr lang="ko-KR" altLang="en-US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828824" y="5538689"/>
            <a:ext cx="3322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황사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태풍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우박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낙뢰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강풍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폭염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한파</a:t>
            </a:r>
            <a:endParaRPr lang="en-US" altLang="ko-KR" sz="2400" b="1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4619775" y="5538689"/>
            <a:ext cx="3322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시설의 노후화</a:t>
            </a:r>
            <a:endParaRPr lang="en-US" altLang="ko-KR" sz="2400" b="1" dirty="0" smtClean="0"/>
          </a:p>
          <a:p>
            <a:r>
              <a:rPr lang="ko-KR" altLang="en-US" sz="2400" b="1" dirty="0" smtClean="0"/>
              <a:t>시설 점검 미흡</a:t>
            </a:r>
            <a:endParaRPr lang="en-US" altLang="ko-KR" sz="2400" b="1" dirty="0" smtClean="0"/>
          </a:p>
          <a:p>
            <a:r>
              <a:rPr lang="ko-KR" altLang="en-US" sz="2400" b="1" dirty="0" smtClean="0"/>
              <a:t>안전시설 설비 부족</a:t>
            </a:r>
            <a:endParaRPr lang="en-US" altLang="ko-KR" sz="2400" b="1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7942037" y="5547435"/>
            <a:ext cx="3820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보호장비 미착용</a:t>
            </a:r>
            <a:endParaRPr lang="en-US" altLang="ko-KR" sz="2400" b="1" dirty="0" smtClean="0"/>
          </a:p>
          <a:p>
            <a:r>
              <a:rPr lang="ko-KR" altLang="en-US" sz="2400" b="1" dirty="0" smtClean="0"/>
              <a:t>장비 관리 소홀</a:t>
            </a:r>
            <a:endParaRPr lang="en-US" altLang="ko-KR" sz="2400" b="1" dirty="0"/>
          </a:p>
          <a:p>
            <a:r>
              <a:rPr lang="ko-KR" altLang="en-US" sz="2400" b="1" dirty="0" smtClean="0"/>
              <a:t>보호 장비 착용 인식 부족</a:t>
            </a:r>
            <a:endParaRPr lang="en-US" altLang="ko-KR" sz="2400" b="1" dirty="0" smtClean="0"/>
          </a:p>
        </p:txBody>
      </p:sp>
      <p:sp>
        <p:nvSpPr>
          <p:cNvPr id="19" name="직사각형 18"/>
          <p:cNvSpPr/>
          <p:nvPr/>
        </p:nvSpPr>
        <p:spPr>
          <a:xfrm>
            <a:off x="682926" y="1484847"/>
            <a:ext cx="3614057" cy="52541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19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2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기후와 관련된 스포츠 환경과 안전 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6937827" y="2493389"/>
            <a:ext cx="4874748" cy="3483434"/>
            <a:chOff x="609600" y="1213349"/>
            <a:chExt cx="11159433" cy="459534"/>
          </a:xfrm>
        </p:grpSpPr>
        <p:sp>
          <p:nvSpPr>
            <p:cNvPr id="11" name="직사각형 10"/>
            <p:cNvSpPr/>
            <p:nvPr/>
          </p:nvSpPr>
          <p:spPr>
            <a:xfrm>
              <a:off x="609600" y="1257555"/>
              <a:ext cx="11159433" cy="415328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r>
                <a:rPr lang="ko-KR" altLang="en-US" sz="2400" dirty="0" smtClean="0">
                  <a:latin typeface="YDVYGOStd12"/>
                </a:rPr>
                <a:t>황사나 </a:t>
              </a:r>
              <a:r>
                <a:rPr lang="ko-KR" altLang="en-US" sz="2400" dirty="0">
                  <a:latin typeface="YDVYGOStd12"/>
                </a:rPr>
                <a:t>미세 먼지가 </a:t>
              </a:r>
              <a:r>
                <a:rPr lang="ko-KR" altLang="en-US" sz="2400" dirty="0" smtClean="0">
                  <a:latin typeface="YDVYGOStd12"/>
                </a:rPr>
                <a:t>발생할 때 </a:t>
              </a:r>
              <a:r>
                <a:rPr lang="ko-KR" altLang="en-US" sz="2400" dirty="0">
                  <a:latin typeface="YDVYGOStd12"/>
                </a:rPr>
                <a:t>스포츠 활동을 하면 눈 </a:t>
              </a:r>
              <a:r>
                <a:rPr lang="ko-KR" altLang="en-US" sz="2400" dirty="0" smtClean="0">
                  <a:latin typeface="YDVYGOStd12"/>
                </a:rPr>
                <a:t>충혈</a:t>
              </a:r>
              <a:r>
                <a:rPr lang="en-US" altLang="ko-KR" sz="2400" dirty="0">
                  <a:latin typeface="YDVYGOStd12"/>
                </a:rPr>
                <a:t>, </a:t>
              </a:r>
              <a:r>
                <a:rPr lang="ko-KR" altLang="en-US" sz="2400" dirty="0">
                  <a:latin typeface="YDVYGOStd12"/>
                </a:rPr>
                <a:t>눈 </a:t>
              </a:r>
              <a:r>
                <a:rPr lang="ko-KR" altLang="en-US" sz="2400" dirty="0" err="1">
                  <a:latin typeface="YDVYGOStd12"/>
                </a:rPr>
                <a:t>이물감</a:t>
              </a:r>
              <a:r>
                <a:rPr lang="en-US" altLang="ko-KR" sz="2400" dirty="0">
                  <a:latin typeface="YDVYGOStd12"/>
                </a:rPr>
                <a:t>, </a:t>
              </a:r>
              <a:r>
                <a:rPr lang="ko-KR" altLang="en-US" sz="2400" dirty="0">
                  <a:latin typeface="YDVYGOStd12"/>
                </a:rPr>
                <a:t>콧물</a:t>
              </a:r>
              <a:r>
                <a:rPr lang="en-US" altLang="ko-KR" sz="2400" dirty="0">
                  <a:latin typeface="YDVYGOStd12"/>
                </a:rPr>
                <a:t>, </a:t>
              </a:r>
              <a:r>
                <a:rPr lang="ko-KR" altLang="en-US" sz="2400" dirty="0">
                  <a:latin typeface="YDVYGOStd12"/>
                </a:rPr>
                <a:t>재채기</a:t>
              </a:r>
              <a:r>
                <a:rPr lang="en-US" altLang="ko-KR" sz="2400" dirty="0" smtClean="0">
                  <a:latin typeface="YDVYGOStd12"/>
                </a:rPr>
                <a:t>, </a:t>
              </a:r>
              <a:r>
                <a:rPr lang="ko-KR" altLang="en-US" sz="2400" dirty="0" smtClean="0">
                  <a:latin typeface="YDVYGOStd12"/>
                </a:rPr>
                <a:t>기침</a:t>
              </a:r>
              <a:r>
                <a:rPr lang="en-US" altLang="ko-KR" sz="2400" dirty="0">
                  <a:latin typeface="YDVYGOStd12"/>
                </a:rPr>
                <a:t>, </a:t>
              </a:r>
              <a:r>
                <a:rPr lang="ko-KR" altLang="en-US" sz="2400" dirty="0">
                  <a:latin typeface="YDVYGOStd12"/>
                </a:rPr>
                <a:t>가래 등의 증상이 </a:t>
              </a:r>
              <a:r>
                <a:rPr lang="ko-KR" altLang="en-US" sz="2400" dirty="0" smtClean="0">
                  <a:latin typeface="YDVYGOStd12"/>
                </a:rPr>
                <a:t>나타난다</a:t>
              </a:r>
              <a:r>
                <a:rPr lang="en-US" altLang="ko-KR" sz="2400" dirty="0">
                  <a:latin typeface="YDVYGOStd12"/>
                </a:rPr>
                <a:t>. </a:t>
              </a:r>
              <a:r>
                <a:rPr lang="ko-KR" altLang="en-US" sz="2400" dirty="0">
                  <a:latin typeface="YDVYGOStd12"/>
                </a:rPr>
                <a:t>황사나 미세 먼지가 </a:t>
              </a:r>
              <a:r>
                <a:rPr lang="ko-KR" altLang="en-US" sz="2400" dirty="0" smtClean="0">
                  <a:latin typeface="YDVYGOStd12"/>
                </a:rPr>
                <a:t>심할 </a:t>
              </a:r>
              <a:r>
                <a:rPr lang="ko-KR" altLang="en-US" sz="2400" dirty="0">
                  <a:latin typeface="YDVYGOStd12"/>
                </a:rPr>
                <a:t>때는 스포츠 활동을 자제하며</a:t>
              </a:r>
              <a:r>
                <a:rPr lang="en-US" altLang="ko-KR" sz="2400" dirty="0">
                  <a:latin typeface="YDVYGOStd12"/>
                </a:rPr>
                <a:t>, </a:t>
              </a:r>
              <a:r>
                <a:rPr lang="ko-KR" altLang="en-US" sz="2400" dirty="0">
                  <a:latin typeface="YDVYGOStd12"/>
                </a:rPr>
                <a:t>마스크를 착용한다</a:t>
              </a:r>
              <a:r>
                <a:rPr lang="en-US" altLang="ko-KR" sz="2400" dirty="0">
                  <a:latin typeface="YDVYGOStd12"/>
                </a:rPr>
                <a:t>. </a:t>
              </a:r>
              <a:r>
                <a:rPr lang="ko-KR" altLang="en-US" sz="2400" dirty="0">
                  <a:latin typeface="YDVYGOStd12"/>
                </a:rPr>
                <a:t>또한 </a:t>
              </a:r>
              <a:r>
                <a:rPr lang="ko-KR" altLang="en-US" sz="2400" dirty="0" smtClean="0">
                  <a:latin typeface="YDVYGOStd12"/>
                </a:rPr>
                <a:t>운동 </a:t>
              </a:r>
              <a:r>
                <a:rPr lang="ko-KR" altLang="en-US" sz="2400" dirty="0">
                  <a:latin typeface="YDVYGOStd12"/>
                </a:rPr>
                <a:t>후에는 반드시 손과 몸을 씻고 옷은 세탁한다</a:t>
              </a:r>
              <a:r>
                <a:rPr lang="en-US" altLang="ko-KR" sz="2400" dirty="0">
                  <a:latin typeface="YDVYGOStd12"/>
                </a:rPr>
                <a:t>.</a:t>
              </a:r>
              <a:endParaRPr lang="ko-KR" altLang="en-US" sz="2400" dirty="0"/>
            </a:p>
            <a:p>
              <a:pPr algn="just"/>
              <a:endParaRPr lang="ko-KR" altLang="en-US" sz="2400" dirty="0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6922652" y="1213349"/>
              <a:ext cx="4846381" cy="4420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solidFill>
                    <a:schemeClr val="tx1"/>
                  </a:solidFill>
                </a:rPr>
                <a:t>함께 읽어 봅시다</a:t>
              </a:r>
              <a:r>
                <a:rPr lang="en-US" altLang="ko-KR" b="1" dirty="0" smtClean="0">
                  <a:solidFill>
                    <a:schemeClr val="tx1"/>
                  </a:solidFill>
                </a:rPr>
                <a:t>.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42" y="1992652"/>
            <a:ext cx="5976257" cy="39841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4594" y="1064685"/>
            <a:ext cx="3697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가</a:t>
            </a:r>
            <a:r>
              <a:rPr lang="en-US" altLang="ko-KR" sz="2800" b="1" dirty="0" smtClean="0"/>
              <a:t>. </a:t>
            </a:r>
            <a:r>
              <a:rPr lang="ko-KR" altLang="en-US" sz="2800" b="1" dirty="0" smtClean="0"/>
              <a:t>황사와 미세먼지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91400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84594" y="1064685"/>
            <a:ext cx="3697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나</a:t>
            </a:r>
            <a:r>
              <a:rPr lang="en-US" altLang="ko-KR" sz="2800" b="1" dirty="0" smtClean="0"/>
              <a:t>. </a:t>
            </a:r>
            <a:r>
              <a:rPr lang="ko-KR" altLang="en-US" sz="2800" b="1" dirty="0" smtClean="0"/>
              <a:t>태풍 및 호우</a:t>
            </a:r>
            <a:endParaRPr lang="ko-KR" altLang="en-US" sz="2800" b="1" dirty="0"/>
          </a:p>
        </p:txBody>
      </p:sp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2. </a:t>
            </a:r>
            <a:r>
              <a:rPr lang="ko-KR" altLang="en-US" sz="3000" dirty="0">
                <a:solidFill>
                  <a:schemeClr val="tx1"/>
                </a:solidFill>
              </a:rPr>
              <a:t>기후와 관련된 스포츠 환경과 안전 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711200" y="4223659"/>
            <a:ext cx="11159433" cy="1621245"/>
            <a:chOff x="609600" y="1167396"/>
            <a:chExt cx="11159433" cy="347267"/>
          </a:xfrm>
        </p:grpSpPr>
        <p:sp>
          <p:nvSpPr>
            <p:cNvPr id="11" name="직사각형 10"/>
            <p:cNvSpPr/>
            <p:nvPr/>
          </p:nvSpPr>
          <p:spPr>
            <a:xfrm>
              <a:off x="609600" y="1257555"/>
              <a:ext cx="11159433" cy="257108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r>
                <a:rPr lang="ko-KR" altLang="en-US" sz="2400" dirty="0" smtClean="0"/>
                <a:t>태풍 </a:t>
              </a:r>
              <a:r>
                <a:rPr lang="ko-KR" altLang="en-US" sz="2400" dirty="0"/>
                <a:t>및 호우가 발생하면 </a:t>
              </a:r>
              <a:r>
                <a:rPr lang="ko-KR" altLang="en-US" sz="2400" dirty="0" smtClean="0"/>
                <a:t>고압 </a:t>
              </a:r>
              <a:r>
                <a:rPr lang="ko-KR" altLang="en-US" sz="2400" dirty="0"/>
                <a:t>전선이 끊어져 감전의 </a:t>
              </a:r>
              <a:r>
                <a:rPr lang="ko-KR" altLang="en-US" sz="2400" dirty="0" smtClean="0"/>
                <a:t>위험이 </a:t>
              </a:r>
              <a:r>
                <a:rPr lang="ko-KR" altLang="en-US" sz="2400" dirty="0"/>
                <a:t>있으며</a:t>
              </a:r>
              <a:r>
                <a:rPr lang="en-US" altLang="ko-KR" sz="2400" dirty="0"/>
                <a:t>, </a:t>
              </a:r>
              <a:r>
                <a:rPr lang="ko-KR" altLang="en-US" sz="2400" dirty="0"/>
                <a:t>강한 바람과 </a:t>
              </a:r>
              <a:r>
                <a:rPr lang="ko-KR" altLang="en-US" sz="2400" dirty="0" smtClean="0"/>
                <a:t>불어난 </a:t>
              </a:r>
              <a:r>
                <a:rPr lang="ko-KR" altLang="en-US" sz="2400" dirty="0"/>
                <a:t>물 때문에 안전사고가 </a:t>
              </a:r>
              <a:r>
                <a:rPr lang="ko-KR" altLang="en-US" sz="2400" dirty="0" smtClean="0"/>
                <a:t>발생할 </a:t>
              </a:r>
              <a:r>
                <a:rPr lang="ko-KR" altLang="en-US" sz="2400" dirty="0"/>
                <a:t>수 있다</a:t>
              </a:r>
              <a:r>
                <a:rPr lang="en-US" altLang="ko-KR" sz="2400" dirty="0"/>
                <a:t>. </a:t>
              </a:r>
              <a:r>
                <a:rPr lang="ko-KR" altLang="en-US" sz="2400" dirty="0"/>
                <a:t>따라서 즉각 </a:t>
              </a:r>
              <a:r>
                <a:rPr lang="ko-KR" altLang="en-US" sz="2400" dirty="0" smtClean="0"/>
                <a:t>운동을 </a:t>
              </a:r>
              <a:r>
                <a:rPr lang="ko-KR" altLang="en-US" sz="2400" dirty="0"/>
                <a:t>중단하고 가까운 건물 </a:t>
              </a:r>
              <a:r>
                <a:rPr lang="ko-KR" altLang="en-US" sz="2400" dirty="0" smtClean="0"/>
                <a:t>내부로 </a:t>
              </a:r>
              <a:r>
                <a:rPr lang="ko-KR" altLang="en-US" sz="2400" dirty="0"/>
                <a:t>이동하여 안전한 장소로 대피해야 한다</a:t>
              </a:r>
              <a:r>
                <a:rPr lang="en-US" altLang="ko-KR" sz="2400" dirty="0"/>
                <a:t>.</a:t>
              </a:r>
              <a:endParaRPr lang="ko-KR" altLang="en-US" sz="3200" dirty="0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9130936" y="1167396"/>
              <a:ext cx="2638097" cy="901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solidFill>
                    <a:schemeClr val="tx1"/>
                  </a:solidFill>
                </a:rPr>
                <a:t>함께 읽어 봅시다</a:t>
              </a:r>
              <a:r>
                <a:rPr lang="en-US" altLang="ko-KR" b="1" dirty="0" smtClean="0">
                  <a:solidFill>
                    <a:schemeClr val="tx1"/>
                  </a:solidFill>
                </a:rPr>
                <a:t>.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00" y="2177036"/>
            <a:ext cx="2971974" cy="182890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3558" y="2204757"/>
            <a:ext cx="2904899" cy="181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73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84594" y="1064685"/>
            <a:ext cx="3697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다</a:t>
            </a:r>
            <a:r>
              <a:rPr lang="en-US" altLang="ko-KR" sz="2800" b="1" dirty="0" smtClean="0"/>
              <a:t>. </a:t>
            </a:r>
            <a:r>
              <a:rPr lang="ko-KR" altLang="en-US" sz="2800" b="1" dirty="0" smtClean="0"/>
              <a:t>우박</a:t>
            </a:r>
            <a:endParaRPr lang="ko-KR" altLang="en-US" sz="2800" b="1" dirty="0"/>
          </a:p>
        </p:txBody>
      </p:sp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2. </a:t>
            </a:r>
            <a:r>
              <a:rPr lang="ko-KR" altLang="en-US" sz="3000" dirty="0">
                <a:solidFill>
                  <a:schemeClr val="tx1"/>
                </a:solidFill>
              </a:rPr>
              <a:t>기후와 관련된 스포츠 환경과 안전 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711200" y="4223654"/>
            <a:ext cx="11159433" cy="1744354"/>
            <a:chOff x="609600" y="1167396"/>
            <a:chExt cx="11159433" cy="373637"/>
          </a:xfrm>
        </p:grpSpPr>
        <p:sp>
          <p:nvSpPr>
            <p:cNvPr id="11" name="직사각형 10"/>
            <p:cNvSpPr/>
            <p:nvPr/>
          </p:nvSpPr>
          <p:spPr>
            <a:xfrm>
              <a:off x="609600" y="1257555"/>
              <a:ext cx="11159433" cy="283478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r>
                <a:rPr lang="ko-KR" altLang="en-US" sz="2000" dirty="0"/>
                <a:t>우박은 사람의 머리에 맞을 경 우 다치거나 심하면 사망할 수도 있다</a:t>
              </a:r>
              <a:r>
                <a:rPr lang="en-US" altLang="ko-KR" sz="2000" dirty="0"/>
                <a:t>. </a:t>
              </a:r>
              <a:r>
                <a:rPr lang="ko-KR" altLang="en-US" sz="2000" dirty="0"/>
                <a:t>우리나라의 경우 야외 </a:t>
              </a:r>
              <a:r>
                <a:rPr lang="ko-KR" altLang="en-US" sz="2000" dirty="0" err="1"/>
                <a:t>스포</a:t>
              </a:r>
              <a:r>
                <a:rPr lang="ko-KR" altLang="en-US" sz="2000" dirty="0"/>
                <a:t> </a:t>
              </a:r>
              <a:r>
                <a:rPr lang="ko-KR" altLang="en-US" sz="2000" dirty="0" err="1"/>
                <a:t>츠</a:t>
              </a:r>
              <a:r>
                <a:rPr lang="ko-KR" altLang="en-US" sz="2000" dirty="0"/>
                <a:t> 활동이 많은 </a:t>
              </a:r>
              <a:r>
                <a:rPr lang="en-US" altLang="ko-KR" sz="2000" dirty="0"/>
                <a:t>5~6</a:t>
              </a:r>
              <a:r>
                <a:rPr lang="ko-KR" altLang="en-US" sz="2000" dirty="0"/>
                <a:t>월</a:t>
              </a:r>
              <a:r>
                <a:rPr lang="en-US" altLang="ko-KR" sz="2000" dirty="0"/>
                <a:t>, 9~10</a:t>
              </a:r>
              <a:r>
                <a:rPr lang="ko-KR" altLang="en-US" sz="2000" dirty="0"/>
                <a:t>월 에 우박이 내리는 경우가 많아 이 시기에 야외 스포츠 활동을 할 때 에는 특별히 날씨 변화에 주의를 기울여야 한다</a:t>
              </a:r>
              <a:r>
                <a:rPr lang="en-US" altLang="ko-KR" sz="2000" dirty="0"/>
                <a:t>. </a:t>
              </a:r>
              <a:endParaRPr lang="en-US" altLang="ko-KR" sz="2000" dirty="0" smtClean="0"/>
            </a:p>
            <a:p>
              <a:r>
                <a:rPr lang="ko-KR" altLang="en-US" sz="2000" dirty="0" smtClean="0"/>
                <a:t>우박이 발생하면 머리를 보호하고 신속히 실내로 대피한다</a:t>
              </a:r>
              <a:r>
                <a:rPr lang="en-US" altLang="ko-KR" sz="2000" dirty="0" smtClean="0"/>
                <a:t>. </a:t>
              </a:r>
              <a:endParaRPr lang="ko-KR" altLang="en-US" sz="3600" dirty="0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9130936" y="1167396"/>
              <a:ext cx="2638097" cy="901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solidFill>
                    <a:schemeClr val="tx1"/>
                  </a:solidFill>
                </a:rPr>
                <a:t>함께 읽어 봅시다</a:t>
              </a:r>
              <a:r>
                <a:rPr lang="en-US" altLang="ko-KR" b="1" dirty="0" smtClean="0">
                  <a:solidFill>
                    <a:schemeClr val="tx1"/>
                  </a:solidFill>
                </a:rPr>
                <a:t>.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00" y="1930374"/>
            <a:ext cx="3038475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9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2. </a:t>
            </a:r>
            <a:r>
              <a:rPr lang="ko-KR" altLang="en-US" sz="3000" dirty="0">
                <a:solidFill>
                  <a:schemeClr val="tx1"/>
                </a:solidFill>
              </a:rPr>
              <a:t>기후와 관련된 스포츠 환경과 안전 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580571" y="4863485"/>
            <a:ext cx="11159433" cy="1621246"/>
            <a:chOff x="609600" y="1167396"/>
            <a:chExt cx="11159433" cy="347267"/>
          </a:xfrm>
        </p:grpSpPr>
        <p:sp>
          <p:nvSpPr>
            <p:cNvPr id="11" name="직사각형 10"/>
            <p:cNvSpPr/>
            <p:nvPr/>
          </p:nvSpPr>
          <p:spPr>
            <a:xfrm>
              <a:off x="609600" y="1257555"/>
              <a:ext cx="11159433" cy="257108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r>
                <a:rPr lang="ko-KR" altLang="en-US" sz="2400" dirty="0" smtClean="0"/>
                <a:t>낙뢰 </a:t>
              </a:r>
              <a:r>
                <a:rPr lang="ko-KR" altLang="en-US" sz="2400" dirty="0"/>
                <a:t>발생 시에는 안전한 </a:t>
              </a:r>
              <a:r>
                <a:rPr lang="ko-KR" altLang="en-US" sz="2400" dirty="0" smtClean="0"/>
                <a:t>실내지역으로 </a:t>
              </a:r>
              <a:r>
                <a:rPr lang="ko-KR" altLang="en-US" sz="2400" dirty="0"/>
                <a:t>즉시 이동하고</a:t>
              </a:r>
              <a:r>
                <a:rPr lang="en-US" altLang="ko-KR" sz="2400" dirty="0"/>
                <a:t>, </a:t>
              </a:r>
              <a:r>
                <a:rPr lang="ko-KR" altLang="en-US" sz="2400" dirty="0" smtClean="0"/>
                <a:t>낙뢰에 </a:t>
              </a:r>
              <a:r>
                <a:rPr lang="ko-KR" altLang="en-US" sz="2400" dirty="0"/>
                <a:t>맞았을 때는 몸의 안쪽 </a:t>
              </a:r>
              <a:r>
                <a:rPr lang="ko-KR" altLang="en-US" sz="2400" dirty="0" smtClean="0"/>
                <a:t>깊은 </a:t>
              </a:r>
              <a:r>
                <a:rPr lang="ko-KR" altLang="en-US" sz="2400" dirty="0"/>
                <a:t>곳까지 화상을 입을 수 </a:t>
              </a:r>
              <a:r>
                <a:rPr lang="ko-KR" altLang="en-US" sz="2400" dirty="0" smtClean="0"/>
                <a:t>있으므로 </a:t>
              </a:r>
              <a:r>
                <a:rPr lang="ko-KR" altLang="en-US" sz="2400" dirty="0"/>
                <a:t>최대한 빨리 </a:t>
              </a:r>
              <a:r>
                <a:rPr lang="ko-KR" altLang="en-US" sz="2400" dirty="0" smtClean="0"/>
                <a:t>병원으로 이송한다</a:t>
              </a:r>
              <a:r>
                <a:rPr lang="en-US" altLang="ko-KR" sz="2400" dirty="0" smtClean="0"/>
                <a:t>.</a:t>
              </a:r>
            </a:p>
            <a:p>
              <a:r>
                <a:rPr lang="ko-KR" altLang="en-US" sz="2400" dirty="0" smtClean="0"/>
                <a:t>경기장에 사전에 피뢰침을 설치하여 낙뢰 사고를 예방한다</a:t>
              </a:r>
              <a:r>
                <a:rPr lang="en-US" altLang="ko-KR" sz="2400" dirty="0" smtClean="0"/>
                <a:t>. </a:t>
              </a:r>
              <a:endParaRPr lang="ko-KR" altLang="en-US" sz="3200" dirty="0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9130936" y="1167396"/>
              <a:ext cx="2638097" cy="901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solidFill>
                    <a:schemeClr val="tx1"/>
                  </a:solidFill>
                </a:rPr>
                <a:t>함께 읽어 봅시다</a:t>
              </a:r>
              <a:r>
                <a:rPr lang="en-US" altLang="ko-KR" b="1" dirty="0" smtClean="0">
                  <a:solidFill>
                    <a:schemeClr val="tx1"/>
                  </a:solidFill>
                </a:rPr>
                <a:t>.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71" y="1969777"/>
            <a:ext cx="2409372" cy="294243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84594" y="1064685"/>
            <a:ext cx="3697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라</a:t>
            </a:r>
            <a:r>
              <a:rPr lang="en-US" altLang="ko-KR" sz="2800" b="1" dirty="0" smtClean="0"/>
              <a:t>. </a:t>
            </a:r>
            <a:r>
              <a:rPr lang="ko-KR" altLang="en-US" sz="2800" b="1" dirty="0" smtClean="0"/>
              <a:t>낙뢰 및 천둥번개</a:t>
            </a:r>
            <a:endParaRPr lang="ko-KR" altLang="en-US" sz="2800" b="1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2166" y="1960089"/>
            <a:ext cx="3133725" cy="290339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282376" y="2917776"/>
            <a:ext cx="3697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err="1" smtClean="0"/>
              <a:t>리히텐베르크</a:t>
            </a:r>
            <a:r>
              <a:rPr lang="ko-KR" altLang="en-US" sz="2800" b="1" dirty="0" smtClean="0"/>
              <a:t> 문양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88772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10750</TotalTime>
  <Words>1632</Words>
  <Application>Microsoft Office PowerPoint</Application>
  <PresentationFormat>와이드스크린</PresentationFormat>
  <Paragraphs>211</Paragraphs>
  <Slides>33</Slides>
  <Notes>33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HeadingPairs>
  <TitlesOfParts>
    <vt:vector size="43" baseType="lpstr">
      <vt:lpstr>HY견고딕</vt:lpstr>
      <vt:lpstr>QNKGLN+YDVYGOStd12</vt:lpstr>
      <vt:lpstr>SM3SPmuS-04</vt:lpstr>
      <vt:lpstr>TZZGPG+YDVYGOStd13</vt:lpstr>
      <vt:lpstr>YDVYGOStd12</vt:lpstr>
      <vt:lpstr>YDVYMjOStd12</vt:lpstr>
      <vt:lpstr>YoonV YoonMyungjo100Std_OTF</vt:lpstr>
      <vt:lpstr>맑은 고딕</vt:lpstr>
      <vt:lpstr>Arial</vt:lpstr>
      <vt:lpstr>Office 테마</vt:lpstr>
      <vt:lpstr>Ⅲ. 스포츠 안전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Ⅰ. 스포츠의 가치</dc:title>
  <dc:creator>User</dc:creator>
  <cp:lastModifiedBy>User</cp:lastModifiedBy>
  <cp:revision>193</cp:revision>
  <dcterms:created xsi:type="dcterms:W3CDTF">2021-01-25T03:02:42Z</dcterms:created>
  <dcterms:modified xsi:type="dcterms:W3CDTF">2021-04-04T11:21:20Z</dcterms:modified>
</cp:coreProperties>
</file>