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423" r:id="rId4"/>
    <p:sldId id="451" r:id="rId5"/>
    <p:sldId id="453" r:id="rId6"/>
    <p:sldId id="458" r:id="rId7"/>
    <p:sldId id="459" r:id="rId8"/>
    <p:sldId id="460" r:id="rId9"/>
    <p:sldId id="461" r:id="rId10"/>
    <p:sldId id="462" r:id="rId11"/>
    <p:sldId id="465" r:id="rId12"/>
    <p:sldId id="464" r:id="rId13"/>
    <p:sldId id="467" r:id="rId14"/>
    <p:sldId id="468" r:id="rId15"/>
    <p:sldId id="469" r:id="rId16"/>
    <p:sldId id="470" r:id="rId17"/>
    <p:sldId id="471" r:id="rId18"/>
    <p:sldId id="472" r:id="rId19"/>
    <p:sldId id="473" r:id="rId20"/>
    <p:sldId id="474" r:id="rId21"/>
    <p:sldId id="475" r:id="rId22"/>
    <p:sldId id="476" r:id="rId23"/>
    <p:sldId id="477" r:id="rId24"/>
    <p:sldId id="478" r:id="rId25"/>
    <p:sldId id="479" r:id="rId26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559" autoAdjust="0"/>
    <p:restoredTop sz="89713" autoAdjust="0"/>
  </p:normalViewPr>
  <p:slideViewPr>
    <p:cSldViewPr snapToGrid="0">
      <p:cViewPr varScale="1">
        <p:scale>
          <a:sx n="103" d="100"/>
          <a:sy n="103" d="100"/>
        </p:scale>
        <p:origin x="13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035CC-C08F-4C4A-BD7F-85FCB839EB32}" type="datetimeFigureOut">
              <a:rPr lang="ko-KR" altLang="en-US" smtClean="0"/>
              <a:t>2021-04-04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D47D1B-2883-4811-AECA-1E592D673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4770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 latinLnBrk="1"/>
            <a:endParaRPr lang="en-US" altLang="ko-KR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32886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44051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65958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29149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50193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85336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52023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93041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3222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18003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460264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91594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52513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361043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755526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835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911112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181827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04261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1451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6468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42735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28027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02684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87951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29DB-5F96-4DCD-98D6-E8D511D9566C}" type="datetimeFigureOut">
              <a:rPr lang="ko-KR" altLang="en-US" smtClean="0"/>
              <a:t>2021-04-04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A27C4-D2E0-4A2E-9226-6AE8303B90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1007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29DB-5F96-4DCD-98D6-E8D511D9566C}" type="datetimeFigureOut">
              <a:rPr lang="ko-KR" altLang="en-US" smtClean="0"/>
              <a:t>2021-04-04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A27C4-D2E0-4A2E-9226-6AE8303B90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3933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29DB-5F96-4DCD-98D6-E8D511D9566C}" type="datetimeFigureOut">
              <a:rPr lang="ko-KR" altLang="en-US" smtClean="0"/>
              <a:t>2021-04-04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A27C4-D2E0-4A2E-9226-6AE8303B90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6175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29DB-5F96-4DCD-98D6-E8D511D9566C}" type="datetimeFigureOut">
              <a:rPr lang="ko-KR" altLang="en-US" smtClean="0"/>
              <a:t>2021-04-04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A27C4-D2E0-4A2E-9226-6AE8303B90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4788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29DB-5F96-4DCD-98D6-E8D511D9566C}" type="datetimeFigureOut">
              <a:rPr lang="ko-KR" altLang="en-US" smtClean="0"/>
              <a:t>2021-04-04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A27C4-D2E0-4A2E-9226-6AE8303B90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405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29DB-5F96-4DCD-98D6-E8D511D9566C}" type="datetimeFigureOut">
              <a:rPr lang="ko-KR" altLang="en-US" smtClean="0"/>
              <a:t>2021-04-04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A27C4-D2E0-4A2E-9226-6AE8303B90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8709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29DB-5F96-4DCD-98D6-E8D511D9566C}" type="datetimeFigureOut">
              <a:rPr lang="ko-KR" altLang="en-US" smtClean="0"/>
              <a:t>2021-04-04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A27C4-D2E0-4A2E-9226-6AE8303B90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4609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29DB-5F96-4DCD-98D6-E8D511D9566C}" type="datetimeFigureOut">
              <a:rPr lang="ko-KR" altLang="en-US" smtClean="0"/>
              <a:t>2021-04-04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A27C4-D2E0-4A2E-9226-6AE8303B90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6255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29DB-5F96-4DCD-98D6-E8D511D9566C}" type="datetimeFigureOut">
              <a:rPr lang="ko-KR" altLang="en-US" smtClean="0"/>
              <a:t>2021-04-04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A27C4-D2E0-4A2E-9226-6AE8303B90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671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29DB-5F96-4DCD-98D6-E8D511D9566C}" type="datetimeFigureOut">
              <a:rPr lang="ko-KR" altLang="en-US" smtClean="0"/>
              <a:t>2021-04-04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A27C4-D2E0-4A2E-9226-6AE8303B90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5886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29DB-5F96-4DCD-98D6-E8D511D9566C}" type="datetimeFigureOut">
              <a:rPr lang="ko-KR" altLang="en-US" smtClean="0"/>
              <a:t>2021-04-04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A27C4-D2E0-4A2E-9226-6AE8303B90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3726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EC29DB-5F96-4DCD-98D6-E8D511D9566C}" type="datetimeFigureOut">
              <a:rPr lang="ko-KR" altLang="en-US" smtClean="0"/>
              <a:t>2021-04-04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9A27C4-D2E0-4A2E-9226-6AE8303B90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4030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2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부제목 1"/>
          <p:cNvSpPr>
            <a:spLocks noGrp="1"/>
          </p:cNvSpPr>
          <p:nvPr>
            <p:ph type="subTitle" idx="1"/>
          </p:nvPr>
        </p:nvSpPr>
        <p:spPr>
          <a:xfrm>
            <a:off x="783038" y="3526041"/>
            <a:ext cx="9927771" cy="470593"/>
          </a:xfrm>
        </p:spPr>
        <p:txBody>
          <a:bodyPr>
            <a:noAutofit/>
          </a:bodyPr>
          <a:lstStyle/>
          <a:p>
            <a:r>
              <a:rPr lang="ko-KR" altLang="en-US" sz="3200" dirty="0"/>
              <a:t>제 </a:t>
            </a:r>
            <a:r>
              <a:rPr lang="en-US" altLang="ko-KR" sz="3200" dirty="0" smtClean="0"/>
              <a:t>18</a:t>
            </a:r>
            <a:r>
              <a:rPr lang="ko-KR" altLang="en-US" sz="3200" dirty="0" smtClean="0"/>
              <a:t>강</a:t>
            </a:r>
            <a:r>
              <a:rPr lang="en-US" altLang="ko-KR" sz="3200" dirty="0"/>
              <a:t>. </a:t>
            </a:r>
            <a:r>
              <a:rPr lang="ko-KR" altLang="en-US" sz="3200" dirty="0" smtClean="0"/>
              <a:t>스포츠 안전 단원 정리 및 실전문제풀이 </a:t>
            </a:r>
            <a:r>
              <a:rPr lang="en-US" altLang="ko-KR" sz="3200" dirty="0" smtClean="0"/>
              <a:t>3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제목 5"/>
          <p:cNvSpPr>
            <a:spLocks noGrp="1"/>
          </p:cNvSpPr>
          <p:nvPr>
            <p:ph type="ctrTitle"/>
          </p:nvPr>
        </p:nvSpPr>
        <p:spPr>
          <a:xfrm>
            <a:off x="1490404" y="2599491"/>
            <a:ext cx="8513041" cy="647122"/>
          </a:xfrm>
        </p:spPr>
        <p:txBody>
          <a:bodyPr>
            <a:noAutofit/>
          </a:bodyPr>
          <a:lstStyle/>
          <a:p>
            <a:r>
              <a:rPr lang="en-US" altLang="ko-KR" b="1" dirty="0">
                <a:latin typeface="+mn-ea"/>
              </a:rPr>
              <a:t>Ⅲ</a:t>
            </a:r>
            <a:r>
              <a:rPr lang="en-US" altLang="ko-KR" sz="5400" dirty="0">
                <a:latin typeface="HY견고딕" panose="02030600000101010101" pitchFamily="18" charset="-127"/>
                <a:ea typeface="HY견고딕" panose="02030600000101010101" pitchFamily="18" charset="-127"/>
              </a:rPr>
              <a:t>. </a:t>
            </a:r>
            <a:r>
              <a:rPr lang="ko-KR" altLang="en-US" sz="5400" dirty="0">
                <a:latin typeface="HY견고딕" pitchFamily="18" charset="-127"/>
                <a:ea typeface="HY견고딕" pitchFamily="18" charset="-127"/>
              </a:rPr>
              <a:t>스포츠 안전</a:t>
            </a:r>
            <a:endParaRPr lang="en-US" altLang="ko-KR" sz="54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7" name="텍스트 개체 틀 7"/>
          <p:cNvSpPr txBox="1">
            <a:spLocks/>
          </p:cNvSpPr>
          <p:nvPr/>
        </p:nvSpPr>
        <p:spPr>
          <a:xfrm>
            <a:off x="252958" y="200590"/>
            <a:ext cx="4723991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3200" dirty="0" smtClean="0">
                <a:solidFill>
                  <a:schemeClr val="tx1"/>
                </a:solidFill>
              </a:rPr>
              <a:t>고등학교 스포츠 생활</a:t>
            </a:r>
            <a:endParaRPr lang="ko-KR" altLang="en-US" sz="3200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89585" y="4276063"/>
            <a:ext cx="21146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 smtClean="0">
                <a:solidFill>
                  <a:schemeClr val="bg1"/>
                </a:solidFill>
                <a:latin typeface="+mn-ea"/>
                <a:ea typeface="+mn-ea"/>
              </a:rPr>
              <a:t>[</a:t>
            </a:r>
            <a:r>
              <a:rPr lang="ko-KR" altLang="en-US" sz="2000" b="1" dirty="0" smtClean="0">
                <a:solidFill>
                  <a:schemeClr val="bg1"/>
                </a:solidFill>
                <a:latin typeface="+mn-ea"/>
                <a:ea typeface="+mn-ea"/>
              </a:rPr>
              <a:t>교과서 </a:t>
            </a:r>
            <a:r>
              <a:rPr lang="en-US" altLang="ko-KR" sz="2000" b="1" dirty="0" smtClean="0">
                <a:solidFill>
                  <a:schemeClr val="bg1"/>
                </a:solidFill>
                <a:latin typeface="+mn-ea"/>
                <a:ea typeface="+mn-ea"/>
              </a:rPr>
              <a:t>8~15</a:t>
            </a:r>
            <a:r>
              <a:rPr lang="ko-KR" altLang="en-US" sz="2000" b="1" dirty="0" smtClean="0">
                <a:solidFill>
                  <a:schemeClr val="bg1"/>
                </a:solidFill>
                <a:latin typeface="+mn-ea"/>
                <a:ea typeface="+mn-ea"/>
              </a:rPr>
              <a:t>쪽</a:t>
            </a:r>
            <a:r>
              <a:rPr lang="en-US" altLang="ko-KR" sz="2000" b="1" dirty="0" smtClean="0">
                <a:solidFill>
                  <a:schemeClr val="bg1"/>
                </a:solidFill>
                <a:latin typeface="+mn-ea"/>
                <a:ea typeface="+mn-ea"/>
              </a:rPr>
              <a:t>]</a:t>
            </a:r>
            <a:endParaRPr lang="ko-KR" altLang="en-US" sz="20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09468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7"/>
          <p:cNvSpPr txBox="1">
            <a:spLocks/>
          </p:cNvSpPr>
          <p:nvPr/>
        </p:nvSpPr>
        <p:spPr>
          <a:xfrm>
            <a:off x="252957" y="200590"/>
            <a:ext cx="10821443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 latinLnBrk="0">
              <a:lnSpc>
                <a:spcPct val="150000"/>
              </a:lnSpc>
            </a:pPr>
            <a:r>
              <a:rPr lang="en-US" altLang="ko-KR" sz="3200" dirty="0">
                <a:solidFill>
                  <a:schemeClr val="tx1"/>
                </a:solidFill>
              </a:rPr>
              <a:t>2</a:t>
            </a:r>
            <a:r>
              <a:rPr lang="en-US" altLang="ko-KR" sz="3200" dirty="0" smtClean="0">
                <a:solidFill>
                  <a:schemeClr val="tx1"/>
                </a:solidFill>
              </a:rPr>
              <a:t>. </a:t>
            </a:r>
            <a:r>
              <a:rPr lang="ko-KR" altLang="en-US" sz="3200" dirty="0" smtClean="0">
                <a:solidFill>
                  <a:schemeClr val="tx1"/>
                </a:solidFill>
              </a:rPr>
              <a:t>스포츠 </a:t>
            </a:r>
            <a:r>
              <a:rPr lang="ko-KR" altLang="en-US" sz="3200" dirty="0">
                <a:solidFill>
                  <a:schemeClr val="tx1"/>
                </a:solidFill>
              </a:rPr>
              <a:t>안전사고의 </a:t>
            </a:r>
            <a:r>
              <a:rPr lang="ko-KR" altLang="en-US" sz="3200" dirty="0" smtClean="0">
                <a:solidFill>
                  <a:schemeClr val="tx1"/>
                </a:solidFill>
              </a:rPr>
              <a:t>예방과 대처</a:t>
            </a:r>
            <a:endParaRPr lang="ko-KR" altLang="en-US" sz="3200" dirty="0">
              <a:solidFill>
                <a:schemeClr val="tx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6154056" y="2267694"/>
            <a:ext cx="4325257" cy="22932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 smtClean="0">
                <a:solidFill>
                  <a:srgbClr val="002060"/>
                </a:solidFill>
              </a:rPr>
              <a:t>하인리히 법칙이란</a:t>
            </a:r>
            <a:r>
              <a:rPr lang="en-US" altLang="ko-KR" sz="3600" b="1" dirty="0" smtClean="0">
                <a:solidFill>
                  <a:srgbClr val="002060"/>
                </a:solidFill>
              </a:rPr>
              <a:t>?</a:t>
            </a:r>
          </a:p>
          <a:p>
            <a:pPr algn="ctr"/>
            <a:endParaRPr lang="en-US" altLang="ko-KR" sz="3600" b="1" dirty="0" smtClean="0">
              <a:solidFill>
                <a:srgbClr val="002060"/>
              </a:solidFill>
            </a:endParaRPr>
          </a:p>
          <a:p>
            <a:pPr algn="ctr"/>
            <a:r>
              <a:rPr lang="en-US" altLang="ko-KR" sz="3600" b="1" dirty="0" smtClean="0">
                <a:solidFill>
                  <a:srgbClr val="002060"/>
                </a:solidFill>
              </a:rPr>
              <a:t>300 : 29 : 1</a:t>
            </a:r>
            <a:endParaRPr lang="ko-KR" altLang="en-US" sz="3600" b="1" dirty="0">
              <a:solidFill>
                <a:srgbClr val="002060"/>
              </a:solidFill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2818" y="1052753"/>
            <a:ext cx="3974874" cy="2791134"/>
          </a:xfrm>
          <a:prstGeom prst="rect">
            <a:avLst/>
          </a:prstGeom>
        </p:spPr>
      </p:pic>
      <p:grpSp>
        <p:nvGrpSpPr>
          <p:cNvPr id="7" name="그룹 6"/>
          <p:cNvGrpSpPr/>
          <p:nvPr/>
        </p:nvGrpSpPr>
        <p:grpSpPr>
          <a:xfrm>
            <a:off x="1332818" y="4079647"/>
            <a:ext cx="3974874" cy="2466295"/>
            <a:chOff x="4479358" y="3949019"/>
            <a:chExt cx="2828925" cy="1921101"/>
          </a:xfrm>
        </p:grpSpPr>
        <p:pic>
          <p:nvPicPr>
            <p:cNvPr id="8" name="그림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79358" y="3993695"/>
              <a:ext cx="2828925" cy="1876425"/>
            </a:xfrm>
            <a:prstGeom prst="rect">
              <a:avLst/>
            </a:prstGeom>
          </p:spPr>
        </p:pic>
        <p:sp>
          <p:nvSpPr>
            <p:cNvPr id="9" name="직사각형 8"/>
            <p:cNvSpPr/>
            <p:nvPr/>
          </p:nvSpPr>
          <p:spPr>
            <a:xfrm>
              <a:off x="5602514" y="3949019"/>
              <a:ext cx="377372" cy="2746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719581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68118" y="286590"/>
            <a:ext cx="641233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 latinLnBrk="0">
              <a:lnSpc>
                <a:spcPct val="150000"/>
              </a:lnSpc>
            </a:pPr>
            <a:r>
              <a:rPr lang="en-US" altLang="ko-KR" sz="3200" dirty="0" smtClean="0"/>
              <a:t>2. </a:t>
            </a:r>
            <a:r>
              <a:rPr lang="ko-KR" altLang="en-US" sz="3200" dirty="0"/>
              <a:t>스포츠 안전사고의 </a:t>
            </a:r>
            <a:r>
              <a:rPr lang="ko-KR" altLang="en-US" sz="3200" dirty="0" smtClean="0"/>
              <a:t>예방과 대처</a:t>
            </a:r>
            <a:endParaRPr lang="ko-KR" altLang="en-US" sz="3200" dirty="0"/>
          </a:p>
        </p:txBody>
      </p:sp>
      <p:sp>
        <p:nvSpPr>
          <p:cNvPr id="8" name="직사각형 7"/>
          <p:cNvSpPr/>
          <p:nvPr/>
        </p:nvSpPr>
        <p:spPr>
          <a:xfrm>
            <a:off x="168117" y="1550724"/>
            <a:ext cx="11590745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ko-KR" sz="3200" b="1" dirty="0"/>
              <a:t>Q1. </a:t>
            </a:r>
            <a:r>
              <a:rPr lang="ko-KR" altLang="en-US" sz="3200" b="1" dirty="0">
                <a:latin typeface="SM3SPmuS-04"/>
              </a:rPr>
              <a:t>스포츠 안전사고를 예방할 수 있는 방법을 </a:t>
            </a:r>
            <a:r>
              <a:rPr lang="en-US" altLang="ko-KR" sz="3200" b="1" dirty="0">
                <a:latin typeface="SM3SPmuS-04"/>
              </a:rPr>
              <a:t>3</a:t>
            </a:r>
            <a:r>
              <a:rPr lang="ko-KR" altLang="en-US" sz="3200" b="1" dirty="0">
                <a:latin typeface="SM3SPmuS-04"/>
              </a:rPr>
              <a:t>가지만 </a:t>
            </a:r>
            <a:r>
              <a:rPr lang="ko-KR" altLang="en-US" sz="3200" b="1" dirty="0" smtClean="0">
                <a:latin typeface="SM3SPmuS-04"/>
              </a:rPr>
              <a:t>쓰시오</a:t>
            </a:r>
            <a:r>
              <a:rPr lang="en-US" altLang="ko-KR" sz="3200" b="1" dirty="0" smtClean="0">
                <a:latin typeface="SM3SPmuS-04"/>
              </a:rPr>
              <a:t>.</a:t>
            </a:r>
          </a:p>
          <a:p>
            <a:endParaRPr lang="en-US" altLang="ko-KR" sz="3200" b="1" dirty="0" smtClean="0"/>
          </a:p>
          <a:p>
            <a:r>
              <a:rPr lang="en-US" altLang="ko-KR" sz="3200" b="1" dirty="0" smtClean="0"/>
              <a:t>Q2</a:t>
            </a:r>
            <a:r>
              <a:rPr lang="en-US" altLang="ko-KR" sz="3200" b="1" dirty="0"/>
              <a:t>. </a:t>
            </a:r>
            <a:r>
              <a:rPr lang="ko-KR" altLang="en-US" sz="3200" b="1" dirty="0"/>
              <a:t>일반인이 실시하는</a:t>
            </a:r>
            <a:r>
              <a:rPr lang="en-US" altLang="ko-KR" sz="3200" b="1" dirty="0"/>
              <a:t> </a:t>
            </a:r>
            <a:r>
              <a:rPr lang="ko-KR" altLang="en-US" sz="3200" b="1" dirty="0"/>
              <a:t>심폐소생술에서 인공호흡을 권장하지 않는 이유는 무엇인지 서술하시오 </a:t>
            </a:r>
            <a:endParaRPr lang="en-US" altLang="ko-KR" sz="3200" b="1" dirty="0"/>
          </a:p>
          <a:p>
            <a:endParaRPr lang="en-US" altLang="ko-KR" sz="3200" b="1" dirty="0"/>
          </a:p>
          <a:p>
            <a:pPr fontAlgn="base"/>
            <a:r>
              <a:rPr lang="en-US" altLang="ko-KR" sz="3200" b="1" dirty="0"/>
              <a:t>Q3. </a:t>
            </a:r>
            <a:r>
              <a:rPr lang="ko-KR" altLang="en-US" sz="3200" b="1" dirty="0"/>
              <a:t>무리한 운동으로 나타날 수 있는 스포츠 안전사고의 유형을 </a:t>
            </a:r>
            <a:r>
              <a:rPr lang="en-US" altLang="ko-KR" sz="3200" b="1" dirty="0"/>
              <a:t>3</a:t>
            </a:r>
            <a:r>
              <a:rPr lang="ko-KR" altLang="en-US" sz="3200" b="1" dirty="0"/>
              <a:t>가지만 쓰시오</a:t>
            </a:r>
            <a:r>
              <a:rPr lang="en-US" altLang="ko-KR" sz="3200" b="1" dirty="0"/>
              <a:t>. </a:t>
            </a:r>
          </a:p>
          <a:p>
            <a:pPr fontAlgn="base"/>
            <a:endParaRPr lang="en-US" altLang="ko-KR" sz="3200" b="1" dirty="0"/>
          </a:p>
          <a:p>
            <a:pPr fontAlgn="base"/>
            <a:r>
              <a:rPr lang="en-US" altLang="ko-KR" sz="3200" b="1" dirty="0"/>
              <a:t>Q4. </a:t>
            </a:r>
            <a:r>
              <a:rPr lang="ko-KR" altLang="en-US" sz="3200" b="1" dirty="0"/>
              <a:t>출혈에 따른 지혈법 </a:t>
            </a:r>
            <a:r>
              <a:rPr lang="en-US" altLang="ko-KR" sz="3200" b="1" dirty="0"/>
              <a:t>3</a:t>
            </a:r>
            <a:r>
              <a:rPr lang="ko-KR" altLang="en-US" sz="3200" b="1" dirty="0"/>
              <a:t>가지를 각각 설명하시오</a:t>
            </a:r>
            <a:r>
              <a:rPr lang="en-US" altLang="ko-KR" sz="3200" b="1" dirty="0"/>
              <a:t>.</a:t>
            </a:r>
          </a:p>
          <a:p>
            <a:pPr fontAlgn="base"/>
            <a:endParaRPr lang="en-US" altLang="ko-KR" sz="3200" b="1" dirty="0"/>
          </a:p>
          <a:p>
            <a:pPr fontAlgn="base"/>
            <a:endParaRPr lang="en-US" altLang="ko-KR" b="1" dirty="0" smtClean="0"/>
          </a:p>
          <a:p>
            <a:pPr fontAlgn="base"/>
            <a:endParaRPr lang="en-US" altLang="ko-KR" b="1" dirty="0"/>
          </a:p>
          <a:p>
            <a:pPr fontAlgn="base"/>
            <a:endParaRPr lang="en-US" altLang="ko-KR" dirty="0" smtClean="0"/>
          </a:p>
          <a:p>
            <a:pPr fontAlgn="base"/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1999920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68118" y="286590"/>
            <a:ext cx="641233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 latinLnBrk="0">
              <a:lnSpc>
                <a:spcPct val="150000"/>
              </a:lnSpc>
            </a:pPr>
            <a:r>
              <a:rPr lang="en-US" altLang="ko-KR" sz="3200" dirty="0" smtClean="0"/>
              <a:t>2. </a:t>
            </a:r>
            <a:r>
              <a:rPr lang="ko-KR" altLang="en-US" sz="3200" dirty="0"/>
              <a:t>스포츠 안전사고의 </a:t>
            </a:r>
            <a:r>
              <a:rPr lang="ko-KR" altLang="en-US" sz="3200" dirty="0" smtClean="0"/>
              <a:t>예방과 대처</a:t>
            </a:r>
            <a:endParaRPr lang="ko-KR" altLang="en-US" sz="3200" dirty="0"/>
          </a:p>
        </p:txBody>
      </p:sp>
      <p:sp>
        <p:nvSpPr>
          <p:cNvPr id="8" name="직사각형 7"/>
          <p:cNvSpPr/>
          <p:nvPr/>
        </p:nvSpPr>
        <p:spPr>
          <a:xfrm>
            <a:off x="168117" y="1550724"/>
            <a:ext cx="11590745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ko-KR" sz="3200" b="1" dirty="0"/>
              <a:t>Q1. </a:t>
            </a:r>
            <a:r>
              <a:rPr lang="ko-KR" altLang="en-US" sz="3200" b="1" dirty="0">
                <a:latin typeface="SM3SPmuS-04"/>
              </a:rPr>
              <a:t>스포츠 안전사고를 예방할 수 있는 방법을 </a:t>
            </a:r>
            <a:r>
              <a:rPr lang="en-US" altLang="ko-KR" sz="3200" b="1" dirty="0">
                <a:latin typeface="SM3SPmuS-04"/>
              </a:rPr>
              <a:t>3</a:t>
            </a:r>
            <a:r>
              <a:rPr lang="ko-KR" altLang="en-US" sz="3200" b="1" dirty="0">
                <a:latin typeface="SM3SPmuS-04"/>
              </a:rPr>
              <a:t>가지만 </a:t>
            </a:r>
            <a:r>
              <a:rPr lang="ko-KR" altLang="en-US" sz="3200" b="1" dirty="0" smtClean="0">
                <a:latin typeface="SM3SPmuS-04"/>
              </a:rPr>
              <a:t>쓰시오</a:t>
            </a:r>
            <a:r>
              <a:rPr lang="en-US" altLang="ko-KR" sz="3200" b="1" dirty="0" smtClean="0">
                <a:latin typeface="SM3SPmuS-04"/>
              </a:rPr>
              <a:t>.</a:t>
            </a:r>
            <a:endParaRPr lang="en-US" altLang="ko-KR" sz="3200" b="1" dirty="0"/>
          </a:p>
          <a:p>
            <a:pPr fontAlgn="base"/>
            <a:endParaRPr lang="en-US" altLang="ko-KR" dirty="0" smtClean="0"/>
          </a:p>
          <a:p>
            <a:pPr fontAlgn="base"/>
            <a:endParaRPr lang="en-US" altLang="ko-KR" dirty="0"/>
          </a:p>
          <a:p>
            <a:pPr fontAlgn="base"/>
            <a:endParaRPr lang="en-US" altLang="ko-KR" dirty="0" smtClean="0"/>
          </a:p>
          <a:p>
            <a:pPr fontAlgn="base"/>
            <a:endParaRPr lang="en-US" altLang="ko-KR" dirty="0" smtClean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225" y="2471476"/>
            <a:ext cx="2343150" cy="204787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4"/>
          <a:srcRect l="17561" r="12817"/>
          <a:stretch/>
        </p:blipFill>
        <p:spPr>
          <a:xfrm>
            <a:off x="2728685" y="2471476"/>
            <a:ext cx="2307773" cy="1895475"/>
          </a:xfrm>
          <a:prstGeom prst="rect">
            <a:avLst/>
          </a:prstGeom>
        </p:spPr>
      </p:pic>
      <p:grpSp>
        <p:nvGrpSpPr>
          <p:cNvPr id="10" name="그룹 9"/>
          <p:cNvGrpSpPr/>
          <p:nvPr/>
        </p:nvGrpSpPr>
        <p:grpSpPr>
          <a:xfrm>
            <a:off x="0" y="4597384"/>
            <a:ext cx="2828925" cy="1921101"/>
            <a:chOff x="4479358" y="3949019"/>
            <a:chExt cx="2828925" cy="1921101"/>
          </a:xfrm>
        </p:grpSpPr>
        <p:pic>
          <p:nvPicPr>
            <p:cNvPr id="11" name="그림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479358" y="3993695"/>
              <a:ext cx="2828925" cy="1876425"/>
            </a:xfrm>
            <a:prstGeom prst="rect">
              <a:avLst/>
            </a:prstGeom>
          </p:spPr>
        </p:pic>
        <p:sp>
          <p:nvSpPr>
            <p:cNvPr id="12" name="직사각형 11"/>
            <p:cNvSpPr/>
            <p:nvPr/>
          </p:nvSpPr>
          <p:spPr>
            <a:xfrm>
              <a:off x="5602514" y="3949019"/>
              <a:ext cx="377372" cy="2746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13" name="그림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48164" y="4519351"/>
            <a:ext cx="3038475" cy="2133600"/>
          </a:xfrm>
          <a:prstGeom prst="rect">
            <a:avLst/>
          </a:prstGeom>
        </p:spPr>
      </p:pic>
      <p:sp>
        <p:nvSpPr>
          <p:cNvPr id="14" name="직사각형 13"/>
          <p:cNvSpPr/>
          <p:nvPr/>
        </p:nvSpPr>
        <p:spPr>
          <a:xfrm>
            <a:off x="6167550" y="2704558"/>
            <a:ext cx="510796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2000" b="1" dirty="0">
                <a:solidFill>
                  <a:srgbClr val="000000"/>
                </a:solidFill>
                <a:latin typeface="IYMSRC+YDVYMjOStd13"/>
              </a:rPr>
              <a:t>안전 지식을 갖추자</a:t>
            </a:r>
            <a:r>
              <a:rPr lang="en-US" altLang="ko-KR" sz="2000" b="1" dirty="0">
                <a:solidFill>
                  <a:srgbClr val="000000"/>
                </a:solidFill>
                <a:latin typeface="IYMSRC+YDVYMjOStd13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ko-KR" altLang="en-US" sz="2000" b="1" dirty="0">
                <a:solidFill>
                  <a:srgbClr val="000000"/>
                </a:solidFill>
                <a:latin typeface="IYMSRC+YDVYMjOStd13"/>
              </a:rPr>
              <a:t>스포츠 활동 전 시설과 장비를 확인하자</a:t>
            </a:r>
            <a:r>
              <a:rPr lang="en-US" altLang="ko-KR" sz="2000" b="1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ko-KR" altLang="en-US" sz="2000" b="1" dirty="0">
                <a:solidFill>
                  <a:srgbClr val="000000"/>
                </a:solidFill>
                <a:latin typeface="IYMSRC+YDVYMjOStd13"/>
              </a:rPr>
              <a:t>알맞은 보호 장비를 착용하자</a:t>
            </a:r>
            <a:r>
              <a:rPr lang="en-US" altLang="ko-KR" sz="2000" b="1" dirty="0">
                <a:solidFill>
                  <a:srgbClr val="000000"/>
                </a:solidFill>
                <a:latin typeface="IYMSRC+YDVYMjOStd13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ko-KR" altLang="en-US" sz="2000" b="1" dirty="0">
                <a:solidFill>
                  <a:srgbClr val="000000"/>
                </a:solidFill>
                <a:latin typeface="IYMSRC+YDVYMjOStd13"/>
              </a:rPr>
              <a:t>준비 운동과 정리 운동을 하자</a:t>
            </a:r>
            <a:r>
              <a:rPr lang="en-US" altLang="ko-KR" sz="2000" b="1" dirty="0">
                <a:solidFill>
                  <a:srgbClr val="000000"/>
                </a:solidFill>
                <a:latin typeface="IYMSRC+YDVYMjOStd13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ko-KR" altLang="en-US" sz="2000" b="1" dirty="0">
                <a:solidFill>
                  <a:srgbClr val="000000"/>
                </a:solidFill>
                <a:latin typeface="IYMSRC+YDVYMjOStd13"/>
              </a:rPr>
              <a:t>자신의 운동 능력을 파악하자</a:t>
            </a:r>
            <a:r>
              <a:rPr lang="en-US" altLang="ko-KR" sz="2000" b="1" dirty="0">
                <a:solidFill>
                  <a:srgbClr val="000000"/>
                </a:solidFill>
                <a:latin typeface="IYMSRC+YDVYMjOStd13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ko-KR" altLang="en-US" sz="2000" b="1" dirty="0">
                <a:solidFill>
                  <a:srgbClr val="000000"/>
                </a:solidFill>
                <a:latin typeface="IYMSRC+YDVYMjOStd13"/>
              </a:rPr>
              <a:t>스포츠 활동을 할 때에는 집중하자</a:t>
            </a:r>
            <a:r>
              <a:rPr lang="en-US" altLang="ko-KR" sz="2000" b="1" dirty="0">
                <a:solidFill>
                  <a:srgbClr val="000000"/>
                </a:solidFill>
                <a:latin typeface="IYMSRC+YDVYMjOStd13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ko-KR" altLang="en-US" sz="2000" b="1" dirty="0">
                <a:solidFill>
                  <a:srgbClr val="000000"/>
                </a:solidFill>
                <a:latin typeface="IYMSRC+YDVYMjOStd13"/>
              </a:rPr>
              <a:t>스포츠 활동 뒤에는 충분한 휴식을 취하자</a:t>
            </a:r>
            <a:r>
              <a:rPr lang="en-US" altLang="ko-KR" sz="2000" b="1" dirty="0">
                <a:solidFill>
                  <a:srgbClr val="000000"/>
                </a:solidFill>
                <a:latin typeface="IYMSRC+YDVYMjOStd13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ko-KR" altLang="en-US" sz="2000" b="1" dirty="0">
                <a:solidFill>
                  <a:srgbClr val="000000"/>
                </a:solidFill>
                <a:latin typeface="IYMSRC+YDVYMjOStd13"/>
              </a:rPr>
              <a:t>경기 규칙과 규정을 준수하자</a:t>
            </a:r>
            <a:r>
              <a:rPr lang="en-US" altLang="ko-KR" sz="2000" b="1" dirty="0">
                <a:solidFill>
                  <a:srgbClr val="000000"/>
                </a:solidFill>
                <a:latin typeface="IYMSRC+YDVYMjOStd13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7704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68118" y="286590"/>
            <a:ext cx="641233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 latinLnBrk="0">
              <a:lnSpc>
                <a:spcPct val="150000"/>
              </a:lnSpc>
            </a:pPr>
            <a:r>
              <a:rPr lang="en-US" altLang="ko-KR" sz="3200" dirty="0" smtClean="0"/>
              <a:t>2. </a:t>
            </a:r>
            <a:r>
              <a:rPr lang="ko-KR" altLang="en-US" sz="3200" dirty="0"/>
              <a:t>스포츠 안전사고의 </a:t>
            </a:r>
            <a:r>
              <a:rPr lang="ko-KR" altLang="en-US" sz="3200" dirty="0" smtClean="0"/>
              <a:t>예방과 대처</a:t>
            </a:r>
            <a:endParaRPr lang="ko-KR" altLang="en-US" sz="3200" dirty="0"/>
          </a:p>
        </p:txBody>
      </p:sp>
      <p:sp>
        <p:nvSpPr>
          <p:cNvPr id="8" name="직사각형 7"/>
          <p:cNvSpPr/>
          <p:nvPr/>
        </p:nvSpPr>
        <p:spPr>
          <a:xfrm>
            <a:off x="168117" y="1550724"/>
            <a:ext cx="1159074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ko-KR" sz="3200" b="1" dirty="0" smtClean="0"/>
              <a:t>Q2. </a:t>
            </a:r>
            <a:r>
              <a:rPr lang="ko-KR" altLang="en-US" sz="3200" b="1" dirty="0" smtClean="0">
                <a:latin typeface="SM3SPmuS-04"/>
              </a:rPr>
              <a:t>일반인이 실시하는 심폐소생술에서 인공호흡을 권장하지 않는 이유는 무엇인지 서술하시오</a:t>
            </a:r>
            <a:r>
              <a:rPr lang="en-US" altLang="ko-KR" sz="3200" b="1" dirty="0" smtClean="0">
                <a:latin typeface="SM3SPmuS-04"/>
              </a:rPr>
              <a:t>. </a:t>
            </a:r>
            <a:endParaRPr lang="en-US" altLang="ko-KR" dirty="0"/>
          </a:p>
          <a:p>
            <a:pPr fontAlgn="base"/>
            <a:endParaRPr lang="en-US" altLang="ko-KR" dirty="0" smtClean="0"/>
          </a:p>
          <a:p>
            <a:pPr fontAlgn="base"/>
            <a:endParaRPr lang="en-US" altLang="ko-KR" dirty="0" smtClean="0"/>
          </a:p>
        </p:txBody>
      </p:sp>
      <p:sp>
        <p:nvSpPr>
          <p:cNvPr id="6" name="직사각형 5"/>
          <p:cNvSpPr/>
          <p:nvPr/>
        </p:nvSpPr>
        <p:spPr>
          <a:xfrm>
            <a:off x="5161715" y="2846449"/>
            <a:ext cx="990816" cy="3160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549160" y="3181940"/>
            <a:ext cx="1013335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2000" b="1" dirty="0" smtClean="0">
                <a:solidFill>
                  <a:srgbClr val="000000"/>
                </a:solidFill>
                <a:latin typeface="IYMSRC+YDVYMjOStd13"/>
              </a:rPr>
              <a:t>인공호흡 실시 과정에서의 미숙으로 인해</a:t>
            </a:r>
            <a:endParaRPr lang="en-US" altLang="ko-KR" sz="2000" b="1" dirty="0" smtClean="0">
              <a:solidFill>
                <a:srgbClr val="000000"/>
              </a:solidFill>
              <a:latin typeface="IYMSRC+YDVYMjOStd13"/>
            </a:endParaRPr>
          </a:p>
          <a:p>
            <a:pPr algn="just">
              <a:lnSpc>
                <a:spcPct val="150000"/>
              </a:lnSpc>
            </a:pPr>
            <a:r>
              <a:rPr lang="ko-KR" altLang="en-US" sz="2000" b="1" dirty="0" smtClean="0">
                <a:solidFill>
                  <a:srgbClr val="000000"/>
                </a:solidFill>
                <a:latin typeface="IYMSRC+YDVYMjOStd13"/>
              </a:rPr>
              <a:t>일정시간</a:t>
            </a:r>
            <a:r>
              <a:rPr lang="en-US" altLang="ko-KR" sz="2000" b="1" dirty="0" smtClean="0">
                <a:solidFill>
                  <a:srgbClr val="000000"/>
                </a:solidFill>
                <a:latin typeface="IYMSRC+YDVYMjOStd13"/>
              </a:rPr>
              <a:t>(10</a:t>
            </a:r>
            <a:r>
              <a:rPr lang="ko-KR" altLang="en-US" sz="2000" b="1" dirty="0" smtClean="0">
                <a:solidFill>
                  <a:srgbClr val="000000"/>
                </a:solidFill>
                <a:latin typeface="IYMSRC+YDVYMjOStd13"/>
              </a:rPr>
              <a:t>초</a:t>
            </a:r>
            <a:r>
              <a:rPr lang="en-US" altLang="ko-KR" sz="2000" b="1" dirty="0" smtClean="0">
                <a:solidFill>
                  <a:srgbClr val="000000"/>
                </a:solidFill>
                <a:latin typeface="IYMSRC+YDVYMjOStd13"/>
              </a:rPr>
              <a:t>)</a:t>
            </a:r>
            <a:r>
              <a:rPr lang="ko-KR" altLang="en-US" sz="2000" b="1" dirty="0" smtClean="0">
                <a:solidFill>
                  <a:srgbClr val="000000"/>
                </a:solidFill>
                <a:latin typeface="IYMSRC+YDVYMjOStd13"/>
              </a:rPr>
              <a:t> 이상 </a:t>
            </a:r>
            <a:r>
              <a:rPr lang="ko-KR" altLang="en-US" sz="2000" b="1" dirty="0" err="1" smtClean="0">
                <a:solidFill>
                  <a:srgbClr val="000000"/>
                </a:solidFill>
                <a:latin typeface="IYMSRC+YDVYMjOStd13"/>
              </a:rPr>
              <a:t>가슴압박이</a:t>
            </a:r>
            <a:r>
              <a:rPr lang="ko-KR" altLang="en-US" sz="2000" b="1" dirty="0" smtClean="0">
                <a:solidFill>
                  <a:srgbClr val="000000"/>
                </a:solidFill>
                <a:latin typeface="IYMSRC+YDVYMjOStd13"/>
              </a:rPr>
              <a:t> 지연될 경우</a:t>
            </a:r>
            <a:r>
              <a:rPr lang="en-US" altLang="ko-KR" sz="2000" b="1" dirty="0">
                <a:solidFill>
                  <a:srgbClr val="000000"/>
                </a:solidFill>
                <a:latin typeface="IYMSRC+YDVYMjOStd13"/>
              </a:rPr>
              <a:t> </a:t>
            </a:r>
            <a:r>
              <a:rPr lang="ko-KR" altLang="en-US" sz="2000" b="1" dirty="0" smtClean="0">
                <a:solidFill>
                  <a:srgbClr val="000000"/>
                </a:solidFill>
                <a:latin typeface="IYMSRC+YDVYMjOStd13"/>
              </a:rPr>
              <a:t>환자의 </a:t>
            </a:r>
            <a:r>
              <a:rPr lang="ko-KR" altLang="en-US" sz="2000" b="1" dirty="0" err="1" smtClean="0">
                <a:solidFill>
                  <a:srgbClr val="000000"/>
                </a:solidFill>
                <a:latin typeface="IYMSRC+YDVYMjOStd13"/>
              </a:rPr>
              <a:t>생존률이</a:t>
            </a:r>
            <a:r>
              <a:rPr lang="ko-KR" altLang="en-US" sz="2000" b="1" dirty="0" smtClean="0">
                <a:solidFill>
                  <a:srgbClr val="000000"/>
                </a:solidFill>
                <a:latin typeface="IYMSRC+YDVYMjOStd13"/>
              </a:rPr>
              <a:t> 떨어질 수 있다</a:t>
            </a:r>
            <a:r>
              <a:rPr lang="en-US" altLang="ko-KR" sz="2000" b="1" dirty="0" smtClean="0">
                <a:solidFill>
                  <a:srgbClr val="000000"/>
                </a:solidFill>
                <a:latin typeface="IYMSRC+YDVYMjOStd13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ko-KR" altLang="en-US" sz="2000" b="1" dirty="0" smtClean="0">
                <a:solidFill>
                  <a:srgbClr val="000000"/>
                </a:solidFill>
                <a:latin typeface="IYMSRC+YDVYMjOStd13"/>
              </a:rPr>
              <a:t>전문의료인이 또는 심폐소생술 경험이 많은 사람이 아닌 이상 응급상황에서 인공호흡을 하지 않고 진행할 수도 있다</a:t>
            </a:r>
            <a:r>
              <a:rPr lang="en-US" altLang="ko-KR" sz="2000" b="1" dirty="0" smtClean="0">
                <a:solidFill>
                  <a:srgbClr val="000000"/>
                </a:solidFill>
                <a:latin typeface="IYMSRC+YDVYMjOStd13"/>
              </a:rPr>
              <a:t>.</a:t>
            </a:r>
            <a:r>
              <a:rPr lang="ko-KR" altLang="en-US" sz="2000" b="1" dirty="0" smtClean="0">
                <a:solidFill>
                  <a:srgbClr val="000000"/>
                </a:solidFill>
                <a:latin typeface="IYMSRC+YDVYMjOStd13"/>
              </a:rPr>
              <a:t> </a:t>
            </a:r>
            <a:endParaRPr lang="en-US" altLang="ko-KR" sz="2000" b="1" dirty="0" smtClean="0">
              <a:solidFill>
                <a:srgbClr val="000000"/>
              </a:solidFill>
              <a:latin typeface="IYMSRC+YDVYMjOStd13"/>
            </a:endParaRPr>
          </a:p>
        </p:txBody>
      </p:sp>
    </p:spTree>
    <p:extLst>
      <p:ext uri="{BB962C8B-B14F-4D97-AF65-F5344CB8AC3E}">
        <p14:creationId xmlns:p14="http://schemas.microsoft.com/office/powerpoint/2010/main" val="3523748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68118" y="286590"/>
            <a:ext cx="641233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 latinLnBrk="0">
              <a:lnSpc>
                <a:spcPct val="150000"/>
              </a:lnSpc>
            </a:pPr>
            <a:r>
              <a:rPr lang="en-US" altLang="ko-KR" sz="3200" dirty="0" smtClean="0"/>
              <a:t>2. </a:t>
            </a:r>
            <a:r>
              <a:rPr lang="ko-KR" altLang="en-US" sz="3200" dirty="0"/>
              <a:t>스포츠 안전사고의 </a:t>
            </a:r>
            <a:r>
              <a:rPr lang="ko-KR" altLang="en-US" sz="3200" dirty="0" smtClean="0"/>
              <a:t>예방과 대처</a:t>
            </a:r>
            <a:endParaRPr lang="ko-KR" altLang="en-US" sz="3200" dirty="0"/>
          </a:p>
        </p:txBody>
      </p:sp>
      <p:sp>
        <p:nvSpPr>
          <p:cNvPr id="8" name="직사각형 7"/>
          <p:cNvSpPr/>
          <p:nvPr/>
        </p:nvSpPr>
        <p:spPr>
          <a:xfrm>
            <a:off x="168117" y="1550724"/>
            <a:ext cx="1159074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ko-KR" sz="3200" b="1" dirty="0" smtClean="0"/>
              <a:t>Q3. </a:t>
            </a:r>
            <a:r>
              <a:rPr lang="ko-KR" altLang="en-US" sz="3200" b="1" dirty="0" smtClean="0"/>
              <a:t>무리한 </a:t>
            </a:r>
            <a:r>
              <a:rPr lang="ko-KR" altLang="en-US" sz="3200" b="1" dirty="0"/>
              <a:t>운동으로 나타날 수 있는 스포츠 안전사고의 유형을 </a:t>
            </a:r>
            <a:r>
              <a:rPr lang="en-US" altLang="ko-KR" sz="3200" b="1" dirty="0"/>
              <a:t>3</a:t>
            </a:r>
            <a:r>
              <a:rPr lang="ko-KR" altLang="en-US" sz="3200" b="1" dirty="0"/>
              <a:t>가지만 쓰시오</a:t>
            </a:r>
            <a:r>
              <a:rPr lang="en-US" altLang="ko-KR" sz="3200" b="1" dirty="0"/>
              <a:t>. </a:t>
            </a:r>
            <a:endParaRPr lang="en-US" altLang="ko-KR" sz="3200" dirty="0"/>
          </a:p>
          <a:p>
            <a:pPr fontAlgn="base"/>
            <a:endParaRPr lang="en-US" altLang="ko-KR" sz="3200" dirty="0" smtClean="0"/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 rotWithShape="1">
          <a:blip r:embed="rId3"/>
          <a:srcRect t="5480" r="63695" b="26795"/>
          <a:stretch/>
        </p:blipFill>
        <p:spPr>
          <a:xfrm>
            <a:off x="601301" y="2873547"/>
            <a:ext cx="3143386" cy="3251200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 rotWithShape="1">
          <a:blip r:embed="rId4"/>
          <a:srcRect l="844" t="3325" r="64084" b="34072"/>
          <a:stretch/>
        </p:blipFill>
        <p:spPr>
          <a:xfrm>
            <a:off x="3881212" y="2845144"/>
            <a:ext cx="3056617" cy="3323215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 rotWithShape="1">
          <a:blip r:embed="rId5"/>
          <a:srcRect t="3544" r="62269" b="32806"/>
          <a:stretch/>
        </p:blipFill>
        <p:spPr>
          <a:xfrm>
            <a:off x="7074354" y="2873547"/>
            <a:ext cx="3274014" cy="3425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005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68118" y="286590"/>
            <a:ext cx="641233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 latinLnBrk="0">
              <a:lnSpc>
                <a:spcPct val="150000"/>
              </a:lnSpc>
            </a:pPr>
            <a:r>
              <a:rPr lang="en-US" altLang="ko-KR" sz="3200" dirty="0" smtClean="0"/>
              <a:t>2. </a:t>
            </a:r>
            <a:r>
              <a:rPr lang="ko-KR" altLang="en-US" sz="3200" dirty="0"/>
              <a:t>스포츠 안전사고의 </a:t>
            </a:r>
            <a:r>
              <a:rPr lang="ko-KR" altLang="en-US" sz="3200" dirty="0" smtClean="0"/>
              <a:t>예방과 대처</a:t>
            </a:r>
            <a:endParaRPr lang="ko-KR" altLang="en-US" sz="3200" dirty="0"/>
          </a:p>
        </p:txBody>
      </p:sp>
      <p:sp>
        <p:nvSpPr>
          <p:cNvPr id="8" name="직사각형 7"/>
          <p:cNvSpPr/>
          <p:nvPr/>
        </p:nvSpPr>
        <p:spPr>
          <a:xfrm>
            <a:off x="168117" y="1550724"/>
            <a:ext cx="115907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ko-KR" sz="3200" b="1" dirty="0" smtClean="0"/>
              <a:t>Q4. </a:t>
            </a:r>
            <a:r>
              <a:rPr lang="ko-KR" altLang="en-US" sz="3200" b="1" dirty="0"/>
              <a:t>출혈에 따른 지혈법 </a:t>
            </a:r>
            <a:r>
              <a:rPr lang="en-US" altLang="ko-KR" sz="3200" b="1" dirty="0"/>
              <a:t>3</a:t>
            </a:r>
            <a:r>
              <a:rPr lang="ko-KR" altLang="en-US" sz="3200" b="1" dirty="0"/>
              <a:t>가지를 각각 설명하시오</a:t>
            </a:r>
            <a:r>
              <a:rPr lang="en-US" altLang="ko-KR" sz="3200" b="1" dirty="0"/>
              <a:t>.</a:t>
            </a:r>
            <a:r>
              <a:rPr lang="en-US" altLang="ko-KR" sz="3200" b="1" dirty="0" smtClean="0"/>
              <a:t> </a:t>
            </a:r>
            <a:endParaRPr lang="en-US" altLang="ko-KR" dirty="0" smtClean="0"/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 rotWithShape="1">
          <a:blip r:embed="rId3"/>
          <a:srcRect l="3170" t="48645" r="5245" b="28330"/>
          <a:stretch/>
        </p:blipFill>
        <p:spPr>
          <a:xfrm>
            <a:off x="377370" y="2888342"/>
            <a:ext cx="11037389" cy="1944915"/>
          </a:xfrm>
          <a:prstGeom prst="rect">
            <a:avLst/>
          </a:prstGeom>
        </p:spPr>
      </p:pic>
      <p:sp>
        <p:nvSpPr>
          <p:cNvPr id="13" name="직사각형 12"/>
          <p:cNvSpPr/>
          <p:nvPr/>
        </p:nvSpPr>
        <p:spPr>
          <a:xfrm>
            <a:off x="1328531" y="2568636"/>
            <a:ext cx="20457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/>
              <a:t> </a:t>
            </a:r>
            <a:r>
              <a:rPr lang="ko-KR" altLang="en-US" b="1" dirty="0" smtClean="0"/>
              <a:t>직접 압박 지혈법</a:t>
            </a:r>
            <a:endParaRPr lang="en-US" altLang="ko-KR" b="1" dirty="0" smtClean="0"/>
          </a:p>
        </p:txBody>
      </p:sp>
      <p:sp>
        <p:nvSpPr>
          <p:cNvPr id="14" name="직사각형 13"/>
          <p:cNvSpPr/>
          <p:nvPr/>
        </p:nvSpPr>
        <p:spPr>
          <a:xfrm>
            <a:off x="5184452" y="2568636"/>
            <a:ext cx="20457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/>
              <a:t> </a:t>
            </a:r>
            <a:r>
              <a:rPr lang="ko-KR" altLang="en-US" b="1" dirty="0" smtClean="0"/>
              <a:t>간접 압박 지혈법</a:t>
            </a:r>
            <a:endParaRPr lang="en-US" altLang="ko-KR" b="1" dirty="0" smtClean="0"/>
          </a:p>
        </p:txBody>
      </p:sp>
      <p:sp>
        <p:nvSpPr>
          <p:cNvPr id="15" name="직사각형 14"/>
          <p:cNvSpPr/>
          <p:nvPr/>
        </p:nvSpPr>
        <p:spPr>
          <a:xfrm>
            <a:off x="8467313" y="2543823"/>
            <a:ext cx="27382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/>
              <a:t> </a:t>
            </a:r>
            <a:r>
              <a:rPr lang="ko-KR" altLang="en-US" b="1" dirty="0" err="1" smtClean="0"/>
              <a:t>지혈대를</a:t>
            </a:r>
            <a:r>
              <a:rPr lang="ko-KR" altLang="en-US" b="1" dirty="0" smtClean="0"/>
              <a:t> 이용한 지혈법</a:t>
            </a:r>
            <a:endParaRPr lang="en-US" altLang="ko-KR" b="1" dirty="0" smtClean="0"/>
          </a:p>
        </p:txBody>
      </p:sp>
      <p:sp>
        <p:nvSpPr>
          <p:cNvPr id="16" name="직사각형 15"/>
          <p:cNvSpPr/>
          <p:nvPr/>
        </p:nvSpPr>
        <p:spPr>
          <a:xfrm>
            <a:off x="543932" y="5152963"/>
            <a:ext cx="1121493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 smtClean="0"/>
              <a:t>직접 압박 지혈법 </a:t>
            </a:r>
            <a:r>
              <a:rPr lang="en-US" altLang="ko-KR" b="1" dirty="0" smtClean="0"/>
              <a:t>: </a:t>
            </a:r>
            <a:r>
              <a:rPr lang="ko-KR" altLang="en-US" b="1" dirty="0" smtClean="0"/>
              <a:t>상처 부위에 깨끗한 거즈를 대고 직접 눌러 지혈한다</a:t>
            </a:r>
            <a:r>
              <a:rPr lang="en-US" altLang="ko-KR" b="1" dirty="0" smtClean="0"/>
              <a:t>. </a:t>
            </a:r>
          </a:p>
          <a:p>
            <a:r>
              <a:rPr lang="ko-KR" altLang="en-US" b="1" dirty="0" smtClean="0"/>
              <a:t>간접 압박 지혈법 </a:t>
            </a:r>
            <a:r>
              <a:rPr lang="en-US" altLang="ko-KR" b="1" dirty="0" smtClean="0"/>
              <a:t>: </a:t>
            </a:r>
            <a:r>
              <a:rPr lang="ko-KR" altLang="en-US" b="1" dirty="0" smtClean="0"/>
              <a:t>출혈 부위에서 심장과 가까운 동맥 부위를 손으로 강하게 눌러 지혈한다</a:t>
            </a:r>
            <a:r>
              <a:rPr lang="en-US" altLang="ko-KR" b="1" dirty="0" smtClean="0"/>
              <a:t>. </a:t>
            </a:r>
          </a:p>
          <a:p>
            <a:r>
              <a:rPr lang="ko-KR" altLang="en-US" b="1" dirty="0" err="1" smtClean="0"/>
              <a:t>지혈대를</a:t>
            </a:r>
            <a:r>
              <a:rPr lang="ko-KR" altLang="en-US" b="1" dirty="0" smtClean="0"/>
              <a:t> 이용한 지혈법</a:t>
            </a:r>
            <a:r>
              <a:rPr lang="en-US" altLang="ko-KR" b="1" dirty="0"/>
              <a:t> </a:t>
            </a:r>
            <a:r>
              <a:rPr lang="en-US" altLang="ko-KR" b="1" dirty="0" smtClean="0"/>
              <a:t>: </a:t>
            </a:r>
            <a:r>
              <a:rPr lang="ko-KR" altLang="en-US" b="1" dirty="0" smtClean="0"/>
              <a:t>지혈이 되지 않는 경우 </a:t>
            </a:r>
            <a:r>
              <a:rPr lang="ko-KR" altLang="en-US" b="1" dirty="0" err="1" smtClean="0"/>
              <a:t>지혈대를</a:t>
            </a:r>
            <a:r>
              <a:rPr lang="ko-KR" altLang="en-US" b="1" dirty="0" smtClean="0"/>
              <a:t> 사용하여 지혈한다</a:t>
            </a:r>
            <a:r>
              <a:rPr lang="en-US" altLang="ko-KR" b="1" dirty="0" smtClean="0"/>
              <a:t>. </a:t>
            </a:r>
          </a:p>
          <a:p>
            <a:r>
              <a:rPr lang="en-US" altLang="ko-KR" b="1" dirty="0"/>
              <a:t> </a:t>
            </a:r>
            <a:r>
              <a:rPr lang="en-US" altLang="ko-KR" b="1" dirty="0" smtClean="0"/>
              <a:t>                               </a:t>
            </a:r>
            <a:r>
              <a:rPr lang="ko-KR" altLang="en-US" b="1" dirty="0" smtClean="0"/>
              <a:t>이때 지혈한 시간을 적고 지혈한 부위를 일정한 시간 간격으로 </a:t>
            </a:r>
            <a:r>
              <a:rPr lang="ko-KR" altLang="en-US" b="1" dirty="0" err="1" smtClean="0"/>
              <a:t>지혈대를</a:t>
            </a:r>
            <a:r>
              <a:rPr lang="ko-KR" altLang="en-US" b="1" dirty="0" smtClean="0"/>
              <a:t> 풀어준다</a:t>
            </a:r>
            <a:r>
              <a:rPr lang="en-US" altLang="ko-KR" b="1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18078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168118" y="1245924"/>
            <a:ext cx="11590745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ko-KR" sz="3200" b="1" dirty="0"/>
              <a:t>Q1. </a:t>
            </a:r>
            <a:r>
              <a:rPr lang="ko-KR" altLang="en-US" sz="3200" b="1" dirty="0" smtClean="0">
                <a:latin typeface="SM3SPmuS-04"/>
              </a:rPr>
              <a:t>폭염</a:t>
            </a:r>
            <a:r>
              <a:rPr lang="en-US" altLang="ko-KR" sz="3200" b="1" dirty="0" smtClean="0">
                <a:latin typeface="SM3SPmuS-04"/>
              </a:rPr>
              <a:t>, </a:t>
            </a:r>
            <a:r>
              <a:rPr lang="ko-KR" altLang="en-US" sz="3200" b="1" dirty="0" smtClean="0">
                <a:latin typeface="SM3SPmuS-04"/>
              </a:rPr>
              <a:t>한파와 관련된 스포츠 환경 안전 상황 및 대처 방법에 대해 설명하시오</a:t>
            </a:r>
            <a:r>
              <a:rPr lang="en-US" altLang="ko-KR" sz="3200" b="1" dirty="0" smtClean="0">
                <a:latin typeface="SM3SPmuS-04"/>
              </a:rPr>
              <a:t>. </a:t>
            </a:r>
            <a:r>
              <a:rPr lang="ko-KR" altLang="en-US" sz="3200" b="1" dirty="0" smtClean="0">
                <a:latin typeface="SM3SPmuS-04"/>
              </a:rPr>
              <a:t> </a:t>
            </a:r>
            <a:endParaRPr lang="en-US" altLang="ko-KR" sz="3200" b="1" dirty="0">
              <a:latin typeface="SM3SPmuS-04"/>
            </a:endParaRPr>
          </a:p>
          <a:p>
            <a:pPr fontAlgn="base"/>
            <a:endParaRPr lang="en-US" altLang="ko-KR" sz="3200" b="1" dirty="0" smtClean="0"/>
          </a:p>
          <a:p>
            <a:r>
              <a:rPr lang="en-US" altLang="ko-KR" sz="3200" b="1" dirty="0" smtClean="0"/>
              <a:t>Q2. </a:t>
            </a:r>
            <a:r>
              <a:rPr lang="ko-KR" altLang="en-US" sz="3200" b="1" dirty="0" smtClean="0"/>
              <a:t>시설과 관련한 스포츠 환경 안전 문제 발생 원인은 무엇인가</a:t>
            </a:r>
            <a:r>
              <a:rPr lang="en-US" altLang="ko-KR" sz="3200" b="1" dirty="0" smtClean="0"/>
              <a:t>? 3</a:t>
            </a:r>
            <a:r>
              <a:rPr lang="ko-KR" altLang="en-US" sz="3200" b="1" dirty="0" smtClean="0"/>
              <a:t>가지로 나누어 설명하시오</a:t>
            </a:r>
            <a:r>
              <a:rPr lang="en-US" altLang="ko-KR" sz="3200" b="1" dirty="0" smtClean="0"/>
              <a:t>.</a:t>
            </a:r>
            <a:endParaRPr lang="en-US" altLang="ko-KR" sz="3200" b="1" dirty="0"/>
          </a:p>
          <a:p>
            <a:endParaRPr lang="en-US" altLang="ko-KR" sz="3200" b="1" dirty="0" smtClean="0"/>
          </a:p>
          <a:p>
            <a:pPr fontAlgn="base"/>
            <a:r>
              <a:rPr lang="en-US" altLang="ko-KR" sz="3200" b="1" dirty="0" smtClean="0"/>
              <a:t>Q3</a:t>
            </a:r>
            <a:r>
              <a:rPr lang="en-US" altLang="ko-KR" sz="3200" b="1" dirty="0"/>
              <a:t>. </a:t>
            </a:r>
            <a:r>
              <a:rPr lang="ko-KR" altLang="en-US" sz="3200" b="1" dirty="0" smtClean="0"/>
              <a:t>실내 체육관 내 안전사고 예방을 위한 시설 보완 대책을 </a:t>
            </a:r>
            <a:r>
              <a:rPr lang="en-US" altLang="ko-KR" sz="3200" b="1" dirty="0" smtClean="0"/>
              <a:t>2</a:t>
            </a:r>
            <a:r>
              <a:rPr lang="ko-KR" altLang="en-US" sz="3200" b="1" dirty="0" smtClean="0"/>
              <a:t>가지만 제시하시오</a:t>
            </a:r>
            <a:r>
              <a:rPr lang="en-US" altLang="ko-KR" sz="3200" b="1" dirty="0" smtClean="0"/>
              <a:t>.</a:t>
            </a:r>
            <a:r>
              <a:rPr lang="ko-KR" altLang="en-US" sz="3200" b="1" dirty="0" smtClean="0"/>
              <a:t> </a:t>
            </a:r>
            <a:endParaRPr lang="en-US" altLang="ko-KR" sz="3200" b="1" dirty="0"/>
          </a:p>
          <a:p>
            <a:pPr fontAlgn="base"/>
            <a:endParaRPr lang="en-US" altLang="ko-KR" sz="3200" b="1" dirty="0" smtClean="0"/>
          </a:p>
          <a:p>
            <a:pPr fontAlgn="base"/>
            <a:r>
              <a:rPr lang="en-US" altLang="ko-KR" sz="3200" b="1" dirty="0" smtClean="0"/>
              <a:t>Q4. </a:t>
            </a:r>
            <a:r>
              <a:rPr lang="ko-KR" altLang="en-US" sz="3200" b="1" dirty="0" smtClean="0"/>
              <a:t>학교 실외 운동장의 안전사고 예방을 위한 시설 보완 대책을 </a:t>
            </a:r>
            <a:r>
              <a:rPr lang="en-US" altLang="ko-KR" sz="3200" b="1" dirty="0" smtClean="0"/>
              <a:t>2</a:t>
            </a:r>
            <a:r>
              <a:rPr lang="ko-KR" altLang="en-US" sz="3200" b="1" dirty="0" smtClean="0"/>
              <a:t>가지만 제시하시오</a:t>
            </a:r>
            <a:r>
              <a:rPr lang="en-US" altLang="ko-KR" sz="3200" b="1" dirty="0" smtClean="0"/>
              <a:t>. 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168118" y="286590"/>
            <a:ext cx="421621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 latinLnBrk="0">
              <a:lnSpc>
                <a:spcPct val="150000"/>
              </a:lnSpc>
            </a:pPr>
            <a:r>
              <a:rPr lang="en-US" altLang="ko-KR" sz="3200" dirty="0"/>
              <a:t>3</a:t>
            </a:r>
            <a:r>
              <a:rPr lang="en-US" altLang="ko-KR" sz="3200" dirty="0" smtClean="0"/>
              <a:t>. </a:t>
            </a:r>
            <a:r>
              <a:rPr lang="ko-KR" altLang="en-US" sz="3200" dirty="0" smtClean="0"/>
              <a:t>스포츠 환경과 안전</a:t>
            </a:r>
            <a:endParaRPr lang="ko-KR" altLang="en-US" sz="3200" dirty="0"/>
          </a:p>
        </p:txBody>
      </p:sp>
    </p:spTree>
    <p:extLst>
      <p:ext uri="{BB962C8B-B14F-4D97-AF65-F5344CB8AC3E}">
        <p14:creationId xmlns:p14="http://schemas.microsoft.com/office/powerpoint/2010/main" val="71203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68118" y="286590"/>
            <a:ext cx="421621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 latinLnBrk="0">
              <a:lnSpc>
                <a:spcPct val="150000"/>
              </a:lnSpc>
            </a:pPr>
            <a:r>
              <a:rPr lang="en-US" altLang="ko-KR" sz="3200" dirty="0"/>
              <a:t>3</a:t>
            </a:r>
            <a:r>
              <a:rPr lang="en-US" altLang="ko-KR" sz="3200" dirty="0" smtClean="0"/>
              <a:t>. </a:t>
            </a:r>
            <a:r>
              <a:rPr lang="ko-KR" altLang="en-US" sz="3200" dirty="0"/>
              <a:t>스포츠 </a:t>
            </a:r>
            <a:r>
              <a:rPr lang="ko-KR" altLang="en-US" sz="3200" dirty="0" smtClean="0"/>
              <a:t>환경과 안전</a:t>
            </a:r>
            <a:endParaRPr lang="ko-KR" altLang="en-US" sz="3200" dirty="0"/>
          </a:p>
        </p:txBody>
      </p:sp>
      <p:sp>
        <p:nvSpPr>
          <p:cNvPr id="8" name="직사각형 7"/>
          <p:cNvSpPr/>
          <p:nvPr/>
        </p:nvSpPr>
        <p:spPr>
          <a:xfrm>
            <a:off x="168117" y="1550724"/>
            <a:ext cx="1159074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ko-KR" sz="3200" b="1" dirty="0" smtClean="0"/>
              <a:t>Q1.</a:t>
            </a:r>
            <a:r>
              <a:rPr lang="ko-KR" altLang="en-US" sz="3200" b="1" dirty="0" smtClean="0"/>
              <a:t>폭염</a:t>
            </a:r>
            <a:r>
              <a:rPr lang="en-US" altLang="ko-KR" sz="3200" b="1" dirty="0" smtClean="0"/>
              <a:t>, </a:t>
            </a:r>
            <a:r>
              <a:rPr lang="ko-KR" altLang="en-US" sz="3200" b="1" dirty="0" smtClean="0"/>
              <a:t>한파와 관련된 스포츠 환경 안전 상황 및 대처 방법에 대해 설명하시오</a:t>
            </a:r>
            <a:r>
              <a:rPr lang="en-US" altLang="ko-KR" sz="3200" b="1" dirty="0" smtClean="0"/>
              <a:t>. </a:t>
            </a:r>
            <a:endParaRPr lang="en-US" altLang="ko-KR" dirty="0" smtClean="0"/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225" y="2889759"/>
            <a:ext cx="3944370" cy="2988526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3187" y="2889759"/>
            <a:ext cx="4109223" cy="2988526"/>
          </a:xfrm>
          <a:prstGeom prst="rect">
            <a:avLst/>
          </a:prstGeom>
        </p:spPr>
      </p:pic>
      <p:sp>
        <p:nvSpPr>
          <p:cNvPr id="2" name="직사각형 1"/>
          <p:cNvSpPr/>
          <p:nvPr/>
        </p:nvSpPr>
        <p:spPr>
          <a:xfrm>
            <a:off x="589744" y="6364906"/>
            <a:ext cx="100238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/>
              <a:t>한파 대처 방법</a:t>
            </a:r>
            <a:r>
              <a:rPr lang="en-US" altLang="ko-KR" dirty="0" smtClean="0"/>
              <a:t>: </a:t>
            </a:r>
            <a:r>
              <a:rPr lang="ko-KR" altLang="en-US" dirty="0" smtClean="0"/>
              <a:t>준비 </a:t>
            </a:r>
            <a:r>
              <a:rPr lang="ko-KR" altLang="en-US" dirty="0"/>
              <a:t>운동을 충분히 하고</a:t>
            </a:r>
            <a:r>
              <a:rPr lang="en-US" altLang="ko-KR" dirty="0"/>
              <a:t>, </a:t>
            </a:r>
            <a:r>
              <a:rPr lang="ko-KR" altLang="en-US" dirty="0"/>
              <a:t>휴식할 때 방한복을 착용한다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야외 운동은 지양한다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  <p:sp>
        <p:nvSpPr>
          <p:cNvPr id="12" name="직사각형 11"/>
          <p:cNvSpPr/>
          <p:nvPr/>
        </p:nvSpPr>
        <p:spPr>
          <a:xfrm>
            <a:off x="589744" y="5999203"/>
            <a:ext cx="98235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/>
              <a:t>폭염 대처 방법</a:t>
            </a:r>
            <a:r>
              <a:rPr lang="en-US" altLang="ko-KR" dirty="0" smtClean="0"/>
              <a:t>: </a:t>
            </a:r>
            <a:r>
              <a:rPr lang="ko-KR" altLang="en-US" dirty="0"/>
              <a:t>스포츠 활동과 경기 도중 수 분을 충분히 섭취하고 그늘에서 휴식을 취한다</a:t>
            </a:r>
            <a:r>
              <a:rPr lang="en-US" altLang="ko-KR" dirty="0"/>
              <a:t>. 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68122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68118" y="286590"/>
            <a:ext cx="421621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 latinLnBrk="0">
              <a:lnSpc>
                <a:spcPct val="150000"/>
              </a:lnSpc>
            </a:pPr>
            <a:r>
              <a:rPr lang="en-US" altLang="ko-KR" sz="3200" dirty="0"/>
              <a:t>3</a:t>
            </a:r>
            <a:r>
              <a:rPr lang="en-US" altLang="ko-KR" sz="3200" dirty="0" smtClean="0"/>
              <a:t>. </a:t>
            </a:r>
            <a:r>
              <a:rPr lang="ko-KR" altLang="en-US" sz="3200" dirty="0"/>
              <a:t>스포츠 </a:t>
            </a:r>
            <a:r>
              <a:rPr lang="ko-KR" altLang="en-US" sz="3200" dirty="0" smtClean="0"/>
              <a:t>환경과 안전</a:t>
            </a:r>
            <a:endParaRPr lang="ko-KR" altLang="en-US" sz="3200" dirty="0"/>
          </a:p>
        </p:txBody>
      </p:sp>
      <p:sp>
        <p:nvSpPr>
          <p:cNvPr id="8" name="직사각형 7"/>
          <p:cNvSpPr/>
          <p:nvPr/>
        </p:nvSpPr>
        <p:spPr>
          <a:xfrm>
            <a:off x="168117" y="1550724"/>
            <a:ext cx="1159074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b="1" dirty="0" smtClean="0"/>
              <a:t>Q2.</a:t>
            </a:r>
            <a:r>
              <a:rPr lang="ko-KR" altLang="en-US" sz="3200" b="1" dirty="0"/>
              <a:t> 시설과 관련한 스포츠 환경 안전 문제 발생 원인은 무엇인가</a:t>
            </a:r>
            <a:r>
              <a:rPr lang="en-US" altLang="ko-KR" sz="3200" b="1" dirty="0"/>
              <a:t>? 3</a:t>
            </a:r>
            <a:r>
              <a:rPr lang="ko-KR" altLang="en-US" sz="3200" b="1" dirty="0"/>
              <a:t>가지로 나누어 설명하시오</a:t>
            </a:r>
            <a:r>
              <a:rPr lang="en-US" altLang="ko-KR" sz="3200" b="1" dirty="0"/>
              <a:t>.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6532636" y="5501760"/>
            <a:ext cx="24296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 smtClean="0"/>
              <a:t>안전시설 </a:t>
            </a:r>
            <a:r>
              <a:rPr lang="ko-KR" altLang="en-US" b="1" dirty="0"/>
              <a:t>설비 부족</a:t>
            </a:r>
            <a:endParaRPr lang="en-US" altLang="ko-KR" b="1" dirty="0"/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057" y="3212047"/>
            <a:ext cx="2800350" cy="2152650"/>
          </a:xfrm>
          <a:prstGeom prst="rect">
            <a:avLst/>
          </a:prstGeom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2407" y="3212047"/>
            <a:ext cx="2976272" cy="2167273"/>
          </a:xfrm>
          <a:prstGeom prst="rect">
            <a:avLst/>
          </a:prstGeom>
        </p:spPr>
      </p:pic>
      <p:pic>
        <p:nvPicPr>
          <p:cNvPr id="14" name="그림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8679" y="3212047"/>
            <a:ext cx="3026048" cy="2167446"/>
          </a:xfrm>
          <a:prstGeom prst="rect">
            <a:avLst/>
          </a:prstGeom>
        </p:spPr>
      </p:pic>
      <p:sp>
        <p:nvSpPr>
          <p:cNvPr id="15" name="직사각형 14"/>
          <p:cNvSpPr/>
          <p:nvPr/>
        </p:nvSpPr>
        <p:spPr>
          <a:xfrm>
            <a:off x="3654722" y="5501760"/>
            <a:ext cx="18916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 smtClean="0"/>
              <a:t>시설 </a:t>
            </a:r>
            <a:r>
              <a:rPr lang="ko-KR" altLang="en-US" b="1" dirty="0"/>
              <a:t>점검 </a:t>
            </a:r>
            <a:r>
              <a:rPr lang="ko-KR" altLang="en-US" b="1" dirty="0" smtClean="0"/>
              <a:t>미흡</a:t>
            </a:r>
            <a:endParaRPr lang="en-US" altLang="ko-KR" b="1" dirty="0"/>
          </a:p>
        </p:txBody>
      </p:sp>
      <p:sp>
        <p:nvSpPr>
          <p:cNvPr id="16" name="직사각형 15"/>
          <p:cNvSpPr/>
          <p:nvPr/>
        </p:nvSpPr>
        <p:spPr>
          <a:xfrm>
            <a:off x="872490" y="5501760"/>
            <a:ext cx="16794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 smtClean="0"/>
              <a:t>시설의 노후화</a:t>
            </a:r>
            <a:endParaRPr lang="en-US" altLang="ko-KR" b="1" dirty="0" smtClean="0"/>
          </a:p>
        </p:txBody>
      </p:sp>
    </p:spTree>
    <p:extLst>
      <p:ext uri="{BB962C8B-B14F-4D97-AF65-F5344CB8AC3E}">
        <p14:creationId xmlns:p14="http://schemas.microsoft.com/office/powerpoint/2010/main" val="1235736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68118" y="286590"/>
            <a:ext cx="421621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 latinLnBrk="0">
              <a:lnSpc>
                <a:spcPct val="150000"/>
              </a:lnSpc>
            </a:pPr>
            <a:r>
              <a:rPr lang="en-US" altLang="ko-KR" sz="3200" dirty="0"/>
              <a:t>3</a:t>
            </a:r>
            <a:r>
              <a:rPr lang="en-US" altLang="ko-KR" sz="3200" dirty="0" smtClean="0"/>
              <a:t>. </a:t>
            </a:r>
            <a:r>
              <a:rPr lang="ko-KR" altLang="en-US" sz="3200" dirty="0"/>
              <a:t>스포츠 </a:t>
            </a:r>
            <a:r>
              <a:rPr lang="ko-KR" altLang="en-US" sz="3200" dirty="0" smtClean="0"/>
              <a:t>환경과 안전</a:t>
            </a:r>
            <a:endParaRPr lang="ko-KR" altLang="en-US" sz="3200" dirty="0"/>
          </a:p>
        </p:txBody>
      </p:sp>
      <p:sp>
        <p:nvSpPr>
          <p:cNvPr id="8" name="직사각형 7"/>
          <p:cNvSpPr/>
          <p:nvPr/>
        </p:nvSpPr>
        <p:spPr>
          <a:xfrm>
            <a:off x="168117" y="1550724"/>
            <a:ext cx="1159074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ko-KR" sz="3200" b="1" dirty="0" smtClean="0"/>
              <a:t>Q3.</a:t>
            </a:r>
            <a:r>
              <a:rPr lang="ko-KR" altLang="en-US" sz="3200" b="1" dirty="0" smtClean="0"/>
              <a:t> </a:t>
            </a:r>
            <a:r>
              <a:rPr lang="ko-KR" altLang="en-US" sz="3200" b="1" dirty="0"/>
              <a:t>실내 체육관 내 안전사고 예방을 위한 시설 보완 대책을 </a:t>
            </a:r>
            <a:r>
              <a:rPr lang="en-US" altLang="ko-KR" sz="3200" b="1" dirty="0"/>
              <a:t>2</a:t>
            </a:r>
            <a:r>
              <a:rPr lang="ko-KR" altLang="en-US" sz="3200" b="1" dirty="0"/>
              <a:t>가지만 제시하시오</a:t>
            </a:r>
            <a:r>
              <a:rPr lang="en-US" altLang="ko-KR" sz="3200" b="1" dirty="0"/>
              <a:t>.</a:t>
            </a:r>
            <a:r>
              <a:rPr lang="ko-KR" altLang="en-US" sz="3200" b="1" dirty="0"/>
              <a:t> </a:t>
            </a:r>
            <a:endParaRPr lang="en-US" altLang="ko-KR" sz="3200" b="1" dirty="0"/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389" y="2827791"/>
            <a:ext cx="5372100" cy="3495675"/>
          </a:xfrm>
          <a:prstGeom prst="rect">
            <a:avLst/>
          </a:prstGeom>
        </p:spPr>
      </p:pic>
      <p:sp>
        <p:nvSpPr>
          <p:cNvPr id="2" name="직사각형 1"/>
          <p:cNvSpPr/>
          <p:nvPr/>
        </p:nvSpPr>
        <p:spPr>
          <a:xfrm>
            <a:off x="6096000" y="2827791"/>
            <a:ext cx="6096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o-KR" altLang="en-US" sz="2000" b="1" dirty="0">
                <a:latin typeface="YDVYMjOStd12"/>
              </a:rPr>
              <a:t>① 농구 골대에 충돌을 막기 위한 보호대 설치</a:t>
            </a:r>
          </a:p>
          <a:p>
            <a:r>
              <a:rPr lang="ko-KR" altLang="en-US" sz="2000" b="1" dirty="0">
                <a:latin typeface="YDVYMjOStd12"/>
              </a:rPr>
              <a:t>② </a:t>
            </a:r>
            <a:r>
              <a:rPr lang="ko-KR" altLang="en-US" sz="2000" b="1" dirty="0" err="1">
                <a:latin typeface="YDVYMjOStd12"/>
              </a:rPr>
              <a:t>높이뛰기용</a:t>
            </a:r>
            <a:r>
              <a:rPr lang="ko-KR" altLang="en-US" sz="2000" b="1" dirty="0">
                <a:latin typeface="YDVYMjOStd12"/>
              </a:rPr>
              <a:t> </a:t>
            </a:r>
            <a:r>
              <a:rPr lang="ko-KR" altLang="en-US" sz="2000" b="1" dirty="0" err="1">
                <a:latin typeface="YDVYMjOStd12"/>
              </a:rPr>
              <a:t>가로대를</a:t>
            </a:r>
            <a:r>
              <a:rPr lang="ko-KR" altLang="en-US" sz="2000" b="1" dirty="0">
                <a:latin typeface="YDVYMjOStd12"/>
              </a:rPr>
              <a:t> 사용하지 않을 </a:t>
            </a:r>
            <a:r>
              <a:rPr lang="ko-KR" altLang="en-US" sz="2000" b="1" dirty="0" smtClean="0">
                <a:latin typeface="YDVYMjOStd12"/>
              </a:rPr>
              <a:t>때는</a:t>
            </a:r>
            <a:endParaRPr lang="en-US" altLang="ko-KR" sz="2000" b="1" dirty="0" smtClean="0">
              <a:latin typeface="YDVYMjOStd12"/>
            </a:endParaRPr>
          </a:p>
          <a:p>
            <a:r>
              <a:rPr lang="en-US" altLang="ko-KR" sz="2000" b="1" dirty="0">
                <a:latin typeface="YDVYMjOStd12"/>
              </a:rPr>
              <a:t> </a:t>
            </a:r>
            <a:r>
              <a:rPr lang="en-US" altLang="ko-KR" sz="2000" b="1" dirty="0" smtClean="0">
                <a:latin typeface="YDVYMjOStd12"/>
              </a:rPr>
              <a:t>  </a:t>
            </a:r>
            <a:r>
              <a:rPr lang="ko-KR" altLang="en-US" sz="2000" b="1" dirty="0" smtClean="0">
                <a:latin typeface="YDVYMjOStd12"/>
              </a:rPr>
              <a:t> 정리하여 </a:t>
            </a:r>
            <a:r>
              <a:rPr lang="ko-KR" altLang="en-US" sz="2000" b="1" dirty="0">
                <a:latin typeface="YDVYMjOStd12"/>
              </a:rPr>
              <a:t>안전한 곳에 보관</a:t>
            </a:r>
          </a:p>
          <a:p>
            <a:r>
              <a:rPr lang="ko-KR" altLang="en-US" sz="2000" b="1" dirty="0">
                <a:latin typeface="YDVYMjOStd12"/>
              </a:rPr>
              <a:t>③ 관람석 모서리에 충돌 </a:t>
            </a:r>
            <a:r>
              <a:rPr lang="ko-KR" altLang="en-US" sz="2000" b="1" dirty="0" err="1">
                <a:latin typeface="YDVYMjOStd12"/>
              </a:rPr>
              <a:t>경고판과</a:t>
            </a:r>
            <a:r>
              <a:rPr lang="ko-KR" altLang="en-US" sz="2000" b="1" dirty="0">
                <a:latin typeface="YDVYMjOStd12"/>
              </a:rPr>
              <a:t> 보호대 설치</a:t>
            </a:r>
          </a:p>
          <a:p>
            <a:r>
              <a:rPr lang="ko-KR" altLang="en-US" sz="2000" b="1" dirty="0">
                <a:latin typeface="YDVYMjOStd12"/>
              </a:rPr>
              <a:t>④ 탁구대 보관 시 모서리에 충돌 방지 장치 설치</a:t>
            </a:r>
            <a:endParaRPr lang="ko-KR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991958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7"/>
          <p:cNvSpPr txBox="1">
            <a:spLocks/>
          </p:cNvSpPr>
          <p:nvPr/>
        </p:nvSpPr>
        <p:spPr>
          <a:xfrm>
            <a:off x="252958" y="200590"/>
            <a:ext cx="3352391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3000" dirty="0" smtClean="0">
                <a:solidFill>
                  <a:schemeClr val="tx1"/>
                </a:solidFill>
              </a:rPr>
              <a:t>오늘의 학습 목표</a:t>
            </a:r>
            <a:endParaRPr lang="ko-KR" altLang="en-US" sz="30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 bwMode="auto">
          <a:xfrm>
            <a:off x="422775" y="1410788"/>
            <a:ext cx="11454063" cy="3567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algn="ctr" fontAlgn="auto">
              <a:spcBef>
                <a:spcPts val="0"/>
              </a:spcBef>
              <a:spcAft>
                <a:spcPts val="0"/>
              </a:spcAft>
              <a:defRPr sz="1800" b="0">
                <a:solidFill>
                  <a:schemeClr val="lt1"/>
                </a:solidFill>
                <a:latin typeface="+mn-lt"/>
                <a:ea typeface="+mn-e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</a:defRPr>
            </a:lvl9pPr>
          </a:lstStyle>
          <a:p>
            <a:pPr algn="just">
              <a:lnSpc>
                <a:spcPct val="150000"/>
              </a:lnSpc>
              <a:defRPr/>
            </a:pPr>
            <a:r>
              <a:rPr lang="ko-KR" altLang="en-US" sz="2800" b="1" spc="-150" dirty="0" smtClean="0">
                <a:solidFill>
                  <a:schemeClr val="tx1"/>
                </a:solidFill>
              </a:rPr>
              <a:t>스포츠 상황에서 발생할 수 있는 다양한 안전사고의 유형과 특성을 알고</a:t>
            </a:r>
            <a:r>
              <a:rPr lang="en-US" altLang="ko-KR" sz="2800" b="1" spc="-150" dirty="0" smtClean="0">
                <a:solidFill>
                  <a:schemeClr val="tx1"/>
                </a:solidFill>
              </a:rPr>
              <a:t>, </a:t>
            </a:r>
          </a:p>
          <a:p>
            <a:pPr algn="just">
              <a:lnSpc>
                <a:spcPct val="150000"/>
              </a:lnSpc>
              <a:defRPr/>
            </a:pPr>
            <a:r>
              <a:rPr lang="ko-KR" altLang="en-US" sz="2800" b="1" spc="-150" dirty="0" smtClean="0">
                <a:solidFill>
                  <a:schemeClr val="tx1"/>
                </a:solidFill>
              </a:rPr>
              <a:t>스포츠 안전에 영향을 미치는 환경적 요인을 고려하여 </a:t>
            </a:r>
            <a:endParaRPr lang="en-US" altLang="ko-KR" sz="2800" b="1" spc="-150" dirty="0" smtClean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  <a:defRPr/>
            </a:pPr>
            <a:r>
              <a:rPr lang="ko-KR" altLang="en-US" sz="2800" b="1" spc="-150" dirty="0" smtClean="0">
                <a:solidFill>
                  <a:schemeClr val="tx1"/>
                </a:solidFill>
              </a:rPr>
              <a:t>스포츠 안전사고에 대한 예방 및 대처방법을 적용할 수 있다</a:t>
            </a:r>
            <a:r>
              <a:rPr lang="en-US" altLang="ko-KR" sz="2800" b="1" spc="-150" dirty="0" smtClean="0">
                <a:solidFill>
                  <a:schemeClr val="tx1"/>
                </a:solidFill>
              </a:rPr>
              <a:t>. </a:t>
            </a:r>
            <a:r>
              <a:rPr lang="ko-KR" altLang="en-US" sz="2800" b="1" spc="-150" dirty="0" smtClean="0">
                <a:solidFill>
                  <a:schemeClr val="tx1"/>
                </a:solidFill>
              </a:rPr>
              <a:t> </a:t>
            </a:r>
            <a:endParaRPr lang="en-US" altLang="ko-KR" sz="2800" b="1" spc="-15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69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68118" y="286590"/>
            <a:ext cx="421621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 latinLnBrk="0">
              <a:lnSpc>
                <a:spcPct val="150000"/>
              </a:lnSpc>
            </a:pPr>
            <a:r>
              <a:rPr lang="en-US" altLang="ko-KR" sz="3200" dirty="0"/>
              <a:t>3</a:t>
            </a:r>
            <a:r>
              <a:rPr lang="en-US" altLang="ko-KR" sz="3200" dirty="0" smtClean="0"/>
              <a:t>. </a:t>
            </a:r>
            <a:r>
              <a:rPr lang="ko-KR" altLang="en-US" sz="3200" dirty="0"/>
              <a:t>스포츠 </a:t>
            </a:r>
            <a:r>
              <a:rPr lang="ko-KR" altLang="en-US" sz="3200" dirty="0" smtClean="0"/>
              <a:t>환경과 안전</a:t>
            </a:r>
            <a:endParaRPr lang="ko-KR" altLang="en-US" sz="3200" dirty="0"/>
          </a:p>
        </p:txBody>
      </p:sp>
      <p:sp>
        <p:nvSpPr>
          <p:cNvPr id="8" name="직사각형 7"/>
          <p:cNvSpPr/>
          <p:nvPr/>
        </p:nvSpPr>
        <p:spPr>
          <a:xfrm>
            <a:off x="168117" y="1550724"/>
            <a:ext cx="1159074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ko-KR" sz="3200" b="1" dirty="0" smtClean="0"/>
              <a:t>Q4.</a:t>
            </a:r>
            <a:r>
              <a:rPr lang="ko-KR" altLang="en-US" sz="3200" b="1" dirty="0" smtClean="0"/>
              <a:t> </a:t>
            </a:r>
            <a:r>
              <a:rPr lang="ko-KR" altLang="en-US" sz="3200" b="1" dirty="0"/>
              <a:t>학교 실외 운동장의 안전사고 예방을 위한 시설 보완 대책을 </a:t>
            </a:r>
            <a:r>
              <a:rPr lang="en-US" altLang="ko-KR" sz="3200" b="1" dirty="0"/>
              <a:t>2</a:t>
            </a:r>
            <a:r>
              <a:rPr lang="ko-KR" altLang="en-US" sz="3200" b="1" dirty="0"/>
              <a:t>가지만 제시하시오</a:t>
            </a:r>
            <a:r>
              <a:rPr lang="en-US" altLang="ko-KR" sz="3200" b="1" dirty="0"/>
              <a:t>. </a:t>
            </a: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448" y="2857879"/>
            <a:ext cx="5788615" cy="3688064"/>
          </a:xfrm>
          <a:prstGeom prst="rect">
            <a:avLst/>
          </a:prstGeom>
        </p:spPr>
      </p:pic>
      <p:sp>
        <p:nvSpPr>
          <p:cNvPr id="2" name="직사각형 1"/>
          <p:cNvSpPr/>
          <p:nvPr/>
        </p:nvSpPr>
        <p:spPr>
          <a:xfrm>
            <a:off x="5718628" y="3090964"/>
            <a:ext cx="714102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 dirty="0">
                <a:latin typeface="YDVYMjOStd12"/>
              </a:rPr>
              <a:t>① 축구 골대에 충돌 시 상해를 줄이기 위한 </a:t>
            </a:r>
            <a:r>
              <a:rPr lang="ko-KR" altLang="en-US" sz="2000" b="1" dirty="0" err="1" smtClean="0">
                <a:latin typeface="YDVYMjOStd12"/>
              </a:rPr>
              <a:t>보호대설치</a:t>
            </a:r>
            <a:endParaRPr lang="ko-KR" altLang="en-US" sz="2000" b="1" dirty="0">
              <a:latin typeface="YDVYMjOStd12"/>
            </a:endParaRPr>
          </a:p>
          <a:p>
            <a:r>
              <a:rPr lang="ko-KR" altLang="en-US" sz="2000" b="1" dirty="0">
                <a:latin typeface="YDVYMjOStd12"/>
              </a:rPr>
              <a:t>② 멀리뛰기 연습장의 모래에 학생들이 다치지 </a:t>
            </a:r>
            <a:r>
              <a:rPr lang="ko-KR" altLang="en-US" sz="2000" b="1" dirty="0" smtClean="0">
                <a:latin typeface="YDVYMjOStd12"/>
              </a:rPr>
              <a:t>않도록</a:t>
            </a:r>
            <a:endParaRPr lang="en-US" altLang="ko-KR" sz="2000" b="1" dirty="0" smtClean="0">
              <a:latin typeface="YDVYMjOStd12"/>
            </a:endParaRPr>
          </a:p>
          <a:p>
            <a:r>
              <a:rPr lang="en-US" altLang="ko-KR" sz="2000" b="1" dirty="0">
                <a:latin typeface="YDVYMjOStd12"/>
              </a:rPr>
              <a:t> </a:t>
            </a:r>
            <a:r>
              <a:rPr lang="en-US" altLang="ko-KR" sz="2000" b="1" dirty="0" smtClean="0">
                <a:latin typeface="YDVYMjOStd12"/>
              </a:rPr>
              <a:t>  </a:t>
            </a:r>
            <a:r>
              <a:rPr lang="ko-KR" altLang="en-US" sz="2000" b="1" dirty="0" smtClean="0">
                <a:latin typeface="YDVYMjOStd12"/>
              </a:rPr>
              <a:t> </a:t>
            </a:r>
            <a:r>
              <a:rPr lang="ko-KR" altLang="en-US" sz="2000" b="1" dirty="0">
                <a:latin typeface="YDVYMjOStd12"/>
              </a:rPr>
              <a:t>평탄화 작업 실시</a:t>
            </a:r>
          </a:p>
          <a:p>
            <a:r>
              <a:rPr lang="ko-KR" altLang="en-US" sz="2000" b="1" dirty="0">
                <a:latin typeface="YDVYMjOStd12"/>
              </a:rPr>
              <a:t>③ 관람석 모서리에 충돌 방지 시설 설치</a:t>
            </a:r>
          </a:p>
          <a:p>
            <a:r>
              <a:rPr lang="ko-KR" altLang="en-US" sz="2000" b="1" dirty="0">
                <a:latin typeface="YDVYMjOStd12"/>
              </a:rPr>
              <a:t>④ 철봉 아래에 상해 방지용 모래 또는 매트 설치</a:t>
            </a:r>
            <a:endParaRPr lang="ko-KR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676524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68118" y="286590"/>
            <a:ext cx="758252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 latinLnBrk="0">
              <a:lnSpc>
                <a:spcPct val="150000"/>
              </a:lnSpc>
            </a:pPr>
            <a:r>
              <a:rPr lang="en-US" altLang="ko-KR" sz="3200" dirty="0" smtClean="0"/>
              <a:t>4. </a:t>
            </a:r>
            <a:r>
              <a:rPr lang="ko-KR" altLang="en-US" sz="3200" dirty="0" smtClean="0"/>
              <a:t>스포츠 안전 단원 </a:t>
            </a:r>
            <a:r>
              <a:rPr lang="en-US" altLang="ko-KR" sz="3200" dirty="0" smtClean="0"/>
              <a:t>: </a:t>
            </a:r>
            <a:r>
              <a:rPr lang="ko-KR" altLang="en-US" sz="3200" dirty="0" smtClean="0"/>
              <a:t>이것만은 꼭</a:t>
            </a:r>
            <a:r>
              <a:rPr lang="en-US" altLang="ko-KR" sz="3200" dirty="0" smtClean="0"/>
              <a:t>! </a:t>
            </a:r>
            <a:r>
              <a:rPr lang="ko-KR" altLang="en-US" sz="3200" dirty="0" smtClean="0"/>
              <a:t>하나</a:t>
            </a:r>
            <a:r>
              <a:rPr lang="en-US" altLang="ko-KR" sz="3200" dirty="0" smtClean="0"/>
              <a:t>!</a:t>
            </a:r>
            <a:endParaRPr lang="ko-KR" altLang="en-US" sz="3200" dirty="0"/>
          </a:p>
        </p:txBody>
      </p:sp>
      <p:grpSp>
        <p:nvGrpSpPr>
          <p:cNvPr id="6" name="그룹 5"/>
          <p:cNvGrpSpPr/>
          <p:nvPr/>
        </p:nvGrpSpPr>
        <p:grpSpPr>
          <a:xfrm>
            <a:off x="443170" y="1334064"/>
            <a:ext cx="9818430" cy="5153821"/>
            <a:chOff x="123856" y="1406636"/>
            <a:chExt cx="9007080" cy="4818062"/>
          </a:xfrm>
        </p:grpSpPr>
        <p:pic>
          <p:nvPicPr>
            <p:cNvPr id="9" name="그림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3856" y="1406636"/>
              <a:ext cx="9007080" cy="4818062"/>
            </a:xfrm>
            <a:prstGeom prst="rect">
              <a:avLst/>
            </a:prstGeom>
          </p:spPr>
        </p:pic>
        <p:sp>
          <p:nvSpPr>
            <p:cNvPr id="11" name="직사각형 10"/>
            <p:cNvSpPr/>
            <p:nvPr/>
          </p:nvSpPr>
          <p:spPr>
            <a:xfrm>
              <a:off x="7329714" y="1406636"/>
              <a:ext cx="1335314" cy="46445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444821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68118" y="286590"/>
            <a:ext cx="717215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 latinLnBrk="0">
              <a:lnSpc>
                <a:spcPct val="150000"/>
              </a:lnSpc>
            </a:pPr>
            <a:r>
              <a:rPr lang="en-US" altLang="ko-KR" sz="3200" dirty="0" smtClean="0"/>
              <a:t>4. </a:t>
            </a:r>
            <a:r>
              <a:rPr lang="ko-KR" altLang="en-US" sz="3200" dirty="0" smtClean="0"/>
              <a:t>스포츠 안전 단원 </a:t>
            </a:r>
            <a:r>
              <a:rPr lang="en-US" altLang="ko-KR" sz="3200" dirty="0" smtClean="0"/>
              <a:t>: </a:t>
            </a:r>
            <a:r>
              <a:rPr lang="ko-KR" altLang="en-US" sz="3200" dirty="0" smtClean="0"/>
              <a:t>이것만은 꼭</a:t>
            </a:r>
            <a:r>
              <a:rPr lang="en-US" altLang="ko-KR" sz="3200" dirty="0" smtClean="0"/>
              <a:t>! </a:t>
            </a:r>
            <a:r>
              <a:rPr lang="ko-KR" altLang="en-US" sz="3200" dirty="0" smtClean="0"/>
              <a:t>둘</a:t>
            </a:r>
            <a:r>
              <a:rPr lang="en-US" altLang="ko-KR" sz="3200" dirty="0" smtClean="0"/>
              <a:t>!</a:t>
            </a:r>
            <a:endParaRPr lang="ko-KR" altLang="en-US" sz="3200" dirty="0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829" y="1541510"/>
            <a:ext cx="11529750" cy="4249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997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68118" y="286590"/>
            <a:ext cx="717215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 latinLnBrk="0">
              <a:lnSpc>
                <a:spcPct val="150000"/>
              </a:lnSpc>
            </a:pPr>
            <a:r>
              <a:rPr lang="en-US" altLang="ko-KR" sz="3200" dirty="0" smtClean="0"/>
              <a:t>4. </a:t>
            </a:r>
            <a:r>
              <a:rPr lang="ko-KR" altLang="en-US" sz="3200" dirty="0" smtClean="0"/>
              <a:t>스포츠 안전 단원 </a:t>
            </a:r>
            <a:r>
              <a:rPr lang="en-US" altLang="ko-KR" sz="3200" dirty="0" smtClean="0"/>
              <a:t>: </a:t>
            </a:r>
            <a:r>
              <a:rPr lang="ko-KR" altLang="en-US" sz="3200" dirty="0" smtClean="0"/>
              <a:t>이것만은 꼭</a:t>
            </a:r>
            <a:r>
              <a:rPr lang="en-US" altLang="ko-KR" sz="3200" dirty="0" smtClean="0"/>
              <a:t>! </a:t>
            </a:r>
            <a:r>
              <a:rPr lang="ko-KR" altLang="en-US" sz="3200" dirty="0"/>
              <a:t>셋</a:t>
            </a:r>
            <a:r>
              <a:rPr lang="en-US" altLang="ko-KR" sz="3200" dirty="0" smtClean="0"/>
              <a:t>!</a:t>
            </a:r>
            <a:endParaRPr lang="ko-KR" altLang="en-US" sz="32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129" y="1343719"/>
            <a:ext cx="11187793" cy="4682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768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68118" y="286590"/>
            <a:ext cx="717215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 latinLnBrk="0">
              <a:lnSpc>
                <a:spcPct val="150000"/>
              </a:lnSpc>
            </a:pPr>
            <a:r>
              <a:rPr lang="en-US" altLang="ko-KR" sz="3200" dirty="0" smtClean="0"/>
              <a:t>4. </a:t>
            </a:r>
            <a:r>
              <a:rPr lang="ko-KR" altLang="en-US" sz="3200" dirty="0" smtClean="0"/>
              <a:t>스포츠 안전 단원 </a:t>
            </a:r>
            <a:r>
              <a:rPr lang="en-US" altLang="ko-KR" sz="3200" dirty="0" smtClean="0"/>
              <a:t>: </a:t>
            </a:r>
            <a:r>
              <a:rPr lang="ko-KR" altLang="en-US" sz="3200" dirty="0" smtClean="0"/>
              <a:t>이것만은 꼭</a:t>
            </a:r>
            <a:r>
              <a:rPr lang="en-US" altLang="ko-KR" sz="3200" dirty="0" smtClean="0"/>
              <a:t>! </a:t>
            </a:r>
            <a:r>
              <a:rPr lang="ko-KR" altLang="en-US" sz="3200" dirty="0" smtClean="0"/>
              <a:t>넷</a:t>
            </a:r>
            <a:r>
              <a:rPr lang="en-US" altLang="ko-KR" sz="3200" dirty="0" smtClean="0"/>
              <a:t>!</a:t>
            </a:r>
            <a:endParaRPr lang="ko-KR" altLang="en-US" sz="3200" dirty="0"/>
          </a:p>
        </p:txBody>
      </p:sp>
      <p:sp>
        <p:nvSpPr>
          <p:cNvPr id="6" name="직사각형 5"/>
          <p:cNvSpPr/>
          <p:nvPr/>
        </p:nvSpPr>
        <p:spPr>
          <a:xfrm>
            <a:off x="168118" y="5076765"/>
            <a:ext cx="113228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400" dirty="0">
                <a:latin typeface="YDVYMjO12"/>
              </a:rPr>
              <a:t>그림을 뜻하는 </a:t>
            </a:r>
            <a:r>
              <a:rPr lang="ko-KR" altLang="en-US" sz="2400" dirty="0" err="1">
                <a:latin typeface="YDVYMjO12"/>
              </a:rPr>
              <a:t>픽토</a:t>
            </a:r>
            <a:r>
              <a:rPr lang="en-US" altLang="ko-KR" sz="2400" dirty="0">
                <a:latin typeface="YDVYMjO12"/>
              </a:rPr>
              <a:t>(</a:t>
            </a:r>
            <a:r>
              <a:rPr lang="en-US" altLang="ko-KR" sz="2400" dirty="0" err="1">
                <a:latin typeface="AGaramondPro-Regular"/>
              </a:rPr>
              <a:t>picto</a:t>
            </a:r>
            <a:r>
              <a:rPr lang="en-US" altLang="ko-KR" sz="2400" dirty="0">
                <a:latin typeface="YDVYMjO12"/>
              </a:rPr>
              <a:t>)</a:t>
            </a:r>
            <a:r>
              <a:rPr lang="ko-KR" altLang="en-US" sz="2400" dirty="0">
                <a:latin typeface="YDVYMjO12"/>
              </a:rPr>
              <a:t>와 전보를 뜻하는 </a:t>
            </a:r>
            <a:r>
              <a:rPr lang="ko-KR" altLang="en-US" sz="2400" dirty="0" err="1" smtClean="0">
                <a:latin typeface="YDVYMjO12"/>
              </a:rPr>
              <a:t>텔레그램</a:t>
            </a:r>
            <a:r>
              <a:rPr lang="en-US" altLang="ko-KR" sz="2400" dirty="0" smtClean="0">
                <a:latin typeface="YDVYMjO12"/>
              </a:rPr>
              <a:t>(</a:t>
            </a:r>
            <a:r>
              <a:rPr lang="en-US" altLang="ko-KR" sz="2400" dirty="0">
                <a:latin typeface="AGaramondPro-Regular"/>
              </a:rPr>
              <a:t>telegram</a:t>
            </a:r>
            <a:r>
              <a:rPr lang="en-US" altLang="ko-KR" sz="2400" dirty="0">
                <a:latin typeface="YDVYMjO12"/>
              </a:rPr>
              <a:t>)</a:t>
            </a:r>
            <a:r>
              <a:rPr lang="ko-KR" altLang="en-US" sz="2400" dirty="0">
                <a:latin typeface="YDVYMjO12"/>
              </a:rPr>
              <a:t>의 합성어로</a:t>
            </a:r>
            <a:r>
              <a:rPr lang="en-US" altLang="ko-KR" sz="2400" dirty="0">
                <a:latin typeface="YDVYMjO12"/>
              </a:rPr>
              <a:t>, </a:t>
            </a:r>
            <a:r>
              <a:rPr lang="ko-KR" altLang="en-US" sz="2400" dirty="0">
                <a:latin typeface="YDVYMjO12"/>
              </a:rPr>
              <a:t>사물</a:t>
            </a:r>
            <a:r>
              <a:rPr lang="en-US" altLang="ko-KR" sz="2400" dirty="0">
                <a:latin typeface="YDVYMjO12"/>
              </a:rPr>
              <a:t>·</a:t>
            </a:r>
            <a:r>
              <a:rPr lang="ko-KR" altLang="en-US" sz="2400" dirty="0">
                <a:latin typeface="YDVYMjO12"/>
              </a:rPr>
              <a:t>시설</a:t>
            </a:r>
            <a:r>
              <a:rPr lang="en-US" altLang="ko-KR" sz="2400" dirty="0">
                <a:latin typeface="YDVYMjO12"/>
              </a:rPr>
              <a:t>·</a:t>
            </a:r>
            <a:r>
              <a:rPr lang="ko-KR" altLang="en-US" sz="2400" dirty="0">
                <a:latin typeface="YDVYMjO12"/>
              </a:rPr>
              <a:t>행위</a:t>
            </a:r>
            <a:r>
              <a:rPr lang="en-US" altLang="ko-KR" sz="2400" dirty="0">
                <a:latin typeface="YDVYMjO12"/>
              </a:rPr>
              <a:t>·</a:t>
            </a:r>
            <a:r>
              <a:rPr lang="ko-KR" altLang="en-US" sz="2400" dirty="0">
                <a:latin typeface="YDVYMjO12"/>
              </a:rPr>
              <a:t>개념 등을 </a:t>
            </a:r>
            <a:r>
              <a:rPr lang="ko-KR" altLang="en-US" sz="2400" dirty="0" smtClean="0">
                <a:latin typeface="YDVYMjO12"/>
              </a:rPr>
              <a:t>상징화된 </a:t>
            </a:r>
            <a:r>
              <a:rPr lang="ko-KR" altLang="en-US" sz="2400" dirty="0">
                <a:latin typeface="YDVYMjO12"/>
              </a:rPr>
              <a:t>그림 </a:t>
            </a:r>
            <a:r>
              <a:rPr lang="ko-KR" altLang="en-US" sz="2400" dirty="0" smtClean="0">
                <a:latin typeface="YDVYMjO12"/>
              </a:rPr>
              <a:t>문자</a:t>
            </a:r>
            <a:r>
              <a:rPr lang="en-US" altLang="ko-KR" sz="2400" dirty="0" smtClean="0">
                <a:latin typeface="YDVYMjO12"/>
              </a:rPr>
              <a:t>(</a:t>
            </a:r>
            <a:r>
              <a:rPr lang="en-US" altLang="ko-KR" sz="2400" dirty="0">
                <a:latin typeface="AGaramondPro-Regular"/>
              </a:rPr>
              <a:t>pictograph</a:t>
            </a:r>
            <a:r>
              <a:rPr lang="en-US" altLang="ko-KR" sz="2400" dirty="0">
                <a:latin typeface="YDVYMjO12"/>
              </a:rPr>
              <a:t>)</a:t>
            </a:r>
            <a:r>
              <a:rPr lang="ko-KR" altLang="en-US" sz="2400" dirty="0">
                <a:latin typeface="YDVYMjO12"/>
              </a:rPr>
              <a:t>로 나타내 불특정 다수의 </a:t>
            </a:r>
            <a:r>
              <a:rPr lang="ko-KR" altLang="en-US" sz="2400" dirty="0" smtClean="0">
                <a:latin typeface="YDVYMjO12"/>
              </a:rPr>
              <a:t>사람들이 </a:t>
            </a:r>
            <a:r>
              <a:rPr lang="ko-KR" altLang="en-US" sz="2400" dirty="0">
                <a:latin typeface="YDVYMjO12"/>
              </a:rPr>
              <a:t>빠르고 쉽게 공감할 수 있도록 만든 상징 문자이다</a:t>
            </a:r>
            <a:r>
              <a:rPr lang="en-US" altLang="ko-KR" sz="2400" dirty="0">
                <a:latin typeface="YDVYMjO12"/>
              </a:rPr>
              <a:t>.</a:t>
            </a:r>
            <a:endParaRPr lang="ko-KR" altLang="en-US" sz="2400" dirty="0"/>
          </a:p>
        </p:txBody>
      </p:sp>
      <p:grpSp>
        <p:nvGrpSpPr>
          <p:cNvPr id="9" name="그룹 8"/>
          <p:cNvGrpSpPr/>
          <p:nvPr/>
        </p:nvGrpSpPr>
        <p:grpSpPr>
          <a:xfrm>
            <a:off x="168118" y="2578879"/>
            <a:ext cx="11633442" cy="2164353"/>
            <a:chOff x="558558" y="1386567"/>
            <a:chExt cx="11633442" cy="2164353"/>
          </a:xfrm>
        </p:grpSpPr>
        <p:pic>
          <p:nvPicPr>
            <p:cNvPr id="5" name="그림 4"/>
            <p:cNvPicPr>
              <a:picLocks noChangeAspect="1"/>
            </p:cNvPicPr>
            <p:nvPr/>
          </p:nvPicPr>
          <p:blipFill rotWithShape="1">
            <a:blip r:embed="rId3"/>
            <a:srcRect b="50273"/>
            <a:stretch/>
          </p:blipFill>
          <p:spPr>
            <a:xfrm>
              <a:off x="558558" y="1386567"/>
              <a:ext cx="5817765" cy="2164353"/>
            </a:xfrm>
            <a:prstGeom prst="rect">
              <a:avLst/>
            </a:prstGeom>
          </p:spPr>
        </p:pic>
        <p:pic>
          <p:nvPicPr>
            <p:cNvPr id="8" name="그림 7"/>
            <p:cNvPicPr>
              <a:picLocks noChangeAspect="1"/>
            </p:cNvPicPr>
            <p:nvPr/>
          </p:nvPicPr>
          <p:blipFill rotWithShape="1">
            <a:blip r:embed="rId3"/>
            <a:srcRect l="-238" t="52562" r="238" b="319"/>
            <a:stretch/>
          </p:blipFill>
          <p:spPr>
            <a:xfrm>
              <a:off x="6376323" y="1386567"/>
              <a:ext cx="5815677" cy="2050105"/>
            </a:xfrm>
            <a:prstGeom prst="rect">
              <a:avLst/>
            </a:prstGeom>
          </p:spPr>
        </p:pic>
      </p:grpSp>
      <p:sp>
        <p:nvSpPr>
          <p:cNvPr id="10" name="텍스트 개체 틀 7"/>
          <p:cNvSpPr txBox="1">
            <a:spLocks/>
          </p:cNvSpPr>
          <p:nvPr/>
        </p:nvSpPr>
        <p:spPr>
          <a:xfrm>
            <a:off x="401804" y="1534510"/>
            <a:ext cx="10672595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3000" dirty="0" err="1" smtClean="0">
                <a:solidFill>
                  <a:schemeClr val="tx1"/>
                </a:solidFill>
              </a:rPr>
              <a:t>활동과제</a:t>
            </a:r>
            <a:r>
              <a:rPr lang="ko-KR" altLang="en-US" sz="3000" dirty="0" smtClean="0">
                <a:solidFill>
                  <a:schemeClr val="tx1"/>
                </a:solidFill>
              </a:rPr>
              <a:t> </a:t>
            </a:r>
            <a:r>
              <a:rPr lang="en-US" altLang="ko-KR" sz="3000" dirty="0" smtClean="0">
                <a:solidFill>
                  <a:schemeClr val="tx1"/>
                </a:solidFill>
              </a:rPr>
              <a:t>: </a:t>
            </a:r>
            <a:r>
              <a:rPr lang="ko-KR" altLang="en-US" sz="3000" dirty="0" err="1" smtClean="0">
                <a:solidFill>
                  <a:schemeClr val="tx1"/>
                </a:solidFill>
              </a:rPr>
              <a:t>픽토그램으로</a:t>
            </a:r>
            <a:r>
              <a:rPr lang="ko-KR" altLang="en-US" sz="3000" dirty="0" smtClean="0">
                <a:solidFill>
                  <a:schemeClr val="tx1"/>
                </a:solidFill>
              </a:rPr>
              <a:t> 안전한 스포츠 세상을 함께 만들기</a:t>
            </a:r>
            <a:r>
              <a:rPr lang="en-US" altLang="ko-KR" sz="3000" dirty="0">
                <a:solidFill>
                  <a:schemeClr val="tx1"/>
                </a:solidFill>
              </a:rPr>
              <a:t>!</a:t>
            </a:r>
            <a:endParaRPr lang="ko-KR" altLang="en-US" sz="3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3188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68118" y="286590"/>
            <a:ext cx="1191383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 latinLnBrk="0">
              <a:lnSpc>
                <a:spcPct val="150000"/>
              </a:lnSpc>
            </a:pPr>
            <a:r>
              <a:rPr lang="ko-KR" altLang="en-US" sz="3200" dirty="0" err="1" smtClean="0"/>
              <a:t>실기형</a:t>
            </a:r>
            <a:r>
              <a:rPr lang="ko-KR" altLang="en-US" sz="3200" dirty="0" smtClean="0"/>
              <a:t> 학습활동 안내 </a:t>
            </a:r>
            <a:r>
              <a:rPr lang="en-US" altLang="ko-KR" sz="3200" dirty="0" smtClean="0"/>
              <a:t>– </a:t>
            </a:r>
            <a:r>
              <a:rPr lang="ko-KR" altLang="en-US" sz="3200" dirty="0" smtClean="0"/>
              <a:t>응급처치법</a:t>
            </a:r>
            <a:r>
              <a:rPr lang="en-US" altLang="ko-KR" sz="3200" dirty="0" smtClean="0"/>
              <a:t>(</a:t>
            </a:r>
            <a:r>
              <a:rPr lang="ko-KR" altLang="en-US" sz="3200" dirty="0" smtClean="0"/>
              <a:t>스포츠 안전사고 대처 실습</a:t>
            </a:r>
            <a:r>
              <a:rPr lang="en-US" altLang="ko-KR" sz="3200" dirty="0" smtClean="0"/>
              <a:t>)</a:t>
            </a:r>
            <a:endParaRPr lang="ko-KR" altLang="en-US" sz="3200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521075" y="26336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521075" y="26495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941656" y="1739107"/>
            <a:ext cx="5149151" cy="286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521075" y="25606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168118" y="2118228"/>
            <a:ext cx="1159074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800" dirty="0" smtClean="0"/>
              <a:t>나 또는 주변 사람이</a:t>
            </a:r>
            <a:r>
              <a:rPr lang="ko-KR" altLang="en-US" sz="2800" dirty="0" smtClean="0"/>
              <a:t> 스포츠 </a:t>
            </a:r>
            <a:r>
              <a:rPr lang="ko-KR" altLang="en-US" sz="2800" dirty="0" smtClean="0"/>
              <a:t>상황이나 일상생활 속 </a:t>
            </a:r>
            <a:endParaRPr lang="en-US" altLang="ko-KR" sz="2800" dirty="0" smtClean="0"/>
          </a:p>
          <a:p>
            <a:pPr fontAlgn="base"/>
            <a:r>
              <a:rPr lang="ko-KR" altLang="en-US" sz="2800" dirty="0" smtClean="0"/>
              <a:t>다양한 안전사고로 상해를 입는다면 어떻게 </a:t>
            </a:r>
            <a:r>
              <a:rPr lang="ko-KR" altLang="en-US" sz="2800" dirty="0" smtClean="0"/>
              <a:t>대처할 것인가</a:t>
            </a:r>
            <a:r>
              <a:rPr lang="en-US" altLang="ko-KR" sz="2800" dirty="0" smtClean="0"/>
              <a:t>?</a:t>
            </a:r>
          </a:p>
          <a:p>
            <a:pPr fontAlgn="base"/>
            <a:endParaRPr lang="en-US" altLang="ko-KR" sz="2800" dirty="0"/>
          </a:p>
          <a:p>
            <a:pPr fontAlgn="base"/>
            <a:r>
              <a:rPr lang="ko-KR" altLang="en-US" sz="2800" b="1" dirty="0" smtClean="0">
                <a:solidFill>
                  <a:srgbClr val="0000FF"/>
                </a:solidFill>
              </a:rPr>
              <a:t>스포츠 상해 상황에서 활용할 수 있는 </a:t>
            </a:r>
            <a:r>
              <a:rPr lang="ko-KR" altLang="en-US" sz="2800" b="1" dirty="0" smtClean="0">
                <a:solidFill>
                  <a:srgbClr val="0000FF"/>
                </a:solidFill>
              </a:rPr>
              <a:t>응급처치법을 실습해보겠습니다</a:t>
            </a:r>
            <a:r>
              <a:rPr lang="en-US" altLang="ko-KR" sz="2800" b="1" dirty="0" smtClean="0">
                <a:solidFill>
                  <a:srgbClr val="0000FF"/>
                </a:solidFill>
              </a:rPr>
              <a:t>.</a:t>
            </a:r>
          </a:p>
          <a:p>
            <a:pPr fontAlgn="base"/>
            <a:endParaRPr lang="en-US" altLang="ko-KR" sz="2800" dirty="0" smtClean="0"/>
          </a:p>
          <a:p>
            <a:pPr fontAlgn="base"/>
            <a:r>
              <a:rPr lang="ko-KR" altLang="en-US" sz="2800" dirty="0" smtClean="0"/>
              <a:t>연습을 통해 실제 상황에서도 적용할 수 있도록 함께 따라해보세요</a:t>
            </a:r>
            <a:r>
              <a:rPr lang="en-US" altLang="ko-KR" sz="28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33584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7"/>
          <p:cNvSpPr txBox="1">
            <a:spLocks/>
          </p:cNvSpPr>
          <p:nvPr/>
        </p:nvSpPr>
        <p:spPr>
          <a:xfrm>
            <a:off x="252957" y="200590"/>
            <a:ext cx="10821443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 latinLnBrk="0">
              <a:lnSpc>
                <a:spcPct val="150000"/>
              </a:lnSpc>
            </a:pPr>
            <a:r>
              <a:rPr lang="en-US" altLang="ko-KR" sz="3200" dirty="0" smtClean="0">
                <a:solidFill>
                  <a:schemeClr val="tx1"/>
                </a:solidFill>
              </a:rPr>
              <a:t>1. </a:t>
            </a:r>
            <a:r>
              <a:rPr lang="ko-KR" altLang="en-US" sz="3200" dirty="0" smtClean="0">
                <a:solidFill>
                  <a:schemeClr val="tx1"/>
                </a:solidFill>
              </a:rPr>
              <a:t>스포츠 </a:t>
            </a:r>
            <a:r>
              <a:rPr lang="ko-KR" altLang="en-US" sz="3200" dirty="0">
                <a:solidFill>
                  <a:schemeClr val="tx1"/>
                </a:solidFill>
              </a:rPr>
              <a:t>안전사고의 유형과 </a:t>
            </a:r>
            <a:r>
              <a:rPr lang="ko-KR" altLang="en-US" sz="3200" dirty="0" smtClean="0">
                <a:solidFill>
                  <a:schemeClr val="tx1"/>
                </a:solidFill>
              </a:rPr>
              <a:t>특성</a:t>
            </a:r>
            <a:endParaRPr lang="ko-KR" altLang="en-US" sz="3200" dirty="0">
              <a:solidFill>
                <a:schemeClr val="tx1"/>
              </a:solidFill>
            </a:endParaRP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278" y="1270564"/>
            <a:ext cx="4862778" cy="3488026"/>
          </a:xfrm>
          <a:prstGeom prst="rect">
            <a:avLst/>
          </a:prstGeom>
        </p:spPr>
      </p:pic>
      <p:sp>
        <p:nvSpPr>
          <p:cNvPr id="14" name="직사각형 13"/>
          <p:cNvSpPr/>
          <p:nvPr/>
        </p:nvSpPr>
        <p:spPr>
          <a:xfrm>
            <a:off x="6545942" y="2032000"/>
            <a:ext cx="3196646" cy="1828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800" dirty="0" smtClean="0"/>
              <a:t>안전을 항상 </a:t>
            </a:r>
            <a:endParaRPr lang="en-US" altLang="ko-KR" sz="2800" dirty="0" smtClean="0"/>
          </a:p>
          <a:p>
            <a:pPr algn="ctr">
              <a:lnSpc>
                <a:spcPct val="150000"/>
              </a:lnSpc>
            </a:pPr>
            <a:r>
              <a:rPr lang="ko-KR" altLang="en-US" sz="2800" dirty="0" smtClean="0"/>
              <a:t>최우선</a:t>
            </a:r>
            <a:r>
              <a:rPr lang="en-US" altLang="ko-KR" sz="2800" dirty="0" smtClean="0"/>
              <a:t>!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929477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7"/>
          <p:cNvSpPr txBox="1">
            <a:spLocks/>
          </p:cNvSpPr>
          <p:nvPr/>
        </p:nvSpPr>
        <p:spPr>
          <a:xfrm>
            <a:off x="252957" y="200590"/>
            <a:ext cx="8877979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 latinLnBrk="0">
              <a:lnSpc>
                <a:spcPct val="150000"/>
              </a:lnSpc>
            </a:pPr>
            <a:r>
              <a:rPr lang="en-US" altLang="ko-KR" sz="3200" dirty="0">
                <a:solidFill>
                  <a:schemeClr val="tx1"/>
                </a:solidFill>
              </a:rPr>
              <a:t>1. </a:t>
            </a:r>
            <a:r>
              <a:rPr lang="ko-KR" altLang="en-US" sz="3200" dirty="0">
                <a:solidFill>
                  <a:schemeClr val="tx1"/>
                </a:solidFill>
              </a:rPr>
              <a:t>스포츠 안전사고의 유형과 특성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228" y="1490327"/>
            <a:ext cx="2986314" cy="2721082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4996507" y="4572855"/>
            <a:ext cx="16369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/>
              <a:t>2) </a:t>
            </a:r>
            <a:r>
              <a:rPr lang="ko-KR" altLang="en-US" b="1" dirty="0" err="1" smtClean="0"/>
              <a:t>경기관람자</a:t>
            </a:r>
            <a:endParaRPr lang="ko-KR" altLang="en-US" b="1" dirty="0"/>
          </a:p>
        </p:txBody>
      </p:sp>
      <p:sp>
        <p:nvSpPr>
          <p:cNvPr id="5" name="직사각형 4"/>
          <p:cNvSpPr/>
          <p:nvPr/>
        </p:nvSpPr>
        <p:spPr>
          <a:xfrm>
            <a:off x="995899" y="4572855"/>
            <a:ext cx="17187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/>
              <a:t> 1) </a:t>
            </a:r>
            <a:r>
              <a:rPr lang="ko-KR" altLang="en-US" b="1" dirty="0" err="1" smtClean="0"/>
              <a:t>경기참여자</a:t>
            </a:r>
            <a:endParaRPr lang="ko-KR" altLang="en-US" dirty="0"/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9633" y="1490327"/>
            <a:ext cx="3182651" cy="2720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112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68118" y="286590"/>
            <a:ext cx="6412333" cy="7358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 latinLnBrk="0">
              <a:lnSpc>
                <a:spcPct val="150000"/>
              </a:lnSpc>
            </a:pPr>
            <a:r>
              <a:rPr lang="en-US" altLang="ko-KR" sz="3200" dirty="0"/>
              <a:t>1. </a:t>
            </a:r>
            <a:r>
              <a:rPr lang="ko-KR" altLang="en-US" sz="3200" dirty="0"/>
              <a:t>스포츠 안전사고의 유형과 특성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168117" y="1550724"/>
            <a:ext cx="11590745" cy="89255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ko-KR" sz="3200" b="1" dirty="0"/>
              <a:t>Q1. </a:t>
            </a:r>
            <a:r>
              <a:rPr lang="ko-KR" altLang="en-US" sz="3200" b="1" dirty="0" smtClean="0">
                <a:latin typeface="SM3SPmuS-04"/>
              </a:rPr>
              <a:t>스포츠 안전사고의 원인을 세 가지만 쓰시오</a:t>
            </a:r>
            <a:r>
              <a:rPr lang="en-US" altLang="ko-KR" sz="3200" b="1" dirty="0" smtClean="0">
                <a:latin typeface="SM3SPmuS-04"/>
              </a:rPr>
              <a:t>.</a:t>
            </a:r>
          </a:p>
          <a:p>
            <a:pPr fontAlgn="base"/>
            <a:endParaRPr lang="en-US" altLang="ko-KR" sz="3200" b="1" dirty="0" smtClean="0"/>
          </a:p>
          <a:p>
            <a:pPr fontAlgn="base"/>
            <a:r>
              <a:rPr lang="en-US" altLang="ko-KR" sz="3200" b="1" dirty="0" smtClean="0"/>
              <a:t>Q2</a:t>
            </a:r>
            <a:r>
              <a:rPr lang="en-US" altLang="ko-KR" sz="3200" b="1" dirty="0"/>
              <a:t>. </a:t>
            </a:r>
            <a:r>
              <a:rPr lang="ko-KR" altLang="en-US" sz="3200" b="1" dirty="0"/>
              <a:t>팔굽혀펴기를 실시할 때 안전을 위한 주의사항을 </a:t>
            </a:r>
            <a:r>
              <a:rPr lang="en-US" altLang="ko-KR" sz="3200" b="1" dirty="0"/>
              <a:t>3</a:t>
            </a:r>
            <a:r>
              <a:rPr lang="ko-KR" altLang="en-US" sz="3200" b="1" dirty="0"/>
              <a:t>가지만 서술하시오</a:t>
            </a:r>
            <a:r>
              <a:rPr lang="en-US" altLang="ko-KR" sz="3200" b="1" dirty="0" smtClean="0"/>
              <a:t>.</a:t>
            </a:r>
          </a:p>
          <a:p>
            <a:pPr fontAlgn="base"/>
            <a:endParaRPr lang="en-US" altLang="ko-KR" sz="3200" b="1" dirty="0"/>
          </a:p>
          <a:p>
            <a:pPr fontAlgn="base"/>
            <a:r>
              <a:rPr lang="en-US" altLang="ko-KR" sz="3200" b="1" dirty="0"/>
              <a:t>Q3. </a:t>
            </a:r>
            <a:r>
              <a:rPr lang="ko-KR" altLang="en-US" sz="3200" b="1" dirty="0"/>
              <a:t>경기 관람자에게 발생할 수 있는 사고 유형을 구체적 사례를 들어 한가지만 설명하시오</a:t>
            </a:r>
            <a:r>
              <a:rPr lang="en-US" altLang="ko-KR" sz="3200" b="1" dirty="0" smtClean="0"/>
              <a:t>.</a:t>
            </a:r>
          </a:p>
          <a:p>
            <a:pPr fontAlgn="base"/>
            <a:endParaRPr lang="en-US" altLang="ko-KR" sz="3200" b="1" dirty="0"/>
          </a:p>
          <a:p>
            <a:pPr fontAlgn="base"/>
            <a:r>
              <a:rPr lang="en-US" altLang="ko-KR" sz="3200" b="1" dirty="0"/>
              <a:t>Q4. </a:t>
            </a:r>
            <a:r>
              <a:rPr lang="ko-KR" altLang="en-US" sz="3200" b="1" dirty="0"/>
              <a:t>코트 스포츠 상황에서의 안전사고는 어떤 형태로 발생할 수 있는지 설명하시오</a:t>
            </a:r>
            <a:r>
              <a:rPr lang="en-US" altLang="ko-KR" sz="3200" b="1" dirty="0"/>
              <a:t>.</a:t>
            </a:r>
          </a:p>
          <a:p>
            <a:pPr fontAlgn="base"/>
            <a:endParaRPr lang="en-US" altLang="ko-KR" sz="3200" b="1" dirty="0"/>
          </a:p>
          <a:p>
            <a:pPr fontAlgn="base"/>
            <a:endParaRPr lang="en-US" altLang="ko-KR" sz="3200" b="1" dirty="0"/>
          </a:p>
          <a:p>
            <a:pPr fontAlgn="base"/>
            <a:endParaRPr lang="en-US" altLang="ko-KR" sz="3200" b="1" dirty="0" smtClean="0">
              <a:latin typeface="SM3SPmuS-04"/>
            </a:endParaRPr>
          </a:p>
          <a:p>
            <a:pPr fontAlgn="base"/>
            <a:endParaRPr lang="en-US" altLang="ko-KR" sz="3200" dirty="0">
              <a:latin typeface="SM3SPmuS-04"/>
            </a:endParaRPr>
          </a:p>
          <a:p>
            <a:pPr fontAlgn="base"/>
            <a:endParaRPr lang="en-US" altLang="ko-KR" dirty="0" smtClean="0"/>
          </a:p>
          <a:p>
            <a:pPr fontAlgn="base"/>
            <a:endParaRPr lang="en-US" altLang="ko-KR" dirty="0"/>
          </a:p>
          <a:p>
            <a:pPr fontAlgn="base"/>
            <a:endParaRPr lang="en-US" altLang="ko-KR" dirty="0" smtClean="0"/>
          </a:p>
          <a:p>
            <a:pPr fontAlgn="base"/>
            <a:endParaRPr lang="en-US" altLang="ko-KR" dirty="0" smtClean="0"/>
          </a:p>
          <a:p>
            <a:pPr fontAlgn="base"/>
            <a:endParaRPr lang="en-US" altLang="ko-KR" dirty="0"/>
          </a:p>
          <a:p>
            <a:pPr fontAlgn="base"/>
            <a:endParaRPr lang="en-US" altLang="ko-KR" dirty="0" smtClean="0"/>
          </a:p>
          <a:p>
            <a:pPr fontAlgn="base"/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1589524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68118" y="286590"/>
            <a:ext cx="6412333" cy="7358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 latinLnBrk="0">
              <a:lnSpc>
                <a:spcPct val="150000"/>
              </a:lnSpc>
            </a:pPr>
            <a:r>
              <a:rPr lang="en-US" altLang="ko-KR" sz="3200" dirty="0"/>
              <a:t>1. </a:t>
            </a:r>
            <a:r>
              <a:rPr lang="ko-KR" altLang="en-US" sz="3200" dirty="0"/>
              <a:t>스포츠 안전사고의 유형과 특성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168117" y="1550724"/>
            <a:ext cx="11590745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ko-KR" sz="3200" b="1" dirty="0"/>
              <a:t>Q1. </a:t>
            </a:r>
            <a:r>
              <a:rPr lang="ko-KR" altLang="en-US" sz="3200" b="1" dirty="0" smtClean="0">
                <a:latin typeface="SM3SPmuS-04"/>
              </a:rPr>
              <a:t>스포츠 안전사고의 원인을 세 가지만 쓰시오</a:t>
            </a:r>
            <a:r>
              <a:rPr lang="en-US" altLang="ko-KR" sz="3200" b="1" dirty="0" smtClean="0">
                <a:latin typeface="SM3SPmuS-04"/>
              </a:rPr>
              <a:t>.</a:t>
            </a:r>
          </a:p>
          <a:p>
            <a:pPr fontAlgn="base"/>
            <a:endParaRPr lang="en-US" altLang="ko-KR" sz="3200" dirty="0">
              <a:latin typeface="SM3SPmuS-04"/>
            </a:endParaRPr>
          </a:p>
          <a:p>
            <a:pPr fontAlgn="base"/>
            <a:endParaRPr lang="en-US" altLang="ko-KR" dirty="0" smtClean="0"/>
          </a:p>
          <a:p>
            <a:pPr fontAlgn="base"/>
            <a:endParaRPr lang="en-US" altLang="ko-KR" dirty="0"/>
          </a:p>
          <a:p>
            <a:pPr fontAlgn="base"/>
            <a:endParaRPr lang="en-US" altLang="ko-KR" dirty="0" smtClean="0"/>
          </a:p>
          <a:p>
            <a:pPr fontAlgn="base"/>
            <a:endParaRPr lang="en-US" altLang="ko-KR" dirty="0" smtClean="0"/>
          </a:p>
          <a:p>
            <a:pPr fontAlgn="base"/>
            <a:endParaRPr lang="en-US" altLang="ko-KR" dirty="0"/>
          </a:p>
          <a:p>
            <a:pPr fontAlgn="base"/>
            <a:endParaRPr lang="en-US" altLang="ko-KR" dirty="0" smtClean="0"/>
          </a:p>
          <a:p>
            <a:pPr fontAlgn="base"/>
            <a:endParaRPr lang="en-US" altLang="ko-KR" dirty="0" smtClean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rcRect t="46408" b="7150"/>
          <a:stretch/>
        </p:blipFill>
        <p:spPr>
          <a:xfrm>
            <a:off x="129916" y="2620063"/>
            <a:ext cx="7445828" cy="1872721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4"/>
          <a:srcRect t="49530" b="5541"/>
          <a:stretch/>
        </p:blipFill>
        <p:spPr>
          <a:xfrm>
            <a:off x="0" y="4545736"/>
            <a:ext cx="7609890" cy="1946871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7609890" y="3061623"/>
            <a:ext cx="431708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2000" b="1" dirty="0" smtClean="0">
                <a:solidFill>
                  <a:srgbClr val="000000"/>
                </a:solidFill>
                <a:latin typeface="IYMSRC+YDVYMjOStd13"/>
              </a:rPr>
              <a:t>준비 운동 및 정리 운동 부족</a:t>
            </a:r>
            <a:endParaRPr lang="en-US" altLang="ko-KR" sz="2000" b="1" dirty="0" smtClean="0">
              <a:solidFill>
                <a:srgbClr val="000000"/>
              </a:solidFill>
              <a:latin typeface="IYMSRC+YDVYMjOStd13"/>
            </a:endParaRPr>
          </a:p>
          <a:p>
            <a:pPr algn="just">
              <a:lnSpc>
                <a:spcPct val="150000"/>
              </a:lnSpc>
            </a:pPr>
            <a:r>
              <a:rPr lang="ko-KR" altLang="en-US" sz="2000" b="1" dirty="0" smtClean="0">
                <a:solidFill>
                  <a:srgbClr val="000000"/>
                </a:solidFill>
                <a:latin typeface="IYMSRC+YDVYMjOStd13"/>
              </a:rPr>
              <a:t>해당 스포츠에 관한 지식 부족</a:t>
            </a:r>
            <a:endParaRPr lang="en-US" altLang="ko-KR" sz="2000" b="1" dirty="0" smtClean="0">
              <a:solidFill>
                <a:srgbClr val="000000"/>
              </a:solidFill>
              <a:latin typeface="IYMSRC+YDVYMjOStd13"/>
            </a:endParaRPr>
          </a:p>
          <a:p>
            <a:pPr algn="just">
              <a:lnSpc>
                <a:spcPct val="150000"/>
              </a:lnSpc>
            </a:pPr>
            <a:r>
              <a:rPr lang="ko-KR" altLang="en-US" sz="2000" b="1" dirty="0" smtClean="0">
                <a:solidFill>
                  <a:srgbClr val="000000"/>
                </a:solidFill>
                <a:latin typeface="IYMSRC+YDVYMjOStd13"/>
              </a:rPr>
              <a:t>시설 및 기구 사용에 대한 부주의</a:t>
            </a:r>
            <a:endParaRPr lang="en-US" altLang="ko-KR" sz="2000" b="1" dirty="0" smtClean="0">
              <a:solidFill>
                <a:srgbClr val="000000"/>
              </a:solidFill>
              <a:latin typeface="IYMSRC+YDVYMjOStd13"/>
            </a:endParaRPr>
          </a:p>
          <a:p>
            <a:pPr algn="just">
              <a:lnSpc>
                <a:spcPct val="150000"/>
              </a:lnSpc>
            </a:pPr>
            <a:r>
              <a:rPr lang="ko-KR" altLang="en-US" sz="2000" b="1" dirty="0" smtClean="0">
                <a:solidFill>
                  <a:srgbClr val="000000"/>
                </a:solidFill>
                <a:latin typeface="IYMSRC+YDVYMjOStd13"/>
              </a:rPr>
              <a:t>기술에 대한 숙련도 부족</a:t>
            </a:r>
            <a:endParaRPr lang="en-US" altLang="ko-KR" sz="2000" b="1" dirty="0" smtClean="0">
              <a:solidFill>
                <a:srgbClr val="000000"/>
              </a:solidFill>
              <a:latin typeface="IYMSRC+YDVYMjOStd13"/>
            </a:endParaRPr>
          </a:p>
          <a:p>
            <a:pPr algn="just">
              <a:lnSpc>
                <a:spcPct val="150000"/>
              </a:lnSpc>
            </a:pPr>
            <a:r>
              <a:rPr lang="ko-KR" altLang="en-US" sz="2000" b="1" dirty="0" smtClean="0">
                <a:solidFill>
                  <a:srgbClr val="000000"/>
                </a:solidFill>
                <a:latin typeface="IYMSRC+YDVYMjOStd13"/>
              </a:rPr>
              <a:t>스포츠 참가에 부적절한 복장</a:t>
            </a:r>
            <a:endParaRPr lang="en-US" altLang="ko-KR" sz="2000" b="1" dirty="0" smtClean="0">
              <a:solidFill>
                <a:srgbClr val="000000"/>
              </a:solidFill>
              <a:latin typeface="IYMSRC+YDVYMjOStd13"/>
            </a:endParaRPr>
          </a:p>
          <a:p>
            <a:pPr algn="just">
              <a:lnSpc>
                <a:spcPct val="150000"/>
              </a:lnSpc>
            </a:pPr>
            <a:r>
              <a:rPr lang="ko-KR" altLang="en-US" sz="2000" b="1" dirty="0" smtClean="0">
                <a:solidFill>
                  <a:srgbClr val="000000"/>
                </a:solidFill>
                <a:latin typeface="IYMSRC+YDVYMjOStd13"/>
              </a:rPr>
              <a:t>자만심 및 집중력 부족</a:t>
            </a:r>
            <a:endParaRPr lang="en-US" altLang="ko-KR" sz="2000" b="1" dirty="0">
              <a:solidFill>
                <a:srgbClr val="000000"/>
              </a:solidFill>
              <a:latin typeface="IYMSRC+YDVYMjOStd13"/>
            </a:endParaRPr>
          </a:p>
        </p:txBody>
      </p:sp>
    </p:spTree>
    <p:extLst>
      <p:ext uri="{BB962C8B-B14F-4D97-AF65-F5344CB8AC3E}">
        <p14:creationId xmlns:p14="http://schemas.microsoft.com/office/powerpoint/2010/main" val="2866349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68118" y="286590"/>
            <a:ext cx="6412333" cy="7358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 latinLnBrk="0">
              <a:lnSpc>
                <a:spcPct val="150000"/>
              </a:lnSpc>
            </a:pPr>
            <a:r>
              <a:rPr lang="en-US" altLang="ko-KR" sz="3200" dirty="0"/>
              <a:t>1. </a:t>
            </a:r>
            <a:r>
              <a:rPr lang="ko-KR" altLang="en-US" sz="3200" dirty="0"/>
              <a:t>스포츠 안전사고의 유형과 특성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168117" y="1550724"/>
            <a:ext cx="1190776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ko-KR" sz="3200" b="1" dirty="0" smtClean="0"/>
              <a:t>Q2. </a:t>
            </a:r>
            <a:r>
              <a:rPr lang="ko-KR" altLang="en-US" sz="3200" b="1" dirty="0"/>
              <a:t>팔굽혀펴기를 실시할 때 </a:t>
            </a:r>
            <a:r>
              <a:rPr lang="ko-KR" altLang="en-US" sz="3200" b="1" dirty="0" smtClean="0"/>
              <a:t>안전을 위한 주의사항을 </a:t>
            </a:r>
            <a:r>
              <a:rPr lang="en-US" altLang="ko-KR" sz="3200" b="1" dirty="0" smtClean="0"/>
              <a:t>3</a:t>
            </a:r>
            <a:r>
              <a:rPr lang="ko-KR" altLang="en-US" sz="3200" b="1" dirty="0"/>
              <a:t>가지만 서술하시오</a:t>
            </a:r>
            <a:r>
              <a:rPr lang="en-US" altLang="ko-KR" sz="3200" b="1" dirty="0"/>
              <a:t>.</a:t>
            </a:r>
          </a:p>
          <a:p>
            <a:endParaRPr lang="en-US" altLang="ko-KR" sz="3200" b="1" dirty="0"/>
          </a:p>
          <a:p>
            <a:endParaRPr lang="en-US" altLang="ko-KR" dirty="0" smtClean="0"/>
          </a:p>
          <a:p>
            <a:pPr fontAlgn="base"/>
            <a:endParaRPr lang="en-US" altLang="ko-KR" dirty="0"/>
          </a:p>
          <a:p>
            <a:pPr fontAlgn="base"/>
            <a:endParaRPr lang="en-US" altLang="ko-KR" dirty="0" smtClean="0"/>
          </a:p>
          <a:p>
            <a:pPr fontAlgn="base"/>
            <a:endParaRPr lang="en-US" altLang="ko-KR" dirty="0" smtClean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rcRect l="26670" t="10720" r="29946" b="9115"/>
          <a:stretch/>
        </p:blipFill>
        <p:spPr>
          <a:xfrm>
            <a:off x="377372" y="2998930"/>
            <a:ext cx="3788229" cy="2917373"/>
          </a:xfrm>
          <a:prstGeom prst="rect">
            <a:avLst/>
          </a:prstGeom>
        </p:spPr>
      </p:pic>
      <p:sp>
        <p:nvSpPr>
          <p:cNvPr id="2" name="직사각형 1"/>
          <p:cNvSpPr/>
          <p:nvPr/>
        </p:nvSpPr>
        <p:spPr>
          <a:xfrm>
            <a:off x="5072743" y="2520220"/>
            <a:ext cx="6096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2000" b="1" dirty="0">
                <a:solidFill>
                  <a:srgbClr val="000000"/>
                </a:solidFill>
                <a:latin typeface="IYMSRC+YDVYMjOStd13"/>
              </a:rPr>
              <a:t>안전 지식을 갖추자</a:t>
            </a:r>
            <a:r>
              <a:rPr lang="en-US" altLang="ko-KR" sz="2000" b="1" dirty="0">
                <a:solidFill>
                  <a:srgbClr val="000000"/>
                </a:solidFill>
                <a:latin typeface="IYMSRC+YDVYMjOStd13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ko-KR" altLang="en-US" sz="2000" b="1" dirty="0">
                <a:solidFill>
                  <a:srgbClr val="000000"/>
                </a:solidFill>
                <a:latin typeface="IYMSRC+YDVYMjOStd13"/>
              </a:rPr>
              <a:t>스포츠 활동 전 시설과 장비를 확인하자</a:t>
            </a:r>
            <a:r>
              <a:rPr lang="en-US" altLang="ko-KR" sz="2000" b="1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ko-KR" altLang="en-US" sz="2000" b="1" dirty="0">
                <a:solidFill>
                  <a:srgbClr val="000000"/>
                </a:solidFill>
                <a:latin typeface="IYMSRC+YDVYMjOStd13"/>
              </a:rPr>
              <a:t>알맞은 보호 장비를 착용하자</a:t>
            </a:r>
            <a:r>
              <a:rPr lang="en-US" altLang="ko-KR" sz="2000" b="1" dirty="0">
                <a:solidFill>
                  <a:srgbClr val="000000"/>
                </a:solidFill>
                <a:latin typeface="IYMSRC+YDVYMjOStd13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ko-KR" altLang="en-US" sz="2000" b="1" dirty="0">
                <a:solidFill>
                  <a:srgbClr val="000000"/>
                </a:solidFill>
                <a:latin typeface="IYMSRC+YDVYMjOStd13"/>
              </a:rPr>
              <a:t>준비 운동과 정리 운동을 하자</a:t>
            </a:r>
            <a:r>
              <a:rPr lang="en-US" altLang="ko-KR" sz="2000" b="1" dirty="0">
                <a:solidFill>
                  <a:srgbClr val="000000"/>
                </a:solidFill>
                <a:latin typeface="IYMSRC+YDVYMjOStd13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ko-KR" altLang="en-US" sz="2000" b="1" dirty="0">
                <a:solidFill>
                  <a:srgbClr val="000000"/>
                </a:solidFill>
                <a:latin typeface="IYMSRC+YDVYMjOStd13"/>
              </a:rPr>
              <a:t>자신의 운동 능력을 파악하자</a:t>
            </a:r>
            <a:r>
              <a:rPr lang="en-US" altLang="ko-KR" sz="2000" b="1" dirty="0">
                <a:solidFill>
                  <a:srgbClr val="000000"/>
                </a:solidFill>
                <a:latin typeface="IYMSRC+YDVYMjOStd13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ko-KR" altLang="en-US" sz="2000" b="1" dirty="0">
                <a:solidFill>
                  <a:srgbClr val="000000"/>
                </a:solidFill>
                <a:latin typeface="IYMSRC+YDVYMjOStd13"/>
              </a:rPr>
              <a:t>스포츠 활동을 할 때에는 집중하자</a:t>
            </a:r>
            <a:r>
              <a:rPr lang="en-US" altLang="ko-KR" sz="2000" b="1" dirty="0">
                <a:solidFill>
                  <a:srgbClr val="000000"/>
                </a:solidFill>
                <a:latin typeface="IYMSRC+YDVYMjOStd13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ko-KR" altLang="en-US" sz="2000" b="1" dirty="0">
                <a:solidFill>
                  <a:srgbClr val="000000"/>
                </a:solidFill>
                <a:latin typeface="IYMSRC+YDVYMjOStd13"/>
              </a:rPr>
              <a:t>스포츠 활동 뒤에는 충분한 휴식을 취하자</a:t>
            </a:r>
            <a:r>
              <a:rPr lang="en-US" altLang="ko-KR" sz="2000" b="1" dirty="0">
                <a:solidFill>
                  <a:srgbClr val="000000"/>
                </a:solidFill>
                <a:latin typeface="IYMSRC+YDVYMjOStd13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ko-KR" altLang="en-US" sz="2000" b="1" dirty="0">
                <a:solidFill>
                  <a:srgbClr val="000000"/>
                </a:solidFill>
                <a:latin typeface="IYMSRC+YDVYMjOStd13"/>
              </a:rPr>
              <a:t>경기 규칙과 규정을 준수하자</a:t>
            </a:r>
            <a:r>
              <a:rPr lang="en-US" altLang="ko-KR" sz="2000" b="1" dirty="0">
                <a:solidFill>
                  <a:srgbClr val="000000"/>
                </a:solidFill>
                <a:latin typeface="IYMSRC+YDVYMjOStd13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0906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68118" y="286590"/>
            <a:ext cx="6412333" cy="7358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 latinLnBrk="0">
              <a:lnSpc>
                <a:spcPct val="150000"/>
              </a:lnSpc>
            </a:pPr>
            <a:r>
              <a:rPr lang="en-US" altLang="ko-KR" sz="3200" dirty="0"/>
              <a:t>1. </a:t>
            </a:r>
            <a:r>
              <a:rPr lang="ko-KR" altLang="en-US" sz="3200" dirty="0"/>
              <a:t>스포츠 안전사고의 유형과 특성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168117" y="1550724"/>
            <a:ext cx="1159074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ko-KR" sz="3200" b="1" dirty="0" smtClean="0"/>
              <a:t>Q3</a:t>
            </a:r>
            <a:r>
              <a:rPr lang="en-US" altLang="ko-KR" sz="3200" b="1" dirty="0"/>
              <a:t>. </a:t>
            </a:r>
            <a:r>
              <a:rPr lang="ko-KR" altLang="en-US" sz="3200" b="1" dirty="0" smtClean="0"/>
              <a:t>경기 관람자에게 발생할 수 있는 사고 유형을 구체적 사례를 들어 한가지만 설명하시오</a:t>
            </a:r>
            <a:r>
              <a:rPr lang="en-US" altLang="ko-KR" sz="3200" b="1" dirty="0" smtClean="0"/>
              <a:t>.</a:t>
            </a:r>
          </a:p>
          <a:p>
            <a:pPr fontAlgn="base"/>
            <a:endParaRPr lang="en-US" altLang="ko-KR" sz="3200" b="1" dirty="0"/>
          </a:p>
          <a:p>
            <a:pPr fontAlgn="base"/>
            <a:endParaRPr lang="en-US" altLang="ko-KR" dirty="0" smtClean="0"/>
          </a:p>
          <a:p>
            <a:pPr fontAlgn="base"/>
            <a:endParaRPr lang="en-US" altLang="ko-KR" dirty="0"/>
          </a:p>
          <a:p>
            <a:pPr fontAlgn="base"/>
            <a:endParaRPr lang="en-US" altLang="ko-KR" dirty="0" smtClean="0"/>
          </a:p>
          <a:p>
            <a:pPr fontAlgn="base"/>
            <a:endParaRPr lang="en-US" altLang="ko-KR" dirty="0" smtClean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25" y="2821983"/>
            <a:ext cx="3182791" cy="193469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825" y="4934857"/>
            <a:ext cx="3182791" cy="1642991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4506685" y="2889552"/>
            <a:ext cx="643708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2000" b="1" dirty="0" smtClean="0">
                <a:solidFill>
                  <a:srgbClr val="000000"/>
                </a:solidFill>
                <a:latin typeface="IYMSRC+YDVYMjOStd13"/>
              </a:rPr>
              <a:t>야구 경기를 관람하며 관중석으로 날아온 공이나 배트</a:t>
            </a:r>
            <a:r>
              <a:rPr lang="en-US" altLang="ko-KR" sz="2000" b="1" dirty="0" smtClean="0">
                <a:solidFill>
                  <a:srgbClr val="000000"/>
                </a:solidFill>
                <a:latin typeface="IYMSRC+YDVYMjOStd13"/>
              </a:rPr>
              <a:t>, </a:t>
            </a:r>
            <a:r>
              <a:rPr lang="ko-KR" altLang="en-US" sz="2000" b="1" dirty="0" smtClean="0">
                <a:solidFill>
                  <a:srgbClr val="000000"/>
                </a:solidFill>
                <a:latin typeface="IYMSRC+YDVYMjOStd13"/>
              </a:rPr>
              <a:t>라켓 등의 용구에 맞는 사고가 발생할 수 있다</a:t>
            </a:r>
            <a:r>
              <a:rPr lang="en-US" altLang="ko-KR" sz="2000" b="1" dirty="0" smtClean="0">
                <a:solidFill>
                  <a:srgbClr val="000000"/>
                </a:solidFill>
                <a:latin typeface="IYMSRC+YDVYMjOStd13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38208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68118" y="286590"/>
            <a:ext cx="6412333" cy="7358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 latinLnBrk="0">
              <a:lnSpc>
                <a:spcPct val="150000"/>
              </a:lnSpc>
            </a:pPr>
            <a:r>
              <a:rPr lang="en-US" altLang="ko-KR" sz="3200" dirty="0"/>
              <a:t>1. </a:t>
            </a:r>
            <a:r>
              <a:rPr lang="ko-KR" altLang="en-US" sz="3200" dirty="0"/>
              <a:t>스포츠 안전사고의 유형과 특성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168117" y="1550724"/>
            <a:ext cx="11590745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ko-KR" sz="3200" b="1" dirty="0" smtClean="0"/>
              <a:t>Q4. </a:t>
            </a:r>
            <a:r>
              <a:rPr lang="ko-KR" altLang="en-US" sz="3200" b="1" dirty="0" smtClean="0"/>
              <a:t>코트 스포츠 상황에서의 안전사고는 어떤 형태로 발생할 수 있는지 설명하시오</a:t>
            </a:r>
            <a:r>
              <a:rPr lang="en-US" altLang="ko-KR" sz="3200" b="1" dirty="0" smtClean="0"/>
              <a:t>.</a:t>
            </a:r>
          </a:p>
          <a:p>
            <a:pPr fontAlgn="base"/>
            <a:endParaRPr lang="en-US" altLang="ko-KR" dirty="0"/>
          </a:p>
          <a:p>
            <a:pPr fontAlgn="base"/>
            <a:endParaRPr lang="en-US" altLang="ko-KR" dirty="0" smtClean="0"/>
          </a:p>
          <a:p>
            <a:pPr fontAlgn="base"/>
            <a:endParaRPr lang="en-US" altLang="ko-KR" dirty="0" smtClean="0"/>
          </a:p>
          <a:p>
            <a:pPr fontAlgn="base"/>
            <a:endParaRPr lang="en-US" altLang="ko-KR" dirty="0"/>
          </a:p>
          <a:p>
            <a:pPr fontAlgn="base"/>
            <a:endParaRPr lang="en-US" altLang="ko-KR" dirty="0" smtClean="0"/>
          </a:p>
          <a:p>
            <a:pPr fontAlgn="base"/>
            <a:endParaRPr lang="en-US" altLang="ko-KR" dirty="0" smtClean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907" y="2771819"/>
            <a:ext cx="3385310" cy="1814696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908" y="4628892"/>
            <a:ext cx="3385310" cy="2144844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4596997" y="3967172"/>
            <a:ext cx="643708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 dirty="0"/>
              <a:t>미끄러운 바닥으로 인한 </a:t>
            </a:r>
            <a:r>
              <a:rPr lang="ko-KR" altLang="en-US" sz="2000" b="1" dirty="0" smtClean="0"/>
              <a:t>사고</a:t>
            </a:r>
            <a:endParaRPr lang="en-US" altLang="ko-KR" sz="2000" b="1" dirty="0"/>
          </a:p>
          <a:p>
            <a:r>
              <a:rPr lang="ko-KR" altLang="en-US" sz="2000" b="1" dirty="0" smtClean="0"/>
              <a:t>선수들 </a:t>
            </a:r>
            <a:r>
              <a:rPr lang="ko-KR" altLang="en-US" sz="2000" b="1" dirty="0"/>
              <a:t>간의 충돌 </a:t>
            </a:r>
            <a:r>
              <a:rPr lang="ko-KR" altLang="en-US" sz="2000" b="1" dirty="0" smtClean="0"/>
              <a:t>사고</a:t>
            </a:r>
            <a:endParaRPr lang="en-US" altLang="ko-KR" sz="2000" b="1" dirty="0"/>
          </a:p>
          <a:p>
            <a:r>
              <a:rPr lang="ko-KR" altLang="en-US" sz="2000" b="1" dirty="0" smtClean="0"/>
              <a:t>시설과 </a:t>
            </a:r>
            <a:r>
              <a:rPr lang="ko-KR" altLang="en-US" sz="2000" b="1" dirty="0"/>
              <a:t>기구 충돌에 의한 </a:t>
            </a:r>
            <a:r>
              <a:rPr lang="ko-KR" altLang="en-US" sz="2000" b="1" dirty="0" smtClean="0"/>
              <a:t>사고</a:t>
            </a:r>
            <a:endParaRPr lang="en-US" altLang="ko-KR" sz="2000" b="1" dirty="0" smtClean="0"/>
          </a:p>
          <a:p>
            <a:r>
              <a:rPr lang="ko-KR" altLang="en-US" sz="2000" b="1" dirty="0" smtClean="0"/>
              <a:t>점프 </a:t>
            </a:r>
            <a:r>
              <a:rPr lang="ko-KR" altLang="en-US" sz="2000" b="1" dirty="0"/>
              <a:t>뒤 착지를 </a:t>
            </a:r>
            <a:r>
              <a:rPr lang="ko-KR" altLang="en-US" sz="2000" b="1" dirty="0" smtClean="0"/>
              <a:t>잘못해서 </a:t>
            </a:r>
            <a:r>
              <a:rPr lang="ko-KR" altLang="en-US" sz="2000" b="1" dirty="0"/>
              <a:t>일어나는 </a:t>
            </a:r>
            <a:r>
              <a:rPr lang="ko-KR" altLang="en-US" sz="2000" b="1" dirty="0" smtClean="0"/>
              <a:t>사고</a:t>
            </a:r>
            <a:endParaRPr lang="ko-KR" alt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1082126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9922</TotalTime>
  <Words>1032</Words>
  <Application>Microsoft Office PowerPoint</Application>
  <PresentationFormat>와이드스크린</PresentationFormat>
  <Paragraphs>186</Paragraphs>
  <Slides>25</Slides>
  <Notes>25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25</vt:i4>
      </vt:variant>
    </vt:vector>
  </HeadingPairs>
  <TitlesOfParts>
    <vt:vector size="34" baseType="lpstr">
      <vt:lpstr>AGaramondPro-Regular</vt:lpstr>
      <vt:lpstr>HY견고딕</vt:lpstr>
      <vt:lpstr>IYMSRC+YDVYMjOStd13</vt:lpstr>
      <vt:lpstr>SM3SPmuS-04</vt:lpstr>
      <vt:lpstr>YDVYMjO12</vt:lpstr>
      <vt:lpstr>YDVYMjOStd12</vt:lpstr>
      <vt:lpstr>맑은 고딕</vt:lpstr>
      <vt:lpstr>Arial</vt:lpstr>
      <vt:lpstr>Office 테마</vt:lpstr>
      <vt:lpstr>Ⅲ. 스포츠 안전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Ⅰ. 스포츠의 가치</dc:title>
  <dc:creator>User</dc:creator>
  <cp:lastModifiedBy>User</cp:lastModifiedBy>
  <cp:revision>172</cp:revision>
  <dcterms:created xsi:type="dcterms:W3CDTF">2021-01-25T03:02:42Z</dcterms:created>
  <dcterms:modified xsi:type="dcterms:W3CDTF">2021-04-04T11:21:02Z</dcterms:modified>
</cp:coreProperties>
</file>