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423" r:id="rId4"/>
    <p:sldId id="425" r:id="rId5"/>
    <p:sldId id="424" r:id="rId6"/>
    <p:sldId id="426" r:id="rId7"/>
    <p:sldId id="427" r:id="rId8"/>
    <p:sldId id="428" r:id="rId9"/>
    <p:sldId id="430" r:id="rId10"/>
    <p:sldId id="431" r:id="rId11"/>
    <p:sldId id="429" r:id="rId12"/>
    <p:sldId id="432" r:id="rId13"/>
    <p:sldId id="433" r:id="rId14"/>
    <p:sldId id="434" r:id="rId15"/>
    <p:sldId id="435" r:id="rId16"/>
    <p:sldId id="436" r:id="rId17"/>
    <p:sldId id="437" r:id="rId18"/>
    <p:sldId id="438" r:id="rId19"/>
    <p:sldId id="439" r:id="rId20"/>
    <p:sldId id="440" r:id="rId21"/>
    <p:sldId id="442" r:id="rId22"/>
    <p:sldId id="441" r:id="rId23"/>
    <p:sldId id="373" r:id="rId24"/>
    <p:sldId id="443" r:id="rId2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9713" autoAdjust="0"/>
  </p:normalViewPr>
  <p:slideViewPr>
    <p:cSldViewPr snapToGrid="0">
      <p:cViewPr varScale="1">
        <p:scale>
          <a:sx n="66" d="100"/>
          <a:sy n="66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035CC-C08F-4C4A-BD7F-85FCB839EB32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D47D1B-2883-4811-AECA-1E592D6731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7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endParaRPr lang="en-US" altLang="ko-KR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3288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38340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3324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29957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68109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8035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400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34494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08265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12995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5748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9159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35258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88637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60032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72545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9052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0426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261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491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16294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1918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1792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D47D1B-2883-4811-AECA-1E592D67317F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233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1007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93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175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478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405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8709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460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625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67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886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72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C29DB-5F96-4DCD-98D6-E8D511D9566C}" type="datetimeFigureOut">
              <a:rPr lang="ko-KR" altLang="en-US" smtClean="0"/>
              <a:t>2021-03-27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A27C4-D2E0-4A2E-9226-6AE8303B90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4030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1"/>
          <p:cNvSpPr>
            <a:spLocks noGrp="1"/>
          </p:cNvSpPr>
          <p:nvPr>
            <p:ph type="subTitle" idx="1"/>
          </p:nvPr>
        </p:nvSpPr>
        <p:spPr>
          <a:xfrm>
            <a:off x="2644910" y="3302188"/>
            <a:ext cx="6204030" cy="470593"/>
          </a:xfrm>
        </p:spPr>
        <p:txBody>
          <a:bodyPr/>
          <a:lstStyle/>
          <a:p>
            <a:r>
              <a:rPr lang="ko-KR" altLang="en-US" dirty="0"/>
              <a:t>제 </a:t>
            </a:r>
            <a:r>
              <a:rPr lang="en-US" altLang="ko-KR" dirty="0" smtClean="0"/>
              <a:t>16</a:t>
            </a:r>
            <a:r>
              <a:rPr lang="ko-KR" altLang="en-US" dirty="0" smtClean="0"/>
              <a:t>강</a:t>
            </a:r>
            <a:r>
              <a:rPr lang="en-US" altLang="ko-KR" dirty="0"/>
              <a:t>. </a:t>
            </a:r>
            <a:r>
              <a:rPr lang="ko-KR" altLang="en-US" dirty="0" smtClean="0"/>
              <a:t>스포츠 안전사고의 유형과 특성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ctrTitle"/>
          </p:nvPr>
        </p:nvSpPr>
        <p:spPr>
          <a:xfrm>
            <a:off x="1388605" y="2233749"/>
            <a:ext cx="8513041" cy="647122"/>
          </a:xfrm>
        </p:spPr>
        <p:txBody>
          <a:bodyPr/>
          <a:lstStyle/>
          <a:p>
            <a:r>
              <a:rPr lang="en-US" altLang="ko-KR" sz="3600" b="1" dirty="0"/>
              <a:t>Ⅱ</a:t>
            </a:r>
            <a:r>
              <a:rPr lang="en-US" altLang="ko-KR" sz="3600" dirty="0"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3600" dirty="0">
                <a:latin typeface="HY견고딕" pitchFamily="18" charset="-127"/>
                <a:ea typeface="HY견고딕" pitchFamily="18" charset="-127"/>
              </a:rPr>
              <a:t>스포츠 수행</a:t>
            </a:r>
            <a:endParaRPr lang="en-US" altLang="ko-KR" sz="3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8" y="200590"/>
            <a:ext cx="4723991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200" dirty="0" smtClean="0">
                <a:solidFill>
                  <a:schemeClr val="tx1"/>
                </a:solidFill>
              </a:rPr>
              <a:t>고등학교 스포츠 생활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9585" y="4276063"/>
            <a:ext cx="2114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[</a:t>
            </a:r>
            <a:r>
              <a:rPr lang="ko-KR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교과서 </a:t>
            </a:r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8~15</a:t>
            </a:r>
            <a:r>
              <a:rPr lang="ko-KR" altLang="en-US" sz="2000" b="1" dirty="0" smtClean="0">
                <a:solidFill>
                  <a:schemeClr val="bg1"/>
                </a:solidFill>
                <a:latin typeface="+mn-ea"/>
                <a:ea typeface="+mn-ea"/>
              </a:rPr>
              <a:t>쪽</a:t>
            </a:r>
            <a:r>
              <a:rPr lang="en-US" altLang="ko-KR" sz="2000" b="1" dirty="0" smtClean="0">
                <a:solidFill>
                  <a:schemeClr val="bg1"/>
                </a:solidFill>
                <a:latin typeface="+mn-ea"/>
                <a:ea typeface="+mn-ea"/>
              </a:rPr>
              <a:t>]</a:t>
            </a:r>
            <a:endParaRPr lang="ko-KR" altLang="en-US" sz="2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946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심폐소생술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/>
          <a:srcRect l="77604"/>
          <a:stretch/>
        </p:blipFill>
        <p:spPr>
          <a:xfrm>
            <a:off x="9130936" y="1406636"/>
            <a:ext cx="2530023" cy="2809875"/>
          </a:xfrm>
          <a:prstGeom prst="rect">
            <a:avLst/>
          </a:prstGeom>
        </p:spPr>
      </p:pic>
      <p:grpSp>
        <p:nvGrpSpPr>
          <p:cNvPr id="15" name="그룹 14"/>
          <p:cNvGrpSpPr/>
          <p:nvPr/>
        </p:nvGrpSpPr>
        <p:grpSpPr>
          <a:xfrm>
            <a:off x="123856" y="1406636"/>
            <a:ext cx="9007080" cy="4818062"/>
            <a:chOff x="123856" y="1406636"/>
            <a:chExt cx="9007080" cy="4818062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856" y="1406636"/>
              <a:ext cx="9007080" cy="4818062"/>
            </a:xfrm>
            <a:prstGeom prst="rect">
              <a:avLst/>
            </a:prstGeom>
          </p:spPr>
        </p:pic>
        <p:sp>
          <p:nvSpPr>
            <p:cNvPr id="14" name="직사각형 13"/>
            <p:cNvSpPr/>
            <p:nvPr/>
          </p:nvSpPr>
          <p:spPr>
            <a:xfrm>
              <a:off x="7329714" y="1406636"/>
              <a:ext cx="1335314" cy="4644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825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심폐소생술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80571" y="1159694"/>
            <a:ext cx="11175999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자동 심장 </a:t>
            </a:r>
            <a:r>
              <a:rPr lang="ko-KR" altLang="en-US" sz="2400" dirty="0" err="1">
                <a:solidFill>
                  <a:srgbClr val="000000"/>
                </a:solidFill>
                <a:latin typeface="IYMSRC+YDVYMjOStd13"/>
              </a:rPr>
              <a:t>충격기는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 외부 자극에 의한 반응과 정상적인 호흡이 없는 </a:t>
            </a:r>
            <a:r>
              <a:rPr lang="ko-KR" altLang="en-US" sz="2400" dirty="0" err="1">
                <a:solidFill>
                  <a:srgbClr val="000000"/>
                </a:solidFill>
                <a:latin typeface="IYMSRC+YDVYMjOStd13"/>
              </a:rPr>
              <a:t>심정지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 환자에게만 사용해야 한다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.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심폐 소생술 시행 중에 자동 심장 </a:t>
            </a:r>
            <a:r>
              <a:rPr lang="ko-KR" altLang="en-US" sz="2400" dirty="0" err="1">
                <a:solidFill>
                  <a:srgbClr val="000000"/>
                </a:solidFill>
                <a:latin typeface="IYMSRC+YDVYMjOStd13"/>
              </a:rPr>
              <a:t>충격기가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도착하면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지체 없이 사용해야 한다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. </a:t>
            </a:r>
            <a:endParaRPr lang="ko-KR" altLang="en-US" sz="24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72" y="2557510"/>
            <a:ext cx="9985375" cy="36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2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RICE</a:t>
            </a:r>
            <a:r>
              <a:rPr lang="ko-KR" altLang="en-US" sz="3000" dirty="0" smtClean="0">
                <a:solidFill>
                  <a:schemeClr val="tx1"/>
                </a:solidFill>
              </a:rPr>
              <a:t>요법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1314690"/>
            <a:ext cx="11187793" cy="468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3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극한 기온에 장기간 노출되었을 때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1014801"/>
            <a:ext cx="10079038" cy="505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28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무리한 운동으로 인한 증상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1260928"/>
            <a:ext cx="865822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1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무리한 운동으로 인한 증상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1346654"/>
            <a:ext cx="8601075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9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무리한 운동으로 인한 증상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1333273"/>
            <a:ext cx="867727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9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근육과 인대가 손상되었을 때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996270"/>
            <a:ext cx="8572500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7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근육과 인대가 손상되었을 때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1786844"/>
            <a:ext cx="866775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7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근육과 인대가 손상되었을 때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52" y="1228725"/>
            <a:ext cx="862012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7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8" y="200590"/>
            <a:ext cx="3352391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3000" dirty="0" smtClean="0">
                <a:solidFill>
                  <a:schemeClr val="tx1"/>
                </a:solidFill>
              </a:rPr>
              <a:t>오늘의 학습 목표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22775" y="1410788"/>
            <a:ext cx="11454063" cy="3567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800" b="0">
                <a:solidFill>
                  <a:schemeClr val="lt1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ko-KR" altLang="en-US" sz="2800" b="1" spc="-150" dirty="0" smtClean="0">
                <a:solidFill>
                  <a:schemeClr val="tx1"/>
                </a:solidFill>
              </a:rPr>
              <a:t>스포츠 상황에서 발생할 수 있는 안전사고를 예방하고</a:t>
            </a:r>
            <a:endParaRPr lang="en-US" altLang="ko-KR" sz="2800" b="1" spc="-15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2800" b="1" spc="-150" dirty="0" smtClean="0">
                <a:solidFill>
                  <a:schemeClr val="tx1"/>
                </a:solidFill>
              </a:rPr>
              <a:t>안전사고가 발생했을 때 적절한 대처 요령 및 처치 방법을 적용한다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. </a:t>
            </a:r>
          </a:p>
          <a:p>
            <a:pPr algn="just">
              <a:lnSpc>
                <a:spcPct val="150000"/>
              </a:lnSpc>
              <a:defRPr/>
            </a:pPr>
            <a:endParaRPr lang="en-US" altLang="ko-KR" sz="2800" b="1" spc="-15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defRPr/>
            </a:pPr>
            <a:r>
              <a:rPr lang="ko-KR" altLang="en-US" sz="2800" b="1" spc="-150" dirty="0" smtClean="0">
                <a:solidFill>
                  <a:schemeClr val="tx1"/>
                </a:solidFill>
              </a:rPr>
              <a:t>심폐소생술과 심장충격기의 사용법을 익혀 실제 상황에서 구조활동을 할 수 있다</a:t>
            </a:r>
            <a:r>
              <a:rPr lang="en-US" altLang="ko-KR" sz="2800" b="1" spc="-150" dirty="0" smtClean="0">
                <a:solidFill>
                  <a:schemeClr val="tx1"/>
                </a:solidFill>
              </a:rPr>
              <a:t>. </a:t>
            </a:r>
            <a:endParaRPr lang="en-US" altLang="ko-KR" sz="2800" b="1" spc="-1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6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사람이나 물체에 부딪힌 충격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977673"/>
            <a:ext cx="8620125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5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사람이나 물체에 부딪힌 충격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686365"/>
            <a:ext cx="8629650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7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474586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사람이나 물체에 부딪힌 충격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57" y="1628548"/>
            <a:ext cx="861060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26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293541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3200" b="1" dirty="0" smtClean="0"/>
              <a:t>학습 정리 문제</a:t>
            </a:r>
            <a:endParaRPr lang="ko-KR" altLang="en-US" sz="3200" dirty="0"/>
          </a:p>
        </p:txBody>
      </p:sp>
      <p:sp>
        <p:nvSpPr>
          <p:cNvPr id="8" name="직사각형 7"/>
          <p:cNvSpPr/>
          <p:nvPr/>
        </p:nvSpPr>
        <p:spPr>
          <a:xfrm>
            <a:off x="168117" y="1550724"/>
            <a:ext cx="1159074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dirty="0"/>
              <a:t>Q1. </a:t>
            </a:r>
            <a:r>
              <a:rPr lang="ko-KR" altLang="en-US" dirty="0" smtClean="0">
                <a:latin typeface="SM3SPmuS-04"/>
              </a:rPr>
              <a:t>스포츠 안전사고를 예방할 수 있는 방법을 </a:t>
            </a:r>
            <a:r>
              <a:rPr lang="en-US" altLang="ko-KR" dirty="0" smtClean="0">
                <a:latin typeface="SM3SPmuS-04"/>
              </a:rPr>
              <a:t>3</a:t>
            </a:r>
            <a:r>
              <a:rPr lang="ko-KR" altLang="en-US" dirty="0" smtClean="0">
                <a:latin typeface="SM3SPmuS-04"/>
              </a:rPr>
              <a:t>가지만 쓰시오</a:t>
            </a:r>
            <a:r>
              <a:rPr lang="en-US" altLang="ko-KR" dirty="0" smtClean="0">
                <a:latin typeface="SM3SPmuS-04"/>
              </a:rPr>
              <a:t>.</a:t>
            </a:r>
          </a:p>
          <a:p>
            <a:pPr fontAlgn="base"/>
            <a:endParaRPr lang="en-US" altLang="ko-KR" dirty="0">
              <a:latin typeface="SM3SPmuS-04"/>
            </a:endParaRPr>
          </a:p>
          <a:p>
            <a:pPr fontAlgn="base"/>
            <a:endParaRPr lang="en-US" altLang="ko-KR" dirty="0" smtClean="0">
              <a:latin typeface="SM3SPmuS-04"/>
            </a:endParaRPr>
          </a:p>
          <a:p>
            <a:pPr fontAlgn="base"/>
            <a:endParaRPr lang="en-US" altLang="ko-KR" dirty="0" smtClean="0"/>
          </a:p>
          <a:p>
            <a:r>
              <a:rPr lang="en-US" altLang="ko-KR" dirty="0" smtClean="0"/>
              <a:t>Q2. </a:t>
            </a:r>
            <a:r>
              <a:rPr lang="ko-KR" altLang="en-US" dirty="0" smtClean="0"/>
              <a:t>일반인이 실시하는</a:t>
            </a:r>
            <a:r>
              <a:rPr lang="en-US" altLang="ko-KR" dirty="0" smtClean="0"/>
              <a:t> </a:t>
            </a:r>
            <a:r>
              <a:rPr lang="ko-KR" altLang="en-US" dirty="0" smtClean="0"/>
              <a:t>심폐소생술에서 인공호흡을 권장하지 않는 이유는 무엇인지 서술하시오 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smtClean="0"/>
              <a:t> </a:t>
            </a:r>
            <a:endParaRPr lang="en-US" altLang="ko-KR" dirty="0" smtClean="0"/>
          </a:p>
          <a:p>
            <a:pPr fontAlgn="base"/>
            <a:r>
              <a:rPr lang="en-US" altLang="ko-KR" dirty="0" smtClean="0"/>
              <a:t>Q3</a:t>
            </a:r>
            <a:r>
              <a:rPr lang="en-US" altLang="ko-KR" dirty="0"/>
              <a:t>. </a:t>
            </a:r>
            <a:r>
              <a:rPr lang="ko-KR" altLang="en-US" dirty="0" smtClean="0"/>
              <a:t>무리한 운동으로 나타날 수 있는 스포츠 안전사고의 유형을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가지만 쓰시오</a:t>
            </a:r>
            <a:r>
              <a:rPr lang="en-US" altLang="ko-KR" dirty="0" smtClean="0"/>
              <a:t>. </a:t>
            </a:r>
          </a:p>
          <a:p>
            <a:pPr fontAlgn="base"/>
            <a:endParaRPr lang="en-US" altLang="ko-KR" dirty="0"/>
          </a:p>
          <a:p>
            <a:pPr fontAlgn="base"/>
            <a:endParaRPr lang="en-US" altLang="ko-KR" dirty="0" smtClean="0"/>
          </a:p>
          <a:p>
            <a:pPr fontAlgn="base"/>
            <a:endParaRPr lang="en-US" altLang="ko-KR" dirty="0" smtClean="0"/>
          </a:p>
          <a:p>
            <a:pPr fontAlgn="base"/>
            <a:r>
              <a:rPr lang="en-US" altLang="ko-KR" dirty="0" smtClean="0"/>
              <a:t>Q4. </a:t>
            </a:r>
            <a:r>
              <a:rPr lang="ko-KR" altLang="en-US" dirty="0" smtClean="0"/>
              <a:t>출혈에 따른 지혈법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가지를 각각 설명하시오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536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68118" y="286590"/>
            <a:ext cx="80922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 latinLnBrk="0">
              <a:lnSpc>
                <a:spcPct val="150000"/>
              </a:lnSpc>
            </a:pPr>
            <a:r>
              <a:rPr lang="ko-KR" altLang="en-US" sz="3200" dirty="0" err="1" smtClean="0"/>
              <a:t>실기형</a:t>
            </a:r>
            <a:r>
              <a:rPr lang="ko-KR" altLang="en-US" sz="3200" dirty="0" smtClean="0"/>
              <a:t> 학습활동 안내 </a:t>
            </a:r>
            <a:r>
              <a:rPr lang="en-US" altLang="ko-KR" sz="3200" dirty="0" smtClean="0"/>
              <a:t>– </a:t>
            </a:r>
            <a:r>
              <a:rPr lang="ko-KR" altLang="en-US" sz="3200" dirty="0" smtClean="0"/>
              <a:t>심폐소생술의 실제</a:t>
            </a:r>
            <a:endParaRPr lang="ko-KR" altLang="en-US" sz="32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21075" y="26336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21075" y="26495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941656" y="1739107"/>
            <a:ext cx="5149151" cy="286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21075" y="25606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68118" y="2118228"/>
            <a:ext cx="115907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2800" dirty="0" smtClean="0"/>
              <a:t>스포츠 상황이나 일상생활 속 </a:t>
            </a:r>
            <a:endParaRPr lang="en-US" altLang="ko-KR" sz="2800" dirty="0" smtClean="0"/>
          </a:p>
          <a:p>
            <a:pPr fontAlgn="base"/>
            <a:r>
              <a:rPr lang="ko-KR" altLang="en-US" sz="2800" dirty="0" err="1" smtClean="0"/>
              <a:t>심정지</a:t>
            </a:r>
            <a:r>
              <a:rPr lang="ko-KR" altLang="en-US" sz="2800" dirty="0" smtClean="0"/>
              <a:t> 환자를 만나면 나는 과연 어떻게 행동할 것인가</a:t>
            </a:r>
            <a:r>
              <a:rPr lang="en-US" altLang="ko-KR" sz="2800" dirty="0" smtClean="0"/>
              <a:t>?</a:t>
            </a:r>
          </a:p>
          <a:p>
            <a:pPr fontAlgn="base"/>
            <a:endParaRPr lang="en-US" altLang="ko-KR" sz="2800" dirty="0"/>
          </a:p>
          <a:p>
            <a:pPr fontAlgn="base"/>
            <a:r>
              <a:rPr lang="ko-KR" altLang="en-US" sz="2800" b="1" dirty="0" err="1" smtClean="0">
                <a:solidFill>
                  <a:srgbClr val="0000FF"/>
                </a:solidFill>
              </a:rPr>
              <a:t>심정지</a:t>
            </a:r>
            <a:r>
              <a:rPr lang="ko-KR" altLang="en-US" sz="2800" b="1" dirty="0" smtClean="0">
                <a:solidFill>
                  <a:srgbClr val="0000FF"/>
                </a:solidFill>
              </a:rPr>
              <a:t> 환자를 발견하고 심폐소생술을 적용할 수 있도록 함께 연습하기</a:t>
            </a:r>
            <a:endParaRPr lang="en-US" altLang="ko-KR" sz="2800" b="1" dirty="0" smtClean="0">
              <a:solidFill>
                <a:srgbClr val="0000FF"/>
              </a:solidFill>
            </a:endParaRPr>
          </a:p>
          <a:p>
            <a:pPr fontAlgn="base"/>
            <a:endParaRPr lang="en-US" altLang="ko-KR" sz="2800" dirty="0" smtClean="0"/>
          </a:p>
          <a:p>
            <a:pPr fontAlgn="base"/>
            <a:r>
              <a:rPr lang="ko-KR" altLang="en-US" sz="2800" dirty="0" smtClean="0"/>
              <a:t>연습을 통해 실제 상황에서도 생명을 살릴 수 있는 사람이 됩시다</a:t>
            </a:r>
            <a:r>
              <a:rPr lang="en-US" altLang="ko-KR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717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1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예방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667657" y="1219200"/>
            <a:ext cx="5413829" cy="4999037"/>
            <a:chOff x="3468914" y="1016000"/>
            <a:chExt cx="5413829" cy="4999037"/>
          </a:xfrm>
        </p:grpSpPr>
        <p:pic>
          <p:nvPicPr>
            <p:cNvPr id="24" name="그림 23"/>
            <p:cNvPicPr>
              <a:picLocks noChangeAspect="1"/>
            </p:cNvPicPr>
            <p:nvPr/>
          </p:nvPicPr>
          <p:blipFill rotWithShape="1">
            <a:blip r:embed="rId3"/>
            <a:srcRect l="6972" t="3346" r="4358"/>
            <a:stretch/>
          </p:blipFill>
          <p:spPr>
            <a:xfrm>
              <a:off x="3468914" y="1016000"/>
              <a:ext cx="5413829" cy="4999037"/>
            </a:xfrm>
            <a:prstGeom prst="rect">
              <a:avLst/>
            </a:prstGeom>
          </p:spPr>
        </p:pic>
        <p:sp>
          <p:nvSpPr>
            <p:cNvPr id="26" name="직사각형 25"/>
            <p:cNvSpPr/>
            <p:nvPr/>
          </p:nvSpPr>
          <p:spPr>
            <a:xfrm>
              <a:off x="3468914" y="1146629"/>
              <a:ext cx="595086" cy="21190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4064000" y="1016000"/>
              <a:ext cx="341086" cy="13280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4390775" y="1146629"/>
              <a:ext cx="471511" cy="6966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2947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51090" y="4458625"/>
            <a:ext cx="11117943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스포츠 안전사고는 경기 참여자나 경기 관람자인 사람 때문에 일어나기도 </a:t>
            </a: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하고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시설이나 장비 등과 같은 스포츠 활동 환경 때문에 일어나기도 한다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.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특히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사람이 원인이 되어 일어나는 안전사고는 안전 수칙 </a:t>
            </a:r>
            <a:r>
              <a:rPr lang="ko-KR" altLang="en-US" sz="2400" dirty="0" err="1">
                <a:solidFill>
                  <a:srgbClr val="000000"/>
                </a:solidFill>
                <a:latin typeface="IYMSRC+YDVYMjOStd13"/>
              </a:rPr>
              <a:t>미숙지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,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안전 의식의 결여 </a:t>
            </a: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등이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근본적 원인이라 할 수 있다</a:t>
            </a:r>
            <a:r>
              <a:rPr lang="en-US" altLang="ko-KR" sz="2400" dirty="0">
                <a:solidFill>
                  <a:srgbClr val="000000"/>
                </a:solidFill>
                <a:latin typeface="IYMSRC+YDVYMjOStd13"/>
              </a:rPr>
              <a:t>.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즉 </a:t>
            </a: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스포츠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안전사고는 이처럼 한 가지 </a:t>
            </a: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원인 뿐 만 아니라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여러 가지 원인이 복합적으로 </a:t>
            </a: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작용하여 </a:t>
            </a:r>
            <a:r>
              <a:rPr lang="ko-KR" altLang="en-US" sz="2400" dirty="0">
                <a:solidFill>
                  <a:srgbClr val="000000"/>
                </a:solidFill>
                <a:latin typeface="IYMSRC+YDVYMjOStd13"/>
              </a:rPr>
              <a:t>나타나는 경우가 많다 </a:t>
            </a:r>
            <a:endParaRPr lang="ko-KR" altLang="en-US" sz="2400" dirty="0"/>
          </a:p>
        </p:txBody>
      </p:sp>
      <p:sp>
        <p:nvSpPr>
          <p:cNvPr id="20" name="직사각형 19"/>
          <p:cNvSpPr/>
          <p:nvPr/>
        </p:nvSpPr>
        <p:spPr>
          <a:xfrm>
            <a:off x="9130936" y="4077625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103085" y="1425866"/>
            <a:ext cx="4325257" cy="22932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rgbClr val="002060"/>
                </a:solidFill>
              </a:rPr>
              <a:t>하인리히 법칙이란</a:t>
            </a:r>
            <a:r>
              <a:rPr lang="en-US" altLang="ko-KR" sz="3600" b="1" dirty="0" smtClean="0">
                <a:solidFill>
                  <a:srgbClr val="002060"/>
                </a:solidFill>
              </a:rPr>
              <a:t>?</a:t>
            </a:r>
          </a:p>
          <a:p>
            <a:pPr algn="ctr"/>
            <a:endParaRPr lang="en-US" altLang="ko-KR" sz="3600" b="1" dirty="0" smtClean="0">
              <a:solidFill>
                <a:srgbClr val="002060"/>
              </a:solidFill>
            </a:endParaRPr>
          </a:p>
          <a:p>
            <a:pPr algn="ctr"/>
            <a:r>
              <a:rPr lang="en-US" altLang="ko-KR" sz="3600" b="1" dirty="0" smtClean="0">
                <a:solidFill>
                  <a:srgbClr val="002060"/>
                </a:solidFill>
              </a:rPr>
              <a:t>300 : 29 : 1</a:t>
            </a:r>
            <a:endParaRPr lang="ko-KR" altLang="en-US" sz="3600" b="1" dirty="0">
              <a:solidFill>
                <a:srgbClr val="002060"/>
              </a:solidFill>
            </a:endParaRPr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1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예방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5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11" y="917348"/>
            <a:ext cx="2343150" cy="204787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3583" y="917348"/>
            <a:ext cx="3314700" cy="189547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7169" y="1026885"/>
            <a:ext cx="2352675" cy="167640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551543" y="3084965"/>
            <a:ext cx="2753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>
                <a:latin typeface="YDVYGOStd13"/>
              </a:rPr>
              <a:t>적합한 복장과 보호 장비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4274117" y="3074367"/>
            <a:ext cx="2753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latin typeface="YDVYGOStd13"/>
              </a:rPr>
              <a:t>체력에 맞는 운동 선택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7996691" y="3074367"/>
            <a:ext cx="2753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latin typeface="YDVYGOStd13"/>
              </a:rPr>
              <a:t>스포츠 안전 지식 습득</a:t>
            </a:r>
            <a:endParaRPr lang="ko-KR" altLang="en-US" dirty="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543" y="3949019"/>
            <a:ext cx="2800350" cy="2124075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268" y="3736520"/>
            <a:ext cx="3038475" cy="2133600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583406" y="6145718"/>
            <a:ext cx="2753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latin typeface="YDVYGOStd13"/>
              </a:rPr>
              <a:t>스포츠 기능 습득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4305980" y="6135120"/>
            <a:ext cx="2753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dirty="0" smtClean="0">
                <a:latin typeface="YDVYGOStd13"/>
              </a:rPr>
              <a:t>시설 및 기구 안전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8028554" y="6135120"/>
            <a:ext cx="2753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mtClean="0"/>
              <a:t>준비운동과 </a:t>
            </a:r>
            <a:r>
              <a:rPr lang="ko-KR" altLang="en-US" dirty="0" err="1" smtClean="0"/>
              <a:t>정리운동</a:t>
            </a:r>
            <a:endParaRPr lang="ko-KR" altLang="en-US" dirty="0"/>
          </a:p>
        </p:txBody>
      </p:sp>
      <p:grpSp>
        <p:nvGrpSpPr>
          <p:cNvPr id="19" name="그룹 18"/>
          <p:cNvGrpSpPr/>
          <p:nvPr/>
        </p:nvGrpSpPr>
        <p:grpSpPr>
          <a:xfrm>
            <a:off x="4479358" y="3949019"/>
            <a:ext cx="2828925" cy="1921101"/>
            <a:chOff x="4479358" y="3949019"/>
            <a:chExt cx="2828925" cy="1921101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79358" y="3993695"/>
              <a:ext cx="2828925" cy="1876425"/>
            </a:xfrm>
            <a:prstGeom prst="rect">
              <a:avLst/>
            </a:prstGeom>
          </p:spPr>
        </p:pic>
        <p:sp>
          <p:nvSpPr>
            <p:cNvPr id="18" name="직사각형 17"/>
            <p:cNvSpPr/>
            <p:nvPr/>
          </p:nvSpPr>
          <p:spPr>
            <a:xfrm>
              <a:off x="5602514" y="3949019"/>
              <a:ext cx="377372" cy="2746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1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예방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07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573486" y="1778565"/>
            <a:ext cx="6195547" cy="445038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안전 지식을 갖추자</a:t>
            </a:r>
            <a:r>
              <a:rPr lang="en-US" altLang="ko-KR" sz="2400" dirty="0" smtClean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스포츠 활동 전 시설과 장비를 확인하자</a:t>
            </a:r>
            <a:r>
              <a:rPr lang="en-US" altLang="ko-KR" sz="2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알맞은 보호 장비를 착용하자</a:t>
            </a:r>
            <a:r>
              <a:rPr lang="en-US" altLang="ko-KR" sz="2400" dirty="0" smtClean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준비 운동과 정리 운동을 하자</a:t>
            </a:r>
            <a:r>
              <a:rPr lang="en-US" altLang="ko-KR" sz="2400" dirty="0" smtClean="0">
                <a:solidFill>
                  <a:srgbClr val="000000"/>
                </a:solidFill>
                <a:latin typeface="IYMSRC+YDVYMjOStd13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자신의 운동 능력을 파악하자</a:t>
            </a:r>
            <a:r>
              <a:rPr lang="en-US" altLang="ko-KR" sz="2400" dirty="0" smtClean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스포츠 활동을 할 때에는 집중하자</a:t>
            </a:r>
            <a:r>
              <a:rPr lang="en-US" altLang="ko-KR" sz="2400" dirty="0" smtClean="0">
                <a:solidFill>
                  <a:srgbClr val="000000"/>
                </a:solidFill>
                <a:latin typeface="IYMSRC+YDVYMjOStd13"/>
              </a:rPr>
              <a:t>.</a:t>
            </a:r>
            <a:endParaRPr lang="en-US" altLang="ko-KR" sz="2400" dirty="0">
              <a:solidFill>
                <a:srgbClr val="000000"/>
              </a:solidFill>
              <a:latin typeface="IYMSRC+YDVYMjOStd13"/>
            </a:endParaRPr>
          </a:p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스포츠 활동 뒤에는 충분한 휴식을 취하자</a:t>
            </a:r>
            <a:r>
              <a:rPr lang="en-US" altLang="ko-KR" sz="2400" dirty="0" smtClean="0">
                <a:solidFill>
                  <a:srgbClr val="000000"/>
                </a:solidFill>
                <a:latin typeface="IYMSRC+YDVYMjOStd13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ko-KR" altLang="en-US" sz="2400" dirty="0" smtClean="0">
                <a:solidFill>
                  <a:srgbClr val="000000"/>
                </a:solidFill>
                <a:latin typeface="IYMSRC+YDVYMjOStd13"/>
              </a:rPr>
              <a:t>경기 규칙과 규정을 준수하자</a:t>
            </a:r>
            <a:r>
              <a:rPr lang="en-US" altLang="ko-KR" sz="2400" dirty="0" smtClean="0">
                <a:solidFill>
                  <a:srgbClr val="000000"/>
                </a:solidFill>
                <a:latin typeface="IYMSRC+YDVYMjOStd13"/>
              </a:rPr>
              <a:t>.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9130936" y="1397565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1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안전사고의 예방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90" y="2258406"/>
            <a:ext cx="4109693" cy="200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1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95086" y="1067365"/>
            <a:ext cx="11159433" cy="556094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400" b="1" dirty="0" smtClean="0">
                <a:latin typeface="YDVYGOStd12"/>
              </a:rPr>
              <a:t>실외 경기장 경기 관람 안전사고 대처 방법</a:t>
            </a:r>
            <a:endParaRPr lang="en-US" altLang="ko-KR" sz="2400" b="1" dirty="0" smtClean="0">
              <a:latin typeface="YDVYGOStd12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/>
              <a:t>• </a:t>
            </a:r>
            <a:r>
              <a:rPr lang="ko-KR" altLang="en-US" sz="2400" dirty="0"/>
              <a:t>응급 상황 발생 시 구급차가 대기할 경우 구급차로 후송하고</a:t>
            </a:r>
            <a:r>
              <a:rPr lang="en-US" altLang="ko-KR" sz="2400" dirty="0"/>
              <a:t>, </a:t>
            </a:r>
            <a:r>
              <a:rPr lang="ko-KR" altLang="en-US" sz="2400" dirty="0"/>
              <a:t>대기하고 </a:t>
            </a:r>
            <a:r>
              <a:rPr lang="ko-KR" altLang="en-US" sz="2400" dirty="0" smtClean="0"/>
              <a:t>있지 </a:t>
            </a:r>
            <a:r>
              <a:rPr lang="ko-KR" altLang="en-US" sz="2400" dirty="0"/>
              <a:t>않으면 곧바로 </a:t>
            </a:r>
            <a:r>
              <a:rPr lang="en-US" altLang="ko-KR" sz="2400" dirty="0"/>
              <a:t>119</a:t>
            </a:r>
            <a:r>
              <a:rPr lang="ko-KR" altLang="en-US" sz="2400" dirty="0"/>
              <a:t>에 신고하는가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• </a:t>
            </a:r>
            <a:r>
              <a:rPr lang="ko-KR" altLang="en-US" sz="2400" dirty="0"/>
              <a:t>의식이 없는 </a:t>
            </a:r>
            <a:r>
              <a:rPr lang="ko-KR" altLang="en-US" sz="2400" dirty="0" err="1"/>
              <a:t>심정지</a:t>
            </a:r>
            <a:r>
              <a:rPr lang="ko-KR" altLang="en-US" sz="2400" dirty="0"/>
              <a:t> 환자 발생 시 심폐 소생술을 실시하는가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• </a:t>
            </a:r>
            <a:r>
              <a:rPr lang="ko-KR" altLang="en-US" sz="2400" dirty="0"/>
              <a:t>실외 경기장에서 화재가 발생했을 때 바람이 부는 쪽으로 대피하도록 </a:t>
            </a:r>
            <a:r>
              <a:rPr lang="ko-KR" altLang="en-US" sz="2400" dirty="0" smtClean="0"/>
              <a:t>하는가</a:t>
            </a:r>
            <a:r>
              <a:rPr lang="en-US" altLang="ko-KR" sz="2400" dirty="0"/>
              <a:t>?</a:t>
            </a:r>
            <a:endParaRPr lang="en-US" altLang="ko-KR" sz="2400" dirty="0">
              <a:solidFill>
                <a:srgbClr val="000000"/>
              </a:solidFill>
              <a:latin typeface="YDVYGOStd12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000000"/>
                </a:solidFill>
                <a:latin typeface="YDVYGOStd12"/>
              </a:rPr>
              <a:t>2. </a:t>
            </a:r>
            <a:r>
              <a:rPr lang="ko-KR" altLang="en-US" sz="2400" b="1" dirty="0" smtClean="0">
                <a:solidFill>
                  <a:srgbClr val="000000"/>
                </a:solidFill>
                <a:latin typeface="YDVYGOStd12"/>
              </a:rPr>
              <a:t>실내 경기장 경기 관람 안전사고 대처 방법</a:t>
            </a:r>
            <a:endParaRPr lang="en-US" altLang="ko-KR" sz="2400" b="1" dirty="0" smtClean="0">
              <a:solidFill>
                <a:srgbClr val="000000"/>
              </a:solidFill>
              <a:latin typeface="YDVYGOStd12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/>
              <a:t>• </a:t>
            </a:r>
            <a:r>
              <a:rPr lang="ko-KR" altLang="en-US" sz="2400" dirty="0"/>
              <a:t>안전사고가 발생하면 미리 세워둔 계획에 의거 침착하게 행동하는가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• </a:t>
            </a:r>
            <a:r>
              <a:rPr lang="ko-KR" altLang="en-US" sz="2400" dirty="0"/>
              <a:t>응급 상황이 발생하면 </a:t>
            </a:r>
            <a:r>
              <a:rPr lang="en-US" altLang="ko-KR" sz="2400" dirty="0"/>
              <a:t>119 </a:t>
            </a:r>
            <a:r>
              <a:rPr lang="ko-KR" altLang="en-US" sz="2400" dirty="0"/>
              <a:t>구조대에 즉시 연락하는가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• </a:t>
            </a:r>
            <a:r>
              <a:rPr lang="ko-KR" altLang="en-US" sz="2400" dirty="0"/>
              <a:t>화재가 발생하면 비상벨을 누르거나 큰 소리로 외쳐 주위 사람들에게 알리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고 소방서에 신고하는가</a:t>
            </a:r>
            <a:r>
              <a:rPr lang="en-US" altLang="ko-KR" sz="2400" dirty="0"/>
              <a:t>?</a:t>
            </a:r>
            <a:endParaRPr lang="ko-KR" altLang="en-US" sz="2400" b="1" dirty="0"/>
          </a:p>
        </p:txBody>
      </p:sp>
      <p:sp>
        <p:nvSpPr>
          <p:cNvPr id="20" name="직사각형 19"/>
          <p:cNvSpPr/>
          <p:nvPr/>
        </p:nvSpPr>
        <p:spPr>
          <a:xfrm>
            <a:off x="9116422" y="686365"/>
            <a:ext cx="2638097" cy="381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함께 읽어 봅시다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 smtClean="0">
                <a:solidFill>
                  <a:schemeClr val="tx1"/>
                </a:solidFill>
              </a:rPr>
              <a:t>2.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관람 안전사고의 예방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4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8877979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심폐소생술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05" y="1693181"/>
            <a:ext cx="4175352" cy="353399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6160" y="1969261"/>
            <a:ext cx="4033611" cy="325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7"/>
          <p:cNvSpPr txBox="1">
            <a:spLocks/>
          </p:cNvSpPr>
          <p:nvPr/>
        </p:nvSpPr>
        <p:spPr>
          <a:xfrm>
            <a:off x="252957" y="200590"/>
            <a:ext cx="11024644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l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000" dirty="0">
                <a:solidFill>
                  <a:schemeClr val="tx1"/>
                </a:solidFill>
              </a:rPr>
              <a:t>3</a:t>
            </a:r>
            <a:r>
              <a:rPr lang="en-US" altLang="ko-KR" sz="3000" dirty="0" smtClean="0">
                <a:solidFill>
                  <a:schemeClr val="tx1"/>
                </a:solidFill>
              </a:rPr>
              <a:t>. </a:t>
            </a:r>
            <a:r>
              <a:rPr lang="ko-KR" altLang="en-US" sz="3000" dirty="0" smtClean="0">
                <a:solidFill>
                  <a:schemeClr val="tx1"/>
                </a:solidFill>
              </a:rPr>
              <a:t>스포츠 안전사고 대처요령 </a:t>
            </a:r>
            <a:r>
              <a:rPr lang="en-US" altLang="ko-KR" sz="3000" dirty="0" smtClean="0">
                <a:solidFill>
                  <a:schemeClr val="tx1"/>
                </a:solidFill>
              </a:rPr>
              <a:t>: </a:t>
            </a:r>
            <a:r>
              <a:rPr lang="ko-KR" altLang="en-US" sz="3000" dirty="0" smtClean="0">
                <a:solidFill>
                  <a:schemeClr val="tx1"/>
                </a:solidFill>
              </a:rPr>
              <a:t>심폐소생술과 </a:t>
            </a:r>
            <a:r>
              <a:rPr lang="en-US" altLang="ko-KR" sz="3000" dirty="0" smtClean="0">
                <a:solidFill>
                  <a:schemeClr val="tx1"/>
                </a:solidFill>
              </a:rPr>
              <a:t>RICE</a:t>
            </a:r>
            <a:r>
              <a:rPr lang="ko-KR" altLang="en-US" sz="3000" dirty="0" smtClean="0">
                <a:solidFill>
                  <a:schemeClr val="tx1"/>
                </a:solidFill>
              </a:rPr>
              <a:t>요법</a:t>
            </a:r>
            <a:endParaRPr lang="ko-KR" altLang="en-US" sz="3000" dirty="0">
              <a:solidFill>
                <a:schemeClr val="tx1"/>
              </a:solidFill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682173" y="2409370"/>
            <a:ext cx="10595428" cy="1567544"/>
            <a:chOff x="899886" y="2336799"/>
            <a:chExt cx="11952515" cy="1901372"/>
          </a:xfrm>
        </p:grpSpPr>
        <p:sp>
          <p:nvSpPr>
            <p:cNvPr id="3" name="직사각형 2"/>
            <p:cNvSpPr/>
            <p:nvPr/>
          </p:nvSpPr>
          <p:spPr>
            <a:xfrm>
              <a:off x="899886" y="2336800"/>
              <a:ext cx="2569028" cy="1901371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 smtClean="0">
                  <a:solidFill>
                    <a:schemeClr val="tx1"/>
                  </a:solidFill>
                </a:rPr>
                <a:t>응급 상황 인식</a:t>
              </a:r>
              <a:endParaRPr lang="ko-KR" alt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4027715" y="2336800"/>
              <a:ext cx="2569028" cy="1901371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 smtClean="0">
                  <a:solidFill>
                    <a:schemeClr val="tx1"/>
                  </a:solidFill>
                </a:rPr>
                <a:t>환자 주변이 </a:t>
              </a:r>
              <a:endParaRPr lang="en-US" altLang="ko-KR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000" b="1" dirty="0" smtClean="0">
                  <a:solidFill>
                    <a:schemeClr val="tx1"/>
                  </a:solidFill>
                </a:rPr>
                <a:t>안전한 곳인지 </a:t>
              </a:r>
              <a:endParaRPr lang="en-US" altLang="ko-KR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000" b="1" dirty="0" smtClean="0">
                  <a:solidFill>
                    <a:schemeClr val="tx1"/>
                  </a:solidFill>
                </a:rPr>
                <a:t>확인 및 조치</a:t>
              </a:r>
              <a:endParaRPr lang="ko-KR" alt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7155544" y="2336800"/>
              <a:ext cx="2569028" cy="1901371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 smtClean="0">
                  <a:solidFill>
                    <a:schemeClr val="tx1"/>
                  </a:solidFill>
                </a:rPr>
                <a:t>응급상황 </a:t>
              </a:r>
              <a:r>
                <a:rPr lang="en-US" altLang="ko-KR" sz="2000" b="1" dirty="0" smtClean="0">
                  <a:solidFill>
                    <a:schemeClr val="tx1"/>
                  </a:solidFill>
                </a:rPr>
                <a:t>119</a:t>
              </a:r>
              <a:r>
                <a:rPr lang="ko-KR" altLang="en-US" sz="2000" b="1" dirty="0" smtClean="0">
                  <a:solidFill>
                    <a:schemeClr val="tx1"/>
                  </a:solidFill>
                </a:rPr>
                <a:t>신고</a:t>
              </a:r>
              <a:endParaRPr lang="en-US" altLang="ko-KR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000" b="1" dirty="0" err="1" smtClean="0">
                  <a:solidFill>
                    <a:schemeClr val="tx1"/>
                  </a:solidFill>
                </a:rPr>
                <a:t>심정지</a:t>
              </a:r>
              <a:r>
                <a:rPr lang="ko-KR" altLang="en-US" sz="2000" b="1" dirty="0" smtClean="0">
                  <a:solidFill>
                    <a:schemeClr val="tx1"/>
                  </a:solidFill>
                </a:rPr>
                <a:t> 증상</a:t>
              </a:r>
              <a:endParaRPr lang="en-US" altLang="ko-KR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000" b="1" dirty="0" smtClean="0">
                  <a:solidFill>
                    <a:schemeClr val="tx1"/>
                  </a:solidFill>
                </a:rPr>
                <a:t>심폐소생술 실시</a:t>
              </a:r>
              <a:endParaRPr lang="ko-KR" altLang="en-US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10283373" y="2336799"/>
              <a:ext cx="2569028" cy="1901371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dirty="0" smtClean="0">
                  <a:solidFill>
                    <a:schemeClr val="tx1"/>
                  </a:solidFill>
                </a:rPr>
                <a:t>전문의료인에게 인계</a:t>
              </a:r>
              <a:endParaRPr lang="ko-KR" altLang="en-US" sz="2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직선 화살표 연결선 8"/>
            <p:cNvCxnSpPr>
              <a:stCxn id="3" idx="3"/>
              <a:endCxn id="5" idx="1"/>
            </p:cNvCxnSpPr>
            <p:nvPr/>
          </p:nvCxnSpPr>
          <p:spPr>
            <a:xfrm>
              <a:off x="3468914" y="3287486"/>
              <a:ext cx="55880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/>
            <p:cNvCxnSpPr/>
            <p:nvPr/>
          </p:nvCxnSpPr>
          <p:spPr>
            <a:xfrm>
              <a:off x="6596743" y="3287484"/>
              <a:ext cx="55880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/>
            <p:cNvCxnSpPr/>
            <p:nvPr/>
          </p:nvCxnSpPr>
          <p:spPr>
            <a:xfrm>
              <a:off x="9724572" y="3287484"/>
              <a:ext cx="55880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990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9806</TotalTime>
  <Words>617</Words>
  <Application>Microsoft Office PowerPoint</Application>
  <PresentationFormat>와이드스크린</PresentationFormat>
  <Paragraphs>113</Paragraphs>
  <Slides>24</Slides>
  <Notes>24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HY견고딕</vt:lpstr>
      <vt:lpstr>IYMSRC+YDVYMjOStd13</vt:lpstr>
      <vt:lpstr>SM3SPmuS-04</vt:lpstr>
      <vt:lpstr>YDVYGOStd12</vt:lpstr>
      <vt:lpstr>YDVYGOStd13</vt:lpstr>
      <vt:lpstr>맑은 고딕</vt:lpstr>
      <vt:lpstr>Arial</vt:lpstr>
      <vt:lpstr>Office 테마</vt:lpstr>
      <vt:lpstr>Ⅱ. 스포츠 수행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Ⅰ. 스포츠의 가치</dc:title>
  <dc:creator>User</dc:creator>
  <cp:lastModifiedBy>User</cp:lastModifiedBy>
  <cp:revision>160</cp:revision>
  <dcterms:created xsi:type="dcterms:W3CDTF">2021-01-25T03:02:42Z</dcterms:created>
  <dcterms:modified xsi:type="dcterms:W3CDTF">2021-03-26T16:02:34Z</dcterms:modified>
</cp:coreProperties>
</file>