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13"/>
  </p:notesMasterIdLst>
  <p:sldIdLst>
    <p:sldId id="4022" r:id="rId2"/>
    <p:sldId id="4043" r:id="rId3"/>
    <p:sldId id="4046" r:id="rId4"/>
    <p:sldId id="4097" r:id="rId5"/>
    <p:sldId id="4049" r:id="rId6"/>
    <p:sldId id="4099" r:id="rId7"/>
    <p:sldId id="3992" r:id="rId8"/>
    <p:sldId id="4098" r:id="rId9"/>
    <p:sldId id="3850" r:id="rId10"/>
    <p:sldId id="3854" r:id="rId11"/>
    <p:sldId id="4056" r:id="rId12"/>
    <p:sldId id="3860" r:id="rId13"/>
    <p:sldId id="3862" r:id="rId14"/>
    <p:sldId id="3865" r:id="rId15"/>
    <p:sldId id="3869" r:id="rId16"/>
    <p:sldId id="4100" r:id="rId17"/>
    <p:sldId id="4084" r:id="rId18"/>
    <p:sldId id="4085" r:id="rId19"/>
    <p:sldId id="3936" r:id="rId20"/>
    <p:sldId id="4101" r:id="rId21"/>
    <p:sldId id="4104" r:id="rId22"/>
    <p:sldId id="3882" r:id="rId23"/>
    <p:sldId id="3940" r:id="rId24"/>
    <p:sldId id="3880" r:id="rId25"/>
    <p:sldId id="3825" r:id="rId26"/>
    <p:sldId id="4106" r:id="rId27"/>
    <p:sldId id="4111" r:id="rId28"/>
    <p:sldId id="4107" r:id="rId29"/>
    <p:sldId id="4108" r:id="rId30"/>
    <p:sldId id="4109" r:id="rId31"/>
    <p:sldId id="4110" r:id="rId32"/>
    <p:sldId id="4112" r:id="rId33"/>
    <p:sldId id="4121" r:id="rId34"/>
    <p:sldId id="4113" r:id="rId35"/>
    <p:sldId id="4122" r:id="rId36"/>
    <p:sldId id="4123" r:id="rId37"/>
    <p:sldId id="4120" r:id="rId38"/>
    <p:sldId id="4119" r:id="rId39"/>
    <p:sldId id="4013" r:id="rId40"/>
    <p:sldId id="3884" r:id="rId41"/>
    <p:sldId id="3883" r:id="rId42"/>
    <p:sldId id="3826" r:id="rId43"/>
    <p:sldId id="4124" r:id="rId44"/>
    <p:sldId id="4125" r:id="rId45"/>
    <p:sldId id="4126" r:id="rId46"/>
    <p:sldId id="4127" r:id="rId47"/>
    <p:sldId id="4128" r:id="rId48"/>
    <p:sldId id="4131" r:id="rId49"/>
    <p:sldId id="4132" r:id="rId50"/>
    <p:sldId id="4133" r:id="rId51"/>
    <p:sldId id="4134" r:id="rId52"/>
    <p:sldId id="4137" r:id="rId53"/>
    <p:sldId id="4138" r:id="rId54"/>
    <p:sldId id="4139" r:id="rId55"/>
    <p:sldId id="4135" r:id="rId56"/>
    <p:sldId id="4136" r:id="rId57"/>
    <p:sldId id="4140" r:id="rId58"/>
    <p:sldId id="4014" r:id="rId59"/>
    <p:sldId id="4102" r:id="rId60"/>
    <p:sldId id="4129" r:id="rId61"/>
    <p:sldId id="4103" r:id="rId62"/>
    <p:sldId id="3886" r:id="rId63"/>
    <p:sldId id="3827" r:id="rId64"/>
    <p:sldId id="4141" r:id="rId65"/>
    <p:sldId id="4142" r:id="rId66"/>
    <p:sldId id="4143" r:id="rId67"/>
    <p:sldId id="4144" r:id="rId68"/>
    <p:sldId id="4145" r:id="rId69"/>
    <p:sldId id="4146" r:id="rId70"/>
    <p:sldId id="4147" r:id="rId71"/>
    <p:sldId id="4148" r:id="rId72"/>
    <p:sldId id="4149" r:id="rId73"/>
    <p:sldId id="4151" r:id="rId74"/>
    <p:sldId id="4152" r:id="rId75"/>
    <p:sldId id="4153" r:id="rId76"/>
    <p:sldId id="4154" r:id="rId77"/>
    <p:sldId id="4150" r:id="rId78"/>
    <p:sldId id="4155" r:id="rId79"/>
    <p:sldId id="4156" r:id="rId80"/>
    <p:sldId id="3887" r:id="rId81"/>
    <p:sldId id="3888" r:id="rId82"/>
    <p:sldId id="4015" r:id="rId83"/>
    <p:sldId id="3890" r:id="rId84"/>
    <p:sldId id="4130" r:id="rId85"/>
    <p:sldId id="3828" r:id="rId86"/>
    <p:sldId id="4157" r:id="rId87"/>
    <p:sldId id="4168" r:id="rId88"/>
    <p:sldId id="4158" r:id="rId89"/>
    <p:sldId id="4159" r:id="rId90"/>
    <p:sldId id="4160" r:id="rId91"/>
    <p:sldId id="4161" r:id="rId92"/>
    <p:sldId id="4169" r:id="rId93"/>
    <p:sldId id="4162" r:id="rId94"/>
    <p:sldId id="4163" r:id="rId95"/>
    <p:sldId id="4164" r:id="rId96"/>
    <p:sldId id="4165" r:id="rId97"/>
    <p:sldId id="4166" r:id="rId98"/>
    <p:sldId id="4170" r:id="rId99"/>
    <p:sldId id="4167" r:id="rId100"/>
    <p:sldId id="4171" r:id="rId101"/>
    <p:sldId id="4172" r:id="rId102"/>
    <p:sldId id="4173" r:id="rId103"/>
    <p:sldId id="4174" r:id="rId104"/>
    <p:sldId id="4175" r:id="rId105"/>
    <p:sldId id="4176" r:id="rId106"/>
    <p:sldId id="4177" r:id="rId107"/>
    <p:sldId id="3889" r:id="rId108"/>
    <p:sldId id="3891" r:id="rId109"/>
    <p:sldId id="3941" r:id="rId110"/>
    <p:sldId id="4016" r:id="rId111"/>
    <p:sldId id="4105" r:id="rId1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5A7"/>
    <a:srgbClr val="FF3300"/>
    <a:srgbClr val="00FF00"/>
    <a:srgbClr val="FFFF66"/>
    <a:srgbClr val="D7F8F9"/>
    <a:srgbClr val="A4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7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62050-F67A-43C5-89DF-FB8087BC1D8A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BB10E-8ABF-48CE-B0EA-D5B7B61EE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32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56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25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57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70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0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69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54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50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32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5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03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E869C-6FE2-46C8-8F15-2ACA074BE1A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5"/>
            <a:ext cx="12191999" cy="6861645"/>
          </a:xfrm>
        </p:spPr>
      </p:pic>
    </p:spTree>
    <p:extLst>
      <p:ext uri="{BB962C8B-B14F-4D97-AF65-F5344CB8AC3E}">
        <p14:creationId xmlns:p14="http://schemas.microsoft.com/office/powerpoint/2010/main" val="22211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1014412"/>
            <a:ext cx="3076575" cy="48291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8601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ㅂ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V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6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바브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4181423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459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날 두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사람이 나타났습니다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둘 다 자신이 왕의 아들이라고 주장했습니다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첫 번째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사람은 화려한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옷을 입었습니다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황금 마차를 탔고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많은 수행원을 거느렸습니다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사람들은 그를 보며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저 사람이 틀림없이 왕자다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그는 사람들에게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왕은 너희가 행복하기를 원한다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너희가 원하는 대로 살아라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너희 마음이 곧 진리다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백성들은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기뻐했습니다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9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1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두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번째 사람은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평범한 옷을 입고 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그는 백성들을 모아 놓고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왕을 기억하라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왕의 법을 기억하라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왕께 돌아오라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사람들은 불편했습니다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그의 말은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자신들의 삶을 바꾸라고 요구했기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많은 사람들이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첫 번째 사람을 따랐습니다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51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684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몇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년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후 나라에는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혼란이 가득했습니다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사람마다 자기 생각이 진리라고 주장했고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강한 자가 약한 자를 삼켰고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거짓이 진실인 척했습니다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그때 노인 하나가 왕의 오래된 편지를 발견했습니다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편지에는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왕자를 알아보는 방법이 적혀 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사람들은 놀랐습니다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거기에는 왕자의 외모도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왕자의 옷도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왕자의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능력도 적혀 있지 않았습니다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오직 한 문장만 적혀 있었습니다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 아들은 언제나 사람들을 나에게로 인도할 것이다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6146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4061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그제야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사람들은 깨달았습니다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첫 번째 사람은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사람들을 자기 자신에게로 모았습니다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두 번째 사람은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사람들을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왕께로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돌려보냈습니다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사람들은 알게 되었습니다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누가 진짜 왕자인지를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85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83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12)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교훈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 메시아는 사람들에게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자신을 따르라고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참 메시아는 사람들에게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하나님께 돌아오라고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메시아는 사람의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욕망을 중심에 둡니다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참 메시아는 하나님의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뜻을 중심에 둡니다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 메시아는 사람을 높인다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참 메시아는 사람을 하나님 앞에 무릎 꿇게 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3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770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13)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결론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참 메시아는 자신을 드러내기 위해 오지 않습니다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참 메시아는 아버지를 드러내기 위해 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마지막 때의 분별은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기적의 크기로 하는 것이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그의 말이 사람들을 어디로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인도하는가로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해야 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말이 하나님께 무릎 꿇게 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눈을 하나님께 향하게 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입으로 진리를 선포하게 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이것이 참과 거짓을 분별하는 가장 깊은 기준이 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6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51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14)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네 글자의 흐름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→ 아인 →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→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붙드심 → 시선 → 말 → 의</a:t>
            </a:r>
          </a:p>
          <a:p>
            <a:pPr lvl="0"/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하나님께 붙들린 사람은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세상을 보는 눈이 달라지고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눈이 달라지면 말이 달라지며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말이 달라지면 의로운 삶을 살게 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무엇을 보느냐가 무엇을 말하게 만들고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무엇을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말하느냐가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어떤 사람이 되는지를 결정합니다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4063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52475"/>
            <a:ext cx="9525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13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6" y="0"/>
            <a:ext cx="5145268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67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8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820529" y="372981"/>
            <a:ext cx="3068054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ㅈ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Z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97459" y="599142"/>
            <a:ext cx="3150973" cy="108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7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자인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939113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6069" r="2748" b="3483"/>
          <a:stretch/>
        </p:blipFill>
        <p:spPr>
          <a:xfrm>
            <a:off x="163772" y="0"/>
            <a:ext cx="11259497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789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3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10" y="0"/>
            <a:ext cx="6050979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470233" y="613613"/>
            <a:ext cx="3068054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ㅎ</a:t>
            </a:r>
            <a:r>
              <a:rPr lang="ko-KR" altLang="en-US" sz="9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9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H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6249" y="613613"/>
            <a:ext cx="2669060" cy="108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헤트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9529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80" y="520031"/>
            <a:ext cx="4872788" cy="561907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470233" y="613613"/>
            <a:ext cx="3068054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ㅌ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T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6249" y="613613"/>
            <a:ext cx="2669060" cy="108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9</a:t>
            </a:r>
            <a:r>
              <a:rPr lang="en-US" altLang="ko-KR" sz="4800" b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테트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5879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10" y="0"/>
            <a:ext cx="6050979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요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Y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450" y="551829"/>
            <a:ext cx="2669060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10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요드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2669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30577"/>
            <a:ext cx="5101390" cy="603742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ㅋ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Kh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1450" y="551829"/>
            <a:ext cx="2669060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</a:t>
            </a:r>
            <a:r>
              <a:rPr lang="en-US" altLang="ko-KR" sz="4800" b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카프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2896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30577"/>
            <a:ext cx="5101390" cy="6037424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600701" y="2935706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ㅋ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K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1450" y="551829"/>
            <a:ext cx="2669060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카프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8877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10" y="0"/>
            <a:ext cx="605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10" y="0"/>
            <a:ext cx="3946358" cy="624554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ㄹ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L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30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라메드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1399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97" y="884420"/>
            <a:ext cx="5924843" cy="503669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ㅁ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M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멤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6257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601413"/>
            <a:ext cx="4401892" cy="50760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O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4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묵음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5898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알레프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9122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80" y="0"/>
            <a:ext cx="467804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74971" y="47021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ㄴ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N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50 </a:t>
            </a:r>
            <a:r>
              <a:rPr lang="ko-KR" altLang="en-US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눈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62937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4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7" y="661987"/>
            <a:ext cx="4124325" cy="55340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6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싸메크</a:t>
            </a:r>
            <a:endParaRPr lang="ko-KR" altLang="en-US" sz="4800" dirty="0"/>
          </a:p>
        </p:txBody>
      </p:sp>
      <p:sp>
        <p:nvSpPr>
          <p:cNvPr id="4" name="직사각형 3"/>
          <p:cNvSpPr/>
          <p:nvPr/>
        </p:nvSpPr>
        <p:spPr>
          <a:xfrm>
            <a:off x="8174971" y="47021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ㅆ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S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7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80" y="-1074198"/>
            <a:ext cx="8767438" cy="87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3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1" y="-25400"/>
            <a:ext cx="5232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87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60. </a:t>
            </a:r>
            <a:r>
              <a:rPr lang="ko-KR" altLang="en-US" sz="2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싸메크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he-IL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ס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숫자값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60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ㅆ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S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형상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원형으로 둘러싸고 있는 모습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방패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지지대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기둥 형상으로 이해합니다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붙들다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지탱하다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의지하다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סמך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붙들다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에서 나옵니다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2)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 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시편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145:14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여호와께서는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넘어지는 자를 붙드시며</a:t>
            </a:r>
          </a:p>
          <a:p>
            <a:pPr lvl="0"/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우리가 강해서 붙어있는 것이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붙들어 주셔서 서 있는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베드로가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 위를 걷다가 빠질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때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예슈아께서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손을 내미셨습니다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구원은 내가 붙드는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힘보다 하나님이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붙드시는 은혜입니다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5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4466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싸멕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(ס)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의 균형 잡힌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이해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 관점은 기독교에서 흔히 나타나는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나는 아무것도 할 수 없고 하나님이 다 하신다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라는 수동성하고는 조금 다릅니다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이스라엘은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(ס)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읽을 때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가만히 있으라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보다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하나님께 붙들린 상태로 책임 있게 걸어가라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로 이해합니다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01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@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잘못된 이해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붙드신다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그러니 나는 아무것도 안 해도 된다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수동적 신앙</a:t>
            </a:r>
          </a:p>
          <a:p>
            <a:pPr lvl="0"/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@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 이해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붙드신다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그러므로 두려워하지 말고 걸어가라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능동적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순종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0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아브라함의 예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아브라함을 붙드셨습니다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그런데 아브라함은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갈대아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우르를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떠나야 했고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가나안으로 걸어가야 했고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이삭을 바쳐야 했고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우물을 파야 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붙드셨지만 아브라함은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움직였습니다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출애굽의 예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홍해 앞에서 하나님은 길을 여셨습니다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백성들이 물속으로 들어가지 않았다면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홍해는 건너지 못했을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길을 여시지만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사람은 발을 내딛어야 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50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75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싸멕의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진짜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나 대신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살아주신다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오히려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나를 붙드시니 나는 무너지지 않고 계속 걸어간다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시편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37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편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의인의 걸음은 여호와께서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정하시나니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곧이어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그는 넘어지나 아주 엎드러지지 아니함은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여호와께서 그의 손으로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붙드심이라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중요한 것은 하나님이 붙드시는 대상은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걷고 있는 사람입니다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누워 있는 사람이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2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109183"/>
            <a:ext cx="4812040" cy="589583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ㅂ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0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V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베트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8058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41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예슈아의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가르침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예슈아께서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베드로에게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 위를 걸어오라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베드로는 배 안에서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주님이 붙드시니까 저는 가만히 있겠습니다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하지 않았습니다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배 밖으로 발을 내디뎠습니다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믿음은 수동적 의존이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능동적 순종입니다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7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785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6)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하늘은 스스로 돕는 자를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도우신다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유대적으로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이런 개념이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일을 통해 일하신다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농부는 기도도 하고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씨도 뿌립니다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장인은 하나님을 의지하고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손도 움직입니다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부모는 하나님께 맡기고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자녀도 가르칩니다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46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7)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정리하면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(ס)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붙드심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우리를 붙드신다는 것은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우리를 무력하게 만들기 위함이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오히려 담대하게 행동하게 하기 위함입니다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신앙은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아무것도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하지 않는 의존성이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하나님께 붙들려 끝까지 걸어가는 충성입니다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하나님이 대신 걸어주신다는 뜻이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붙드시기에 내가 끝까지 걸어갈 수 있다는 뜻입니다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출애굽 → 순종 → 언약 → 책임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이라는 히브리적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가치관과도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잘 연결됩니다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3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비유 이야기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아버지의 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마을에 어린 아들이 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아이는 걷는 것을 무서워했습니다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넘어질까 두려웠고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실수할까 두려웠고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다칠까 두려웠습니다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늘 아버지 뒤에 숨었습니다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날 아버지는 아이를 들판으로 데리고 갔습니다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이제 저 언덕까지 걸어가 보아라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27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710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아이는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놀랐습니다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아버지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저는 못해요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넘어질 거예요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아버지는 미소를 지으며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넘어질 수도 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아이는 더 놀랐습니다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그런데 왜 가라고 하세요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아버지는 아이의 손을 잡고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내가 네 대신 걸어줄 수는 없기 때문이다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84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650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아이는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조심스럽게 한 걸음을 내딛었습니다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또 한 걸음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그러다 돌부리에 걸려 넘어졌습니다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아이는 울면서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봐요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제가 못한다고 했잖아요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그때 아버지가 아이를 일으켜 세우며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너는 걸었다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넘어졌다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이제 일어나는 법도 배우고 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2636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095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아이는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다시 걸었습니다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몇 번이나 넘어졌지만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아버지는 매번 손을 내밀었습니다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마침내 언덕 끝에 도착한 아이가 물었습니다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아버지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 처음부터 저를 안고 가지 않으셨어요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아버지는 웃으며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내가 너를 사랑하기 때문이다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사랑은 대신 살아주는 것이 아니다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네가 걸을 수 있도록 붙들어 주는 것이다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1379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9)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교훈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독수리 어미와 같으십니다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독수리 어미는 새끼를 둥지 밖으로 밀어냅니다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떨어져 죽게 내버려 두지는 않습니다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날개 아래에서 받쳐 줍니다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새끼는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날개짓을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배우고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하늘을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배우고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마침내 스스로 날게 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내 인생을 대신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살아주신다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뜻이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싸멕은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나를 붙드시기에 나는 도전할 수 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뜻입니다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넘어지지 않는 사람이 믿음이 있는 것이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넘어져도 다시 일어나는 사람이 믿음이 있는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1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10)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싸멕의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은혜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우리를 꼭두각시처럼 움직이시는 분이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우리를 붙들어 주시면서 스스로 걸을 수 있게 하시는 아버지이십니다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어릴 때는 모든 것을 대신해 주는 보호 아래 있었지만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순간부터 스스로 책임지고 선택하기 시작합니다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사실 하나님도 우리를 영적인 어린아이로만 머물게 하지 않으십니다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출애굽도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시켜주시지만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광야도 걷게 하시고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가나안도 싸워서 얻도록 하십니다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과정 전체가 바로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싸멕의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은혜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내 대신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살아주시는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분이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내가 살아갈 수 있도록 붙들어 주시는 분이다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76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6069" r="2748" b="3483"/>
          <a:stretch/>
        </p:blipFill>
        <p:spPr>
          <a:xfrm>
            <a:off x="163772" y="0"/>
            <a:ext cx="11259497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109183"/>
            <a:ext cx="4812040" cy="5895833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5782494" y="2911642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ㅂ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B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베트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377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10" y="0"/>
            <a:ext cx="6050979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74971" y="47021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ㅇ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A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70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23308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67" y="0"/>
            <a:ext cx="509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70.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아인 </a:t>
            </a:r>
            <a:r>
              <a:rPr lang="he-IL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ע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숫자값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70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ㅇ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I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형상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근원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시선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관점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영적 눈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민수기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15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장 정탐꾼 사건</a:t>
            </a:r>
          </a:p>
          <a:p>
            <a:pPr lvl="0"/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같은 가나안을 보고도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여호수아와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갈렙은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가능성을 보았고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 정탐꾼은 거인을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문제는 현실이 아니라 시선 즉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눈의 시험입니다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많은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아인을 단순히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이라고 배우지만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 관점에서 눈은 단순한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시각기관이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눈은 마음이 보는 방향입니다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.'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1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히브리적으로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(ע)"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은 눈이면서 동시에 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泉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의미하기도 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 사람이 보는 것은 결국 그 사람 안에서 흘러나오는 것이기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marL="514350" lvl="0" indent="-514350">
              <a:buAutoNum type="arabicParenR"/>
            </a:pP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(ע) :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관점의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문자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 관점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현대인은 보는 것 → 생각하는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것이라고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생각합니다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히브리인들은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 → 생각 → 시선 →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행동으로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이해합니다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눈은 단순히 현실을 보는 기관이 아니라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내면이 드러나는 창문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9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왜 정탐꾼들은 같은 땅을 보고도 다른 결론을 내렸는가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 명의 정탐꾼과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여호수아와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갈렙은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같은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가나안을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거인도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같았고 성벽도 같았고 전쟁도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같았습니다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결과는 달랐습니다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왜일까요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현실이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달랐기 때문이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관점이 달랐기 때문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 명은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우리가 보기에도 메뚜기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같고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민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13:33)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흥미롭게도 그들은 거인이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뭐라고 말했는지는 모릅니다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자기 눈으로 자기 자신을 이미 패배자로 본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반면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갈렙은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올라가서 취하자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고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27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성경 전체는 사실 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관점의 전쟁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이다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하와는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선악과를 보기 전에는 범죄하지 않았습니다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보암직도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하고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 시작됩니다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눈이 먼저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바뀌고 행동이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뒤따릅니다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0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이스라엘은 금송아지를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보이지 않는 하나님보다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보이는 금송아지가 더 현실적으로 보였습니다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우상이 탄생합니다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0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사울은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다윗을 반역자로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하나님은 다윗을 왕으로 보셨습니다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0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종교 지도자들은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예슈아를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이단으로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하나님은 그를 메시아로 보내셨습니다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성경은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끊임없이 묻습니다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너는 무엇을 보고 있느냐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15816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예슈아께서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말씀하신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눈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눈은 몸의 등불이다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6:22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흥미롭게도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말씀은 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재물과 두 주인을 섬기는 이야기 가운데 나옵니다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즉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예슈아께서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말씀하신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눈은 시력이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충성의 방향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하나님도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사랑하고 세상도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사랑하고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진리도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사랑하고 인정도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사랑하고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이렇게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되면 눈이 흐려집니다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/>
            </a:r>
            <a:b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한 사람이 두 주인을 섬길 수 없다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 뒤에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눈의 비유가 나오는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07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84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마지막 때의 미혹도 아인의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문제다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마지막 때의 가장 큰 전쟁은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무력의 전쟁이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 관점의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전쟁입니다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미혹되지 않도록 주의하라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를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반복하셨습니다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 가짜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메시아는 눈을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속이기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계시록에서도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짐승의 표보다 먼저 등장하는 것은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 선지자의 표적입니다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사람들이 잘못 보기 시작하면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잘못 따라가기 시작합니다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4226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6)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바울이 말한 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마음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 사상에서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לב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레브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은 감정이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생각과 의지와 판단의 중심입니다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마음으로 믿어 의에 이른다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것은 단순한 감정적 동의가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세상을 바라보는 기준 자체가 바뀌는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7)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아인의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완성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아인의 질문은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무엇을 보고 있는가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더 깊은 질문은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무엇으로 보고 있는가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두려움으로 보는가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욕심으로 보는가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사람의 인정으로 보는가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말씀으로 보는가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결국 사람이 보는 것은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사람의 신앙을 드러냅니다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8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127288"/>
            <a:ext cx="3916907" cy="589787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ㄱ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GH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기멜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83294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4616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묵상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눈은 현실을 보는 기관이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향하는 방향을 드러내는 창입니다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구원은 무엇을 보느냐의 문제가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누구의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눈으로 세상을 보느냐의 문제입니다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아인은 단순한 알파벳이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생명과 죽음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진리와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미혹을 가르는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관점의 문자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 할 수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3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34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9)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비유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이야기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왕의 푸른 안경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옛날 어느 나라에 지혜로운 왕이 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왕은 백성들을 사랑했고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그들이 진실을 보며 살기를 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날 왕은 전국에 선언했습니다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광장 중앙에 있는 나무를 잘 보아라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나무는 생명의 나무다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열매를 먹으면 건강하고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그늘 아래 있으면 쉼을 얻을 것이다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백성들은 그 나무를 사랑했습니다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45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60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그런데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날 한 상인이 마을에 들어왔습니다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그는 사람들에게 푸른 안경을 나누어 주었습니다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안경을 쓰면 세상을 더 선명하게 볼 수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사람들은 기뻐하며 안경을 썼습니다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그런데 이상한 일이 일어났습니다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안경을 쓰고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보니 생명의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나무가 시들어 보였습니다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열매도 썩어 보였습니다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잎도 병든 것처럼 보였습니다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사람들은 수군거리기 시작했습니다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왕이 우리를 속였구나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나무는 위험하다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베어 버려야 한다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620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마을 한편에 있던 노인은 안경을 쓰지 않았습니다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그는 여전히 나무가 푸르고 아름다운 것을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사람들에게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문제가 나무에 있는 것이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 너희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눈에 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사람들은 화를 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저 노인은 위험한 사람이다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저 사람 때문에 우리가 속고 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저 사람을 마을에서 쫓아내자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결국 사람들은 나무를 베어 버렸습니다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2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433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몇 년이 지나자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마을에는 쉼도 없어졌고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열매도 없어졌고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병든 사람들이 늘어났습니다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그제야 사람들은 알게 되었습니다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나무가 문제였던 것이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자신들이 쓰고 있던 안경이 문제였다는 것을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6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429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10)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교훈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악은 언제나 먼저 눈을 바꿉니다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어둠은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칼을 들지 않습니다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관점을 바꿉니다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하와도 열매를 먹기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전에 먼저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다르게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이스라엘도 금송아지를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만들기 전에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하나님을 다르게 보기 시작했습니다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정탐꾼들도 가나안에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들어가기 전에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자기 자신을 메뚜기로 보기 시작했습니다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예루살렘도 메시아를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죽이기 전에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메시아를 이단으로 보기 시작했습니다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7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115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11)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아인의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교훈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세상은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종종 선을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악이라 부르고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악을 선이라 부릅니다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관점이 이미 왜곡되어 있기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하나님의 백성은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사람들의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박수보다 말씀을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기준으로 삼아야 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모든 사람이 틀렸다고 말해도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옳다고 하시면 옳은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모든 사람이 옳다고 말해도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틀렸다고 하시면 틀린 것입니다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3"/>
            <a:ext cx="10628174" cy="5155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이스라엘은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지키는 가장 중요한 방법으로</a:t>
            </a:r>
          </a:p>
          <a:p>
            <a:pPr lvl="0"/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토라를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가까이하고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지혜로운 사람들과 교제하며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말씀으로 생각을 점검하는 것을 가르칩니다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어둠은 먼저 현실을 바꾸지 않습니다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보는 눈을 바꿉니다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세상의 안경이 아니라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말씀으로 세상을 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59567" y="1723869"/>
            <a:ext cx="5456420" cy="1364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9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6069" r="2748" b="3483"/>
          <a:stretch/>
        </p:blipFill>
        <p:spPr>
          <a:xfrm>
            <a:off x="163772" y="0"/>
            <a:ext cx="11259497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27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174971" y="47021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ㅍ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F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endParaRPr lang="ko-KR" altLang="en-US" sz="4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73" y="284814"/>
            <a:ext cx="5578701" cy="63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127288"/>
            <a:ext cx="3916907" cy="589787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ㄱ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G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5385452" y="2829576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기멜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021823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174971" y="47021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ㅍ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P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endParaRPr lang="ko-KR" altLang="en-US" sz="4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73" y="284814"/>
            <a:ext cx="5578701" cy="6325848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6665002" y="3201090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331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834539" y="551829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ㅍ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F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6637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endParaRPr lang="ko-KR" altLang="en-US" sz="4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23" y="0"/>
            <a:ext cx="6235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71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9" y="0"/>
            <a:ext cx="5323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0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25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3. </a:t>
            </a:r>
            <a:r>
              <a:rPr lang="ko-KR" altLang="en-US" sz="2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he-IL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פ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숫자값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80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ㅍ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P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형상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말하는 입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선포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표현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 묵상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말씀으로 창조하셨습니다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말은 단순 소리가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세상을 만드는 힘입니다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많은 사람들이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(פ)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를 배우면서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정도로만 이해합니다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하지만 히브리 사상에서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단순한 발음기관이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생명이 밖으로 흘러나오는 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)"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3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130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(פ) :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생명이 밖으로 드러나는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문자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아인과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순서가 중요합니다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 알파벳은 우연히 배열된 것이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(ע):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-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관점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마음의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방향 뒤에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(פ):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선포가 나옵니다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히브리인들은 이유를 압니다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사람이 말하는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것은 사람이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보는 것에서 나옵니다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눈이 왜곡되면 말도 왜곡됩니다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 정탐꾼은 먼저 잘못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우리는 메뚜기다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말했습니다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말은 공동체 전체를 광야로 끌고 갔습니다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95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창조는 말로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시작된다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창세기를 보십시오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손으로 창조하지 않으셨습니다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말씀하셨습니다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빛이 있으라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빛이 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 사상에서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말은 단순 정보 전달이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말은 현실을 형성합니다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하나님은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창조를 말씀으로 시작하셨습니다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29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115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인간은 왜 말을 받았는가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이스라엘은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인간을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말하는 존재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로 정의합니다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아람어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탈굼은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창세기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2:7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생령을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말하는 영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으로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번역하기도 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 하나님의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주요 형상 중 하나가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말이기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동물도 소리를 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하지만 진리를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가르치고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약속을 세우고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언약을 만들고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세상을 변화시키는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것은 사람의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0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035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혀가 가장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위험하다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야고보가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혀는 작은 불이다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 작은 혀가 무서울까요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칼보다 강하기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칼은 한 사람을 죽일 수 있습니다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말은 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세대를 죽일 수도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반대로 말은 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민족을 살릴 수도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63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440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금송아지도 결국 말에서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시작되었다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금송아지가 만들어지기 전에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백성들은 말하기 시작했습니다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우리를 인도할 신을 만들라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우상은 먼저 생각에서 시작되고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말로 선포되고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행동으로 만들어집니다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마음속 세계가 밖으로 태어나는 출구입니다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67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429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6)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예슈아의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가르침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예슈아께서는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입에서 나오는 것은 마음에서 나온다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말씀하셨습니다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흥미로운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것은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예슈아께서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말을 고치라고 하지 않으셨다는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마음을 말씀하셨습니다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출구이고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마음은 근원이기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악한 말이 계속 나온다면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입의 문제가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 샘의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문제입니다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단순히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좋은 말 하세요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너는 무엇을 창조하고 있는가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?“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질문입니다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48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87" y="327546"/>
            <a:ext cx="5225343" cy="545861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ㄷ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DH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달렛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81972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623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7)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마지막 때의 싸움도 결국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싸움이다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 선지자는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칼로 세상을 움직이지 않습니다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말로 움직입니다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하나님도 말씀하십니다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어둠도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에덴에서도 전쟁은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칼이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말로 시작되었습니다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마지막 때의 분별은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무엇을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듣느냐보다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누구의 말을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따르느냐의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문제입니다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05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1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핵심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아인이 생명의 샘이라면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생명이 세상으로 흘러나가는 강입니다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말씀으로 세상을 창조하셨고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말로 자신의 세상을 만듭니다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히브리적으로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단순한 입이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창조주의 형상을 가장 강력하게 드러내는 문자입니다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사람은 손보다 먼저 말로 세상을 세웁니다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의인의 말은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생명나무가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되고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악인의 말은 공동체를 무너뜨리는 불이 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이런 의미에서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단순한 언어의 문자가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창조와 생명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책임의 문자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 볼 수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41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770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9)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비유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이야기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두 정원사의 씨앗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왕에게 아름다운 정원이 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왕은 두 명의 정원사에게 똑같은 땅을 맡겼습니다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똑같은 햇빛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똑같은 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똑같은 씨앗을 주었습니다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정원을 잘 가꾸어라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61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0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첫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번째 정원사는 매일 밭을 둘러보며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안 될 거야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땅은 너무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척박해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아무리 해도 소용없어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저 나무는 곧 죽을 거야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그는 매일 그렇게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두 번째 정원사는 같은 땅을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역시 잡초를 보았고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마른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흙도 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매일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땅은 살아날 수 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조금 더 물을 주자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나무는 다시 꽃을 피울 것이다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왕께서 맡기셨으니 열매를 맺게 될 것이다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9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26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몇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해가 지났습니다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첫 번째 정원은 황폐해졌습니다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그는 아무것도 심지 않았고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잡초를 뽑지 않았고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물을 주지도 않았습니다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 이미 마음속에서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정원이 죽었다고 믿었기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반면 두 번째 정원은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꽃이 피고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과일이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열리고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새들이 날아드는 정원이 되었습니다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0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9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와서 물었습니다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 같은 땅인데 이렇게 다르냐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첫 번째 정원사는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땅이 나빴습니다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왕은 고개를 저었습니다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정원은 네 말대로 된 것이다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사람은 자기가 말한 세상 속에 살게 된다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하나님께서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빛이 있으라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말씀하셨을 때 빛이 생겨났습니다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27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84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정탐꾼은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우리는 메뚜기다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.“</a:t>
            </a:r>
          </a:p>
          <a:p>
            <a:pPr lvl="0"/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그들은 광야에서 죽었습니다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갈렙은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올라가서 취하자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그는 그 땅에 들어갔습니다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말이 마술이어서가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말은 그 사람의 믿음을 드러내고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믿음은 행동을 만들고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행동은 결국 현실을 만들어 내기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6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190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10)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비밀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제자가 랍비에게 물었습니다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선생님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 하나님은 입을 하나만 주셨습니까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랍비가 대답했습니다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입은 하나지만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입으로 생명을 낳을 수도 있고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죽음을 낳을 수도 있기 때문이다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덧붙였습니다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세상을 말씀으로 창조하셨다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사람은 자기 인생을 말로 창조한다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639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11)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교훈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단순히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말조심하라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문자가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너는 오늘 무엇을 창조하고 있는가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라는 질문입니다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두려움을 창조하는가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원망을 창조하는가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분열을 창조하는가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아니면 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소망을 창조하는가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생명을 창조하는가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화평을 창조하는가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60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3"/>
            <a:ext cx="10628174" cy="5020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이스라엘은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사람의 입은 마음의 창고가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세상을 만드는 공방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工房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마음이 생명으로 가득하면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입에서는 생명이 흘러나오고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마음이 어둠으로 가득하면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입에서는 어둠이 흘러나옵니다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싸움은 결국 혀의 싸움이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무엇으로 마음을 채울 것인가의 싸움입니다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8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87" y="327546"/>
            <a:ext cx="5225343" cy="545861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ㄷ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D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5301231" y="3308684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달렛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89007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51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774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6069" r="2748" b="3483"/>
          <a:stretch/>
        </p:blipFill>
        <p:spPr>
          <a:xfrm>
            <a:off x="163772" y="0"/>
            <a:ext cx="11259497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1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90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endParaRPr lang="ko-KR" altLang="en-US" sz="4800" dirty="0"/>
          </a:p>
        </p:txBody>
      </p:sp>
      <p:sp>
        <p:nvSpPr>
          <p:cNvPr id="4" name="직사각형 3"/>
          <p:cNvSpPr/>
          <p:nvPr/>
        </p:nvSpPr>
        <p:spPr>
          <a:xfrm>
            <a:off x="8577969" y="551829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ㅊ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TS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57" y="0"/>
            <a:ext cx="4888773" cy="58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70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56" y="470210"/>
            <a:ext cx="5580961" cy="613845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90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endParaRPr lang="ko-KR" altLang="en-US" sz="4800" dirty="0"/>
          </a:p>
        </p:txBody>
      </p:sp>
      <p:sp>
        <p:nvSpPr>
          <p:cNvPr id="4" name="직사각형 3"/>
          <p:cNvSpPr/>
          <p:nvPr/>
        </p:nvSpPr>
        <p:spPr>
          <a:xfrm>
            <a:off x="8577969" y="551829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ㅊ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TS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901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9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r>
              <a:rPr lang="ko-KR" altLang="en-US" sz="2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he-IL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צ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숫자값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90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ㅊ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TS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형상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무릎 꿇은 사람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의로운 사람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겸손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",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순종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차딕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צדיק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</a:t>
            </a:r>
          </a:p>
          <a:p>
            <a:pPr lvl="0"/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많은 사람이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를 들으면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완벽함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떠올립니다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의로움을 말하면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곧바로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행위구원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아니냐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자기 의 아니냐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라는 반응이 나옵니다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그런데 히브리어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(צ)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와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차딕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צדיק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 개념은 전혀 다릅니다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0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AutoNum type="arabicParenR"/>
            </a:pPr>
            <a:r>
              <a:rPr lang="ko-KR" altLang="en-US" sz="2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(צ)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는 완벽함이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아니다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고대 히브리 문자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차데는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무릎 꿇은 사람의 형상으로 이해됩니다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즉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시작은 높아짐이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낮아짐입니다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이스라엘은 의인을 설명할 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한 번도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실수하지 않는 사람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이라고 말하지 않습니다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오히려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 앞에 자신을 굽히는 사람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이라고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잠언은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일곱 번 넘어질지라도 다시 일어난다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흥미로운 것은 성경이 의인을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넘어지지 않는 사람이라고 하지 않는다는 것입니다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5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3297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넘어집니다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실수합니다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때로는 다윗처럼 큰 죄도 짓습니다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그런데도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의인이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될 수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 다시 하나님께 돌아오기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2029" y="0"/>
            <a:ext cx="10628174" cy="5891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의는 자기 완성이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아니다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헬라 철학은 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의를 도덕적 완성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윤리적 우월함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으로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이해하는 경향이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히브리 사상은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의를 관계의 회복으로 이해합니다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의인은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완벽한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방향이 맞는 사람입니다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길을 걷다가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넘어져도 다시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길로 돌아오는 사람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차딕입니다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91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639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왜 아인과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페가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앞에 오는가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(ע):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무엇을 보는가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(פ):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무엇을 말하는가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(צ):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어떤 사람이 되는가 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결국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행동으로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갑자기 만들어지지 않습니다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하나님의 시선으로 세상을 보기 시작합니다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말씀을 말하기 시작합니다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삶이 의로워집니다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의는 행동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이전에 관점의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문제입니다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63" y="108494"/>
            <a:ext cx="5345667" cy="613589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8601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ㅎ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H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헤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371787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1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의의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완성이다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예슈아께서는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한 번도 자신을 높이지 않으셨습니다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오히려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 뜻이 아니라 아버지의 뜻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이라고 말씀하셨습니다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완성입니다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죄가 없으셨기 때문에 의로운 것이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물론 죄가 없으셨습니다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히브리적으로 더 중요한 것은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그분이 완전히 아버지께 굴복하셨다는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의의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끝은 도덕적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완벽함이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아버지께 대한 완전한 순종입니다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6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81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차데의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핵심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나는 의롭다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주장하는 사람이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하나님이 옳으십니다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말하는 사람입니다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자기 의가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 자기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부인의 문자입니다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완벽한 사람이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하나님 앞에 무릎 꿇은 사람입니다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한 번도 넘어지지 않는 사람이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넘어져도 다시 일어나는 사람입니다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자기 생각을 끝까지 주장하는 사람이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하나님의 말씀 앞에 자신의 생각을 굽히는 사람입니다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1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6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성경의 흐름은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→ 아인 →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로도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묵상할 수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의로운 사람은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하나님 앞에 무릎 꿇고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결과 눈이 밝아지고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 결과 입에서 생명이 흘러나옵니다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완벽한 사람이 아니라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자신의 관점보다 하나님의 말씀 앞에 무릎 꿇는 사람입니다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단순히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착하게 살자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 아니라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 눈과 내 입과 내 삶이 하나님께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굴복되어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가는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과정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＂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 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צדקה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체다카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 핵심입니다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0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4915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6)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계시록은 왜 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용처럼 말한다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고 하는가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계시록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13:11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새끼 양 같이 두 뿔이 있고 용처럼 말하더라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성경은 그가 용처럼 생겼다고 하지 않습니다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오히려 양처럼 보입니다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문제는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겉모습은 어린 양인데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입에서 나오는 것은 용의 가치관입니다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이것이 마지막 미혹의 특징입니다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6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64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7)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예슈아도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같은 기준을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주셨다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거짓 선지자를 설명할 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기적을 말씀하지 않으셨습니다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그 열매를 말씀하셨습니다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7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장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이어서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주여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주여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하는 자마다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불법한 자들아 내게서 떠나가라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라고 말씀하십니다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놀랍게도 그들은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이름을 부릅니다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예언도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합니다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기적도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행합니다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그런데도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내가 너희를 알지 못한다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왜일까요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입으로는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예슈아를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말하지만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실제로는 다른 관점을 가지고 있기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9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920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거짓 메시아의 핵심은 다른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관점이다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어둠은 처음부터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하와에게 칼을 들이대지 않았습니다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먼저 말을 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정녕 죽지 아니하리라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거짓말의 본질은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사실을 조금 비트는 것이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관점을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사람의 관점으로 바꾸는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미혹은 항상 아인의 문제입니다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0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9)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왜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차데가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먼저인가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영적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순서는 다음과 같습니다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이것이 에덴의 흐름이고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금송아지의 흐름이고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정탐꾼의 흐름이며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계시록의 흐름입니다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endParaRPr lang="en-US" altLang="ko-KR" sz="16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(צ):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 앞에 무릎 꿇음</a:t>
            </a:r>
          </a:p>
          <a:p>
            <a:pPr lvl="0"/>
            <a:r>
              <a:rPr lang="ko-KR" altLang="en-US" sz="20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(ע):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밝아짐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0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(פ):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생명을 말함</a:t>
            </a:r>
          </a:p>
          <a:p>
            <a:pPr lvl="0"/>
            <a:endParaRPr lang="ko-KR" altLang="en-US" sz="14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교만</a:t>
            </a:r>
          </a:p>
          <a:p>
            <a:pPr lvl="0"/>
            <a:r>
              <a:rPr lang="ko-KR" altLang="en-US" sz="20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왜곡된 관점</a:t>
            </a:r>
          </a:p>
          <a:p>
            <a:pPr lvl="0"/>
            <a:r>
              <a:rPr lang="ko-KR" altLang="en-US" sz="20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거짓된 말</a:t>
            </a:r>
          </a:p>
          <a:p>
            <a:pPr lvl="0"/>
            <a:r>
              <a:rPr lang="ko-KR" altLang="en-US" sz="20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↓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미혹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8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160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10)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참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예슈아와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거짓 </a:t>
            </a:r>
            <a:r>
              <a:rPr lang="ko-KR" altLang="en-US" sz="2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예슈아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참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사람을 아버지께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무릎 꿇게 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사람의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욕망을 만족시킵니다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참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회개를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자기중심성을 정당화합니다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참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하나님의 나라를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거짓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사람의 나라를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결국 분별은 이 질문으로 귀결됩니다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그의 입에서 나오는 말은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나를 하나님의 명령에 굴복하게 만드는가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아니면 내 욕망을 정당화하게 만드는가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64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310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마지막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때 거짓 메시아는 양처럼 보일 수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그 입에서 나오는 말은 용의 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이것이 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차데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페가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단순한 세 글자가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마지막 때의 분별과 생명을 가르치는 세 개의 알파벳이라고 묵상할 수 있는 이유입니다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63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384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11)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비유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이야기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두 왕자의 초상화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옛날 어느 나라에 위대한 왕이 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왕은 백성들을 사랑했고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공의롭게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나라를 다스렸습니다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날 왕은 먼 나라로 떠나게 되었습니다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떠나기 전에 백성들에게 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때가 되면 내가 보낸 아들이 올 것이다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그를 통해 나를 알게 될 것이다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세월이 흘렀습니다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왕을 직접 본 사람들은 모두 죽고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젊은 세대만 남았습니다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344833</TotalTime>
  <Words>4113</Words>
  <Application>Microsoft Office PowerPoint</Application>
  <PresentationFormat>와이드스크린</PresentationFormat>
  <Paragraphs>907</Paragraphs>
  <Slides>111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111</vt:i4>
      </vt:variant>
    </vt:vector>
  </HeadingPairs>
  <TitlesOfParts>
    <vt:vector size="115" baseType="lpstr">
      <vt:lpstr>맑은 고딕</vt:lpstr>
      <vt:lpstr>메이플스토리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jxpower7@naver.com</dc:creator>
  <cp:lastModifiedBy>User</cp:lastModifiedBy>
  <cp:revision>2902</cp:revision>
  <dcterms:created xsi:type="dcterms:W3CDTF">2021-10-15T13:27:22Z</dcterms:created>
  <dcterms:modified xsi:type="dcterms:W3CDTF">2026-06-22T14:52:29Z</dcterms:modified>
</cp:coreProperties>
</file>