
<file path=[Content_Types].xml><?xml version="1.0" encoding="utf-8"?>
<Types xmlns="http://schemas.openxmlformats.org/package/2006/content-types">
  <Default Extension="png" ContentType="image/png"/>
  <Default Extension="jfif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0" r:id="rId1"/>
  </p:sldMasterIdLst>
  <p:notesMasterIdLst>
    <p:notesMasterId r:id="rId60"/>
  </p:notesMasterIdLst>
  <p:sldIdLst>
    <p:sldId id="4022" r:id="rId2"/>
    <p:sldId id="4043" r:id="rId3"/>
    <p:sldId id="4046" r:id="rId4"/>
    <p:sldId id="4097" r:id="rId5"/>
    <p:sldId id="4049" r:id="rId6"/>
    <p:sldId id="4099" r:id="rId7"/>
    <p:sldId id="3992" r:id="rId8"/>
    <p:sldId id="4098" r:id="rId9"/>
    <p:sldId id="3850" r:id="rId10"/>
    <p:sldId id="3854" r:id="rId11"/>
    <p:sldId id="4056" r:id="rId12"/>
    <p:sldId id="3860" r:id="rId13"/>
    <p:sldId id="3862" r:id="rId14"/>
    <p:sldId id="3865" r:id="rId15"/>
    <p:sldId id="3869" r:id="rId16"/>
    <p:sldId id="4100" r:id="rId17"/>
    <p:sldId id="3868" r:id="rId18"/>
    <p:sldId id="3821" r:id="rId19"/>
    <p:sldId id="4080" r:id="rId20"/>
    <p:sldId id="4081" r:id="rId21"/>
    <p:sldId id="4082" r:id="rId22"/>
    <p:sldId id="4068" r:id="rId23"/>
    <p:sldId id="4083" r:id="rId24"/>
    <p:sldId id="4084" r:id="rId25"/>
    <p:sldId id="4009" r:id="rId26"/>
    <p:sldId id="4085" r:id="rId27"/>
    <p:sldId id="3933" r:id="rId28"/>
    <p:sldId id="3822" r:id="rId29"/>
    <p:sldId id="4086" r:id="rId30"/>
    <p:sldId id="4087" r:id="rId31"/>
    <p:sldId id="3872" r:id="rId32"/>
    <p:sldId id="3873" r:id="rId33"/>
    <p:sldId id="3871" r:id="rId34"/>
    <p:sldId id="3934" r:id="rId35"/>
    <p:sldId id="4010" r:id="rId36"/>
    <p:sldId id="4090" r:id="rId37"/>
    <p:sldId id="4101" r:id="rId38"/>
    <p:sldId id="3937" r:id="rId39"/>
    <p:sldId id="3823" r:id="rId40"/>
    <p:sldId id="4088" r:id="rId41"/>
    <p:sldId id="4089" r:id="rId42"/>
    <p:sldId id="4102" r:id="rId43"/>
    <p:sldId id="4104" r:id="rId44"/>
    <p:sldId id="4103" r:id="rId45"/>
    <p:sldId id="3936" r:id="rId46"/>
    <p:sldId id="4011" r:id="rId47"/>
    <p:sldId id="4091" r:id="rId48"/>
    <p:sldId id="3878" r:id="rId49"/>
    <p:sldId id="4105" r:id="rId50"/>
    <p:sldId id="3824" r:id="rId51"/>
    <p:sldId id="4092" r:id="rId52"/>
    <p:sldId id="4107" r:id="rId53"/>
    <p:sldId id="4106" r:id="rId54"/>
    <p:sldId id="4093" r:id="rId55"/>
    <p:sldId id="3877" r:id="rId56"/>
    <p:sldId id="3938" r:id="rId57"/>
    <p:sldId id="4012" r:id="rId58"/>
    <p:sldId id="4108" r:id="rId5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05A7"/>
    <a:srgbClr val="FF3300"/>
    <a:srgbClr val="00FF00"/>
    <a:srgbClr val="FFFF66"/>
    <a:srgbClr val="D7F8F9"/>
    <a:srgbClr val="A4F3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267" autoAdjust="0"/>
    <p:restoredTop sz="94660"/>
  </p:normalViewPr>
  <p:slideViewPr>
    <p:cSldViewPr snapToGrid="0">
      <p:cViewPr varScale="1">
        <p:scale>
          <a:sx n="62" d="100"/>
          <a:sy n="62" d="100"/>
        </p:scale>
        <p:origin x="86" y="4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662050-F67A-43C5-89DF-FB8087BC1D8A}" type="datetimeFigureOut">
              <a:rPr lang="ko-KR" altLang="en-US" smtClean="0"/>
              <a:t>2026-06-13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BBB10E-8ABF-48CE-B0EA-D5B7B61EE9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9323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E869C-6FE2-46C8-8F15-2ACA074BE1A9}" type="datetimeFigureOut">
              <a:rPr lang="ko-KR" altLang="en-US" smtClean="0"/>
              <a:t>2026-06-13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152B-5795-4E8D-AC63-AC6E83FE00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6562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E869C-6FE2-46C8-8F15-2ACA074BE1A9}" type="datetimeFigureOut">
              <a:rPr lang="ko-KR" altLang="en-US" smtClean="0"/>
              <a:t>2026-06-13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152B-5795-4E8D-AC63-AC6E83FE00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8252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E869C-6FE2-46C8-8F15-2ACA074BE1A9}" type="datetimeFigureOut">
              <a:rPr lang="ko-KR" altLang="en-US" smtClean="0"/>
              <a:t>2026-06-13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152B-5795-4E8D-AC63-AC6E83FE00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2575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E869C-6FE2-46C8-8F15-2ACA074BE1A9}" type="datetimeFigureOut">
              <a:rPr lang="ko-KR" altLang="en-US" smtClean="0"/>
              <a:t>2026-06-13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152B-5795-4E8D-AC63-AC6E83FE00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2706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E869C-6FE2-46C8-8F15-2ACA074BE1A9}" type="datetimeFigureOut">
              <a:rPr lang="ko-KR" altLang="en-US" smtClean="0"/>
              <a:t>2026-06-13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152B-5795-4E8D-AC63-AC6E83FE00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1012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E869C-6FE2-46C8-8F15-2ACA074BE1A9}" type="datetimeFigureOut">
              <a:rPr lang="ko-KR" altLang="en-US" smtClean="0"/>
              <a:t>2026-06-13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152B-5795-4E8D-AC63-AC6E83FE00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5693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E869C-6FE2-46C8-8F15-2ACA074BE1A9}" type="datetimeFigureOut">
              <a:rPr lang="ko-KR" altLang="en-US" smtClean="0"/>
              <a:t>2026-06-13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152B-5795-4E8D-AC63-AC6E83FE00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3541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E869C-6FE2-46C8-8F15-2ACA074BE1A9}" type="datetimeFigureOut">
              <a:rPr lang="ko-KR" altLang="en-US" smtClean="0"/>
              <a:t>2026-06-13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152B-5795-4E8D-AC63-AC6E83FE00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6504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E869C-6FE2-46C8-8F15-2ACA074BE1A9}" type="datetimeFigureOut">
              <a:rPr lang="ko-KR" altLang="en-US" smtClean="0"/>
              <a:t>2026-06-13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152B-5795-4E8D-AC63-AC6E83FE00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6326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E869C-6FE2-46C8-8F15-2ACA074BE1A9}" type="datetimeFigureOut">
              <a:rPr lang="ko-KR" altLang="en-US" smtClean="0"/>
              <a:t>2026-06-13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152B-5795-4E8D-AC63-AC6E83FE00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0599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E869C-6FE2-46C8-8F15-2ACA074BE1A9}" type="datetimeFigureOut">
              <a:rPr lang="ko-KR" altLang="en-US" smtClean="0"/>
              <a:t>2026-06-13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152B-5795-4E8D-AC63-AC6E83FE00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4036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E869C-6FE2-46C8-8F15-2ACA074BE1A9}" type="datetimeFigureOut">
              <a:rPr lang="ko-KR" altLang="en-US" smtClean="0"/>
              <a:t>2026-06-13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6152B-5795-4E8D-AC63-AC6E83FE00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176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f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f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f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f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f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f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fi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f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fi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fi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내용 개체 틀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521" cy="6858000"/>
          </a:xfrm>
        </p:spPr>
      </p:pic>
    </p:spTree>
    <p:extLst>
      <p:ext uri="{BB962C8B-B14F-4D97-AF65-F5344CB8AC3E}">
        <p14:creationId xmlns:p14="http://schemas.microsoft.com/office/powerpoint/2010/main" val="222111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712" y="1014412"/>
            <a:ext cx="3076575" cy="4829175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8386013" y="733927"/>
            <a:ext cx="3068054" cy="1540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600" b="1" dirty="0" err="1" smtClean="0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ㅂ</a:t>
            </a:r>
            <a:r>
              <a:rPr lang="en-US" altLang="ko-KR" sz="6600" b="1" dirty="0" smtClean="0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 V</a:t>
            </a:r>
            <a:endParaRPr lang="ko-KR" altLang="en-US" sz="6600" dirty="0">
              <a:solidFill>
                <a:srgbClr val="FF000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926757" y="1186249"/>
            <a:ext cx="2557848" cy="1087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b="1" dirty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6</a:t>
            </a:r>
            <a:r>
              <a:rPr lang="en-US" altLang="ko-KR" sz="4800" b="1" dirty="0" smtClean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 </a:t>
            </a:r>
            <a:r>
              <a:rPr lang="ko-KR" altLang="en-US" sz="4800" b="1" dirty="0" err="1" smtClean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바브</a:t>
            </a:r>
            <a:endParaRPr lang="ko-KR" altLang="en-US" sz="4800" dirty="0"/>
          </a:p>
        </p:txBody>
      </p:sp>
    </p:spTree>
    <p:extLst>
      <p:ext uri="{BB962C8B-B14F-4D97-AF65-F5344CB8AC3E}">
        <p14:creationId xmlns:p14="http://schemas.microsoft.com/office/powerpoint/2010/main" val="941814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7820529" y="372981"/>
            <a:ext cx="3068054" cy="1540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600" b="1" dirty="0" err="1" smtClean="0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ㅈ</a:t>
            </a:r>
            <a:r>
              <a:rPr lang="ko-KR" altLang="en-US" sz="6600" b="1" dirty="0" smtClean="0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 </a:t>
            </a:r>
            <a:r>
              <a:rPr lang="en-US" altLang="ko-KR" sz="6600" b="1" dirty="0" smtClean="0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Z</a:t>
            </a:r>
            <a:endParaRPr lang="ko-KR" altLang="en-US" sz="6600" dirty="0">
              <a:solidFill>
                <a:srgbClr val="FF000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297459" y="599142"/>
            <a:ext cx="3150973" cy="1087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b="1" dirty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7</a:t>
            </a:r>
            <a:r>
              <a:rPr lang="en-US" altLang="ko-KR" sz="4800" b="1" dirty="0" smtClean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 </a:t>
            </a:r>
            <a:r>
              <a:rPr lang="ko-KR" altLang="en-US" sz="4800" b="1" dirty="0" smtClean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자인</a:t>
            </a:r>
            <a:endParaRPr lang="ko-KR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593911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510" y="0"/>
            <a:ext cx="6050979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8470233" y="613613"/>
            <a:ext cx="3068054" cy="1540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600" b="1" dirty="0" err="1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ㅎ</a:t>
            </a:r>
            <a:r>
              <a:rPr lang="ko-KR" altLang="en-US" sz="9600" b="1" dirty="0" smtClean="0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 </a:t>
            </a:r>
            <a:r>
              <a:rPr lang="en-US" altLang="ko-KR" sz="9600" b="1" dirty="0" smtClean="0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H</a:t>
            </a:r>
            <a:endParaRPr lang="ko-KR" altLang="en-US" sz="9600" dirty="0">
              <a:solidFill>
                <a:srgbClr val="FF000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186249" y="613613"/>
            <a:ext cx="2669060" cy="1087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b="1" dirty="0" smtClean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8 </a:t>
            </a:r>
            <a:r>
              <a:rPr lang="ko-KR" altLang="en-US" sz="4800" b="1" dirty="0" err="1" smtClean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헤트</a:t>
            </a:r>
            <a:endParaRPr lang="ko-KR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195296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380" y="520031"/>
            <a:ext cx="4872788" cy="5619071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8470233" y="613613"/>
            <a:ext cx="3068054" cy="1540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600" b="1" dirty="0" err="1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ㅌ</a:t>
            </a:r>
            <a:r>
              <a:rPr lang="ko-KR" altLang="en-US" sz="6600" b="1" dirty="0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 </a:t>
            </a:r>
            <a:r>
              <a:rPr lang="en-US" altLang="ko-KR" sz="6600" b="1" dirty="0" smtClean="0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T</a:t>
            </a:r>
            <a:endParaRPr lang="ko-KR" altLang="en-US" sz="6600" dirty="0">
              <a:solidFill>
                <a:srgbClr val="FF000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186249" y="613613"/>
            <a:ext cx="2669060" cy="1087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b="1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9</a:t>
            </a:r>
            <a:r>
              <a:rPr lang="en-US" altLang="ko-KR" sz="4800" b="1" smtClean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 </a:t>
            </a:r>
            <a:r>
              <a:rPr lang="ko-KR" altLang="en-US" sz="4800" b="1" dirty="0" err="1" smtClean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테트</a:t>
            </a:r>
            <a:endParaRPr lang="ko-KR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558793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510" y="0"/>
            <a:ext cx="6050979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8879306" y="433140"/>
            <a:ext cx="3068054" cy="1540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600" b="1" dirty="0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요</a:t>
            </a:r>
            <a:r>
              <a:rPr lang="ko-KR" altLang="en-US" sz="6600" b="1" dirty="0" smtClean="0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 </a:t>
            </a:r>
            <a:r>
              <a:rPr lang="en-US" altLang="ko-KR" sz="6600" b="1" dirty="0" smtClean="0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Y</a:t>
            </a:r>
            <a:endParaRPr lang="ko-KR" altLang="en-US" sz="6600" dirty="0">
              <a:solidFill>
                <a:srgbClr val="FF000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401450" y="551829"/>
            <a:ext cx="2669060" cy="1087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b="1" dirty="0" smtClean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10 </a:t>
            </a:r>
            <a:r>
              <a:rPr lang="ko-KR" altLang="en-US" sz="4800" b="1" dirty="0" err="1" smtClean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요드</a:t>
            </a:r>
            <a:endParaRPr lang="ko-KR" altLang="en-US" sz="4800" dirty="0"/>
          </a:p>
        </p:txBody>
      </p:sp>
    </p:spTree>
    <p:extLst>
      <p:ext uri="{BB962C8B-B14F-4D97-AF65-F5344CB8AC3E}">
        <p14:creationId xmlns:p14="http://schemas.microsoft.com/office/powerpoint/2010/main" val="8266947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464" y="30577"/>
            <a:ext cx="5101390" cy="6037424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8879306" y="433140"/>
            <a:ext cx="3068054" cy="1540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600" b="1" dirty="0" err="1" smtClean="0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ㅋ</a:t>
            </a:r>
            <a:r>
              <a:rPr lang="ko-KR" altLang="en-US" sz="6600" b="1" dirty="0" smtClean="0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 </a:t>
            </a:r>
            <a:r>
              <a:rPr lang="en-US" altLang="ko-KR" sz="6600" b="1" dirty="0" err="1" smtClean="0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Kh</a:t>
            </a:r>
            <a:endParaRPr lang="ko-KR" altLang="en-US" sz="6600" dirty="0">
              <a:solidFill>
                <a:srgbClr val="FF0000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401450" y="551829"/>
            <a:ext cx="2669060" cy="1087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b="1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2</a:t>
            </a:r>
            <a:r>
              <a:rPr lang="en-US" altLang="ko-KR" sz="4800" b="1" smtClean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0 </a:t>
            </a:r>
            <a:r>
              <a:rPr lang="ko-KR" altLang="en-US" sz="4800" b="1" dirty="0" smtClean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카프</a:t>
            </a:r>
            <a:endParaRPr lang="ko-KR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2289625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464" y="30577"/>
            <a:ext cx="5101390" cy="6037424"/>
          </a:xfrm>
          <a:prstGeom prst="rect">
            <a:avLst/>
          </a:prstGeom>
        </p:spPr>
      </p:pic>
      <p:sp>
        <p:nvSpPr>
          <p:cNvPr id="4" name="타원 3"/>
          <p:cNvSpPr/>
          <p:nvPr/>
        </p:nvSpPr>
        <p:spPr>
          <a:xfrm>
            <a:off x="5600701" y="2935706"/>
            <a:ext cx="589547" cy="49329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8879306" y="433140"/>
            <a:ext cx="3068054" cy="1540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600" b="1" dirty="0" err="1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ㅋ</a:t>
            </a:r>
            <a:r>
              <a:rPr lang="ko-KR" altLang="en-US" sz="6600" b="1" dirty="0" smtClean="0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 </a:t>
            </a:r>
            <a:r>
              <a:rPr lang="en-US" altLang="ko-KR" sz="6600" b="1" dirty="0" smtClean="0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K</a:t>
            </a:r>
            <a:endParaRPr lang="ko-KR" altLang="en-US" sz="6600" dirty="0">
              <a:solidFill>
                <a:srgbClr val="FF0000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401450" y="551829"/>
            <a:ext cx="2669060" cy="1087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b="1" dirty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2</a:t>
            </a:r>
            <a:r>
              <a:rPr lang="en-US" altLang="ko-KR" sz="4800" b="1" dirty="0" smtClean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0 </a:t>
            </a:r>
            <a:r>
              <a:rPr lang="ko-KR" altLang="en-US" sz="4800" b="1" dirty="0" smtClean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카프</a:t>
            </a:r>
            <a:endParaRPr lang="ko-KR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2887770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0"/>
            <a:ext cx="5486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6299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87078" y="15824"/>
            <a:ext cx="10628174" cy="66135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ko-KR" sz="2800" b="1" dirty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1</a:t>
            </a:r>
            <a:r>
              <a:rPr lang="en-US" altLang="ko-KR" sz="2800" b="1" dirty="0" smtClean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. </a:t>
            </a:r>
            <a:r>
              <a:rPr lang="ko-KR" altLang="en-US" sz="2800" b="1" dirty="0" smtClean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카프 </a:t>
            </a:r>
            <a:r>
              <a:rPr lang="he-IL" altLang="ko-KR" sz="2800" b="1" dirty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כ</a:t>
            </a:r>
            <a:endParaRPr lang="en-US" altLang="ko-KR" sz="2800" b="1" dirty="0">
              <a:solidFill>
                <a:srgbClr val="0105A7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 err="1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숫자값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: 20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소리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: </a:t>
            </a:r>
            <a:r>
              <a:rPr lang="ko-KR" altLang="en-US" sz="2800" b="1" dirty="0" err="1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ㅋ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 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(</a:t>
            </a:r>
            <a:r>
              <a:rPr lang="en-US" altLang="ko-KR" sz="2800" b="1" dirty="0" err="1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Kh</a:t>
            </a:r>
            <a:r>
              <a:rPr lang="en-US" altLang="ko-KR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) </a:t>
            </a:r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목에서 긁는 소리</a:t>
            </a:r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그림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: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손바닥 </a:t>
            </a:r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✋</a:t>
            </a:r>
            <a:r>
              <a:rPr lang="en-US" altLang="ko-KR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, </a:t>
            </a:r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카프는 </a:t>
            </a:r>
            <a:r>
              <a:rPr lang="en-US" altLang="ko-KR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‘</a:t>
            </a:r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손바닥이 펼쳐진 모양</a:t>
            </a:r>
            <a:r>
              <a:rPr lang="en-US" altLang="ko-KR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＇</a:t>
            </a:r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을 형상화한 문자</a:t>
            </a:r>
            <a:endParaRPr lang="ko-KR" altLang="en-US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의미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: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받음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,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순종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,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축복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,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공급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, </a:t>
            </a:r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겸손</a:t>
            </a:r>
            <a:r>
              <a:rPr lang="en-US" altLang="ko-KR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, </a:t>
            </a:r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열리다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, </a:t>
            </a:r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덮다</a:t>
            </a:r>
            <a:r>
              <a:rPr lang="en-US" altLang="ko-KR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, </a:t>
            </a:r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잡기</a:t>
            </a:r>
            <a:r>
              <a:rPr lang="en-US" altLang="ko-KR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, </a:t>
            </a:r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교훈</a:t>
            </a:r>
            <a:endParaRPr lang="ko-KR" altLang="en-US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endParaRPr lang="en-US" altLang="ko-KR" sz="2800" b="1" dirty="0" smtClean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히브리적으로 </a:t>
            </a:r>
            <a:r>
              <a:rPr lang="ko-KR" altLang="en-US" sz="2800" b="1" dirty="0" smtClean="0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열린 손</a:t>
            </a:r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은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단순히 </a:t>
            </a:r>
            <a:r>
              <a:rPr lang="ko-KR" altLang="en-US" sz="2800" b="1" dirty="0" err="1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친절함이나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 관대함 이상의 의미를 가집니다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손</a:t>
            </a:r>
            <a:r>
              <a:rPr lang="en-US" altLang="ko-KR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(</a:t>
            </a:r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손가락</a:t>
            </a:r>
            <a:r>
              <a:rPr lang="en-US" altLang="ko-KR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)</a:t>
            </a:r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을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뜻하는 히브리어는 </a:t>
            </a:r>
            <a:r>
              <a:rPr lang="en-US" altLang="ko-KR" sz="2800" b="1" dirty="0" err="1" smtClean="0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יָד</a:t>
            </a:r>
            <a:r>
              <a:rPr lang="en-US" altLang="ko-KR" sz="2800" b="1" dirty="0" smtClean="0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 </a:t>
            </a:r>
            <a:r>
              <a:rPr lang="en-US" altLang="ko-KR" sz="2800" b="1" dirty="0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(</a:t>
            </a:r>
            <a:r>
              <a:rPr lang="ko-KR" altLang="en-US" sz="2800" b="1" dirty="0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야드</a:t>
            </a:r>
            <a:r>
              <a:rPr lang="en-US" altLang="ko-KR" sz="2800" b="1" dirty="0" smtClean="0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)</a:t>
            </a:r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이고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,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손바닥을 뜻하는 </a:t>
            </a:r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단어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가</a:t>
            </a:r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 </a:t>
            </a:r>
            <a:r>
              <a:rPr lang="en-US" altLang="ko-KR" sz="2800" b="1" dirty="0" smtClean="0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כַּף </a:t>
            </a:r>
            <a:r>
              <a:rPr lang="en-US" altLang="ko-KR" sz="2800" b="1" dirty="0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(</a:t>
            </a:r>
            <a:r>
              <a:rPr lang="ko-KR" altLang="en-US" sz="2800" b="1" dirty="0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카프</a:t>
            </a:r>
            <a:r>
              <a:rPr lang="en-US" altLang="ko-KR" sz="2800" b="1" dirty="0" smtClean="0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)</a:t>
            </a:r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입니다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카프의 영적 의미는 이것입니다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“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내 손을 내려놓고 하나님의 손에 붙들리는 것”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사람은 자기 손으로 붙잡으려 하지만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, </a:t>
            </a:r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믿음은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하나님의 손에 자신을 맡기는 것입니다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2749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87078" y="15825"/>
            <a:ext cx="10628174" cy="58315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ko-KR" sz="2800" b="1" dirty="0" smtClean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1) </a:t>
            </a:r>
            <a:r>
              <a:rPr lang="ko-KR" altLang="en-US" sz="2800" b="1" dirty="0" smtClean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관련 말씀</a:t>
            </a:r>
            <a:endParaRPr lang="en-US" altLang="ko-KR" sz="2800" b="1" dirty="0" smtClean="0">
              <a:solidFill>
                <a:srgbClr val="0105A7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“보라 내가 너를 내 손바닥에 새겼고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…”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이사야 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49:16</a:t>
            </a:r>
          </a:p>
          <a:p>
            <a:pPr lvl="0"/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하나님은 자기 백성을 </a:t>
            </a:r>
            <a:r>
              <a:rPr lang="ko-KR" altLang="en-US" sz="2800" b="1" dirty="0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손바닥에 새기셨다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고 말씀하십니다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이것은 단순한 기억이 아니라 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'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언약적 기억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'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입니다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또한 시편은 이렇게 말합니다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“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주의 </a:t>
            </a:r>
            <a:r>
              <a:rPr lang="ko-KR" altLang="en-US" sz="2800" b="1" dirty="0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손을 </a:t>
            </a:r>
            <a:r>
              <a:rPr lang="ko-KR" altLang="en-US" sz="2800" b="1" dirty="0" err="1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펴사</a:t>
            </a:r>
            <a:r>
              <a:rPr lang="ko-KR" altLang="en-US" sz="2800" b="1" dirty="0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모든 생물의 소원을 만족하게 하시나이다”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시편 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145:16</a:t>
            </a:r>
          </a:p>
          <a:p>
            <a:pPr lvl="0"/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하나님의 손은 </a:t>
            </a:r>
            <a:r>
              <a:rPr lang="ko-KR" altLang="en-US" sz="2800" b="1" dirty="0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공급하시는 손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입니다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781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952" y="601413"/>
            <a:ext cx="4401892" cy="5076055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8265693" y="733927"/>
            <a:ext cx="3068054" cy="1540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600" b="1" dirty="0" smtClean="0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O</a:t>
            </a:r>
            <a:r>
              <a:rPr lang="ko-KR" altLang="en-US" sz="6600" b="1" dirty="0" smtClean="0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 </a:t>
            </a:r>
            <a:r>
              <a:rPr lang="ko-KR" altLang="en-US" sz="4800" b="1" dirty="0" smtClean="0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묵음</a:t>
            </a:r>
            <a:endParaRPr lang="ko-KR" altLang="en-US" sz="6600" dirty="0">
              <a:solidFill>
                <a:srgbClr val="FF0000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575898" y="733927"/>
            <a:ext cx="3068054" cy="1540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600" dirty="0">
              <a:solidFill>
                <a:srgbClr val="FF0000"/>
              </a:solidFill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926757" y="1186249"/>
            <a:ext cx="2557848" cy="1087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b="1" dirty="0" smtClean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1 </a:t>
            </a:r>
            <a:r>
              <a:rPr lang="ko-KR" altLang="en-US" sz="4800" b="1" dirty="0" err="1" smtClean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알레프</a:t>
            </a:r>
            <a:endParaRPr lang="ko-KR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3912221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87078" y="15825"/>
            <a:ext cx="10628174" cy="6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ko-KR" sz="2800" b="1" dirty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2) </a:t>
            </a:r>
            <a:r>
              <a:rPr lang="ko-KR" altLang="en-US" sz="2800" b="1" dirty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하나님께 받는 </a:t>
            </a:r>
            <a:r>
              <a:rPr lang="ko-KR" altLang="en-US" sz="2800" b="1" dirty="0" smtClean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손</a:t>
            </a:r>
            <a:endParaRPr lang="en-US" altLang="ko-KR" sz="2800" b="1" dirty="0" smtClean="0">
              <a:solidFill>
                <a:srgbClr val="0105A7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닫힌 주먹은 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내가 가진 것을 지키겠다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는 의미입니다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그러나 열린 손은 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  <a:r>
              <a:rPr lang="ko-KR" altLang="en-US" sz="2800" b="1" dirty="0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하나님께 받겠습니다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라는 태도입니다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히브리적 신앙은 하나님으로 </a:t>
            </a:r>
            <a:r>
              <a:rPr lang="ko-KR" altLang="en-US" sz="2800" b="1" dirty="0" err="1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부터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 </a:t>
            </a:r>
            <a:r>
              <a:rPr lang="ko-KR" altLang="en-US" sz="2800" b="1" dirty="0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자립보다 의존입니다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광야에서 만나를 모을 </a:t>
            </a:r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때도 백성은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손을 펴서 받아야 했습니다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en-US" altLang="ko-KR" sz="2800" b="1" dirty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3) </a:t>
            </a:r>
            <a:r>
              <a:rPr lang="ko-KR" altLang="en-US" sz="2800" b="1" dirty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순종하는 손</a:t>
            </a:r>
          </a:p>
          <a:p>
            <a:pPr lvl="0"/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카프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(כ)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는 </a:t>
            </a:r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손바닥을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아래로 향한 모양이 </a:t>
            </a:r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아니라</a:t>
            </a:r>
            <a:r>
              <a:rPr lang="en-US" altLang="ko-KR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,</a:t>
            </a:r>
            <a:endParaRPr lang="ko-KR" altLang="en-US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위로 펼쳐진 손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의 이미지입니다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이것은 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주님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,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말씀하시면 받겠습니다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."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라는 자세입니다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그래서 유대 전통에서는 </a:t>
            </a:r>
            <a:r>
              <a:rPr lang="ko-KR" altLang="en-US" sz="2800" b="1" dirty="0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기도할 때 손을 </a:t>
            </a:r>
            <a:r>
              <a:rPr lang="ko-KR" altLang="en-US" sz="2800" b="1" dirty="0" smtClean="0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위로 펼치는 </a:t>
            </a:r>
            <a:r>
              <a:rPr lang="ko-KR" altLang="en-US" sz="2800" b="1" dirty="0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모습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이 나타납니다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143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87078" y="15825"/>
            <a:ext cx="10628174" cy="65293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ko-KR" sz="2800" b="1" dirty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4) </a:t>
            </a:r>
            <a:r>
              <a:rPr lang="ko-KR" altLang="en-US" sz="2800" b="1" dirty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축복의 </a:t>
            </a:r>
            <a:r>
              <a:rPr lang="ko-KR" altLang="en-US" sz="2800" b="1" dirty="0" smtClean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통로</a:t>
            </a:r>
            <a:endParaRPr lang="en-US" altLang="ko-KR" sz="2800" b="1" dirty="0" smtClean="0">
              <a:solidFill>
                <a:srgbClr val="0105A7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아브라함은 축복을 받기만 하는 사람이 아니었습니다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창세기 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12:2 "</a:t>
            </a:r>
            <a:r>
              <a:rPr lang="ko-KR" altLang="en-US" sz="2800" b="1" dirty="0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너는 복이 될지라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</a:p>
          <a:p>
            <a:pPr lvl="0"/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열린 손은 받기만 하는 손이 </a:t>
            </a:r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아니라 </a:t>
            </a:r>
            <a:r>
              <a:rPr lang="ko-KR" altLang="en-US" sz="2800" b="1" dirty="0" err="1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흘려보내는</a:t>
            </a:r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손입니다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ko-KR" altLang="en-US" sz="2800" b="1" dirty="0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닫힌 손은 썩지만 열린 손은 흐릅니다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en-US" altLang="ko-KR" sz="2800" b="1" dirty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5) </a:t>
            </a:r>
            <a:r>
              <a:rPr lang="ko-KR" altLang="en-US" sz="2800" b="1" dirty="0" err="1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쉐마와</a:t>
            </a:r>
            <a:r>
              <a:rPr lang="ko-KR" altLang="en-US" sz="2800" b="1" dirty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 열린 손</a:t>
            </a:r>
          </a:p>
          <a:p>
            <a:pPr lvl="0"/>
            <a:r>
              <a:rPr lang="ko-KR" altLang="en-US" sz="2800" b="1" dirty="0" err="1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쉐마의</a:t>
            </a:r>
            <a:r>
              <a:rPr lang="ko-KR" altLang="en-US" sz="2800" b="1" dirty="0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 </a:t>
            </a:r>
            <a:r>
              <a:rPr lang="ko-KR" altLang="en-US" sz="2800" b="1" dirty="0" smtClean="0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사람</a:t>
            </a:r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은 모든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것을 자기 것으로 붙들지 않습니다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왜냐하면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창조주는 여호와이시고</a:t>
            </a:r>
          </a:p>
          <a:p>
            <a:pPr lvl="0"/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자신은 </a:t>
            </a:r>
            <a:r>
              <a:rPr lang="ko-KR" altLang="en-US" sz="2800" b="1" dirty="0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맡겨진 청지기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임을 알기 때문입니다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그래서 열린 </a:t>
            </a:r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손은 겸손한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손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,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맡기는 손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,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신뢰하는 손입니다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3200400" y="5594684"/>
            <a:ext cx="4656221" cy="5293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787078" y="3904735"/>
            <a:ext cx="2067333" cy="4324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328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87078" y="15824"/>
            <a:ext cx="10628174" cy="6842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ko-KR" altLang="en-US" sz="2800" b="1" dirty="0" smtClean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비유 이야기</a:t>
            </a:r>
            <a:endParaRPr lang="en-US" altLang="ko-KR" sz="2800" b="1" dirty="0">
              <a:solidFill>
                <a:srgbClr val="0105A7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어느 제자가 랍비에게 물었습니다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왜 하나님은 어떤 사람에게는 많이 주시고 </a:t>
            </a:r>
            <a:endParaRPr lang="en-US" altLang="ko-KR" sz="2800" b="1" dirty="0" smtClean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어떤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사람에게는 적게 주십니까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?"</a:t>
            </a:r>
          </a:p>
          <a:p>
            <a:pPr lvl="0"/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랍비는 두 손을 보여주었습니다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한 손은 꽉 쥐고 있었고</a:t>
            </a:r>
            <a:r>
              <a:rPr lang="en-US" altLang="ko-KR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, </a:t>
            </a:r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다른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손은 활짝 펴져 있었습니다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그리고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말했습니다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하나님은 열린 손에 더 많이 담으신다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."</a:t>
            </a:r>
          </a:p>
          <a:p>
            <a:pPr lvl="0"/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제자가 물었습니다</a:t>
            </a:r>
            <a:r>
              <a:rPr lang="en-US" altLang="ko-KR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 "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왜 그렇습니까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?"</a:t>
            </a:r>
          </a:p>
          <a:p>
            <a:pPr lvl="0"/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랍비가 웃으며 대답했습니다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닫힌 손은 이미 가득 차 있기 때문이다</a:t>
            </a:r>
            <a:r>
              <a:rPr lang="en-US" altLang="ko-KR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."</a:t>
            </a:r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5688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87078" y="15824"/>
            <a:ext cx="10628174" cy="52058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그래서 히브리적으로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열린 손은</a:t>
            </a:r>
          </a:p>
          <a:p>
            <a:pPr lvl="0"/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여호와께 받겠습니다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."</a:t>
            </a:r>
          </a:p>
          <a:p>
            <a:pPr lvl="0"/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여호와께 맡기겠습니다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."</a:t>
            </a:r>
          </a:p>
          <a:p>
            <a:pPr lvl="0"/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받은 것을 </a:t>
            </a:r>
            <a:r>
              <a:rPr lang="ko-KR" altLang="en-US" sz="2800" b="1" dirty="0" err="1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흘려보내겠습니다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."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라는 </a:t>
            </a:r>
            <a:r>
              <a:rPr lang="ko-KR" altLang="en-US" sz="2800" b="1" dirty="0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믿음의 </a:t>
            </a:r>
            <a:r>
              <a:rPr lang="ko-KR" altLang="en-US" sz="2800" b="1" dirty="0" smtClean="0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자세</a:t>
            </a:r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입니다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어쩌면 모세가 </a:t>
            </a:r>
            <a:r>
              <a:rPr lang="ko-KR" altLang="en-US" sz="2800" b="1" dirty="0" err="1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미리암을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 위해 기도했던 것도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,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아브라함이 손님을 맞이했던 것도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,</a:t>
            </a:r>
          </a:p>
          <a:p>
            <a:pPr lvl="0"/>
            <a:r>
              <a:rPr lang="ko-KR" altLang="en-US" sz="2800" b="1" dirty="0" err="1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예슈아께서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 떡을 떼어 나누셨던 것도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모두 닫힌 주먹이 아니라 </a:t>
            </a:r>
            <a:r>
              <a:rPr lang="ko-KR" altLang="en-US" sz="2800" b="1" dirty="0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열린 손의 삶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이라고 볼 수 있습니다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 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625642" y="890337"/>
            <a:ext cx="4788569" cy="12994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017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510" y="0"/>
            <a:ext cx="60509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1815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" t="26069" r="2748" b="3483"/>
          <a:stretch/>
        </p:blipFill>
        <p:spPr>
          <a:xfrm>
            <a:off x="163772" y="0"/>
            <a:ext cx="11259497" cy="672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4708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210" y="0"/>
            <a:ext cx="3946358" cy="6245541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8879306" y="433140"/>
            <a:ext cx="3068054" cy="1540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600" b="1" dirty="0" err="1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ㄹ</a:t>
            </a:r>
            <a:r>
              <a:rPr lang="ko-KR" altLang="en-US" sz="6600" b="1" dirty="0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 </a:t>
            </a:r>
            <a:r>
              <a:rPr lang="en-US" altLang="ko-KR" sz="6600" b="1" dirty="0" smtClean="0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L</a:t>
            </a:r>
            <a:endParaRPr lang="ko-KR" altLang="en-US" sz="6600" dirty="0">
              <a:solidFill>
                <a:srgbClr val="FF0000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401450" y="551829"/>
            <a:ext cx="3208022" cy="1087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b="1" dirty="0" smtClean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30 </a:t>
            </a:r>
            <a:r>
              <a:rPr lang="ko-KR" altLang="en-US" sz="4800" b="1" dirty="0" err="1" smtClean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라메드</a:t>
            </a:r>
            <a:endParaRPr lang="ko-KR" altLang="en-US" sz="4800" dirty="0"/>
          </a:p>
        </p:txBody>
      </p:sp>
    </p:spTree>
    <p:extLst>
      <p:ext uri="{BB962C8B-B14F-4D97-AF65-F5344CB8AC3E}">
        <p14:creationId xmlns:p14="http://schemas.microsoft.com/office/powerpoint/2010/main" val="9139945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690" y="0"/>
            <a:ext cx="49886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2686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87078" y="15824"/>
            <a:ext cx="10628174" cy="66815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ko-KR" sz="2800" b="1" dirty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2</a:t>
            </a:r>
            <a:r>
              <a:rPr lang="en-US" altLang="ko-KR" sz="2800" b="1" dirty="0" smtClean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. </a:t>
            </a:r>
            <a:r>
              <a:rPr lang="ko-KR" altLang="en-US" sz="2800" b="1" dirty="0" err="1" smtClean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라메드</a:t>
            </a:r>
            <a:r>
              <a:rPr lang="ko-KR" altLang="en-US" sz="2800" b="1" dirty="0" smtClean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 </a:t>
            </a:r>
            <a:r>
              <a:rPr lang="he-IL" altLang="ko-KR" sz="2800" b="1" dirty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ל</a:t>
            </a:r>
            <a:endParaRPr lang="en-US" altLang="ko-KR" sz="2800" b="1" dirty="0" smtClean="0">
              <a:solidFill>
                <a:srgbClr val="0105A7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 err="1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숫자값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: 30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소리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: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ㄹ 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(L</a:t>
            </a:r>
            <a:r>
              <a:rPr lang="en-US" altLang="ko-KR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)</a:t>
            </a:r>
          </a:p>
          <a:p>
            <a:pPr lvl="0"/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그림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: </a:t>
            </a:r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지팡이</a:t>
            </a:r>
            <a:r>
              <a:rPr lang="en-US" altLang="ko-KR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, </a:t>
            </a:r>
            <a:r>
              <a:rPr lang="ko-KR" altLang="en-US" sz="2800" b="1" dirty="0" err="1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라메드는</a:t>
            </a:r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 양치는 막대기를 형상화한 문자</a:t>
            </a:r>
            <a:endParaRPr lang="ko-KR" altLang="en-US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의미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: </a:t>
            </a:r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가르치다</a:t>
            </a:r>
            <a:r>
              <a:rPr lang="en-US" altLang="ko-KR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, </a:t>
            </a:r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인도하다</a:t>
            </a:r>
            <a:r>
              <a:rPr lang="en-US" altLang="ko-KR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, </a:t>
            </a:r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연구하다</a:t>
            </a:r>
            <a:r>
              <a:rPr lang="en-US" altLang="ko-KR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, </a:t>
            </a:r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배우다</a:t>
            </a:r>
            <a:r>
              <a:rPr lang="en-US" altLang="ko-KR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, </a:t>
            </a:r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멍에</a:t>
            </a:r>
            <a:r>
              <a:rPr lang="en-US" altLang="ko-KR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, </a:t>
            </a:r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앞으로 나아가다</a:t>
            </a:r>
            <a:r>
              <a:rPr lang="en-US" altLang="ko-KR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, </a:t>
            </a:r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조절하다</a:t>
            </a:r>
            <a:r>
              <a:rPr lang="en-US" altLang="ko-KR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, </a:t>
            </a:r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초월</a:t>
            </a:r>
            <a:r>
              <a:rPr lang="en-US" altLang="ko-KR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, </a:t>
            </a:r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위를 향하기</a:t>
            </a:r>
            <a:endParaRPr lang="ko-KR" altLang="en-US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하나님은 </a:t>
            </a:r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가르치고 인도하는 분이십니다</a:t>
            </a:r>
            <a:r>
              <a:rPr lang="en-US" altLang="ko-KR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 err="1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라메드는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 히브리 알파벳 중 가장 위로 높이 올라가는 글자입니다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전통적으로 </a:t>
            </a:r>
            <a:r>
              <a:rPr lang="ko-KR" altLang="en-US" sz="2800" b="1" dirty="0" err="1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라메드는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 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'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소를 모는 막대기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,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목자의 지팡이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'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와 연결됩니다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 err="1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라메드의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 핵심은 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'</a:t>
            </a:r>
            <a:r>
              <a:rPr lang="ko-KR" altLang="en-US" sz="2800" b="1" dirty="0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배우다 </a:t>
            </a:r>
            <a:r>
              <a:rPr lang="en-US" altLang="ko-KR" sz="2800" b="1" dirty="0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/ </a:t>
            </a:r>
            <a:r>
              <a:rPr lang="ko-KR" altLang="en-US" sz="2800" b="1" dirty="0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가르치다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'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입니다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즉 </a:t>
            </a:r>
            <a:r>
              <a:rPr lang="ko-KR" altLang="en-US" sz="2800" b="1" dirty="0" err="1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라메드는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 말합니다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“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하나님의 백성은 배우는 </a:t>
            </a:r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백성입니다</a:t>
            </a:r>
            <a:r>
              <a:rPr lang="en-US" altLang="ko-KR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.”</a:t>
            </a:r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667265" y="5931243"/>
            <a:ext cx="5585254" cy="4819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81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87078" y="15824"/>
            <a:ext cx="10628174" cy="59999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ko-KR" sz="2800" b="1" dirty="0" smtClean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1) </a:t>
            </a:r>
            <a:r>
              <a:rPr lang="ko-KR" altLang="en-US" sz="2800" b="1" dirty="0" smtClean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관련 말씀</a:t>
            </a:r>
            <a:endParaRPr lang="en-US" altLang="ko-KR" sz="2800" b="1" dirty="0" smtClean="0">
              <a:solidFill>
                <a:srgbClr val="0105A7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시편 </a:t>
            </a:r>
            <a:r>
              <a:rPr lang="en-US" altLang="ko-KR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143:10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주는 나의 하나님이시니 </a:t>
            </a:r>
            <a:r>
              <a:rPr lang="ko-KR" altLang="en-US" sz="2800" b="1" dirty="0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나를 가르쳐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주의 뜻을 행하게 하소서 주의 영은 선하시니 나를 공평한 땅에 </a:t>
            </a:r>
            <a:r>
              <a:rPr lang="ko-KR" altLang="en-US" sz="2800" b="1" dirty="0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인도하소서</a:t>
            </a:r>
          </a:p>
          <a:p>
            <a:pPr lvl="0"/>
            <a:r>
              <a:rPr lang="en-US" altLang="ko-KR" sz="2800" b="1" dirty="0" smtClean="0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Teach </a:t>
            </a:r>
            <a:r>
              <a:rPr lang="en-US" altLang="ko-KR" sz="2800" b="1" dirty="0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me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 to do thy will; for thou art my God: thy spirit is good; </a:t>
            </a:r>
            <a:r>
              <a:rPr lang="en-US" altLang="ko-KR" sz="2800" b="1" dirty="0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lead me 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into the land of uprightness</a:t>
            </a:r>
            <a:r>
              <a:rPr lang="en-US" altLang="ko-KR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신명기 </a:t>
            </a:r>
            <a:r>
              <a:rPr lang="en-US" altLang="ko-KR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4:1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이스라엘아 이제 내가 </a:t>
            </a:r>
            <a:r>
              <a:rPr lang="ko-KR" altLang="en-US" sz="2800" b="1" dirty="0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너희에게 가르치는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규례와 법도를 듣고 준행하라 그리하면 너희가 살 것이요 너희 조상의 하나님 여호와께서 너희에게 주시는 땅에 들어가서 그것을 얻게 되리라</a:t>
            </a:r>
          </a:p>
          <a:p>
            <a:pPr lvl="0"/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2.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내가 너희에게 명령하는 말을 너희는 가감하지 말고 내가 너희에게 내리는 너희 하나님 여호와의 명령을 </a:t>
            </a:r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지키라</a:t>
            </a:r>
            <a:endParaRPr lang="ko-KR" altLang="en-US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4572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248" y="109183"/>
            <a:ext cx="4812040" cy="5895833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8265693" y="733927"/>
            <a:ext cx="3068054" cy="1540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600" b="1" dirty="0" err="1" smtClean="0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ㅂ</a:t>
            </a:r>
            <a:r>
              <a:rPr lang="ko-KR" altLang="en-US" sz="6600" b="1" dirty="0" smtClean="0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 </a:t>
            </a:r>
            <a:r>
              <a:rPr lang="en-US" altLang="ko-KR" sz="6000" b="1" dirty="0" smtClean="0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V</a:t>
            </a:r>
            <a:endParaRPr lang="ko-KR" altLang="en-US" sz="4400" dirty="0">
              <a:solidFill>
                <a:srgbClr val="FF0000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926757" y="1186249"/>
            <a:ext cx="2557848" cy="1087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b="1" dirty="0" smtClean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2 </a:t>
            </a:r>
            <a:r>
              <a:rPr lang="ko-KR" altLang="en-US" sz="4800" b="1" dirty="0" err="1" smtClean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베트</a:t>
            </a:r>
            <a:endParaRPr lang="ko-KR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6805833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87078" y="15824"/>
            <a:ext cx="10628174" cy="65774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ko-KR" sz="2800" b="1" dirty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2</a:t>
            </a:r>
            <a:r>
              <a:rPr lang="en-US" altLang="ko-KR" sz="2800" b="1" dirty="0" smtClean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) </a:t>
            </a:r>
            <a:r>
              <a:rPr lang="ko-KR" altLang="en-US" sz="2800" b="1" dirty="0" smtClean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묵상</a:t>
            </a:r>
            <a:endParaRPr lang="en-US" altLang="ko-KR" sz="2800" b="1" dirty="0" smtClean="0">
              <a:solidFill>
                <a:srgbClr val="0105A7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토라의 사람은 완성된 사람이 </a:t>
            </a:r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아니라 </a:t>
            </a:r>
            <a:r>
              <a:rPr lang="ko-KR" altLang="en-US" sz="2800" b="1" dirty="0" smtClean="0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계속 </a:t>
            </a:r>
            <a:r>
              <a:rPr lang="ko-KR" altLang="en-US" sz="2800" b="1" dirty="0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배우는 사람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입니다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ko-KR" altLang="en-US" sz="2800" b="1" dirty="0" err="1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예슈아께서도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 말씀하셨습니다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“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나는 마음이 온유하고 </a:t>
            </a:r>
            <a:r>
              <a:rPr lang="ko-KR" altLang="en-US" sz="2800" b="1" dirty="0" err="1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겸손하니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 나의 멍에를 메고 내게 배우라”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마태복음 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11:29</a:t>
            </a:r>
          </a:p>
          <a:p>
            <a:pPr lvl="0"/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 err="1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예슈아를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 믿는다는 것은 단지 고백하는 것이 아니라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그분께 배우고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,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그분의 길을 걷는 것입니다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 err="1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라메드는</a:t>
            </a:r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우리에게 묻습니다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en-US" altLang="ko-KR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“</a:t>
            </a:r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나는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아직도 배우는 사람인가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?”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교만한 사람은 더 이상 배우지 않습니다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그러나 진정한 이스라엘은 늘 토라 앞에서 제자가 됩니다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729049" y="4806778"/>
            <a:ext cx="4794421" cy="4077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608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190625"/>
            <a:ext cx="3810000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9329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5" y="1285875"/>
            <a:ext cx="428625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7703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874" y="0"/>
            <a:ext cx="31942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8629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8292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" t="26069" r="2748" b="3483"/>
          <a:stretch/>
        </p:blipFill>
        <p:spPr>
          <a:xfrm>
            <a:off x="163772" y="0"/>
            <a:ext cx="11259497" cy="672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6535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50" y="866775"/>
            <a:ext cx="7048500" cy="512445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8879306" y="433140"/>
            <a:ext cx="3068054" cy="1540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600" b="1" dirty="0" err="1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ㅁ</a:t>
            </a:r>
            <a:r>
              <a:rPr lang="ko-KR" altLang="en-US" sz="6600" b="1" dirty="0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 </a:t>
            </a:r>
            <a:r>
              <a:rPr lang="en-US" altLang="ko-KR" sz="6600" b="1" dirty="0" smtClean="0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M</a:t>
            </a:r>
            <a:endParaRPr lang="ko-KR" altLang="en-US" sz="6600" dirty="0">
              <a:solidFill>
                <a:srgbClr val="FF000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401450" y="551829"/>
            <a:ext cx="3208022" cy="1087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b="1" dirty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4</a:t>
            </a:r>
            <a:r>
              <a:rPr lang="en-US" altLang="ko-KR" sz="4800" b="1" dirty="0" smtClean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0 </a:t>
            </a:r>
            <a:r>
              <a:rPr lang="ko-KR" altLang="en-US" sz="4800" b="1" dirty="0" smtClean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멤</a:t>
            </a:r>
            <a:endParaRPr lang="ko-KR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4599016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4515"/>
            <a:ext cx="12192000" cy="5808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2659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74" y="0"/>
            <a:ext cx="9867318" cy="5558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5870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87078" y="15824"/>
            <a:ext cx="10628174" cy="60884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ko-KR" sz="2800" b="1" dirty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3</a:t>
            </a:r>
            <a:r>
              <a:rPr lang="en-US" altLang="ko-KR" sz="2800" b="1" dirty="0" smtClean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. </a:t>
            </a:r>
            <a:r>
              <a:rPr lang="ko-KR" altLang="en-US" sz="2800" b="1" dirty="0" smtClean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멤 </a:t>
            </a:r>
            <a:r>
              <a:rPr lang="he-IL" altLang="ko-KR" sz="2800" b="1" dirty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מ</a:t>
            </a:r>
            <a:endParaRPr lang="en-US" altLang="ko-KR" sz="2800" b="1" dirty="0">
              <a:solidFill>
                <a:srgbClr val="0105A7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 err="1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숫자값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: 40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음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: </a:t>
            </a:r>
            <a:r>
              <a:rPr lang="ko-KR" altLang="en-US" sz="2800" b="1" dirty="0" err="1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ㅁ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 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(M)</a:t>
            </a:r>
          </a:p>
          <a:p>
            <a:pPr lvl="0"/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그림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: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물 </a:t>
            </a:r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🌊</a:t>
            </a:r>
            <a:r>
              <a:rPr lang="en-US" altLang="ko-KR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, </a:t>
            </a:r>
            <a:r>
              <a:rPr lang="ko-KR" altLang="en-US" sz="2800" b="1" dirty="0" err="1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멤은</a:t>
            </a:r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 물을 형상화한 문자</a:t>
            </a:r>
            <a:endParaRPr lang="ko-KR" altLang="en-US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의미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: </a:t>
            </a:r>
            <a:r>
              <a:rPr lang="ko-KR" altLang="en-US" sz="2800" b="1" dirty="0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생명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, </a:t>
            </a:r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흐름</a:t>
            </a:r>
            <a:r>
              <a:rPr lang="en-US" altLang="ko-KR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, </a:t>
            </a:r>
            <a:r>
              <a:rPr lang="ko-KR" altLang="en-US" sz="2800" b="1" dirty="0" smtClean="0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말씀</a:t>
            </a:r>
            <a:r>
              <a:rPr lang="en-US" altLang="ko-KR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, </a:t>
            </a:r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물</a:t>
            </a:r>
            <a:r>
              <a:rPr lang="en-US" altLang="ko-KR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, </a:t>
            </a:r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역동성</a:t>
            </a:r>
            <a:endParaRPr lang="ko-KR" altLang="en-US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en-US" altLang="ko-KR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“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생명을 공급하는 하나님의 </a:t>
            </a:r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흐름</a:t>
            </a:r>
            <a:r>
              <a:rPr lang="en-US" altLang="ko-KR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”</a:t>
            </a:r>
          </a:p>
          <a:p>
            <a:pPr lvl="0"/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 err="1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멤은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 마임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(</a:t>
            </a:r>
            <a:r>
              <a:rPr lang="en-US" altLang="ko-KR" sz="2800" b="1" dirty="0" err="1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מַיִם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),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곧 “</a:t>
            </a:r>
            <a:r>
              <a:rPr lang="ko-KR" altLang="en-US" sz="2800" b="1" dirty="0" err="1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물”과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 연결됩니다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물은 생명이고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,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정결이며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,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흐름입니다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히브리적 사고에서 물은 단순한 자연물이 아니라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하나님의 말씀과 생명의 상징입니다</a:t>
            </a:r>
            <a:r>
              <a:rPr lang="en-US" altLang="ko-KR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0636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248" y="109183"/>
            <a:ext cx="4812040" cy="5895833"/>
          </a:xfrm>
          <a:prstGeom prst="rect">
            <a:avLst/>
          </a:prstGeom>
        </p:spPr>
      </p:pic>
      <p:sp>
        <p:nvSpPr>
          <p:cNvPr id="3" name="타원 2"/>
          <p:cNvSpPr/>
          <p:nvPr/>
        </p:nvSpPr>
        <p:spPr>
          <a:xfrm>
            <a:off x="5782494" y="2911642"/>
            <a:ext cx="589547" cy="49329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8265693" y="733927"/>
            <a:ext cx="3068054" cy="1540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600" b="1" dirty="0" err="1" smtClean="0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ㅂ</a:t>
            </a:r>
            <a:r>
              <a:rPr lang="ko-KR" altLang="en-US" sz="6600" b="1" dirty="0" smtClean="0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 </a:t>
            </a:r>
            <a:r>
              <a:rPr lang="en-US" altLang="ko-KR" sz="6600" b="1" dirty="0" smtClean="0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B</a:t>
            </a:r>
            <a:endParaRPr lang="ko-KR" altLang="en-US" sz="6600" dirty="0">
              <a:solidFill>
                <a:srgbClr val="FF0000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926757" y="1186249"/>
            <a:ext cx="2557848" cy="1087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b="1" dirty="0" smtClean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2 </a:t>
            </a:r>
            <a:r>
              <a:rPr lang="ko-KR" altLang="en-US" sz="4800" b="1" dirty="0" err="1" smtClean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베트</a:t>
            </a:r>
            <a:endParaRPr lang="ko-KR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337714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87078" y="15824"/>
            <a:ext cx="10628174" cy="62992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ko-KR" sz="2800" b="1" dirty="0" smtClean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1) </a:t>
            </a:r>
            <a:r>
              <a:rPr lang="ko-KR" altLang="en-US" sz="2800" b="1" dirty="0" smtClean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관련 말씀</a:t>
            </a:r>
            <a:endParaRPr lang="en-US" altLang="ko-KR" sz="2800" b="1" dirty="0">
              <a:solidFill>
                <a:srgbClr val="0105A7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“오호라 너희 모든 목마른 자들아 </a:t>
            </a:r>
            <a:r>
              <a:rPr lang="ko-KR" altLang="en-US" sz="2800" b="1" dirty="0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물로 나아오라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”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이사야 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55:1</a:t>
            </a:r>
          </a:p>
          <a:p>
            <a:pPr lvl="0"/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“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내가 </a:t>
            </a:r>
            <a:r>
              <a:rPr lang="ko-KR" altLang="en-US" sz="2800" b="1" dirty="0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내 영을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네 자손에게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,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나의 복을 네 후손에게 </a:t>
            </a:r>
            <a:r>
              <a:rPr lang="ko-KR" altLang="en-US" sz="2800" b="1" dirty="0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부어 주리니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”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이사야 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44:3</a:t>
            </a:r>
          </a:p>
          <a:p>
            <a:pPr lvl="0"/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 err="1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에베소서는</a:t>
            </a:r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말씀과 물을 연결합니다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“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이는 곧 물로 씻어 말씀으로 깨끗하게 하사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…”</a:t>
            </a:r>
          </a:p>
          <a:p>
            <a:pPr lvl="0"/>
            <a:r>
              <a:rPr lang="ko-KR" altLang="en-US" sz="2800" b="1" dirty="0" err="1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에베소서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 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5:26</a:t>
            </a:r>
          </a:p>
          <a:p>
            <a:pPr lvl="0"/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말씀은 우리를 씻는 물입니다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토라는 우리를 정결하게 하고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,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생명을 공급합니다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2051222" y="3583459"/>
            <a:ext cx="5226908" cy="4448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95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87078" y="15824"/>
            <a:ext cx="10628174" cy="41731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ko-KR" sz="2800" b="1" dirty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2</a:t>
            </a:r>
            <a:r>
              <a:rPr lang="en-US" altLang="ko-KR" sz="2800" b="1" dirty="0" smtClean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) </a:t>
            </a:r>
            <a:r>
              <a:rPr lang="ko-KR" altLang="en-US" sz="2800" b="1" dirty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열린 멤과 닫힌 </a:t>
            </a:r>
            <a:r>
              <a:rPr lang="ko-KR" altLang="en-US" sz="2800" b="1" dirty="0" smtClean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멤</a:t>
            </a:r>
            <a:endParaRPr lang="en-US" altLang="ko-KR" sz="2800" b="1" dirty="0" smtClean="0">
              <a:solidFill>
                <a:srgbClr val="0105A7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멤에는 두 형태가 있습니다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en-US" altLang="ko-KR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מ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열린 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: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흐르는 물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,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드러난 말씀</a:t>
            </a:r>
          </a:p>
          <a:p>
            <a:pPr lvl="0"/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ם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닫힌 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(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멤이 글자의 끝에 올 때 형태가 변함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,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멤 </a:t>
            </a:r>
            <a:r>
              <a:rPr lang="ko-KR" altLang="en-US" sz="2800" b="1" dirty="0" err="1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소피트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):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감추어진 깊이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,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내면의 생명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,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나라</a:t>
            </a:r>
          </a:p>
          <a:p>
            <a:pPr lvl="0"/>
            <a:endParaRPr lang="ko-KR" altLang="en-US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이것은 말씀에 드러난 뜻도 있고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,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깊이 감추어진 뜻도 있음을 보여줍니다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말씀은 얕게 보면 글자이지만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,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깊이 들어가면 생명입니다</a:t>
            </a:r>
            <a:r>
              <a:rPr lang="en-US" altLang="ko-KR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7827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87078" y="15825"/>
            <a:ext cx="10628174" cy="4556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ko-KR" sz="2800" b="1" dirty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3</a:t>
            </a:r>
            <a:r>
              <a:rPr lang="en-US" altLang="ko-KR" sz="2800" b="1" dirty="0" smtClean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) </a:t>
            </a:r>
            <a:r>
              <a:rPr lang="ko-KR" altLang="en-US" sz="2800" b="1" dirty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엄마</a:t>
            </a:r>
            <a:r>
              <a:rPr lang="en-US" altLang="ko-KR" sz="2800" b="1" dirty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(</a:t>
            </a:r>
            <a:r>
              <a:rPr lang="en-US" altLang="ko-KR" sz="2800" b="1" dirty="0" err="1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אֵם</a:t>
            </a:r>
            <a:r>
              <a:rPr lang="en-US" altLang="ko-KR" sz="2800" b="1" dirty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, </a:t>
            </a:r>
            <a:r>
              <a:rPr lang="en-US" altLang="ko-KR" sz="2800" b="1" dirty="0" err="1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Em</a:t>
            </a:r>
            <a:r>
              <a:rPr lang="en-US" altLang="ko-KR" sz="2800" b="1" dirty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)</a:t>
            </a:r>
            <a:r>
              <a:rPr lang="ko-KR" altLang="en-US" sz="2800" b="1" dirty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와 </a:t>
            </a:r>
            <a:r>
              <a:rPr lang="ko-KR" altLang="en-US" sz="2800" b="1" dirty="0" smtClean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멤</a:t>
            </a:r>
            <a:endParaRPr lang="en-US" altLang="ko-KR" sz="2800" b="1" dirty="0" smtClean="0">
              <a:solidFill>
                <a:srgbClr val="0105A7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히브리어로 어머니는 </a:t>
            </a:r>
            <a:r>
              <a:rPr lang="en-US" altLang="ko-KR" sz="2800" b="1" dirty="0" err="1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אֵם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 (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엠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, </a:t>
            </a:r>
            <a:r>
              <a:rPr lang="en-US" altLang="ko-KR" sz="2800" b="1" dirty="0" err="1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Em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)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입니다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이 단어에 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(מ)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이 들어갑니다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히브리적으로 어머니를</a:t>
            </a:r>
          </a:p>
          <a:p>
            <a:pPr lvl="0"/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  <a:r>
              <a:rPr lang="ko-KR" altLang="en-US" sz="2800" b="1" dirty="0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생명을 품고 공급하는 존재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로 봅니다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실제로 아이는 </a:t>
            </a:r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태중에서 양수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(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물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)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안에서 자랍니다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태어나서도 어머니의 젖을 통해 생명을 공급받습니다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그래서 어머니와 물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,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생명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,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공급이 깊이 연결됩니다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6619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87078" y="15825"/>
            <a:ext cx="10628174" cy="6162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ko-KR" sz="2800" b="1" dirty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4</a:t>
            </a:r>
            <a:r>
              <a:rPr lang="en-US" altLang="ko-KR" sz="2800" b="1" dirty="0" smtClean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) </a:t>
            </a:r>
            <a:r>
              <a:rPr lang="ko-KR" altLang="en-US" sz="2800" b="1" dirty="0" err="1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갈라디아서의</a:t>
            </a:r>
            <a:r>
              <a:rPr lang="ko-KR" altLang="en-US" sz="2800" b="1" dirty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 </a:t>
            </a:r>
            <a:r>
              <a:rPr lang="en-US" altLang="ko-KR" sz="2800" b="1" dirty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  <a:r>
              <a:rPr lang="ko-KR" altLang="en-US" sz="2800" b="1" dirty="0" err="1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수양교사</a:t>
            </a:r>
            <a:r>
              <a:rPr lang="en-US" altLang="ko-KR" sz="2800" b="1" dirty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  <a:endParaRPr lang="en-US" altLang="ko-KR" sz="2800" b="1" dirty="0" smtClean="0">
              <a:solidFill>
                <a:srgbClr val="0105A7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πα</a:t>
            </a:r>
            <a:r>
              <a:rPr lang="en-US" altLang="ko-KR" sz="2800" b="1" dirty="0" err="1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ιδ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αγωγός (</a:t>
            </a:r>
            <a:r>
              <a:rPr lang="ko-KR" altLang="en-US" sz="2800" b="1" dirty="0" err="1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파이다고고스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)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는 보통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유모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,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개인 교사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,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후견인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,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보호자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,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인도자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,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아이를 </a:t>
            </a:r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학교에 </a:t>
            </a:r>
            <a:r>
              <a:rPr lang="ko-KR" altLang="en-US" sz="2800" b="1" dirty="0" err="1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데려다주는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 감독자로 번역됩니다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갈 </a:t>
            </a:r>
            <a:r>
              <a:rPr lang="en-US" altLang="ko-KR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3:24 "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이같이 율법이 우리를 그리스도께로 인도하는 초등교사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(</a:t>
            </a:r>
            <a:r>
              <a:rPr lang="ko-KR" altLang="en-US" sz="2800" b="1" dirty="0" err="1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파이다고고스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)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가 되었다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."</a:t>
            </a:r>
          </a:p>
          <a:p>
            <a:pPr lvl="0"/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히브리적으로 연결하면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바울의 의도는 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토라가 나쁘다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가 아닙니다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오히려 토라는 보호하고 가르치고 </a:t>
            </a:r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훈련시키고 성숙하게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만드는 역할을 합니다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이 점에서</a:t>
            </a:r>
            <a:r>
              <a:rPr lang="ko-KR" altLang="en-US" sz="2800" b="1" dirty="0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 </a:t>
            </a:r>
            <a:r>
              <a:rPr lang="ko-KR" altLang="en-US" sz="2800" b="1" dirty="0" smtClean="0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토라는 어머니</a:t>
            </a:r>
            <a:r>
              <a:rPr lang="en-US" altLang="ko-KR" sz="2800" b="1" dirty="0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(</a:t>
            </a:r>
            <a:r>
              <a:rPr lang="ko-KR" altLang="en-US" sz="2800" b="1" dirty="0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유모</a:t>
            </a:r>
            <a:r>
              <a:rPr lang="en-US" altLang="ko-KR" sz="2800" b="1" dirty="0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)</a:t>
            </a:r>
            <a:r>
              <a:rPr lang="ko-KR" altLang="en-US" sz="2800" b="1" dirty="0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와 비슷한 역할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을 합니다</a:t>
            </a:r>
            <a:r>
              <a:rPr lang="en-US" altLang="ko-KR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2792627" y="4584357"/>
            <a:ext cx="5486400" cy="4448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266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87078" y="15824"/>
            <a:ext cx="10628174" cy="6842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ko-KR" sz="2800" b="1" dirty="0" smtClean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5) </a:t>
            </a:r>
            <a:r>
              <a:rPr lang="ko-KR" altLang="en-US" sz="2800" b="1" dirty="0" smtClean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멤과 </a:t>
            </a:r>
            <a:r>
              <a:rPr lang="ko-KR" altLang="en-US" sz="2800" b="1" dirty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토라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멤 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= </a:t>
            </a:r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물은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생명을 살립니다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어머니 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=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생명을 공급하는 존재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아이는 어머니 안에서 자랍니다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토라 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= </a:t>
            </a:r>
            <a:r>
              <a:rPr lang="ko-KR" altLang="en-US" sz="2800" b="1" dirty="0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영적 양육자</a:t>
            </a:r>
          </a:p>
          <a:p>
            <a:pPr lvl="0"/>
            <a:endParaRPr lang="ko-KR" altLang="en-US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토라는 무엇이 </a:t>
            </a:r>
            <a:r>
              <a:rPr lang="ko-KR" altLang="en-US" sz="2800" b="1" dirty="0" err="1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선한지</a:t>
            </a:r>
            <a:endParaRPr lang="ko-KR" altLang="en-US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어떻게 살아야 하는지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어떻게 하나님과 동행하는지를 가르칩니다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그래서 </a:t>
            </a:r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바울은 토라를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폐기해야 할 것으로 본 것이 아니라</a:t>
            </a:r>
          </a:p>
          <a:p>
            <a:pPr lvl="0"/>
            <a:r>
              <a:rPr lang="ko-KR" altLang="en-US" sz="2800" b="1" dirty="0" err="1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메시아께로</a:t>
            </a:r>
            <a:r>
              <a:rPr lang="ko-KR" altLang="en-US" sz="2800" b="1" dirty="0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 인도하는 양육자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로 설명합니다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마치 </a:t>
            </a:r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어머니가 아기를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보호하고 키워서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성인이 되도록 돕는 것과 같습니다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679622" y="2792627"/>
            <a:ext cx="6314302" cy="13345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482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346" y="0"/>
            <a:ext cx="80673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5781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" t="26069" r="2748" b="3483"/>
          <a:stretch/>
        </p:blipFill>
        <p:spPr>
          <a:xfrm>
            <a:off x="163772" y="0"/>
            <a:ext cx="11259497" cy="672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3468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516" y="62609"/>
            <a:ext cx="3525252" cy="5679572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8174971" y="470210"/>
            <a:ext cx="3068054" cy="1540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600" b="1" dirty="0" err="1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ㄴ</a:t>
            </a:r>
            <a:r>
              <a:rPr lang="ko-KR" altLang="en-US" sz="6600" b="1" dirty="0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 </a:t>
            </a:r>
            <a:r>
              <a:rPr lang="en-US" altLang="ko-KR" sz="6600" b="1" dirty="0" smtClean="0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N</a:t>
            </a:r>
            <a:endParaRPr lang="ko-KR" altLang="en-US" sz="6600" dirty="0">
              <a:solidFill>
                <a:srgbClr val="FF0000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401450" y="551829"/>
            <a:ext cx="3208022" cy="1087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b="1" dirty="0" smtClean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50 </a:t>
            </a:r>
            <a:r>
              <a:rPr lang="ko-KR" altLang="en-US" sz="4800" b="1" dirty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눈</a:t>
            </a:r>
            <a:endParaRPr lang="ko-KR" altLang="en-US" sz="4800" dirty="0"/>
          </a:p>
        </p:txBody>
      </p:sp>
    </p:spTree>
    <p:extLst>
      <p:ext uri="{BB962C8B-B14F-4D97-AF65-F5344CB8AC3E}">
        <p14:creationId xmlns:p14="http://schemas.microsoft.com/office/powerpoint/2010/main" val="40059684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46602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947" y="0"/>
            <a:ext cx="8700315" cy="653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176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260" y="127288"/>
            <a:ext cx="3916907" cy="5897872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8265693" y="733927"/>
            <a:ext cx="3068054" cy="1540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600" b="1" dirty="0" err="1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ㄱ</a:t>
            </a:r>
            <a:r>
              <a:rPr lang="ko-KR" altLang="en-US" sz="6600" b="1" dirty="0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 </a:t>
            </a:r>
            <a:r>
              <a:rPr lang="en-US" altLang="ko-KR" sz="6600" b="1" dirty="0" smtClean="0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GH</a:t>
            </a:r>
            <a:endParaRPr lang="ko-KR" altLang="en-US" sz="6600" dirty="0">
              <a:solidFill>
                <a:srgbClr val="FF000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926757" y="1186249"/>
            <a:ext cx="2557848" cy="1087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b="1" dirty="0" smtClean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3 </a:t>
            </a:r>
            <a:r>
              <a:rPr lang="ko-KR" altLang="en-US" sz="4800" b="1" dirty="0" err="1" smtClean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기멜</a:t>
            </a:r>
            <a:endParaRPr lang="ko-KR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68329437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87078" y="15825"/>
            <a:ext cx="10628174" cy="53346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ko-KR" sz="2800" b="1" dirty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4</a:t>
            </a:r>
            <a:r>
              <a:rPr lang="en-US" altLang="ko-KR" sz="2800" b="1" dirty="0" smtClean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. </a:t>
            </a:r>
            <a:r>
              <a:rPr lang="ko-KR" altLang="en-US" sz="2800" b="1" dirty="0" smtClean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눈 </a:t>
            </a:r>
            <a:r>
              <a:rPr lang="he-IL" altLang="ko-KR" sz="2800" b="1" dirty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נ</a:t>
            </a:r>
            <a:endParaRPr lang="en-US" altLang="ko-KR" sz="2800" b="1" dirty="0">
              <a:solidFill>
                <a:srgbClr val="0105A7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 err="1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숫자값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: 50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소리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: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ㄴ 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(N)</a:t>
            </a:r>
          </a:p>
          <a:p>
            <a:pPr lvl="0"/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그림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: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물고기 </a:t>
            </a:r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🐟 </a:t>
            </a:r>
            <a:r>
              <a:rPr lang="en-US" altLang="ko-KR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, ‘</a:t>
            </a:r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눈</a:t>
            </a:r>
            <a:r>
              <a:rPr lang="en-US" altLang="ko-KR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’</a:t>
            </a:r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은 물고기를 형상화한 문자</a:t>
            </a:r>
            <a:endParaRPr lang="ko-KR" altLang="en-US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의미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: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물고기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,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생명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,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씨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,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계속됨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, </a:t>
            </a:r>
            <a:r>
              <a:rPr lang="ko-KR" altLang="en-US" sz="2800" b="1" dirty="0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넘어져도 다시 일어남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눈은 </a:t>
            </a:r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히브리적으로 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'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물고기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'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와 연결됩니다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물고기는 물속에서 사는 생명입니다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그래서 눈은 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'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생명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,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번성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,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계속됨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,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후손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,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열매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'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를 상징합니다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물고기는 바다 속에서 수많은 알을 낳고 생명을 이어갑니다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그래서 눈은 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  <a:r>
              <a:rPr lang="ko-KR" altLang="en-US" sz="2800" b="1" dirty="0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생명이 끊어지지 않고 계속 이어지는 것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을 상징합니다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0206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87078" y="15825"/>
            <a:ext cx="10628174" cy="66197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lvl="0" indent="-514350">
              <a:buAutoNum type="arabicParenR"/>
            </a:pPr>
            <a:r>
              <a:rPr lang="ko-KR" altLang="en-US" sz="2800" b="1" dirty="0" smtClean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물고기는 </a:t>
            </a:r>
            <a:r>
              <a:rPr lang="ko-KR" altLang="en-US" sz="2800" b="1" dirty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왜 </a:t>
            </a:r>
            <a:r>
              <a:rPr lang="ko-KR" altLang="en-US" sz="2800" b="1" dirty="0" err="1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특별한가</a:t>
            </a:r>
            <a:r>
              <a:rPr lang="en-US" altLang="ko-KR" sz="2800" b="1" dirty="0" smtClean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?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노아 홍수 때를 생각해 봅시다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세상은 물로 심판을 받았습니다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그러나 물고기는 죽지 않았습니다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왜냐하면 그들은 원래 물 안에 살고 있었기 때문입니다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심판의 물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이 누군가에게는 죽음이 되었지만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,</a:t>
            </a:r>
          </a:p>
          <a:p>
            <a:pPr lvl="0"/>
            <a:r>
              <a:rPr lang="ko-KR" altLang="en-US" sz="2800" b="1" dirty="0" err="1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물고기에게는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 여전히 </a:t>
            </a:r>
            <a:r>
              <a:rPr lang="ko-KR" altLang="en-US" sz="2800" b="1" dirty="0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생명의 환경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이었습니다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성경은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종종 말씀을 물에 비유합니다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오호라 너희 모든 목마른 자들아 </a:t>
            </a:r>
            <a:r>
              <a:rPr lang="ko-KR" altLang="en-US" sz="2800" b="1" dirty="0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물로 </a:t>
            </a:r>
            <a:r>
              <a:rPr lang="ko-KR" altLang="en-US" sz="2800" b="1" dirty="0" smtClean="0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나아오라</a:t>
            </a:r>
            <a:r>
              <a:rPr lang="en-US" altLang="ko-KR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“ (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사 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55:1)</a:t>
            </a:r>
          </a:p>
          <a:p>
            <a:pPr lvl="0"/>
            <a:r>
              <a:rPr lang="en-US" altLang="ko-KR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이는 </a:t>
            </a:r>
            <a:r>
              <a:rPr lang="ko-KR" altLang="en-US" sz="2800" b="1" dirty="0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물로 씻어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말씀으로 깨끗하게 </a:t>
            </a:r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하사</a:t>
            </a:r>
            <a:r>
              <a:rPr lang="en-US" altLang="ko-KR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“ (</a:t>
            </a:r>
            <a:r>
              <a:rPr lang="ko-KR" altLang="en-US" sz="2800" b="1" dirty="0" err="1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엡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 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5:26)</a:t>
            </a:r>
          </a:p>
          <a:p>
            <a:pPr lvl="0"/>
            <a:r>
              <a:rPr lang="en-US" altLang="ko-KR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주의 율법을 즐거워하는 자는 </a:t>
            </a:r>
            <a:r>
              <a:rPr lang="ko-KR" altLang="en-US" sz="2800" b="1" dirty="0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시냇가에 심은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나무 </a:t>
            </a:r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같으니</a:t>
            </a:r>
            <a:r>
              <a:rPr lang="en-US" altLang="ko-KR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“ (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시 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1:2-3)</a:t>
            </a:r>
          </a:p>
          <a:p>
            <a:pPr lvl="0"/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토라는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생명의 물입니다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7703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87078" y="15825"/>
            <a:ext cx="10628174" cy="51492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ko-KR" sz="2800" b="1" dirty="0" smtClean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2) </a:t>
            </a:r>
            <a:r>
              <a:rPr lang="ko-KR" altLang="en-US" sz="2800" b="1" dirty="0" smtClean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눈의 묵상</a:t>
            </a:r>
            <a:endParaRPr lang="en-US" altLang="ko-KR" sz="2800" b="1" dirty="0" smtClean="0">
              <a:solidFill>
                <a:srgbClr val="0105A7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물고기가 물속을 떠나면 죽습니다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마찬가지로 하나님의 백성이 </a:t>
            </a:r>
            <a:r>
              <a:rPr lang="ko-KR" altLang="en-US" sz="2800" b="1" dirty="0" smtClean="0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토라의 </a:t>
            </a:r>
            <a:r>
              <a:rPr lang="ko-KR" altLang="en-US" sz="2800" b="1" dirty="0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말씀을 떠나면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 영적으로 메말라 갑니다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그러나 물고기가 물속에 </a:t>
            </a:r>
            <a:r>
              <a:rPr lang="ko-KR" altLang="en-US" sz="2800" b="1" dirty="0" err="1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거하듯</a:t>
            </a:r>
            <a:endParaRPr lang="ko-KR" altLang="en-US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우리가 하나님의 말씀 안에 거하면 생명을 얻습니다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en-US" altLang="ko-KR" sz="2800" b="1" dirty="0" smtClean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3)</a:t>
            </a:r>
            <a:r>
              <a:rPr lang="ko-KR" altLang="en-US" sz="2800" b="1" dirty="0" smtClean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 </a:t>
            </a:r>
            <a:r>
              <a:rPr lang="ko-KR" altLang="en-US" sz="2800" b="1" dirty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심판과 물고기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홍수의 물은 세상을 심판했지만 물고기는 그 물 안에서 살았습니다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이것을 영적으로 </a:t>
            </a:r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묵상하면 </a:t>
            </a:r>
            <a:r>
              <a:rPr lang="en-US" altLang="ko-KR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  <a:r>
              <a:rPr lang="ko-KR" altLang="en-US" sz="2800" b="1" dirty="0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세상이 심판 가운데 있을지라도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,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말씀 안에 거하는 자는 생명을 얻는다</a:t>
            </a:r>
            <a:r>
              <a:rPr lang="en-US" altLang="ko-KR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."</a:t>
            </a:r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는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교훈을 얻을 수 있습니다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0605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87078" y="15825"/>
            <a:ext cx="10628174" cy="58659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ko-KR" sz="2800" b="1" dirty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4</a:t>
            </a:r>
            <a:r>
              <a:rPr lang="en-US" altLang="ko-KR" sz="2800" b="1" dirty="0" smtClean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) </a:t>
            </a:r>
            <a:r>
              <a:rPr lang="ko-KR" altLang="en-US" sz="2800" b="1" dirty="0" smtClean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넘어져도 다시 일어나는 눈</a:t>
            </a:r>
            <a:endParaRPr lang="en-US" altLang="ko-KR" sz="2800" b="1" dirty="0">
              <a:solidFill>
                <a:srgbClr val="0105A7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히브리적으로 눈은 구부러진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모습 때문에</a:t>
            </a:r>
          </a:p>
          <a:p>
            <a:pPr lvl="0"/>
            <a:endParaRPr lang="ko-KR" altLang="en-US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낮아진 사람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,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겸손한 사람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,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넘어졌지만 다시 일어나는 사람으로도 </a:t>
            </a:r>
            <a:r>
              <a:rPr lang="ko-KR" altLang="en-US" sz="2800" b="1" dirty="0" err="1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묵상됩니다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잠언은 말합니다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의인은 일곱 번 넘어질지라도 </a:t>
            </a:r>
            <a:r>
              <a:rPr lang="ko-KR" altLang="en-US" sz="2800" b="1" dirty="0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다시 </a:t>
            </a:r>
            <a:r>
              <a:rPr lang="ko-KR" altLang="en-US" sz="2800" b="1" dirty="0" err="1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일어나려니와</a:t>
            </a:r>
            <a:r>
              <a:rPr lang="en-US" altLang="ko-KR" sz="2800" b="1" dirty="0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"</a:t>
            </a:r>
          </a:p>
          <a:p>
            <a:pPr lvl="0"/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(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잠 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24:16)</a:t>
            </a:r>
          </a:p>
          <a:p>
            <a:pPr lvl="0"/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눈은 넘어지지 않는 생명이 </a:t>
            </a:r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아니라 다시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살아나는 생명입니다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1989438" y="3793524"/>
            <a:ext cx="1149178" cy="4324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103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87078" y="15825"/>
            <a:ext cx="10628174" cy="55694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ko-KR" sz="2800" b="1" dirty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5</a:t>
            </a:r>
            <a:r>
              <a:rPr lang="en-US" altLang="ko-KR" sz="2800" b="1" dirty="0" smtClean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) </a:t>
            </a:r>
            <a:r>
              <a:rPr lang="ko-KR" altLang="en-US" sz="2800" b="1" dirty="0" err="1" smtClean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여호수아와</a:t>
            </a:r>
            <a:r>
              <a:rPr lang="ko-KR" altLang="en-US" sz="2800" b="1" dirty="0" smtClean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 눈</a:t>
            </a:r>
            <a:endParaRPr lang="en-US" altLang="ko-KR" sz="2800" b="1" dirty="0">
              <a:solidFill>
                <a:srgbClr val="0105A7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 err="1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여호수아의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 아버지 이름이 “</a:t>
            </a:r>
            <a:r>
              <a:rPr lang="ko-KR" altLang="en-US" sz="2800" b="1" dirty="0" err="1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눈”입니다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“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눈의 아들 </a:t>
            </a:r>
            <a:r>
              <a:rPr lang="ko-KR" altLang="en-US" sz="2800" b="1" dirty="0" err="1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여호수아</a:t>
            </a:r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” 민수기 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14:6</a:t>
            </a:r>
          </a:p>
          <a:p>
            <a:pPr lvl="0"/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 err="1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여호수아는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 약속의 땅으로 들어가는 세대를 이끈 사람입니다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눈은 단순한 생명이 아니라 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'</a:t>
            </a:r>
            <a:r>
              <a:rPr lang="ko-KR" altLang="en-US" sz="2800" b="1" dirty="0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약속을 향해 계속 나아가는 생명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'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을 보여줍니다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endParaRPr lang="en-US" altLang="ko-KR" sz="2800" b="1" dirty="0">
              <a:solidFill>
                <a:schemeClr val="tx1"/>
              </a:solidFill>
              <a:latin typeface="메이플스토리" pitchFamily="2" charset="-127"/>
              <a:ea typeface="메이플스토리" pitchFamily="2" charset="-127"/>
            </a:endParaRPr>
          </a:p>
          <a:p>
            <a:pPr lvl="0"/>
            <a:r>
              <a:rPr lang="ko-KR" altLang="en-US" sz="2800" b="1" dirty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묵상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: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눈은 우리에게 묻습니다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  <a:p>
            <a:pPr lvl="0"/>
            <a:r>
              <a:rPr lang="en-US" altLang="ko-KR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“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나</a:t>
            </a:r>
            <a:r>
              <a:rPr lang="ko-KR" altLang="en-US" sz="2800" b="1" dirty="0" smtClean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는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넘어짐에서 끝나는가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, </a:t>
            </a:r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다시 일어나는가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?”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진정한 이스라엘은 실패가 없는 사람이 아니라</a:t>
            </a:r>
          </a:p>
          <a:p>
            <a:pPr lvl="0"/>
            <a:r>
              <a:rPr lang="ko-KR" altLang="en-US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말씀의 빛을 따라 다시 일어나는 사람입니다</a:t>
            </a:r>
            <a:r>
              <a:rPr lang="en-US" altLang="ko-KR" sz="2800" b="1" dirty="0">
                <a:solidFill>
                  <a:schemeClr val="tx1"/>
                </a:solidFill>
                <a:latin typeface="메이플스토리" pitchFamily="2" charset="-127"/>
                <a:ea typeface="메이플스토리" pitchFamily="2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3449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980" y="0"/>
            <a:ext cx="46780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0815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147" y="0"/>
            <a:ext cx="95937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02423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" t="26069" r="2748" b="3483"/>
          <a:stretch/>
        </p:blipFill>
        <p:spPr>
          <a:xfrm>
            <a:off x="163772" y="0"/>
            <a:ext cx="11259497" cy="672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21389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내용 개체 틀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521" cy="6858000"/>
          </a:xfrm>
        </p:spPr>
      </p:pic>
    </p:spTree>
    <p:extLst>
      <p:ext uri="{BB962C8B-B14F-4D97-AF65-F5344CB8AC3E}">
        <p14:creationId xmlns:p14="http://schemas.microsoft.com/office/powerpoint/2010/main" val="66579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260" y="127288"/>
            <a:ext cx="3916907" cy="5897872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8265693" y="733927"/>
            <a:ext cx="3068054" cy="1540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600" b="1" dirty="0" err="1" smtClean="0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ㄱ</a:t>
            </a:r>
            <a:r>
              <a:rPr lang="en-US" altLang="ko-KR" sz="6600" b="1" dirty="0" smtClean="0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 </a:t>
            </a:r>
            <a:r>
              <a:rPr lang="en-US" altLang="ko-KR" sz="6600" b="1" dirty="0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G</a:t>
            </a:r>
            <a:endParaRPr lang="ko-KR" altLang="en-US" sz="6600" dirty="0">
              <a:solidFill>
                <a:srgbClr val="FF0000"/>
              </a:solidFill>
            </a:endParaRPr>
          </a:p>
        </p:txBody>
      </p:sp>
      <p:sp>
        <p:nvSpPr>
          <p:cNvPr id="4" name="타원 3"/>
          <p:cNvSpPr/>
          <p:nvPr/>
        </p:nvSpPr>
        <p:spPr>
          <a:xfrm>
            <a:off x="5385452" y="2829576"/>
            <a:ext cx="589547" cy="49329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926757" y="1186249"/>
            <a:ext cx="2557848" cy="1087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b="1" dirty="0" smtClean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3 </a:t>
            </a:r>
            <a:r>
              <a:rPr lang="ko-KR" altLang="en-US" sz="4800" b="1" dirty="0" err="1" smtClean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기멜</a:t>
            </a:r>
            <a:endParaRPr lang="ko-KR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402182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087" y="327546"/>
            <a:ext cx="5225343" cy="5458618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8265693" y="733927"/>
            <a:ext cx="3068054" cy="1540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600" b="1" dirty="0" err="1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ㄷ</a:t>
            </a:r>
            <a:r>
              <a:rPr lang="ko-KR" altLang="en-US" sz="6600" b="1" dirty="0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 </a:t>
            </a:r>
            <a:r>
              <a:rPr lang="en-US" altLang="ko-KR" sz="6600" b="1" dirty="0" smtClean="0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DH</a:t>
            </a:r>
            <a:endParaRPr lang="ko-KR" altLang="en-US" sz="6600" dirty="0">
              <a:solidFill>
                <a:srgbClr val="FF0000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926757" y="1186249"/>
            <a:ext cx="2557848" cy="1087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b="1" dirty="0" smtClean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4 </a:t>
            </a:r>
            <a:r>
              <a:rPr lang="ko-KR" altLang="en-US" sz="4800" b="1" dirty="0" err="1" smtClean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달렛</a:t>
            </a:r>
            <a:endParaRPr lang="ko-KR" altLang="en-US" sz="4800" dirty="0"/>
          </a:p>
        </p:txBody>
      </p:sp>
    </p:spTree>
    <p:extLst>
      <p:ext uri="{BB962C8B-B14F-4D97-AF65-F5344CB8AC3E}">
        <p14:creationId xmlns:p14="http://schemas.microsoft.com/office/powerpoint/2010/main" val="481972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087" y="327546"/>
            <a:ext cx="5225343" cy="5458618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8265693" y="733927"/>
            <a:ext cx="3068054" cy="1540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600" b="1" dirty="0" err="1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ㄷ</a:t>
            </a:r>
            <a:r>
              <a:rPr lang="en-US" altLang="ko-KR" sz="6600" b="1" dirty="0" smtClean="0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 </a:t>
            </a:r>
            <a:r>
              <a:rPr lang="en-US" altLang="ko-KR" sz="6600" b="1" dirty="0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D</a:t>
            </a:r>
            <a:r>
              <a:rPr lang="ko-KR" altLang="en-US" sz="6600" b="1" dirty="0" smtClean="0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 </a:t>
            </a:r>
            <a:endParaRPr lang="ko-KR" altLang="en-US" sz="6600" dirty="0">
              <a:solidFill>
                <a:srgbClr val="FF0000"/>
              </a:solidFill>
            </a:endParaRPr>
          </a:p>
        </p:txBody>
      </p:sp>
      <p:sp>
        <p:nvSpPr>
          <p:cNvPr id="4" name="타원 3"/>
          <p:cNvSpPr/>
          <p:nvPr/>
        </p:nvSpPr>
        <p:spPr>
          <a:xfrm>
            <a:off x="5301231" y="3308684"/>
            <a:ext cx="589547" cy="49329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926757" y="1186249"/>
            <a:ext cx="2557848" cy="1087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b="1" dirty="0" smtClean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4 </a:t>
            </a:r>
            <a:r>
              <a:rPr lang="ko-KR" altLang="en-US" sz="4800" b="1" dirty="0" err="1" smtClean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달렛</a:t>
            </a:r>
            <a:endParaRPr lang="ko-KR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48900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063" y="108494"/>
            <a:ext cx="5345667" cy="6135896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8386013" y="733927"/>
            <a:ext cx="3068054" cy="1540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600" b="1" dirty="0" err="1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ㅎ</a:t>
            </a:r>
            <a:r>
              <a:rPr lang="ko-KR" altLang="en-US" sz="6600" b="1" dirty="0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 </a:t>
            </a:r>
            <a:r>
              <a:rPr lang="en-US" altLang="ko-KR" sz="6600" b="1" dirty="0" smtClean="0">
                <a:solidFill>
                  <a:srgbClr val="FF0000"/>
                </a:solidFill>
                <a:latin typeface="메이플스토리" pitchFamily="2" charset="-127"/>
                <a:ea typeface="메이플스토리" pitchFamily="2" charset="-127"/>
              </a:rPr>
              <a:t>H</a:t>
            </a:r>
            <a:endParaRPr lang="ko-KR" altLang="en-US" sz="6600" dirty="0">
              <a:solidFill>
                <a:srgbClr val="FF0000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926757" y="1186249"/>
            <a:ext cx="2557848" cy="1087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b="1" dirty="0" smtClean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5 </a:t>
            </a:r>
            <a:r>
              <a:rPr lang="ko-KR" altLang="en-US" sz="4800" b="1" dirty="0" smtClean="0">
                <a:solidFill>
                  <a:srgbClr val="0105A7"/>
                </a:solidFill>
                <a:latin typeface="메이플스토리" pitchFamily="2" charset="-127"/>
                <a:ea typeface="메이플스토리" pitchFamily="2" charset="-127"/>
              </a:rPr>
              <a:t>헤</a:t>
            </a:r>
            <a:endParaRPr lang="ko-KR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4371787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344170</TotalTime>
  <Words>1508</Words>
  <Application>Microsoft Office PowerPoint</Application>
  <PresentationFormat>와이드스크린</PresentationFormat>
  <Paragraphs>267</Paragraphs>
  <Slides>58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58</vt:i4>
      </vt:variant>
    </vt:vector>
  </HeadingPairs>
  <TitlesOfParts>
    <vt:vector size="62" baseType="lpstr">
      <vt:lpstr>맑은 고딕</vt:lpstr>
      <vt:lpstr>메이플스토리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jxpower7@naver.com</dc:creator>
  <cp:lastModifiedBy>User</cp:lastModifiedBy>
  <cp:revision>2890</cp:revision>
  <dcterms:created xsi:type="dcterms:W3CDTF">2021-10-15T13:27:22Z</dcterms:created>
  <dcterms:modified xsi:type="dcterms:W3CDTF">2026-06-13T01:09:47Z</dcterms:modified>
</cp:coreProperties>
</file>