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Black Han Sans" panose="020B0600000101010101" charset="-127"/>
      <p:regular r:id="rId14"/>
    </p:embeddedFont>
    <p:embeddedFont>
      <p:font typeface="Do Hyeon" panose="020B0600000101010101" charset="-127"/>
      <p:regular r:id="rId15"/>
    </p:embeddedFont>
    <p:embeddedFont>
      <p:font typeface="Yeon Sung" panose="020B0600000101010101" charset="-127"/>
      <p:regular r:id="rId16"/>
    </p:embeddedFont>
    <p:embeddedFont>
      <p:font typeface="양재튼튼체B" panose="020B0600000101010101" charset="-127"/>
      <p:regular r:id="rId17"/>
    </p:embeddedFont>
    <p:embeddedFont>
      <p:font typeface="휴먼중간팸체" panose="020B0600000101010101" charset="-127"/>
      <p:regular r:id="rId18"/>
    </p:embeddedFont>
    <p:embeddedFont>
      <p:font typeface="Poor Story" panose="020B0600000101010101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58" y="18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8989dc0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8989dc05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8989dc05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8989dc05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864c04a9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864c04a9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859a784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859a784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859a7843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859a7843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859a7843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859a7843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882d1065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882d1065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882d1065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882d1065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882d1065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882d1065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d882d1065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d882d1065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r5R5q3TwX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gi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0"/>
              </a:srgbClr>
            </a:outerShdw>
          </a:effectLst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0">
                <a:latin typeface="Black Han Sans"/>
                <a:ea typeface="Black Han Sans"/>
                <a:cs typeface="Black Han Sans"/>
                <a:sym typeface="Black Han Sans"/>
              </a:rPr>
              <a:t>마약중독</a:t>
            </a:r>
            <a:endParaRPr sz="1000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40514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>
                <a:solidFill>
                  <a:schemeClr val="lt1"/>
                </a:solidFill>
                <a:latin typeface="양재튼튼체B" panose="02020603020101020101" pitchFamily="18" charset="-127"/>
                <a:ea typeface="양재튼튼체B" panose="02020603020101020101" pitchFamily="18" charset="-127"/>
                <a:cs typeface="Jua"/>
                <a:sym typeface="Jua"/>
              </a:rPr>
              <a:t>1조- 김기웅, 한슬기, 금다혜, 빈태현</a:t>
            </a:r>
            <a:r>
              <a:rPr lang="ko" dirty="0">
                <a:latin typeface="양재튼튼체B" panose="02020603020101020101" pitchFamily="18" charset="-127"/>
                <a:ea typeface="양재튼튼체B" panose="02020603020101020101" pitchFamily="18" charset="-127"/>
              </a:rPr>
              <a:t> </a:t>
            </a:r>
            <a:endParaRPr dirty="0">
              <a:latin typeface="양재튼튼체B" panose="02020603020101020101" pitchFamily="18" charset="-127"/>
              <a:ea typeface="양재튼튼체B" panose="02020603020101020101" pitchFamily="18" charset="-127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7283250" y="-84575"/>
            <a:ext cx="190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latin typeface="Poor Story"/>
                <a:ea typeface="Poor Story"/>
                <a:cs typeface="Poor Story"/>
                <a:sym typeface="Poor Story"/>
              </a:rPr>
              <a:t>부산경상대학교</a:t>
            </a:r>
            <a:endParaRPr b="1">
              <a:latin typeface="Poor Story"/>
              <a:ea typeface="Poor Story"/>
              <a:cs typeface="Poor Story"/>
              <a:sym typeface="Poor Stor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latin typeface="Poor Story"/>
                <a:ea typeface="Poor Story"/>
                <a:cs typeface="Poor Story"/>
                <a:sym typeface="Poor Story"/>
              </a:rPr>
              <a:t>소방행정 안전드론과</a:t>
            </a:r>
            <a:endParaRPr b="1">
              <a:latin typeface="Poor Story"/>
              <a:ea typeface="Poor Story"/>
              <a:cs typeface="Poor Story"/>
              <a:sym typeface="Poor Stor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 descr="미국에서는 1시간에 3명꼴로 마약에 중독된 아기가 태어납니다.&#10;&#10;임신 중에도 마약을 하는 엄마 때문에 마약 중독자로 태어나 고통받는 신생아들의 실태, 박병일 특파원이 취재했습니다.&#10;&#10;▶ SBS NEWS 유튜브 채널 구독하기 : https://goo.gl/l8eCja&#10;&#10;▶대한민국 뉴스리더 SBS◀&#10;홈페이지: http://news.sbs.co.kr&#10;페이스북: http://www.facebook.com/sbs8news&#10;트위터: http://www.twitter.com/sbs8news" title="마약 중독자로 태어나는 아기들…美 끔찍 실태 / SB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-130630"/>
            <a:ext cx="9144000" cy="527412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33600" y="1740600"/>
            <a:ext cx="9110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200">
                <a:highlight>
                  <a:schemeClr val="lt1"/>
                </a:highlight>
                <a:latin typeface="Black Han Sans"/>
                <a:ea typeface="Black Han Sans"/>
                <a:cs typeface="Black Han Sans"/>
                <a:sym typeface="Black Han Sans"/>
              </a:rPr>
              <a:t>이상 1조 마약중독에 대한 </a:t>
            </a:r>
            <a:endParaRPr sz="3200">
              <a:highlight>
                <a:schemeClr val="lt1"/>
              </a:highlight>
              <a:latin typeface="Black Han Sans"/>
              <a:ea typeface="Black Han Sans"/>
              <a:cs typeface="Black Han Sans"/>
              <a:sym typeface="Black Ha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200">
                <a:solidFill>
                  <a:schemeClr val="dk1"/>
                </a:solidFill>
                <a:highlight>
                  <a:schemeClr val="lt1"/>
                </a:highlight>
                <a:latin typeface="Black Han Sans"/>
                <a:ea typeface="Black Han Sans"/>
                <a:cs typeface="Black Han Sans"/>
                <a:sym typeface="Black Han Sans"/>
              </a:rPr>
              <a:t>PPT를</a:t>
            </a:r>
            <a:r>
              <a:rPr lang="ko" sz="3200">
                <a:highlight>
                  <a:schemeClr val="lt1"/>
                </a:highlight>
                <a:latin typeface="Black Han Sans"/>
                <a:ea typeface="Black Han Sans"/>
                <a:cs typeface="Black Han Sans"/>
                <a:sym typeface="Black Han Sans"/>
              </a:rPr>
              <a:t> 마치도록 하겠습니다.</a:t>
            </a:r>
            <a:endParaRPr sz="3200">
              <a:highlight>
                <a:schemeClr val="lt1"/>
              </a:highlight>
              <a:latin typeface="Black Han Sans"/>
              <a:ea typeface="Black Han Sans"/>
              <a:cs typeface="Black Han Sans"/>
              <a:sym typeface="Black Ha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200">
                <a:highlight>
                  <a:schemeClr val="lt1"/>
                </a:highlight>
                <a:latin typeface="Black Han Sans"/>
                <a:ea typeface="Black Han Sans"/>
                <a:cs typeface="Black Han Sans"/>
                <a:sym typeface="Black Han Sans"/>
              </a:rPr>
              <a:t>감사합니다.</a:t>
            </a:r>
            <a:r>
              <a:rPr lang="ko" sz="3200">
                <a:latin typeface="Black Han Sans"/>
                <a:ea typeface="Black Han Sans"/>
                <a:cs typeface="Black Han Sans"/>
                <a:sym typeface="Black Han Sans"/>
              </a:rPr>
              <a:t> </a:t>
            </a:r>
            <a:endParaRPr sz="3200"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47025" y="208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5355" dirty="0">
                <a:latin typeface="Do Hyeon"/>
                <a:ea typeface="Do Hyeon"/>
                <a:cs typeface="Do Hyeon"/>
                <a:sym typeface="Do Hyeon"/>
              </a:rPr>
              <a:t>목차</a:t>
            </a:r>
            <a:r>
              <a:rPr lang="ko" dirty="0"/>
              <a:t> </a:t>
            </a:r>
            <a:endParaRPr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3362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457200" lvl="0" indent="-401399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oor Story"/>
              <a:buChar char="❏"/>
            </a:pPr>
            <a:r>
              <a:rPr lang="ko" sz="8373" b="1" dirty="0">
                <a:latin typeface="Poor Story"/>
                <a:ea typeface="Poor Story"/>
                <a:cs typeface="Poor Story"/>
                <a:sym typeface="Poor Story"/>
              </a:rPr>
              <a:t>마약의 과거와 현재</a:t>
            </a:r>
            <a:endParaRPr sz="4900" b="1" dirty="0">
              <a:latin typeface="Poor Story"/>
              <a:ea typeface="Poor Story"/>
              <a:cs typeface="Poor Story"/>
              <a:sym typeface="Poor Story"/>
            </a:endParaRPr>
          </a:p>
          <a:p>
            <a:pPr marL="457200" lvl="0" indent="-401399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oor Story"/>
              <a:buChar char="❏"/>
            </a:pPr>
            <a:r>
              <a:rPr lang="ko" sz="8373" b="1" dirty="0">
                <a:latin typeface="Poor Story"/>
                <a:ea typeface="Poor Story"/>
                <a:cs typeface="Poor Story"/>
                <a:sym typeface="Poor Story"/>
              </a:rPr>
              <a:t>가장쉬운 마약 - 메스암페타민</a:t>
            </a:r>
            <a:endParaRPr sz="4900" b="1" dirty="0">
              <a:latin typeface="Poor Story"/>
              <a:ea typeface="Poor Story"/>
              <a:cs typeface="Poor Story"/>
              <a:sym typeface="Poor Story"/>
            </a:endParaRPr>
          </a:p>
          <a:p>
            <a:pPr marL="457200" lvl="0" indent="-401399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oor Story"/>
              <a:buChar char="❏"/>
            </a:pPr>
            <a:r>
              <a:rPr lang="ko" sz="8373" b="1" dirty="0">
                <a:latin typeface="Poor Story"/>
                <a:ea typeface="Poor Story"/>
                <a:cs typeface="Poor Story"/>
                <a:sym typeface="Poor Story"/>
              </a:rPr>
              <a:t>일상에서 접하는 마약</a:t>
            </a:r>
            <a:endParaRPr sz="4900" b="1" dirty="0">
              <a:latin typeface="Poor Story"/>
              <a:ea typeface="Poor Story"/>
              <a:cs typeface="Poor Story"/>
              <a:sym typeface="Poor Story"/>
            </a:endParaRPr>
          </a:p>
          <a:p>
            <a:pPr marL="457200" lvl="0" indent="-401399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oor Story"/>
              <a:buChar char="❏"/>
            </a:pPr>
            <a:r>
              <a:rPr lang="ko" sz="8373" b="1" dirty="0">
                <a:latin typeface="Poor Story"/>
                <a:ea typeface="Poor Story"/>
                <a:cs typeface="Poor Story"/>
                <a:sym typeface="Poor Story"/>
              </a:rPr>
              <a:t>마약 중독으로 인한 후유증</a:t>
            </a:r>
            <a:endParaRPr sz="8373" b="1" dirty="0">
              <a:latin typeface="Poor Story"/>
              <a:ea typeface="Poor Story"/>
              <a:cs typeface="Poor Story"/>
              <a:sym typeface="Poor Story"/>
            </a:endParaRPr>
          </a:p>
          <a:p>
            <a:pPr marL="457200" lvl="0" indent="-401399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oor Story"/>
              <a:buChar char="❏"/>
            </a:pPr>
            <a:r>
              <a:rPr lang="ko" sz="8373" b="1" dirty="0">
                <a:latin typeface="Poor Story"/>
                <a:ea typeface="Poor Story"/>
                <a:cs typeface="Poor Story"/>
                <a:sym typeface="Poor Story"/>
              </a:rPr>
              <a:t>신생아의 마약중독</a:t>
            </a:r>
            <a:endParaRPr sz="8373" b="1" dirty="0">
              <a:latin typeface="Poor Story"/>
              <a:ea typeface="Poor Story"/>
              <a:cs typeface="Poor Story"/>
              <a:sym typeface="Poor Stor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38;p21">
            <a:extLst>
              <a:ext uri="{FF2B5EF4-FFF2-40B4-BE49-F238E27FC236}">
                <a16:creationId xmlns:a16="http://schemas.microsoft.com/office/drawing/2014/main" id="{1F94F1C4-C740-4843-8134-9E03071B2527}"/>
              </a:ext>
            </a:extLst>
          </p:cNvPr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800" b="1">
                <a:solidFill>
                  <a:srgbClr val="000000"/>
                </a:solidFill>
                <a:latin typeface="Do Hyeon"/>
                <a:ea typeface="Do Hyeon"/>
                <a:cs typeface="Do Hyeon"/>
                <a:sym typeface="Do Hyeon"/>
              </a:rPr>
              <a:t>과거</a:t>
            </a:r>
            <a:r>
              <a:rPr lang="ko" sz="3000">
                <a:latin typeface="Do Hyeon"/>
                <a:ea typeface="Do Hyeon"/>
                <a:cs typeface="Do Hyeon"/>
                <a:sym typeface="Do Hyeon"/>
              </a:rPr>
              <a:t>의 마약</a:t>
            </a:r>
            <a:endParaRPr sz="3000">
              <a:solidFill>
                <a:srgbClr val="999999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0525" y="1298950"/>
            <a:ext cx="5128103" cy="34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6934475" y="1302525"/>
            <a:ext cx="216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2200" dirty="0">
                <a:latin typeface="휴먼중간팸체" panose="02010504000101010101" pitchFamily="2" charset="-127"/>
                <a:ea typeface="휴먼중간팸체" panose="02010504000101010101" pitchFamily="2" charset="-127"/>
                <a:cs typeface="Yeon Sung"/>
                <a:sym typeface="Yeon Sung"/>
              </a:rPr>
              <a:t>2차 산업혁명시대</a:t>
            </a:r>
            <a:endParaRPr sz="2200" dirty="0">
              <a:latin typeface="휴먼중간팸체" panose="02010504000101010101" pitchFamily="2" charset="-127"/>
              <a:ea typeface="휴먼중간팸체" panose="02010504000101010101" pitchFamily="2" charset="-127"/>
              <a:cs typeface="Yeon Sung"/>
              <a:sym typeface="Yeon Sung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7713" y="1220925"/>
            <a:ext cx="5313724" cy="35563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983375" y="2296225"/>
            <a:ext cx="47586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4500" b="1" dirty="0">
                <a:solidFill>
                  <a:srgbClr val="FF0000"/>
                </a:solidFill>
                <a:highlight>
                  <a:schemeClr val="lt1"/>
                </a:highlight>
                <a:latin typeface="Gungsuh"/>
                <a:ea typeface="Gungsuh"/>
                <a:cs typeface="Gungsuh"/>
                <a:sym typeface="Gungsuh"/>
              </a:rPr>
              <a:t>메스암페타민</a:t>
            </a:r>
            <a:endParaRPr sz="4500" b="1" dirty="0">
              <a:solidFill>
                <a:srgbClr val="FF0000"/>
              </a:solidFill>
              <a:highlight>
                <a:schemeClr val="lt1"/>
              </a:highlight>
              <a:latin typeface="Gungsuh"/>
              <a:ea typeface="Gungsuh"/>
              <a:cs typeface="Gungsuh"/>
              <a:sym typeface="Gungsuh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4500" b="1" dirty="0">
                <a:solidFill>
                  <a:srgbClr val="FF0000"/>
                </a:solidFill>
                <a:highlight>
                  <a:schemeClr val="lt1"/>
                </a:highlight>
                <a:latin typeface="Gungsuh"/>
                <a:ea typeface="Gungsuh"/>
                <a:cs typeface="Gungsuh"/>
                <a:sym typeface="Gungsuh"/>
              </a:rPr>
              <a:t>=필로폰 (각성제)</a:t>
            </a:r>
            <a:endParaRPr sz="2400" dirty="0">
              <a:solidFill>
                <a:srgbClr val="FF0000"/>
              </a:solidFill>
              <a:highlight>
                <a:schemeClr val="lt1"/>
              </a:highlight>
              <a:latin typeface="Gungsuh"/>
              <a:ea typeface="Gungsuh"/>
              <a:cs typeface="Gungsuh"/>
              <a:sym typeface="Gungsuh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15E393-7741-4018-BEFD-F1A8EC52045E}"/>
              </a:ext>
            </a:extLst>
          </p:cNvPr>
          <p:cNvSpPr txBox="1"/>
          <p:nvPr/>
        </p:nvSpPr>
        <p:spPr>
          <a:xfrm>
            <a:off x="6904219" y="1348681"/>
            <a:ext cx="1897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dirty="0">
                <a:latin typeface="휴먼중간팸체" panose="02010504000101010101" pitchFamily="2" charset="-127"/>
                <a:ea typeface="휴먼중간팸체" panose="02010504000101010101" pitchFamily="2" charset="-127"/>
              </a:rPr>
              <a:t>독일군 세계대전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1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274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800">
                <a:latin typeface="Do Hyeon"/>
                <a:ea typeface="Do Hyeon"/>
                <a:cs typeface="Do Hyeon"/>
                <a:sym typeface="Do Hyeon"/>
              </a:rPr>
              <a:t>메스암페타민😈</a:t>
            </a:r>
            <a:endParaRPr sz="4800"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2300" y="1520250"/>
            <a:ext cx="4579401" cy="31654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629050" y="806675"/>
            <a:ext cx="5794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2300">
                <a:latin typeface="Yeon Sung"/>
                <a:ea typeface="Yeon Sung"/>
                <a:cs typeface="Yeon Sung"/>
                <a:sym typeface="Yeon Sung"/>
              </a:rPr>
              <a:t>마약에도 구조식이?!?!!?!?!!?!?!?</a:t>
            </a:r>
            <a:endParaRPr sz="2300">
              <a:latin typeface="Yeon Sung"/>
              <a:ea typeface="Yeon Sung"/>
              <a:cs typeface="Yeon Sung"/>
              <a:sym typeface="Yeon Sung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025" y="112875"/>
            <a:ext cx="8400275" cy="471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8;p18">
            <a:extLst>
              <a:ext uri="{FF2B5EF4-FFF2-40B4-BE49-F238E27FC236}">
                <a16:creationId xmlns:a16="http://schemas.microsoft.com/office/drawing/2014/main" id="{A88843A4-D794-49EC-8740-BE9103E62915}"/>
              </a:ext>
            </a:extLst>
          </p:cNvPr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274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800">
                <a:latin typeface="Do Hyeon"/>
                <a:ea typeface="Do Hyeon"/>
                <a:cs typeface="Do Hyeon"/>
                <a:sym typeface="Do Hyeon"/>
              </a:rPr>
              <a:t>메스암페타민😈</a:t>
            </a:r>
            <a:endParaRPr sz="4800"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629050" y="771275"/>
            <a:ext cx="5794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2300" dirty="0">
                <a:latin typeface="Yeon Sung"/>
                <a:ea typeface="Yeon Sung"/>
                <a:cs typeface="Yeon Sung"/>
                <a:sym typeface="Yeon Sung"/>
              </a:rPr>
              <a:t>현재에서의 마약의 예시는?</a:t>
            </a:r>
            <a:endParaRPr sz="2300" dirty="0">
              <a:latin typeface="Yeon Sung"/>
              <a:ea typeface="Yeon Sung"/>
              <a:cs typeface="Yeon Sung"/>
              <a:sym typeface="Yeon Sung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7275" y="1345475"/>
            <a:ext cx="5235438" cy="34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 descr="사람, 남자, 실내이(가) 표시된 사진&#10;&#10;자동 생성된 설명">
            <a:extLst>
              <a:ext uri="{FF2B5EF4-FFF2-40B4-BE49-F238E27FC236}">
                <a16:creationId xmlns:a16="http://schemas.microsoft.com/office/drawing/2014/main" id="{6F0F14F9-E323-425C-B315-9C986E99E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994" y="1429748"/>
            <a:ext cx="3810000" cy="3171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슬기로운">
            <a:hlinkClick r:id="" action="ppaction://media"/>
            <a:extLst>
              <a:ext uri="{FF2B5EF4-FFF2-40B4-BE49-F238E27FC236}">
                <a16:creationId xmlns:a16="http://schemas.microsoft.com/office/drawing/2014/main" id="{C5D3C6D2-32BD-4644-9279-34C7588F3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2019300" y="-2000250"/>
            <a:ext cx="5105400" cy="9144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0">
            <a:extLst>
              <a:ext uri="{FF2B5EF4-FFF2-40B4-BE49-F238E27FC236}">
                <a16:creationId xmlns:a16="http://schemas.microsoft.com/office/drawing/2014/main" id="{3434B80D-A1AB-4FFE-8218-1C3A93FA450D}"/>
              </a:ext>
            </a:extLst>
          </p:cNvPr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274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800">
                <a:latin typeface="Do Hyeon"/>
                <a:ea typeface="Do Hyeon"/>
                <a:cs typeface="Do Hyeon"/>
                <a:sym typeface="Do Hyeon"/>
              </a:rPr>
              <a:t>현재</a:t>
            </a:r>
            <a:r>
              <a:rPr lang="ko" sz="3000">
                <a:latin typeface="Do Hyeon"/>
                <a:ea typeface="Do Hyeon"/>
                <a:cs typeface="Do Hyeon"/>
                <a:sym typeface="Do Hyeon"/>
              </a:rPr>
              <a:t>의 마약</a:t>
            </a:r>
            <a:endParaRPr sz="3000"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l="20489"/>
          <a:stretch/>
        </p:blipFill>
        <p:spPr>
          <a:xfrm>
            <a:off x="5322400" y="1878775"/>
            <a:ext cx="3440651" cy="230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6006825" y="1144800"/>
            <a:ext cx="2071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2100" b="1" dirty="0">
                <a:latin typeface="Poor Story"/>
                <a:ea typeface="Poor Story"/>
                <a:cs typeface="Poor Story"/>
                <a:sym typeface="Poor Story"/>
              </a:rPr>
              <a:t>약국에서의 </a:t>
            </a:r>
            <a:r>
              <a:rPr lang="ko-KR" altLang="en-US" sz="2100" b="1" dirty="0" err="1">
                <a:latin typeface="Poor Story"/>
                <a:ea typeface="Poor Story"/>
                <a:cs typeface="Poor Story"/>
                <a:sym typeface="Poor Story"/>
              </a:rPr>
              <a:t>비상약</a:t>
            </a:r>
            <a:endParaRPr sz="2100" b="1" dirty="0">
              <a:latin typeface="Poor Story"/>
              <a:ea typeface="Poor Story"/>
              <a:cs typeface="Poor Story"/>
              <a:sym typeface="Poor Story"/>
            </a:endParaRPr>
          </a:p>
        </p:txBody>
      </p:sp>
      <p:pic>
        <p:nvPicPr>
          <p:cNvPr id="3" name="그림 2" descr="하늘, 실외, 건물, 도로이(가) 표시된 사진&#10;&#10;자동 생성된 설명">
            <a:extLst>
              <a:ext uri="{FF2B5EF4-FFF2-40B4-BE49-F238E27FC236}">
                <a16:creationId xmlns:a16="http://schemas.microsoft.com/office/drawing/2014/main" id="{FE206A36-47CA-4427-A32F-92ABA3ADE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350" y="1684473"/>
            <a:ext cx="2685823" cy="2693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2D397-5304-49FB-BB48-6804742CF0E6}"/>
              </a:ext>
            </a:extLst>
          </p:cNvPr>
          <p:cNvSpPr txBox="1"/>
          <p:nvPr/>
        </p:nvSpPr>
        <p:spPr>
          <a:xfrm>
            <a:off x="1065375" y="1144800"/>
            <a:ext cx="26691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Poor Story"/>
                <a:ea typeface="Poor Story"/>
                <a:cs typeface="Poor Story"/>
                <a:sym typeface="Poor Story"/>
              </a:rPr>
              <a:t>병원에서 </a:t>
            </a:r>
            <a:r>
              <a:rPr lang="ko-KR" altLang="en-US" sz="2100" b="1" dirty="0">
                <a:latin typeface="Poor Story"/>
                <a:ea typeface="Poor Story"/>
                <a:cs typeface="Poor Story"/>
                <a:sym typeface="Poor Story"/>
              </a:rPr>
              <a:t>사용하는</a:t>
            </a:r>
            <a:r>
              <a:rPr lang="ko-KR" altLang="en-US" sz="2000" b="1" dirty="0">
                <a:latin typeface="Poor Story"/>
                <a:ea typeface="Poor Story"/>
                <a:cs typeface="Poor Story"/>
                <a:sym typeface="Poor Story"/>
              </a:rPr>
              <a:t> 처방약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138;p21">
            <a:extLst>
              <a:ext uri="{FF2B5EF4-FFF2-40B4-BE49-F238E27FC236}">
                <a16:creationId xmlns:a16="http://schemas.microsoft.com/office/drawing/2014/main" id="{8939A08D-F11D-46E9-95A7-5144BC527979}"/>
              </a:ext>
            </a:extLst>
          </p:cNvPr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412" y="940761"/>
            <a:ext cx="9144000" cy="419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200" dirty="0">
                <a:latin typeface="Do Hyeon"/>
                <a:ea typeface="Do Hyeon"/>
                <a:cs typeface="Do Hyeon"/>
                <a:sym typeface="Do Hyeon"/>
              </a:rPr>
              <a:t>일상</a:t>
            </a:r>
            <a:r>
              <a:rPr lang="ko" sz="3400" dirty="0">
                <a:latin typeface="Do Hyeon"/>
                <a:ea typeface="Do Hyeon"/>
                <a:cs typeface="Do Hyeon"/>
                <a:sym typeface="Do Hyeon"/>
              </a:rPr>
              <a:t>에서 접하는 마약</a:t>
            </a:r>
            <a:endParaRPr sz="3400" dirty="0">
              <a:latin typeface="Do Hyeon"/>
              <a:ea typeface="Do Hyeon"/>
              <a:cs typeface="Do Hyeon"/>
              <a:sym typeface="Do Hyeon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93A79B69-2836-4EC4-AF2D-62FACC4DC4C9}"/>
              </a:ext>
            </a:extLst>
          </p:cNvPr>
          <p:cNvGrpSpPr/>
          <p:nvPr/>
        </p:nvGrpSpPr>
        <p:grpSpPr>
          <a:xfrm>
            <a:off x="-50020" y="3337241"/>
            <a:ext cx="3831300" cy="2915617"/>
            <a:chOff x="-166387" y="3363723"/>
            <a:chExt cx="3831300" cy="2915617"/>
          </a:xfrm>
        </p:grpSpPr>
        <p:pic>
          <p:nvPicPr>
            <p:cNvPr id="5" name="그래픽 4" descr="점안기 단색으로 채워진">
              <a:extLst>
                <a:ext uri="{FF2B5EF4-FFF2-40B4-BE49-F238E27FC236}">
                  <a16:creationId xmlns:a16="http://schemas.microsoft.com/office/drawing/2014/main" id="{09B62280-1CB3-47EE-936E-10875203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321073" y="3363723"/>
              <a:ext cx="2915617" cy="2915617"/>
            </a:xfrm>
            <a:prstGeom prst="rect">
              <a:avLst/>
            </a:prstGeom>
          </p:spPr>
        </p:pic>
        <p:sp>
          <p:nvSpPr>
            <p:cNvPr id="131" name="Google Shape;131;p20"/>
            <p:cNvSpPr txBox="1"/>
            <p:nvPr/>
          </p:nvSpPr>
          <p:spPr>
            <a:xfrm>
              <a:off x="-166387" y="4518075"/>
              <a:ext cx="38313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감마히드록시부티르산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A0950968-2B7C-4792-9A59-FF89EE935CE5}"/>
              </a:ext>
            </a:extLst>
          </p:cNvPr>
          <p:cNvGrpSpPr/>
          <p:nvPr/>
        </p:nvGrpSpPr>
        <p:grpSpPr>
          <a:xfrm>
            <a:off x="-19861" y="3477217"/>
            <a:ext cx="1843341" cy="1585013"/>
            <a:chOff x="311700" y="3367359"/>
            <a:chExt cx="1843341" cy="1585013"/>
          </a:xfrm>
        </p:grpSpPr>
        <p:pic>
          <p:nvPicPr>
            <p:cNvPr id="30" name="그래픽 29" descr="점안기 단색으로 채워진">
              <a:extLst>
                <a:ext uri="{FF2B5EF4-FFF2-40B4-BE49-F238E27FC236}">
                  <a16:creationId xmlns:a16="http://schemas.microsoft.com/office/drawing/2014/main" id="{8B408A62-3329-48E1-B36E-99C3F5DB7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570028" y="3367359"/>
              <a:ext cx="1585013" cy="1585013"/>
            </a:xfrm>
            <a:prstGeom prst="rect">
              <a:avLst/>
            </a:prstGeom>
          </p:spPr>
        </p:pic>
        <p:sp>
          <p:nvSpPr>
            <p:cNvPr id="132" name="Google Shape;132;p20"/>
            <p:cNvSpPr txBox="1"/>
            <p:nvPr/>
          </p:nvSpPr>
          <p:spPr>
            <a:xfrm>
              <a:off x="311700" y="3842989"/>
              <a:ext cx="16776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데메롤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F22295FE-3CCE-4816-A318-1F9B1A79BC2B}"/>
              </a:ext>
            </a:extLst>
          </p:cNvPr>
          <p:cNvGrpSpPr/>
          <p:nvPr/>
        </p:nvGrpSpPr>
        <p:grpSpPr>
          <a:xfrm>
            <a:off x="1614592" y="3043811"/>
            <a:ext cx="2892300" cy="2546712"/>
            <a:chOff x="2011150" y="1151973"/>
            <a:chExt cx="2892300" cy="2546712"/>
          </a:xfrm>
        </p:grpSpPr>
        <p:pic>
          <p:nvPicPr>
            <p:cNvPr id="33" name="그래픽 32" descr="점안기 단색으로 채워진">
              <a:extLst>
                <a:ext uri="{FF2B5EF4-FFF2-40B4-BE49-F238E27FC236}">
                  <a16:creationId xmlns:a16="http://schemas.microsoft.com/office/drawing/2014/main" id="{C50A7CFA-156B-491D-B602-52E00052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2033306" y="1151973"/>
              <a:ext cx="2546712" cy="2546712"/>
            </a:xfrm>
            <a:prstGeom prst="rect">
              <a:avLst/>
            </a:prstGeom>
          </p:spPr>
        </p:pic>
        <p:sp>
          <p:nvSpPr>
            <p:cNvPr id="129" name="Google Shape;129;p20"/>
            <p:cNvSpPr txBox="1"/>
            <p:nvPr/>
          </p:nvSpPr>
          <p:spPr>
            <a:xfrm>
              <a:off x="2011150" y="2139471"/>
              <a:ext cx="28923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에스조피클론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5966A6D-BF59-4C6B-BEBD-9873EE4277F5}"/>
              </a:ext>
            </a:extLst>
          </p:cNvPr>
          <p:cNvGrpSpPr/>
          <p:nvPr/>
        </p:nvGrpSpPr>
        <p:grpSpPr>
          <a:xfrm>
            <a:off x="162908" y="2957834"/>
            <a:ext cx="1604599" cy="1604599"/>
            <a:chOff x="2282900" y="1000619"/>
            <a:chExt cx="1604599" cy="1604599"/>
          </a:xfrm>
        </p:grpSpPr>
        <p:pic>
          <p:nvPicPr>
            <p:cNvPr id="37" name="그래픽 36" descr="점안기 단색으로 채워진">
              <a:extLst>
                <a:ext uri="{FF2B5EF4-FFF2-40B4-BE49-F238E27FC236}">
                  <a16:creationId xmlns:a16="http://schemas.microsoft.com/office/drawing/2014/main" id="{5EA8033B-BC30-4B30-AD2E-CC3D737C5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2282900" y="1000619"/>
              <a:ext cx="1604599" cy="1604599"/>
            </a:xfrm>
            <a:prstGeom prst="rect">
              <a:avLst/>
            </a:prstGeom>
          </p:spPr>
        </p:pic>
        <p:sp>
          <p:nvSpPr>
            <p:cNvPr id="128" name="Google Shape;128;p20"/>
            <p:cNvSpPr txBox="1"/>
            <p:nvPr/>
          </p:nvSpPr>
          <p:spPr>
            <a:xfrm>
              <a:off x="2510358" y="1512418"/>
              <a:ext cx="10461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카</a:t>
              </a:r>
              <a:r>
                <a:rPr lang="ko-KR" altLang="en-US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틴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22BD565-8FCE-4843-838B-093A6FADF87D}"/>
              </a:ext>
            </a:extLst>
          </p:cNvPr>
          <p:cNvGrpSpPr/>
          <p:nvPr/>
        </p:nvGrpSpPr>
        <p:grpSpPr>
          <a:xfrm>
            <a:off x="4210152" y="3414539"/>
            <a:ext cx="1912991" cy="1912991"/>
            <a:chOff x="3044039" y="467684"/>
            <a:chExt cx="1912991" cy="1912991"/>
          </a:xfrm>
        </p:grpSpPr>
        <p:pic>
          <p:nvPicPr>
            <p:cNvPr id="39" name="그래픽 38" descr="점안기 단색으로 채워진">
              <a:extLst>
                <a:ext uri="{FF2B5EF4-FFF2-40B4-BE49-F238E27FC236}">
                  <a16:creationId xmlns:a16="http://schemas.microsoft.com/office/drawing/2014/main" id="{483BFD92-05A6-4CA6-B502-228356720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3044039" y="467684"/>
              <a:ext cx="1912991" cy="1912991"/>
            </a:xfrm>
            <a:prstGeom prst="rect">
              <a:avLst/>
            </a:prstGeom>
          </p:spPr>
        </p:pic>
        <p:sp>
          <p:nvSpPr>
            <p:cNvPr id="120" name="Google Shape;120;p20"/>
            <p:cNvSpPr txBox="1"/>
            <p:nvPr/>
          </p:nvSpPr>
          <p:spPr>
            <a:xfrm>
              <a:off x="3160568" y="1135393"/>
              <a:ext cx="15828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마리화나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E4EE764-C456-4924-B3FA-B1DC4DDE111C}"/>
              </a:ext>
            </a:extLst>
          </p:cNvPr>
          <p:cNvGrpSpPr/>
          <p:nvPr/>
        </p:nvGrpSpPr>
        <p:grpSpPr>
          <a:xfrm>
            <a:off x="3500103" y="3833777"/>
            <a:ext cx="2001318" cy="2001318"/>
            <a:chOff x="5966787" y="799636"/>
            <a:chExt cx="2001318" cy="2001318"/>
          </a:xfrm>
        </p:grpSpPr>
        <p:pic>
          <p:nvPicPr>
            <p:cNvPr id="41" name="그래픽 40" descr="점안기 단색으로 채워진">
              <a:extLst>
                <a:ext uri="{FF2B5EF4-FFF2-40B4-BE49-F238E27FC236}">
                  <a16:creationId xmlns:a16="http://schemas.microsoft.com/office/drawing/2014/main" id="{342CCB6B-82BA-4C2C-A496-A4E4AC3F6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5966787" y="799636"/>
              <a:ext cx="2001318" cy="2001318"/>
            </a:xfrm>
            <a:prstGeom prst="rect">
              <a:avLst/>
            </a:prstGeom>
          </p:spPr>
        </p:pic>
        <p:sp>
          <p:nvSpPr>
            <p:cNvPr id="126" name="Google Shape;126;p20"/>
            <p:cNvSpPr txBox="1"/>
            <p:nvPr/>
          </p:nvSpPr>
          <p:spPr>
            <a:xfrm>
              <a:off x="6200300" y="1515595"/>
              <a:ext cx="1386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졸피뎀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0653D33-5E4A-4FF0-85F0-C35E8A397CCE}"/>
              </a:ext>
            </a:extLst>
          </p:cNvPr>
          <p:cNvGrpSpPr/>
          <p:nvPr/>
        </p:nvGrpSpPr>
        <p:grpSpPr>
          <a:xfrm>
            <a:off x="5768029" y="3845461"/>
            <a:ext cx="2084895" cy="2084895"/>
            <a:chOff x="4586562" y="418745"/>
            <a:chExt cx="2084895" cy="2084895"/>
          </a:xfrm>
        </p:grpSpPr>
        <p:pic>
          <p:nvPicPr>
            <p:cNvPr id="43" name="그래픽 42" descr="점안기 단색으로 채워진">
              <a:extLst>
                <a:ext uri="{FF2B5EF4-FFF2-40B4-BE49-F238E27FC236}">
                  <a16:creationId xmlns:a16="http://schemas.microsoft.com/office/drawing/2014/main" id="{4AC30FAC-C2AE-4026-9ADF-0585B3D54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4586562" y="418745"/>
              <a:ext cx="2084895" cy="2084895"/>
            </a:xfrm>
            <a:prstGeom prst="rect">
              <a:avLst/>
            </a:prstGeom>
          </p:spPr>
        </p:pic>
        <p:sp>
          <p:nvSpPr>
            <p:cNvPr id="123" name="Google Shape;123;p20"/>
            <p:cNvSpPr txBox="1"/>
            <p:nvPr/>
          </p:nvSpPr>
          <p:spPr>
            <a:xfrm>
              <a:off x="4674931" y="1176492"/>
              <a:ext cx="1886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암페타민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0765DD98-3F8F-4B10-9759-294EF97C3C65}"/>
              </a:ext>
            </a:extLst>
          </p:cNvPr>
          <p:cNvGrpSpPr/>
          <p:nvPr/>
        </p:nvGrpSpPr>
        <p:grpSpPr>
          <a:xfrm>
            <a:off x="6588227" y="3088389"/>
            <a:ext cx="2565113" cy="2565113"/>
            <a:chOff x="879061" y="2131145"/>
            <a:chExt cx="2565113" cy="2565113"/>
          </a:xfrm>
        </p:grpSpPr>
        <p:pic>
          <p:nvPicPr>
            <p:cNvPr id="35" name="그래픽 34" descr="점안기 단색으로 채워진">
              <a:extLst>
                <a:ext uri="{FF2B5EF4-FFF2-40B4-BE49-F238E27FC236}">
                  <a16:creationId xmlns:a16="http://schemas.microsoft.com/office/drawing/2014/main" id="{DBB5592C-6A00-47A3-8109-D17B20DE2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879061" y="2131145"/>
              <a:ext cx="2565113" cy="2565113"/>
            </a:xfrm>
            <a:prstGeom prst="rect">
              <a:avLst/>
            </a:prstGeom>
          </p:spPr>
        </p:pic>
        <p:sp>
          <p:nvSpPr>
            <p:cNvPr id="119" name="Google Shape;119;p20"/>
            <p:cNvSpPr txBox="1"/>
            <p:nvPr/>
          </p:nvSpPr>
          <p:spPr>
            <a:xfrm>
              <a:off x="1074697" y="3142648"/>
              <a:ext cx="2173840" cy="569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바비튜레이트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5BE7B44-C766-48CE-B7DF-E8FB440AC5A2}"/>
              </a:ext>
            </a:extLst>
          </p:cNvPr>
          <p:cNvGrpSpPr/>
          <p:nvPr/>
        </p:nvGrpSpPr>
        <p:grpSpPr>
          <a:xfrm>
            <a:off x="1577008" y="2379111"/>
            <a:ext cx="2586068" cy="2477652"/>
            <a:chOff x="1476621" y="906278"/>
            <a:chExt cx="2586068" cy="2477652"/>
          </a:xfrm>
        </p:grpSpPr>
        <p:pic>
          <p:nvPicPr>
            <p:cNvPr id="45" name="그래픽 44" descr="점안기 단색으로 채워진">
              <a:extLst>
                <a:ext uri="{FF2B5EF4-FFF2-40B4-BE49-F238E27FC236}">
                  <a16:creationId xmlns:a16="http://schemas.microsoft.com/office/drawing/2014/main" id="{D633293E-3ECD-46D4-88CA-DE943025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1585037" y="906278"/>
              <a:ext cx="2477652" cy="2477652"/>
            </a:xfrm>
            <a:prstGeom prst="rect">
              <a:avLst/>
            </a:prstGeom>
          </p:spPr>
        </p:pic>
        <p:sp>
          <p:nvSpPr>
            <p:cNvPr id="125" name="Google Shape;125;p20"/>
            <p:cNvSpPr txBox="1"/>
            <p:nvPr/>
          </p:nvSpPr>
          <p:spPr>
            <a:xfrm>
              <a:off x="1476621" y="1859580"/>
              <a:ext cx="25077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벤조디아제핀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6255C85-1ED2-4F3B-B40C-BA279D892B82}"/>
              </a:ext>
            </a:extLst>
          </p:cNvPr>
          <p:cNvGrpSpPr/>
          <p:nvPr/>
        </p:nvGrpSpPr>
        <p:grpSpPr>
          <a:xfrm>
            <a:off x="4557368" y="3025383"/>
            <a:ext cx="2066795" cy="1984798"/>
            <a:chOff x="2588650" y="964646"/>
            <a:chExt cx="2066795" cy="1984798"/>
          </a:xfrm>
        </p:grpSpPr>
        <p:pic>
          <p:nvPicPr>
            <p:cNvPr id="47" name="그래픽 46" descr="점안기 단색으로 채워진">
              <a:extLst>
                <a:ext uri="{FF2B5EF4-FFF2-40B4-BE49-F238E27FC236}">
                  <a16:creationId xmlns:a16="http://schemas.microsoft.com/office/drawing/2014/main" id="{81CDEF2B-82CA-4740-8693-6EE6A31B7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2670647" y="964646"/>
              <a:ext cx="1984798" cy="1984798"/>
            </a:xfrm>
            <a:prstGeom prst="rect">
              <a:avLst/>
            </a:prstGeom>
          </p:spPr>
        </p:pic>
        <p:sp>
          <p:nvSpPr>
            <p:cNvPr id="115" name="Google Shape;115;p20"/>
            <p:cNvSpPr txBox="1"/>
            <p:nvPr/>
          </p:nvSpPr>
          <p:spPr>
            <a:xfrm>
              <a:off x="2588650" y="1650803"/>
              <a:ext cx="16776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데바인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0E7F3A6-C6A8-4381-A564-3A1BE4A902BD}"/>
              </a:ext>
            </a:extLst>
          </p:cNvPr>
          <p:cNvGrpSpPr/>
          <p:nvPr/>
        </p:nvGrpSpPr>
        <p:grpSpPr>
          <a:xfrm>
            <a:off x="4228605" y="2633101"/>
            <a:ext cx="1957534" cy="1957534"/>
            <a:chOff x="626521" y="825976"/>
            <a:chExt cx="1957534" cy="1957534"/>
          </a:xfrm>
        </p:grpSpPr>
        <p:pic>
          <p:nvPicPr>
            <p:cNvPr id="49" name="그래픽 48" descr="점안기 단색으로 채워진">
              <a:extLst>
                <a:ext uri="{FF2B5EF4-FFF2-40B4-BE49-F238E27FC236}">
                  <a16:creationId xmlns:a16="http://schemas.microsoft.com/office/drawing/2014/main" id="{58AC539A-1E52-4002-8668-6C1E207F7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626521" y="825976"/>
              <a:ext cx="1957534" cy="1957534"/>
            </a:xfrm>
            <a:prstGeom prst="rect">
              <a:avLst/>
            </a:prstGeom>
          </p:spPr>
        </p:pic>
        <p:sp>
          <p:nvSpPr>
            <p:cNvPr id="118" name="Google Shape;118;p20"/>
            <p:cNvSpPr txBox="1"/>
            <p:nvPr/>
          </p:nvSpPr>
          <p:spPr>
            <a:xfrm>
              <a:off x="717279" y="1494886"/>
              <a:ext cx="1344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필로폰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26C6D22-0E40-426D-BBB1-12AF77D3BDA5}"/>
              </a:ext>
            </a:extLst>
          </p:cNvPr>
          <p:cNvGrpSpPr/>
          <p:nvPr/>
        </p:nvGrpSpPr>
        <p:grpSpPr>
          <a:xfrm>
            <a:off x="6352779" y="3082227"/>
            <a:ext cx="1498872" cy="1498872"/>
            <a:chOff x="1276597" y="602053"/>
            <a:chExt cx="1498872" cy="1498872"/>
          </a:xfrm>
        </p:grpSpPr>
        <p:pic>
          <p:nvPicPr>
            <p:cNvPr id="51" name="그래픽 50" descr="점안기 단색으로 채워진">
              <a:extLst>
                <a:ext uri="{FF2B5EF4-FFF2-40B4-BE49-F238E27FC236}">
                  <a16:creationId xmlns:a16="http://schemas.microsoft.com/office/drawing/2014/main" id="{770C940A-23D3-4B37-9212-A5F227238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1276597" y="602053"/>
              <a:ext cx="1498872" cy="1498872"/>
            </a:xfrm>
            <a:prstGeom prst="rect">
              <a:avLst/>
            </a:prstGeom>
          </p:spPr>
        </p:pic>
        <p:sp>
          <p:nvSpPr>
            <p:cNvPr id="121" name="Google Shape;121;p20"/>
            <p:cNvSpPr txBox="1"/>
            <p:nvPr/>
          </p:nvSpPr>
          <p:spPr>
            <a:xfrm>
              <a:off x="1320550" y="1047204"/>
              <a:ext cx="1188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본드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B2F3D414-A482-4A45-B016-F8828E771C66}"/>
              </a:ext>
            </a:extLst>
          </p:cNvPr>
          <p:cNvGrpSpPr/>
          <p:nvPr/>
        </p:nvGrpSpPr>
        <p:grpSpPr>
          <a:xfrm>
            <a:off x="227747" y="2242250"/>
            <a:ext cx="1986669" cy="1986669"/>
            <a:chOff x="1541466" y="520462"/>
            <a:chExt cx="1986669" cy="1986669"/>
          </a:xfrm>
        </p:grpSpPr>
        <p:pic>
          <p:nvPicPr>
            <p:cNvPr id="53" name="그래픽 52" descr="점안기 단색으로 채워진">
              <a:extLst>
                <a:ext uri="{FF2B5EF4-FFF2-40B4-BE49-F238E27FC236}">
                  <a16:creationId xmlns:a16="http://schemas.microsoft.com/office/drawing/2014/main" id="{422440FE-536B-42FA-99B4-81CB2FBE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1541466" y="520462"/>
              <a:ext cx="1986669" cy="1986669"/>
            </a:xfrm>
            <a:prstGeom prst="rect">
              <a:avLst/>
            </a:prstGeom>
          </p:spPr>
        </p:pic>
        <p:sp>
          <p:nvSpPr>
            <p:cNvPr id="127" name="Google Shape;127;p20"/>
            <p:cNvSpPr txBox="1"/>
            <p:nvPr/>
          </p:nvSpPr>
          <p:spPr>
            <a:xfrm>
              <a:off x="1696000" y="1220158"/>
              <a:ext cx="16776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프로포폴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4E5FE6BB-4855-40EC-BEA7-3EE7168417E9}"/>
              </a:ext>
            </a:extLst>
          </p:cNvPr>
          <p:cNvGrpSpPr/>
          <p:nvPr/>
        </p:nvGrpSpPr>
        <p:grpSpPr>
          <a:xfrm>
            <a:off x="2698067" y="2285998"/>
            <a:ext cx="1839957" cy="1839957"/>
            <a:chOff x="933827" y="233348"/>
            <a:chExt cx="1839957" cy="1839957"/>
          </a:xfrm>
        </p:grpSpPr>
        <p:pic>
          <p:nvPicPr>
            <p:cNvPr id="56" name="그래픽 55" descr="점안기 단색으로 채워진">
              <a:extLst>
                <a:ext uri="{FF2B5EF4-FFF2-40B4-BE49-F238E27FC236}">
                  <a16:creationId xmlns:a16="http://schemas.microsoft.com/office/drawing/2014/main" id="{5DB5BB0F-DDE1-4CA7-9DA5-EFF6FFCEC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933827" y="233348"/>
              <a:ext cx="1839957" cy="1839957"/>
            </a:xfrm>
            <a:prstGeom prst="rect">
              <a:avLst/>
            </a:prstGeom>
          </p:spPr>
        </p:pic>
        <p:sp>
          <p:nvSpPr>
            <p:cNvPr id="114" name="Google Shape;114;p20"/>
            <p:cNvSpPr txBox="1"/>
            <p:nvPr/>
          </p:nvSpPr>
          <p:spPr>
            <a:xfrm>
              <a:off x="1030973" y="836029"/>
              <a:ext cx="1386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헤로인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06589C4-6328-402E-ACAF-EF2BC27D476B}"/>
              </a:ext>
            </a:extLst>
          </p:cNvPr>
          <p:cNvGrpSpPr/>
          <p:nvPr/>
        </p:nvGrpSpPr>
        <p:grpSpPr>
          <a:xfrm>
            <a:off x="6806405" y="2744256"/>
            <a:ext cx="1521141" cy="1513415"/>
            <a:chOff x="2099530" y="709013"/>
            <a:chExt cx="1521141" cy="1513415"/>
          </a:xfrm>
        </p:grpSpPr>
        <p:pic>
          <p:nvPicPr>
            <p:cNvPr id="55" name="그래픽 54" descr="점안기 단색으로 채워진">
              <a:extLst>
                <a:ext uri="{FF2B5EF4-FFF2-40B4-BE49-F238E27FC236}">
                  <a16:creationId xmlns:a16="http://schemas.microsoft.com/office/drawing/2014/main" id="{3596F878-94B7-4606-8199-FA8B5AF57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2107256" y="709013"/>
              <a:ext cx="1513415" cy="1513415"/>
            </a:xfrm>
            <a:prstGeom prst="rect">
              <a:avLst/>
            </a:prstGeom>
          </p:spPr>
        </p:pic>
        <p:sp>
          <p:nvSpPr>
            <p:cNvPr id="122" name="Google Shape;122;p20"/>
            <p:cNvSpPr txBox="1"/>
            <p:nvPr/>
          </p:nvSpPr>
          <p:spPr>
            <a:xfrm>
              <a:off x="2099530" y="1149263"/>
              <a:ext cx="12855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신나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9D5AC7D-4781-45B0-A9D2-AE3876BCC1E2}"/>
              </a:ext>
            </a:extLst>
          </p:cNvPr>
          <p:cNvGrpSpPr/>
          <p:nvPr/>
        </p:nvGrpSpPr>
        <p:grpSpPr>
          <a:xfrm>
            <a:off x="7698063" y="2873863"/>
            <a:ext cx="1764712" cy="1764712"/>
            <a:chOff x="2900529" y="674035"/>
            <a:chExt cx="1764712" cy="1764712"/>
          </a:xfrm>
        </p:grpSpPr>
        <p:pic>
          <p:nvPicPr>
            <p:cNvPr id="59" name="그래픽 58" descr="점안기 단색으로 채워진">
              <a:extLst>
                <a:ext uri="{FF2B5EF4-FFF2-40B4-BE49-F238E27FC236}">
                  <a16:creationId xmlns:a16="http://schemas.microsoft.com/office/drawing/2014/main" id="{095B3534-E5AC-4C59-9B44-05266063C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2900529" y="674035"/>
              <a:ext cx="1764712" cy="1764712"/>
            </a:xfrm>
            <a:prstGeom prst="rect">
              <a:avLst/>
            </a:prstGeom>
          </p:spPr>
        </p:pic>
        <p:sp>
          <p:nvSpPr>
            <p:cNvPr id="117" name="Google Shape;117;p20"/>
            <p:cNvSpPr txBox="1"/>
            <p:nvPr/>
          </p:nvSpPr>
          <p:spPr>
            <a:xfrm>
              <a:off x="3257213" y="1252514"/>
              <a:ext cx="924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크랙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270CA4DC-E04B-4224-B404-DF2BEDA3C8A8}"/>
              </a:ext>
            </a:extLst>
          </p:cNvPr>
          <p:cNvGrpSpPr/>
          <p:nvPr/>
        </p:nvGrpSpPr>
        <p:grpSpPr>
          <a:xfrm>
            <a:off x="4810637" y="2263062"/>
            <a:ext cx="1954195" cy="1954195"/>
            <a:chOff x="3068759" y="753204"/>
            <a:chExt cx="1954195" cy="1954195"/>
          </a:xfrm>
        </p:grpSpPr>
        <p:pic>
          <p:nvPicPr>
            <p:cNvPr id="61" name="그래픽 60" descr="점안기 단색으로 채워진">
              <a:extLst>
                <a:ext uri="{FF2B5EF4-FFF2-40B4-BE49-F238E27FC236}">
                  <a16:creationId xmlns:a16="http://schemas.microsoft.com/office/drawing/2014/main" id="{E3012D04-44EB-4969-8A38-E3414104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3068759" y="753204"/>
              <a:ext cx="1954195" cy="1954195"/>
            </a:xfrm>
            <a:prstGeom prst="rect">
              <a:avLst/>
            </a:prstGeom>
          </p:spPr>
        </p:pic>
        <p:sp>
          <p:nvSpPr>
            <p:cNvPr id="130" name="Google Shape;130;p20"/>
            <p:cNvSpPr txBox="1"/>
            <p:nvPr/>
          </p:nvSpPr>
          <p:spPr>
            <a:xfrm>
              <a:off x="3209992" y="1405444"/>
              <a:ext cx="14607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고메오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9D11B4F-5C95-4B04-A40D-2A0848F24675}"/>
              </a:ext>
            </a:extLst>
          </p:cNvPr>
          <p:cNvGrpSpPr/>
          <p:nvPr/>
        </p:nvGrpSpPr>
        <p:grpSpPr>
          <a:xfrm>
            <a:off x="6907168" y="2038019"/>
            <a:ext cx="2060316" cy="2060316"/>
            <a:chOff x="4020124" y="678111"/>
            <a:chExt cx="2060316" cy="2060316"/>
          </a:xfrm>
        </p:grpSpPr>
        <p:pic>
          <p:nvPicPr>
            <p:cNvPr id="63" name="그래픽 62" descr="점안기 단색으로 채워진">
              <a:extLst>
                <a:ext uri="{FF2B5EF4-FFF2-40B4-BE49-F238E27FC236}">
                  <a16:creationId xmlns:a16="http://schemas.microsoft.com/office/drawing/2014/main" id="{0F0CA193-0884-4DBB-A820-4D36A44F5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4020124" y="678111"/>
              <a:ext cx="2060316" cy="2060316"/>
            </a:xfrm>
            <a:prstGeom prst="rect">
              <a:avLst/>
            </a:prstGeom>
          </p:spPr>
        </p:pic>
        <p:sp>
          <p:nvSpPr>
            <p:cNvPr id="116" name="Google Shape;116;p20"/>
            <p:cNvSpPr txBox="1"/>
            <p:nvPr/>
          </p:nvSpPr>
          <p:spPr>
            <a:xfrm>
              <a:off x="4115470" y="1397434"/>
              <a:ext cx="1386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코카인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2673C063-12C9-4153-95C8-39BF1AA11DC0}"/>
              </a:ext>
            </a:extLst>
          </p:cNvPr>
          <p:cNvGrpSpPr/>
          <p:nvPr/>
        </p:nvGrpSpPr>
        <p:grpSpPr>
          <a:xfrm>
            <a:off x="4359135" y="1995221"/>
            <a:ext cx="1720910" cy="1712958"/>
            <a:chOff x="4357420" y="588682"/>
            <a:chExt cx="1720910" cy="1712958"/>
          </a:xfrm>
        </p:grpSpPr>
        <p:pic>
          <p:nvPicPr>
            <p:cNvPr id="65" name="그래픽 64" descr="점안기 단색으로 채워진">
              <a:extLst>
                <a:ext uri="{FF2B5EF4-FFF2-40B4-BE49-F238E27FC236}">
                  <a16:creationId xmlns:a16="http://schemas.microsoft.com/office/drawing/2014/main" id="{7D899299-74CE-42CB-B90B-B0AE96D6C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4365372" y="588682"/>
              <a:ext cx="1712958" cy="1712958"/>
            </a:xfrm>
            <a:prstGeom prst="rect">
              <a:avLst/>
            </a:prstGeom>
          </p:spPr>
        </p:pic>
        <p:sp>
          <p:nvSpPr>
            <p:cNvPr id="113" name="Google Shape;113;p20"/>
            <p:cNvSpPr txBox="1"/>
            <p:nvPr/>
          </p:nvSpPr>
          <p:spPr>
            <a:xfrm>
              <a:off x="4357420" y="1147596"/>
              <a:ext cx="1188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몰핀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D47693D-9ED8-4D38-AEDE-FA0B8A5BC489}"/>
              </a:ext>
            </a:extLst>
          </p:cNvPr>
          <p:cNvGrpSpPr/>
          <p:nvPr/>
        </p:nvGrpSpPr>
        <p:grpSpPr>
          <a:xfrm>
            <a:off x="1711814" y="1819664"/>
            <a:ext cx="1909159" cy="1909159"/>
            <a:chOff x="2886861" y="679884"/>
            <a:chExt cx="1909159" cy="1909159"/>
          </a:xfrm>
        </p:grpSpPr>
        <p:pic>
          <p:nvPicPr>
            <p:cNvPr id="67" name="그래픽 66" descr="점안기 단색으로 채워진">
              <a:extLst>
                <a:ext uri="{FF2B5EF4-FFF2-40B4-BE49-F238E27FC236}">
                  <a16:creationId xmlns:a16="http://schemas.microsoft.com/office/drawing/2014/main" id="{4FF25334-BF59-4469-B8A8-E10C1230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2886861" y="679884"/>
              <a:ext cx="1909159" cy="1909159"/>
            </a:xfrm>
            <a:prstGeom prst="rect">
              <a:avLst/>
            </a:prstGeom>
          </p:spPr>
        </p:pic>
        <p:sp>
          <p:nvSpPr>
            <p:cNvPr id="124" name="Google Shape;124;p20"/>
            <p:cNvSpPr txBox="1"/>
            <p:nvPr/>
          </p:nvSpPr>
          <p:spPr>
            <a:xfrm>
              <a:off x="3137781" y="1319478"/>
              <a:ext cx="1188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케타민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A5E8C580-F66A-479B-A933-3E61A20FCA82}"/>
              </a:ext>
            </a:extLst>
          </p:cNvPr>
          <p:cNvGrpSpPr/>
          <p:nvPr/>
        </p:nvGrpSpPr>
        <p:grpSpPr>
          <a:xfrm>
            <a:off x="6237268" y="1611193"/>
            <a:ext cx="2061511" cy="2038127"/>
            <a:chOff x="4990869" y="444575"/>
            <a:chExt cx="2061511" cy="2038127"/>
          </a:xfrm>
        </p:grpSpPr>
        <p:pic>
          <p:nvPicPr>
            <p:cNvPr id="69" name="그래픽 68" descr="점안기 단색으로 채워진">
              <a:extLst>
                <a:ext uri="{FF2B5EF4-FFF2-40B4-BE49-F238E27FC236}">
                  <a16:creationId xmlns:a16="http://schemas.microsoft.com/office/drawing/2014/main" id="{8FA03C0B-32FB-4C7F-99A2-467791B8D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79145">
              <a:off x="5014253" y="444575"/>
              <a:ext cx="2038127" cy="2038127"/>
            </a:xfrm>
            <a:prstGeom prst="rect">
              <a:avLst/>
            </a:prstGeom>
          </p:spPr>
        </p:pic>
        <p:sp>
          <p:nvSpPr>
            <p:cNvPr id="133" name="Google Shape;133;p20"/>
            <p:cNvSpPr txBox="1"/>
            <p:nvPr/>
          </p:nvSpPr>
          <p:spPr>
            <a:xfrm>
              <a:off x="4990869" y="1154531"/>
              <a:ext cx="16188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500" dirty="0">
                  <a:solidFill>
                    <a:srgbClr val="FF0000"/>
                  </a:solidFill>
                  <a:latin typeface="Gungsuh"/>
                  <a:ea typeface="Gungsuh"/>
                  <a:cs typeface="Gungsuh"/>
                  <a:sym typeface="Gungsuh"/>
                </a:rPr>
                <a:t>날부핀</a:t>
              </a:r>
              <a:endParaRPr sz="2500" dirty="0">
                <a:solidFill>
                  <a:srgbClr val="FF0000"/>
                </a:solidFill>
                <a:latin typeface="Gungsuh"/>
                <a:ea typeface="Gungsuh"/>
                <a:cs typeface="Gungsuh"/>
                <a:sym typeface="Gungsuh"/>
              </a:endParaRPr>
            </a:p>
          </p:txBody>
        </p:sp>
      </p:grpSp>
      <p:pic>
        <p:nvPicPr>
          <p:cNvPr id="27" name="그림 26">
            <a:extLst>
              <a:ext uri="{FF2B5EF4-FFF2-40B4-BE49-F238E27FC236}">
                <a16:creationId xmlns:a16="http://schemas.microsoft.com/office/drawing/2014/main" id="{68DC46A6-261B-423F-B331-C3DF738F3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19315">
            <a:off x="527988" y="2343080"/>
            <a:ext cx="8077200" cy="40005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E36744B-E708-4587-B87B-72B8B614F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5146">
            <a:off x="245787" y="2500085"/>
            <a:ext cx="7353300" cy="48577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582283A1-1272-4902-9D5B-F8EB2C5C9B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15882">
            <a:off x="86337" y="3583939"/>
            <a:ext cx="9144000" cy="363682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3B86FC4F-861A-4B03-A08F-E8FD038459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650" b="12686"/>
          <a:stretch/>
        </p:blipFill>
        <p:spPr>
          <a:xfrm rot="409272">
            <a:off x="17012" y="3582521"/>
            <a:ext cx="9144000" cy="918512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C21AE9E2-6265-4ECD-8D80-75BB109F2D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14578">
            <a:off x="699438" y="2010880"/>
            <a:ext cx="7734300" cy="46672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0A0030BB-03AE-4731-B42E-52186E7D7C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032" b="17515"/>
          <a:stretch/>
        </p:blipFill>
        <p:spPr>
          <a:xfrm>
            <a:off x="851751" y="2383022"/>
            <a:ext cx="7143750" cy="12951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6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9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8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1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4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700"/>
                            </p:stCondLst>
                            <p:childTnLst>
                              <p:par>
                                <p:cTn id="1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"/>
                            </p:stCondLst>
                            <p:childTnLst>
                              <p:par>
                                <p:cTn id="1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"/>
                            </p:stCondLst>
                            <p:childTnLst>
                              <p:par>
                                <p:cTn id="1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"/>
                            </p:stCondLst>
                            <p:childTnLst>
                              <p:par>
                                <p:cTn id="1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00"/>
                            </p:stCondLst>
                            <p:childTnLst>
                              <p:par>
                                <p:cTn id="1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4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8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사람, 벽, 실내, 여자이(가) 표시된 사진&#10;&#10;자동 생성된 설명">
            <a:extLst>
              <a:ext uri="{FF2B5EF4-FFF2-40B4-BE49-F238E27FC236}">
                <a16:creationId xmlns:a16="http://schemas.microsoft.com/office/drawing/2014/main" id="{8135D96E-F22D-4742-A6A2-BCE786760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513448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5300">
                <a:latin typeface="Do Hyeon"/>
                <a:ea typeface="Do Hyeon"/>
                <a:cs typeface="Do Hyeon"/>
                <a:sym typeface="Do Hyeon"/>
              </a:rPr>
              <a:t>후유증</a:t>
            </a:r>
            <a:r>
              <a:rPr lang="ko">
                <a:latin typeface="Do Hyeon"/>
                <a:ea typeface="Do Hyeon"/>
                <a:cs typeface="Do Hyeon"/>
                <a:sym typeface="Do Hyeon"/>
              </a:rPr>
              <a:t> </a:t>
            </a:r>
            <a:r>
              <a:rPr lang="ko" sz="4400">
                <a:latin typeface="Do Hyeon"/>
                <a:ea typeface="Do Hyeon"/>
                <a:cs typeface="Do Hyeon"/>
                <a:sym typeface="Do Hyeon"/>
              </a:rPr>
              <a:t>&amp;</a:t>
            </a:r>
            <a:r>
              <a:rPr lang="ko">
                <a:latin typeface="Do Hyeon"/>
                <a:ea typeface="Do Hyeon"/>
                <a:cs typeface="Do Hyeon"/>
                <a:sym typeface="Do Hyeon"/>
              </a:rPr>
              <a:t> </a:t>
            </a:r>
            <a:r>
              <a:rPr lang="ko" sz="5300">
                <a:latin typeface="Do Hyeon"/>
                <a:ea typeface="Do Hyeon"/>
                <a:cs typeface="Do Hyeon"/>
                <a:sym typeface="Do Hyeon"/>
              </a:rPr>
              <a:t>부작용</a:t>
            </a:r>
            <a:endParaRPr sz="5300"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9" name="그림 8" descr="텍스트, 화면, 스크린샷이(가) 표시된 사진&#10;&#10;자동 생성된 설명">
            <a:extLst>
              <a:ext uri="{FF2B5EF4-FFF2-40B4-BE49-F238E27FC236}">
                <a16:creationId xmlns:a16="http://schemas.microsoft.com/office/drawing/2014/main" id="{4D15476A-3F94-43E9-BD04-0843A44994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17" b="9559"/>
          <a:stretch/>
        </p:blipFill>
        <p:spPr>
          <a:xfrm>
            <a:off x="1496493" y="1071317"/>
            <a:ext cx="6326707" cy="353696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F8C1987-F601-4A7F-8B70-C1EAF3B09B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05" b="10405"/>
          <a:stretch/>
        </p:blipFill>
        <p:spPr>
          <a:xfrm>
            <a:off x="872379" y="934357"/>
            <a:ext cx="7399241" cy="4073072"/>
          </a:xfrm>
          <a:prstGeom prst="rect">
            <a:avLst/>
          </a:prstGeom>
        </p:spPr>
      </p:pic>
      <p:pic>
        <p:nvPicPr>
          <p:cNvPr id="16" name="Google Shape;140;p21">
            <a:extLst>
              <a:ext uri="{FF2B5EF4-FFF2-40B4-BE49-F238E27FC236}">
                <a16:creationId xmlns:a16="http://schemas.microsoft.com/office/drawing/2014/main" id="{398DF20E-16FF-47EF-A302-4E8BAC0F33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0986" y="934357"/>
            <a:ext cx="4122025" cy="41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100</Words>
  <Application>Microsoft Office PowerPoint</Application>
  <PresentationFormat>화면 슬라이드 쇼(16:9)</PresentationFormat>
  <Paragraphs>49</Paragraphs>
  <Slides>11</Slides>
  <Notes>11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Black Han Sans</vt:lpstr>
      <vt:lpstr>Gungsuh</vt:lpstr>
      <vt:lpstr>Do Hyeon</vt:lpstr>
      <vt:lpstr>양재튼튼체B</vt:lpstr>
      <vt:lpstr>Arial</vt:lpstr>
      <vt:lpstr>휴먼중간팸체</vt:lpstr>
      <vt:lpstr>Yeon Sung</vt:lpstr>
      <vt:lpstr>Poor Story</vt:lpstr>
      <vt:lpstr>Simple Light</vt:lpstr>
      <vt:lpstr>마약중독</vt:lpstr>
      <vt:lpstr>목차 </vt:lpstr>
      <vt:lpstr>과거의 마약</vt:lpstr>
      <vt:lpstr>메스암페타민😈</vt:lpstr>
      <vt:lpstr>메스암페타민😈</vt:lpstr>
      <vt:lpstr>PowerPoint 프레젠테이션</vt:lpstr>
      <vt:lpstr>현재의 마약</vt:lpstr>
      <vt:lpstr>일상에서 접하는 마약</vt:lpstr>
      <vt:lpstr>후유증 &amp; 부작용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마약중독</dc:title>
  <dc:creator>정원태</dc:creator>
  <cp:lastModifiedBy>정원태</cp:lastModifiedBy>
  <cp:revision>13</cp:revision>
  <dcterms:modified xsi:type="dcterms:W3CDTF">2021-05-11T22:43:41Z</dcterms:modified>
</cp:coreProperties>
</file>