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1" r:id="rId1"/>
  </p:sldMasterIdLst>
  <p:notesMasterIdLst>
    <p:notesMasterId r:id="rId7"/>
  </p:notesMasterIdLst>
  <p:sldIdLst>
    <p:sldId id="256" r:id="rId2"/>
    <p:sldId id="259" r:id="rId3"/>
    <p:sldId id="264" r:id="rId4"/>
    <p:sldId id="269" r:id="rId5"/>
    <p:sldId id="274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2" userDrawn="1">
          <p15:clr>
            <a:srgbClr val="A4A3A4"/>
          </p15:clr>
        </p15:guide>
        <p15:guide id="2" pos="67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93" d="100"/>
          <a:sy n="93" d="100"/>
        </p:scale>
        <p:origin x="302" y="82"/>
      </p:cViewPr>
      <p:guideLst>
        <p:guide orient="horz" pos="432"/>
        <p:guide pos="67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D323BA-5480-49DA-80AB-284AD169B3BD}" type="datetimeFigureOut">
              <a:rPr lang="en-US" smtClean="0"/>
              <a:t>1/26/2022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7AF97B-2822-4180-9F3B-B01A20C38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4338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8CD27-1B27-4371-ADF9-046D0A980F83}" type="datetime1">
              <a:rPr lang="en-US" smtClean="0"/>
              <a:t>1/26/2022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38F2597A-BAFA-4BC0-8613-7CE26EC5A0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599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9C4E9-4BA5-43BC-859B-780111118E6B}" type="datetime1">
              <a:rPr lang="en-US" smtClean="0"/>
              <a:t>1/26/2022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38F2597A-BAFA-4BC0-8613-7CE26EC5A0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535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ED047-AB58-42C3-B162-832A11ADF595}" type="datetime1">
              <a:rPr lang="en-US" smtClean="0"/>
              <a:t>1/26/2022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38F2597A-BAFA-4BC0-8613-7CE26EC5A0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645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37CEA-AA0D-4478-B4F9-ED10848690F0}" type="datetime1">
              <a:rPr lang="en-US" smtClean="0"/>
              <a:t>1/26/2022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38F2597A-BAFA-4BC0-8613-7CE26EC5A0B1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029818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0EBAC-9482-4CFE-8620-E6C7684FDBC3}" type="datetime1">
              <a:rPr lang="en-US" smtClean="0"/>
              <a:t>1/26/2022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38F2597A-BAFA-4BC0-8613-7CE26EC5A0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4674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BCAE6-241A-4746-81F2-211AB0E0ECC7}" type="datetime1">
              <a:rPr lang="en-US" smtClean="0"/>
              <a:t>1/26/2022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2597A-BAFA-4BC0-8613-7CE26EC5A0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7995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6A614-797F-4D30-8106-9053F62147F7}" type="datetime1">
              <a:rPr lang="en-US" smtClean="0"/>
              <a:t>1/26/2022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2597A-BAFA-4BC0-8613-7CE26EC5A0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8271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5112E-2838-4340-9939-8059DECCC713}" type="datetime1">
              <a:rPr lang="en-US" smtClean="0"/>
              <a:t>1/26/2022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2597A-BAFA-4BC0-8613-7CE26EC5A0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7387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9D86C66E-AB2F-4DF6-AAF6-B62E140B4078}" type="datetime1">
              <a:rPr lang="en-US" smtClean="0"/>
              <a:t>1/26/2022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38F2597A-BAFA-4BC0-8613-7CE26EC5A0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24950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46BCD6-6775-4A11-8D1F-A0F2522894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2F5568-D24F-4593-A511-F27E9E4CF61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80C047-8876-4037-9CCB-958D49D9C5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59A8C-46DE-432B-BDA9-19C7C9AC58EF}" type="datetime1">
              <a:rPr lang="en-US" smtClean="0"/>
              <a:t>1/26/2022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9478FB-9AEC-44F8-BFFC-548AC9A5C1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CE6387-2608-4B40-8A3D-3290B9B685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2597A-BAFA-4BC0-8613-7CE26EC5A0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080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44D37-70A7-40C4-A3C1-FECF1F7B9802}" type="datetime1">
              <a:rPr lang="en-US" smtClean="0"/>
              <a:t>1/26/2022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2597A-BAFA-4BC0-8613-7CE26EC5A0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719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41682-9AE6-4ED7-B663-5524475B541B}" type="datetime1">
              <a:rPr lang="en-US" smtClean="0"/>
              <a:t>1/26/2022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38F2597A-BAFA-4BC0-8613-7CE26EC5A0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716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6A554-212B-418D-A898-9DD533282665}" type="datetime1">
              <a:rPr lang="en-US" smtClean="0"/>
              <a:t>1/26/2022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2597A-BAFA-4BC0-8613-7CE26EC5A0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9339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ABE38-2ACC-44D7-BA7B-0732FD19C562}" type="datetime1">
              <a:rPr lang="en-US" smtClean="0"/>
              <a:t>1/26/2022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2597A-BAFA-4BC0-8613-7CE26EC5A0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02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62218-9898-435B-8220-6E3948DAADB4}" type="datetime1">
              <a:rPr lang="en-US" smtClean="0"/>
              <a:t>1/26/2022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2597A-BAFA-4BC0-8613-7CE26EC5A0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498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DDCB1-E45B-4382-B918-55378F70AADF}" type="datetime1">
              <a:rPr lang="en-US" smtClean="0"/>
              <a:t>1/26/2022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2597A-BAFA-4BC0-8613-7CE26EC5A0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342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79E75-7671-47A3-9CCA-603A8E56BB02}" type="datetime1">
              <a:rPr lang="en-US" smtClean="0"/>
              <a:t>1/26/2022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2597A-BAFA-4BC0-8613-7CE26EC5A0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762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78A10-E821-407A-A126-BB049CD2B811}" type="datetime1">
              <a:rPr lang="en-US" smtClean="0"/>
              <a:t>1/26/2022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2597A-BAFA-4BC0-8613-7CE26EC5A0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767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20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69A59D-AF9F-4FC2-A309-6D031AEA63D6}" type="datetime1">
              <a:rPr lang="en-US" smtClean="0"/>
              <a:t>1/26/2022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F2597A-BAFA-4BC0-8613-7CE26EC5A0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08208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  <p:sldLayoutId id="2147483677" r:id="rId16"/>
    <p:sldLayoutId id="2147483678" r:id="rId17"/>
    <p:sldLayoutId id="2147483679" r:id="rId18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073F1-AEC2-4161-A74C-5F64800EA9D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anchor="ctr">
            <a:normAutofit fontScale="90000"/>
          </a:bodyPr>
          <a:lstStyle/>
          <a:p>
            <a:pPr marR="0" rtl="0"/>
            <a:r>
              <a:rPr lang="en-US" sz="5400" b="0" i="0" u="none" strike="noStrike" baseline="0" dirty="0">
                <a:latin typeface="Times New Roman" panose="02020603050405020304" pitchFamily="18" charset="0"/>
              </a:rPr>
              <a:t>Jesus, the Good Shepherd (III)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EA8B4B8D-CF76-4163-A6EC-6132E9161D9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b="0" i="0" u="none" strike="noStrike" baseline="0" dirty="0">
                <a:latin typeface="Times New Roman" panose="02020603050405020304" pitchFamily="18" charset="0"/>
              </a:rPr>
              <a:t>J. C. Ryle on John 10:19-30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5946134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F8630E-97E7-4BA9-8BD5-FE6C6DD0C5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3254" y="402832"/>
            <a:ext cx="10665642" cy="1325563"/>
          </a:xfrm>
        </p:spPr>
        <p:txBody>
          <a:bodyPr>
            <a:normAutofit/>
          </a:bodyPr>
          <a:lstStyle/>
          <a:p>
            <a:pPr marR="0" rtl="0"/>
            <a:r>
              <a:rPr lang="en-US" sz="6000" b="0" i="0" u="none" strike="noStrike" baseline="0" dirty="0">
                <a:latin typeface="Times New Roman" panose="02020603050405020304" pitchFamily="18" charset="0"/>
              </a:rPr>
              <a:t>Controversies</a:t>
            </a:r>
            <a:endParaRPr lang="en-US" sz="5400" b="0" i="0" u="none" strike="noStrike" baseline="0" dirty="0">
              <a:latin typeface="Times New Roman" panose="02020603050405020304" pitchFamily="18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C5840C-8145-4330-9E41-C59A7735FB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33253" y="1728395"/>
            <a:ext cx="9634193" cy="420779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0" i="0" u="none" strike="noStrike" baseline="0" dirty="0">
                <a:latin typeface="Times New Roman" panose="02020603050405020304" pitchFamily="18" charset="0"/>
              </a:rPr>
              <a:t>We should notice, first, in this passage, what </a:t>
            </a:r>
            <a:r>
              <a:rPr lang="en-US" sz="3200" b="0" i="0" u="none" strike="noStrike" baseline="0" dirty="0" err="1">
                <a:latin typeface="Times New Roman" panose="02020603050405020304" pitchFamily="18" charset="0"/>
              </a:rPr>
              <a:t>strifes</a:t>
            </a:r>
            <a:r>
              <a:rPr lang="en-US" sz="3200" b="0" i="0" u="none" strike="noStrike" baseline="0" dirty="0">
                <a:latin typeface="Times New Roman" panose="02020603050405020304" pitchFamily="18" charset="0"/>
              </a:rPr>
              <a:t> and controversies our Lord occasioned when He was on earth.</a:t>
            </a:r>
          </a:p>
          <a:p>
            <a:pPr lvl="1"/>
            <a:r>
              <a:rPr lang="en-US" sz="2800" b="0" i="0" u="none" strike="noStrike" baseline="0" dirty="0">
                <a:latin typeface="Times New Roman" panose="02020603050405020304" pitchFamily="18" charset="0"/>
              </a:rPr>
              <a:t>Let us never be surprised if we see the same thing in our own day.</a:t>
            </a:r>
          </a:p>
          <a:p>
            <a:pPr lvl="1"/>
            <a:r>
              <a:rPr lang="en-US" sz="2800" b="0" i="0" u="none" strike="noStrike" baseline="0" dirty="0">
                <a:latin typeface="Times New Roman" panose="02020603050405020304" pitchFamily="18" charset="0"/>
              </a:rPr>
              <a:t>The servant of Christ must think it no strange thing if he goes through the same experience as his Master.</a:t>
            </a:r>
          </a:p>
          <a:p>
            <a:pPr lvl="1"/>
            <a:r>
              <a:rPr lang="en-US" sz="2800" b="0" i="0" u="none" strike="noStrike" baseline="0" dirty="0">
                <a:latin typeface="Times New Roman" panose="02020603050405020304" pitchFamily="18" charset="0"/>
              </a:rPr>
              <a:t>We must not allow ourselves to think the worse of religion because of the </a:t>
            </a:r>
            <a:r>
              <a:rPr lang="en-US" sz="2800" b="0" i="0" u="none" strike="noStrike" baseline="0" dirty="0" err="1">
                <a:latin typeface="Times New Roman" panose="02020603050405020304" pitchFamily="18" charset="0"/>
              </a:rPr>
              <a:t>strifes</a:t>
            </a:r>
            <a:r>
              <a:rPr lang="en-US" sz="2800" b="0" i="0" u="none" strike="noStrike" baseline="0" dirty="0">
                <a:latin typeface="Times New Roman" panose="02020603050405020304" pitchFamily="18" charset="0"/>
              </a:rPr>
              <a:t> and dissensions to which it gives rise.</a:t>
            </a:r>
          </a:p>
          <a:p>
            <a:endParaRPr lang="en-US" b="0" i="0" u="none" strike="noStrike" baseline="0" dirty="0">
              <a:latin typeface="Times New Roman" panose="02020603050405020304" pitchFamily="18" charset="0"/>
            </a:endParaRPr>
          </a:p>
          <a:p>
            <a:endParaRPr lang="en-US" b="0" i="0" u="none" strike="noStrike" baseline="0" dirty="0">
              <a:latin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D163B5-9D14-46C0-9018-9A35099A7C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2597A-BAFA-4BC0-8613-7CE26EC5A0B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448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BE12B5-705D-4242-8BAD-B2BCEB1356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753228"/>
            <a:ext cx="9227382" cy="1080938"/>
          </a:xfrm>
        </p:spPr>
        <p:txBody>
          <a:bodyPr>
            <a:normAutofit/>
          </a:bodyPr>
          <a:lstStyle/>
          <a:p>
            <a:pPr marR="0" rtl="0"/>
            <a:r>
              <a:rPr lang="en-US" sz="5400" b="0" i="0" u="none" strike="noStrike" baseline="0" dirty="0">
                <a:latin typeface="Times New Roman" panose="02020603050405020304" pitchFamily="18" charset="0"/>
              </a:rPr>
              <a:t>“My sheep”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AE17DE-2F7F-4FBB-8D3C-9CBBA8BAEB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66800" y="1834166"/>
            <a:ext cx="9613861" cy="4092173"/>
          </a:xfrm>
        </p:spPr>
        <p:txBody>
          <a:bodyPr/>
          <a:lstStyle/>
          <a:p>
            <a:pPr marL="0" indent="0">
              <a:buNone/>
            </a:pPr>
            <a:r>
              <a:rPr lang="en-US" sz="3600" b="0" i="0" u="none" strike="noStrike" baseline="0" dirty="0">
                <a:latin typeface="Times New Roman" panose="02020603050405020304" pitchFamily="18" charset="0"/>
              </a:rPr>
              <a:t>We should notice, secondly, the name which Christ gives to true Christians</a:t>
            </a:r>
            <a:r>
              <a:rPr lang="en-US" sz="2800" b="0" i="0" u="none" strike="noStrike" baseline="0" dirty="0">
                <a:latin typeface="Times New Roman" panose="02020603050405020304" pitchFamily="18" charset="0"/>
              </a:rPr>
              <a:t>.</a:t>
            </a:r>
          </a:p>
          <a:p>
            <a:pPr lvl="1"/>
            <a:r>
              <a:rPr lang="en-US" sz="3200" b="0" i="0" u="none" strike="noStrike" baseline="0" dirty="0">
                <a:latin typeface="Times New Roman" panose="02020603050405020304" pitchFamily="18" charset="0"/>
              </a:rPr>
              <a:t>The word "sheep," no doubt, points to something in the character and ways of true Christians.</a:t>
            </a:r>
          </a:p>
          <a:p>
            <a:pPr lvl="1"/>
            <a:r>
              <a:rPr lang="en-US" sz="3200" b="0" i="0" u="none" strike="noStrike" baseline="0" dirty="0">
                <a:latin typeface="Times New Roman" panose="02020603050405020304" pitchFamily="18" charset="0"/>
              </a:rPr>
              <a:t>The expression, "My sheep," points to the close connection that exists between Christ and believers.</a:t>
            </a:r>
          </a:p>
          <a:p>
            <a:pPr lvl="1"/>
            <a:r>
              <a:rPr lang="en-US" sz="3200" b="0" i="0" u="none" strike="noStrike" baseline="0" dirty="0">
                <a:latin typeface="Times New Roman" panose="02020603050405020304" pitchFamily="18" charset="0"/>
              </a:rPr>
              <a:t>Expressions like these should be carefully treasured up in the memories of true Christians.</a:t>
            </a:r>
          </a:p>
          <a:p>
            <a:endParaRPr lang="en-US" b="0" i="0" u="none" strike="noStrike" baseline="0" dirty="0">
              <a:latin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1F0BBE-86C0-4A15-8555-BB0EBC136D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2597A-BAFA-4BC0-8613-7CE26EC5A0B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655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210924-80DD-46CE-BCF8-B6E21CE340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753228"/>
            <a:ext cx="9227382" cy="1080938"/>
          </a:xfrm>
        </p:spPr>
        <p:txBody>
          <a:bodyPr>
            <a:normAutofit/>
          </a:bodyPr>
          <a:lstStyle/>
          <a:p>
            <a:pPr marR="0" rtl="0"/>
            <a:r>
              <a:rPr lang="en-US" sz="6000" dirty="0">
                <a:latin typeface="Times New Roman" panose="02020603050405020304" pitchFamily="18" charset="0"/>
              </a:rPr>
              <a:t>P</a:t>
            </a:r>
            <a:r>
              <a:rPr lang="en-US" sz="6000" b="0" i="0" u="none" strike="noStrike" baseline="0" dirty="0">
                <a:latin typeface="Times New Roman" panose="02020603050405020304" pitchFamily="18" charset="0"/>
              </a:rPr>
              <a:t>rivileges</a:t>
            </a:r>
            <a:endParaRPr lang="en-US" sz="5400" b="0" i="0" u="none" strike="noStrike" baseline="0" dirty="0">
              <a:latin typeface="Times New Roman" panose="02020603050405020304" pitchFamily="18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96DF70-EDCD-4212-89D8-6AC984B237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66800" y="1932495"/>
            <a:ext cx="9227382" cy="4003694"/>
          </a:xfrm>
        </p:spPr>
        <p:txBody>
          <a:bodyPr/>
          <a:lstStyle/>
          <a:p>
            <a:pPr marL="0" indent="0">
              <a:buNone/>
            </a:pPr>
            <a:r>
              <a:rPr lang="en-US" sz="3600" b="0" i="0" u="none" strike="noStrike" baseline="0" dirty="0">
                <a:latin typeface="Times New Roman" panose="02020603050405020304" pitchFamily="18" charset="0"/>
              </a:rPr>
              <a:t>We should notice, lastly, in this passage, the vast privileges which the Lord Jesus Christ bestows on true Christians.</a:t>
            </a:r>
          </a:p>
          <a:p>
            <a:pPr lvl="1"/>
            <a:r>
              <a:rPr lang="en-US" sz="3200" b="0" i="0" u="none" strike="noStrike" baseline="0" dirty="0">
                <a:latin typeface="Times New Roman" panose="02020603050405020304" pitchFamily="18" charset="0"/>
              </a:rPr>
              <a:t>Christ "knows" his people with a special knowledge of approbation, interest, and affection.</a:t>
            </a:r>
          </a:p>
          <a:p>
            <a:pPr lvl="1"/>
            <a:r>
              <a:rPr lang="en-US" sz="3200" b="0" i="0" u="none" strike="noStrike" baseline="0" dirty="0">
                <a:latin typeface="Times New Roman" panose="02020603050405020304" pitchFamily="18" charset="0"/>
              </a:rPr>
              <a:t>Christ "gives" his people "eternal life.”</a:t>
            </a:r>
          </a:p>
          <a:p>
            <a:pPr lvl="1"/>
            <a:r>
              <a:rPr lang="en-US" sz="3200" b="0" i="0" u="none" strike="noStrike" baseline="0" dirty="0">
                <a:latin typeface="Times New Roman" panose="02020603050405020304" pitchFamily="18" charset="0"/>
              </a:rPr>
              <a:t>Christ declares that His people "shall never perish."</a:t>
            </a:r>
          </a:p>
          <a:p>
            <a:pPr lvl="1"/>
            <a:endParaRPr lang="en-US" b="0" i="0" u="none" strike="noStrike" baseline="0" dirty="0">
              <a:latin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0AB442-B293-4C40-98D1-9BAF1816A6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2597A-BAFA-4BC0-8613-7CE26EC5A0B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242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3328C3-9FFC-41BE-9EDE-A3640160E8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66800" y="1844016"/>
            <a:ext cx="9613861" cy="41260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0" i="0" u="none" strike="noStrike" baseline="0" dirty="0">
                <a:latin typeface="Times New Roman" panose="02020603050405020304" pitchFamily="18" charset="0"/>
              </a:rPr>
              <a:t>Ryle, John Charles. </a:t>
            </a:r>
            <a:r>
              <a:rPr lang="en-US" sz="2800" b="0" i="1" u="none" strike="noStrike" baseline="0" dirty="0">
                <a:latin typeface="Times New Roman" panose="02020603050405020304" pitchFamily="18" charset="0"/>
              </a:rPr>
              <a:t>The Sermons and Articles of J.C. Ryle: A Collection of Over 600 Teachings.</a:t>
            </a:r>
            <a:r>
              <a:rPr lang="en-US" sz="2800" b="0" i="0" u="none" strike="noStrike" baseline="0" dirty="0">
                <a:latin typeface="Times New Roman" panose="02020603050405020304" pitchFamily="18" charset="0"/>
              </a:rPr>
              <a:t> Amazon.com. Kindle Edition. </a:t>
            </a:r>
            <a:endParaRPr lang="en-US" sz="2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356228-7CF5-449C-890F-579E887D0C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2597A-BAFA-4BC0-8613-7CE26EC5A0B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438098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252</TotalTime>
  <Words>269</Words>
  <Application>Microsoft Office PowerPoint</Application>
  <PresentationFormat>Widescreen</PresentationFormat>
  <Paragraphs>23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Times New Roman</vt:lpstr>
      <vt:lpstr>Trebuchet MS</vt:lpstr>
      <vt:lpstr>Berlin</vt:lpstr>
      <vt:lpstr>Jesus, the Good Shepherd (III)</vt:lpstr>
      <vt:lpstr>Controversies</vt:lpstr>
      <vt:lpstr>“My sheep”</vt:lpstr>
      <vt:lpstr>Privileges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Jesus, the Good Shepherd (III)</dc:title>
  <dc:creator>Shon, Christopher K</dc:creator>
  <cp:lastModifiedBy>Shon, Christopher K</cp:lastModifiedBy>
  <cp:revision>8</cp:revision>
  <dcterms:created xsi:type="dcterms:W3CDTF">2022-01-26T16:32:46Z</dcterms:created>
  <dcterms:modified xsi:type="dcterms:W3CDTF">2022-01-26T20:45:07Z</dcterms:modified>
</cp:coreProperties>
</file>