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40" r:id="rId2"/>
    <p:sldId id="257" r:id="rId3"/>
    <p:sldId id="265" r:id="rId4"/>
    <p:sldId id="341" r:id="rId5"/>
    <p:sldId id="342" r:id="rId6"/>
    <p:sldId id="343" r:id="rId7"/>
    <p:sldId id="344" r:id="rId8"/>
    <p:sldId id="345" r:id="rId9"/>
    <p:sldId id="346" r:id="rId10"/>
    <p:sldId id="347" r:id="rId11"/>
    <p:sldId id="348" r:id="rId12"/>
    <p:sldId id="349" r:id="rId13"/>
    <p:sldId id="350" r:id="rId14"/>
    <p:sldId id="351" r:id="rId15"/>
    <p:sldId id="352" r:id="rId16"/>
    <p:sldId id="353" r:id="rId17"/>
    <p:sldId id="354" r:id="rId18"/>
    <p:sldId id="355" r:id="rId19"/>
    <p:sldId id="356" r:id="rId20"/>
    <p:sldId id="357" r:id="rId21"/>
    <p:sldId id="358" r:id="rId22"/>
    <p:sldId id="359" r:id="rId23"/>
    <p:sldId id="284" r:id="rId2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3737B138-982A-4CDE-8122-C8DC4B8A96B1}">
          <p14:sldIdLst>
            <p14:sldId id="340"/>
            <p14:sldId id="257"/>
            <p14:sldId id="265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  <p14:sldId id="356"/>
            <p14:sldId id="357"/>
            <p14:sldId id="358"/>
            <p14:sldId id="359"/>
          </p14:sldIdLst>
        </p14:section>
        <p14:section name="제목 없는 구역" id="{0D29DC83-B0B0-4F4A-BD74-36052C735174}">
          <p14:sldIdLst>
            <p14:sldId id="2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39" userDrawn="1">
          <p15:clr>
            <a:srgbClr val="A4A3A4"/>
          </p15:clr>
        </p15:guide>
        <p15:guide id="2" pos="619" userDrawn="1">
          <p15:clr>
            <a:srgbClr val="A4A3A4"/>
          </p15:clr>
        </p15:guide>
        <p15:guide id="3" pos="3931" userDrawn="1">
          <p15:clr>
            <a:srgbClr val="A4A3A4"/>
          </p15:clr>
        </p15:guide>
        <p15:guide id="4" pos="7106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EDB"/>
    <a:srgbClr val="C4E6EA"/>
    <a:srgbClr val="D5C7A2"/>
    <a:srgbClr val="FFD586"/>
    <a:srgbClr val="AAD3A7"/>
    <a:srgbClr val="8ACDD5"/>
    <a:srgbClr val="68C28F"/>
    <a:srgbClr val="57E0D0"/>
    <a:srgbClr val="FFD686"/>
    <a:srgbClr val="EEE6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54" autoAdjust="0"/>
    <p:restoredTop sz="94660"/>
  </p:normalViewPr>
  <p:slideViewPr>
    <p:cSldViewPr snapToGrid="0" showGuides="1">
      <p:cViewPr>
        <p:scale>
          <a:sx n="125" d="100"/>
          <a:sy n="125" d="100"/>
        </p:scale>
        <p:origin x="1224" y="690"/>
      </p:cViewPr>
      <p:guideLst>
        <p:guide orient="horz" pos="1139"/>
        <p:guide pos="619"/>
        <p:guide pos="3931"/>
        <p:guide pos="7106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21" d="100"/>
          <a:sy n="121" d="100"/>
        </p:scale>
        <p:origin x="416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37026F23-6DC0-4BB3-4813-713ACA2CD2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702129E-A426-AFC2-5B21-6A5EF6BF4C0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DBE98F-E0A9-4660-AA3E-DCFDABC7D0B4}" type="datetimeFigureOut">
              <a:rPr lang="ko-KR" altLang="en-US" smtClean="0"/>
              <a:t>2025-08-30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08C6491-4F00-3E04-BEFC-711306072D6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00F3ED0-608D-CFCA-1ACC-AF44CD5BDB9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34142-AA6F-4AC9-B733-A30FA971EE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9511218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83887-C855-412E-8BFF-64AAB3F2B7AF}" type="datetimeFigureOut">
              <a:rPr lang="ko-KR" altLang="en-US" smtClean="0"/>
              <a:t>2025-08-30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1E1F7-B41E-46E6-B059-0B5D463A44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020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1E1F7-B41E-46E6-B059-0B5D463A4449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4792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5E1ACCF2-493A-CCEA-9916-01569B5959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-25400"/>
            <a:ext cx="11563350" cy="6883400"/>
          </a:xfrm>
          <a:prstGeom prst="rect">
            <a:avLst/>
          </a:prstGeom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id="{05EED60E-0944-45E0-39EF-51E86A566C88}"/>
              </a:ext>
            </a:extLst>
          </p:cNvPr>
          <p:cNvGrpSpPr/>
          <p:nvPr userDrawn="1"/>
        </p:nvGrpSpPr>
        <p:grpSpPr>
          <a:xfrm>
            <a:off x="3910014" y="-14894"/>
            <a:ext cx="8281986" cy="6858000"/>
            <a:chOff x="3814764" y="0"/>
            <a:chExt cx="8281986" cy="6858000"/>
          </a:xfrm>
          <a:solidFill>
            <a:srgbClr val="3574FF"/>
          </a:solidFill>
        </p:grpSpPr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6C11A3B1-56DB-F0D0-C7AE-DE6581514979}"/>
                </a:ext>
              </a:extLst>
            </p:cNvPr>
            <p:cNvSpPr/>
            <p:nvPr/>
          </p:nvSpPr>
          <p:spPr>
            <a:xfrm>
              <a:off x="5048250" y="0"/>
              <a:ext cx="5881690" cy="6858000"/>
            </a:xfrm>
            <a:custGeom>
              <a:avLst/>
              <a:gdLst>
                <a:gd name="connsiteX0" fmla="*/ 129720 w 5881690"/>
                <a:gd name="connsiteY0" fmla="*/ 0 h 6858000"/>
                <a:gd name="connsiteX1" fmla="*/ 4518484 w 5881690"/>
                <a:gd name="connsiteY1" fmla="*/ 0 h 6858000"/>
                <a:gd name="connsiteX2" fmla="*/ 4587058 w 5881690"/>
                <a:gd name="connsiteY2" fmla="*/ 66658 h 6858000"/>
                <a:gd name="connsiteX3" fmla="*/ 5881690 w 5881690"/>
                <a:gd name="connsiteY3" fmla="*/ 3462336 h 6858000"/>
                <a:gd name="connsiteX4" fmla="*/ 4716144 w 5881690"/>
                <a:gd name="connsiteY4" fmla="*/ 6719703 h 6858000"/>
                <a:gd name="connsiteX5" fmla="*/ 4587071 w 5881690"/>
                <a:gd name="connsiteY5" fmla="*/ 6858000 h 6858000"/>
                <a:gd name="connsiteX6" fmla="*/ 61133 w 5881690"/>
                <a:gd name="connsiteY6" fmla="*/ 6858000 h 6858000"/>
                <a:gd name="connsiteX7" fmla="*/ 0 w 5881690"/>
                <a:gd name="connsiteY7" fmla="*/ 6792499 h 6858000"/>
                <a:gd name="connsiteX8" fmla="*/ 0 w 5881690"/>
                <a:gd name="connsiteY8" fmla="*/ 132174 h 6858000"/>
                <a:gd name="connsiteX9" fmla="*/ 61146 w 5881690"/>
                <a:gd name="connsiteY9" fmla="*/ 66658 h 6858000"/>
                <a:gd name="connsiteX10" fmla="*/ 129720 w 5881690"/>
                <a:gd name="connsiteY10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81690" h="6858000">
                  <a:moveTo>
                    <a:pt x="129720" y="0"/>
                  </a:moveTo>
                  <a:lnTo>
                    <a:pt x="4518484" y="0"/>
                  </a:lnTo>
                  <a:lnTo>
                    <a:pt x="4587058" y="66658"/>
                  </a:lnTo>
                  <a:cubicBezTo>
                    <a:pt x="5377723" y="873783"/>
                    <a:pt x="5881690" y="2095260"/>
                    <a:pt x="5881690" y="3462336"/>
                  </a:cubicBezTo>
                  <a:cubicBezTo>
                    <a:pt x="5881690" y="4753463"/>
                    <a:pt x="5432163" y="5914720"/>
                    <a:pt x="4716144" y="6719703"/>
                  </a:cubicBezTo>
                  <a:lnTo>
                    <a:pt x="4587071" y="6858000"/>
                  </a:lnTo>
                  <a:lnTo>
                    <a:pt x="61133" y="6858000"/>
                  </a:lnTo>
                  <a:lnTo>
                    <a:pt x="0" y="6792499"/>
                  </a:lnTo>
                  <a:lnTo>
                    <a:pt x="0" y="132174"/>
                  </a:lnTo>
                  <a:lnTo>
                    <a:pt x="61146" y="66658"/>
                  </a:lnTo>
                  <a:lnTo>
                    <a:pt x="12972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D55818B1-C8DE-D69D-7059-0983C2D6B8E1}"/>
                </a:ext>
              </a:extLst>
            </p:cNvPr>
            <p:cNvSpPr/>
            <p:nvPr/>
          </p:nvSpPr>
          <p:spPr>
            <a:xfrm>
              <a:off x="9566734" y="0"/>
              <a:ext cx="2530016" cy="6858000"/>
            </a:xfrm>
            <a:custGeom>
              <a:avLst/>
              <a:gdLst>
                <a:gd name="connsiteX0" fmla="*/ 0 w 2530016"/>
                <a:gd name="connsiteY0" fmla="*/ 0 h 6858000"/>
                <a:gd name="connsiteX1" fmla="*/ 2530016 w 2530016"/>
                <a:gd name="connsiteY1" fmla="*/ 0 h 6858000"/>
                <a:gd name="connsiteX2" fmla="*/ 2530016 w 2530016"/>
                <a:gd name="connsiteY2" fmla="*/ 6858000 h 6858000"/>
                <a:gd name="connsiteX3" fmla="*/ 68587 w 2530016"/>
                <a:gd name="connsiteY3" fmla="*/ 6858000 h 6858000"/>
                <a:gd name="connsiteX4" fmla="*/ 197660 w 2530016"/>
                <a:gd name="connsiteY4" fmla="*/ 6719703 h 6858000"/>
                <a:gd name="connsiteX5" fmla="*/ 1363206 w 2530016"/>
                <a:gd name="connsiteY5" fmla="*/ 3462336 h 6858000"/>
                <a:gd name="connsiteX6" fmla="*/ 68574 w 2530016"/>
                <a:gd name="connsiteY6" fmla="*/ 66658 h 6858000"/>
                <a:gd name="connsiteX7" fmla="*/ 0 w 2530016"/>
                <a:gd name="connsiteY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0016" h="6858000">
                  <a:moveTo>
                    <a:pt x="0" y="0"/>
                  </a:moveTo>
                  <a:lnTo>
                    <a:pt x="2530016" y="0"/>
                  </a:lnTo>
                  <a:lnTo>
                    <a:pt x="2530016" y="6858000"/>
                  </a:lnTo>
                  <a:lnTo>
                    <a:pt x="68587" y="6858000"/>
                  </a:lnTo>
                  <a:lnTo>
                    <a:pt x="197660" y="6719703"/>
                  </a:lnTo>
                  <a:cubicBezTo>
                    <a:pt x="913679" y="5914720"/>
                    <a:pt x="1363206" y="4753463"/>
                    <a:pt x="1363206" y="3462336"/>
                  </a:cubicBezTo>
                  <a:cubicBezTo>
                    <a:pt x="1363206" y="2095260"/>
                    <a:pt x="859239" y="873783"/>
                    <a:pt x="68574" y="66658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C715AAE8-6459-0EA8-B329-7CC33B21181D}"/>
                </a:ext>
              </a:extLst>
            </p:cNvPr>
            <p:cNvSpPr/>
            <p:nvPr/>
          </p:nvSpPr>
          <p:spPr>
            <a:xfrm>
              <a:off x="3814764" y="132174"/>
              <a:ext cx="1233486" cy="6660325"/>
            </a:xfrm>
            <a:custGeom>
              <a:avLst/>
              <a:gdLst>
                <a:gd name="connsiteX0" fmla="*/ 1233486 w 1233486"/>
                <a:gd name="connsiteY0" fmla="*/ 0 h 6660325"/>
                <a:gd name="connsiteX1" fmla="*/ 1233486 w 1233486"/>
                <a:gd name="connsiteY1" fmla="*/ 6660325 h 6660325"/>
                <a:gd name="connsiteX2" fmla="*/ 1165546 w 1233486"/>
                <a:gd name="connsiteY2" fmla="*/ 6587529 h 6660325"/>
                <a:gd name="connsiteX3" fmla="*/ 0 w 1233486"/>
                <a:gd name="connsiteY3" fmla="*/ 3330162 h 6660325"/>
                <a:gd name="connsiteX4" fmla="*/ 1165546 w 1233486"/>
                <a:gd name="connsiteY4" fmla="*/ 72795 h 6660325"/>
                <a:gd name="connsiteX5" fmla="*/ 1233486 w 1233486"/>
                <a:gd name="connsiteY5" fmla="*/ 0 h 6660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3486" h="6660325">
                  <a:moveTo>
                    <a:pt x="1233486" y="0"/>
                  </a:moveTo>
                  <a:lnTo>
                    <a:pt x="1233486" y="6660325"/>
                  </a:lnTo>
                  <a:lnTo>
                    <a:pt x="1165546" y="6587529"/>
                  </a:lnTo>
                  <a:cubicBezTo>
                    <a:pt x="449527" y="5782546"/>
                    <a:pt x="0" y="4621289"/>
                    <a:pt x="0" y="3330162"/>
                  </a:cubicBezTo>
                  <a:cubicBezTo>
                    <a:pt x="0" y="2039035"/>
                    <a:pt x="449527" y="877778"/>
                    <a:pt x="1165546" y="72795"/>
                  </a:cubicBezTo>
                  <a:lnTo>
                    <a:pt x="1233486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CD118E62-3E86-6EBD-7B80-387678591858}"/>
              </a:ext>
            </a:extLst>
          </p:cNvPr>
          <p:cNvGrpSpPr/>
          <p:nvPr userDrawn="1"/>
        </p:nvGrpSpPr>
        <p:grpSpPr>
          <a:xfrm>
            <a:off x="1627186" y="1184352"/>
            <a:ext cx="3733800" cy="3733800"/>
            <a:chOff x="1835150" y="-1118140"/>
            <a:chExt cx="3733800" cy="3733800"/>
          </a:xfrm>
        </p:grpSpPr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C9AE56C6-7E0A-DB72-F90D-81F2664A50E5}"/>
                </a:ext>
              </a:extLst>
            </p:cNvPr>
            <p:cNvSpPr/>
            <p:nvPr/>
          </p:nvSpPr>
          <p:spPr>
            <a:xfrm>
              <a:off x="1835150" y="-1118140"/>
              <a:ext cx="3733800" cy="3733800"/>
            </a:xfrm>
            <a:prstGeom prst="ellipse">
              <a:avLst/>
            </a:prstGeom>
            <a:solidFill>
              <a:schemeClr val="bg1">
                <a:alpha val="59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A785F8A5-D7DF-86E0-F900-7D4E6756D46C}"/>
                </a:ext>
              </a:extLst>
            </p:cNvPr>
            <p:cNvSpPr/>
            <p:nvPr/>
          </p:nvSpPr>
          <p:spPr>
            <a:xfrm>
              <a:off x="1835150" y="-1118140"/>
              <a:ext cx="3733800" cy="3733800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042B347-BF28-C9D2-3349-1ABDF5984513}"/>
              </a:ext>
            </a:extLst>
          </p:cNvPr>
          <p:cNvSpPr txBox="1"/>
          <p:nvPr userDrawn="1"/>
        </p:nvSpPr>
        <p:spPr>
          <a:xfrm>
            <a:off x="5812440" y="3972732"/>
            <a:ext cx="5641972" cy="1928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1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1. </a:t>
            </a:r>
            <a:r>
              <a:rPr lang="ko-KR" altLang="en-US" sz="21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사회복지실천기술의 지식</a:t>
            </a:r>
            <a:endParaRPr lang="en-US" altLang="ko-KR" sz="21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200000"/>
              </a:lnSpc>
            </a:pPr>
            <a:r>
              <a:rPr lang="en-US" altLang="ko-KR" sz="21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2. </a:t>
            </a:r>
            <a:r>
              <a:rPr lang="ko-KR" altLang="en-US" sz="21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사회복지실천기술의 가치</a:t>
            </a:r>
            <a:endParaRPr lang="en-US" altLang="ko-KR" sz="21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200000"/>
              </a:lnSpc>
            </a:pPr>
            <a:r>
              <a:rPr lang="en-US" altLang="ko-KR" sz="21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3. </a:t>
            </a:r>
            <a:r>
              <a:rPr lang="ko-KR" altLang="en-US" sz="21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사회복지실천의 윤리</a:t>
            </a: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988DA8F8-2F0F-0611-031F-127C543B0E18}"/>
              </a:ext>
            </a:extLst>
          </p:cNvPr>
          <p:cNvSpPr/>
          <p:nvPr userDrawn="1"/>
        </p:nvSpPr>
        <p:spPr>
          <a:xfrm>
            <a:off x="1454150" y="1504950"/>
            <a:ext cx="806450" cy="806450"/>
          </a:xfrm>
          <a:prstGeom prst="ellipse">
            <a:avLst/>
          </a:prstGeom>
          <a:solidFill>
            <a:srgbClr val="54B9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1807F752-26E0-0C27-2FC3-4AAD662F16FC}"/>
              </a:ext>
            </a:extLst>
          </p:cNvPr>
          <p:cNvSpPr/>
          <p:nvPr userDrawn="1"/>
        </p:nvSpPr>
        <p:spPr>
          <a:xfrm>
            <a:off x="1222422" y="1219481"/>
            <a:ext cx="1385612" cy="1385612"/>
          </a:xfrm>
          <a:prstGeom prst="ellipse">
            <a:avLst/>
          </a:prstGeom>
          <a:solidFill>
            <a:srgbClr val="54B9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1A076A-DE7F-A973-3521-38CEA614B2CE}"/>
              </a:ext>
            </a:extLst>
          </p:cNvPr>
          <p:cNvSpPr txBox="1"/>
          <p:nvPr userDrawn="1"/>
        </p:nvSpPr>
        <p:spPr>
          <a:xfrm>
            <a:off x="603020" y="1504950"/>
            <a:ext cx="26003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spc="-150" dirty="0">
                <a:solidFill>
                  <a:schemeClr val="bg1"/>
                </a:solidFill>
              </a:rPr>
              <a:t>CHAPTER</a:t>
            </a:r>
          </a:p>
          <a:p>
            <a:pPr algn="ctr"/>
            <a:r>
              <a:rPr lang="en-US" altLang="ko-KR" sz="4000" b="1" spc="-150" dirty="0">
                <a:solidFill>
                  <a:schemeClr val="bg1"/>
                </a:solidFill>
              </a:rPr>
              <a:t>02</a:t>
            </a:r>
            <a:endParaRPr lang="ko-KR" altLang="en-US" sz="4000" b="1" spc="-150" dirty="0">
              <a:solidFill>
                <a:schemeClr val="bg1"/>
              </a:solidFill>
            </a:endParaRPr>
          </a:p>
        </p:txBody>
      </p:sp>
      <p:sp>
        <p:nvSpPr>
          <p:cNvPr id="22" name="자유형: 도형 21">
            <a:extLst>
              <a:ext uri="{FF2B5EF4-FFF2-40B4-BE49-F238E27FC236}">
                <a16:creationId xmlns:a16="http://schemas.microsoft.com/office/drawing/2014/main" id="{26283966-DF30-D785-B7EA-94B55D7E6334}"/>
              </a:ext>
            </a:extLst>
          </p:cNvPr>
          <p:cNvSpPr/>
          <p:nvPr userDrawn="1"/>
        </p:nvSpPr>
        <p:spPr>
          <a:xfrm>
            <a:off x="5703922" y="2086748"/>
            <a:ext cx="5859008" cy="1453439"/>
          </a:xfrm>
          <a:custGeom>
            <a:avLst/>
            <a:gdLst/>
            <a:ahLst/>
            <a:cxnLst/>
            <a:rect l="l" t="t" r="r" b="b"/>
            <a:pathLst>
              <a:path w="5859008" h="1453439">
                <a:moveTo>
                  <a:pt x="1515304" y="1301277"/>
                </a:moveTo>
                <a:cubicBezTo>
                  <a:pt x="1503582" y="1301277"/>
                  <a:pt x="1494114" y="1303531"/>
                  <a:pt x="1486900" y="1308040"/>
                </a:cubicBezTo>
                <a:cubicBezTo>
                  <a:pt x="1479687" y="1312548"/>
                  <a:pt x="1476080" y="1319987"/>
                  <a:pt x="1476080" y="1330357"/>
                </a:cubicBezTo>
                <a:cubicBezTo>
                  <a:pt x="1476080" y="1339825"/>
                  <a:pt x="1479687" y="1347038"/>
                  <a:pt x="1486900" y="1351998"/>
                </a:cubicBezTo>
                <a:cubicBezTo>
                  <a:pt x="1494114" y="1356957"/>
                  <a:pt x="1503582" y="1359437"/>
                  <a:pt x="1515304" y="1359437"/>
                </a:cubicBezTo>
                <a:lnTo>
                  <a:pt x="1756058" y="1359437"/>
                </a:lnTo>
                <a:cubicBezTo>
                  <a:pt x="1768682" y="1359437"/>
                  <a:pt x="1778600" y="1357070"/>
                  <a:pt x="1785814" y="1352336"/>
                </a:cubicBezTo>
                <a:cubicBezTo>
                  <a:pt x="1793027" y="1347602"/>
                  <a:pt x="1796634" y="1340276"/>
                  <a:pt x="1796634" y="1330357"/>
                </a:cubicBezTo>
                <a:cubicBezTo>
                  <a:pt x="1796634" y="1310970"/>
                  <a:pt x="1783109" y="1301277"/>
                  <a:pt x="1756058" y="1301277"/>
                </a:cubicBezTo>
                <a:close/>
                <a:moveTo>
                  <a:pt x="40577" y="1237031"/>
                </a:moveTo>
                <a:lnTo>
                  <a:pt x="170422" y="1237031"/>
                </a:lnTo>
                <a:lnTo>
                  <a:pt x="170422" y="1348616"/>
                </a:lnTo>
                <a:lnTo>
                  <a:pt x="612705" y="1348616"/>
                </a:lnTo>
                <a:lnTo>
                  <a:pt x="612705" y="1450058"/>
                </a:lnTo>
                <a:lnTo>
                  <a:pt x="40577" y="1450058"/>
                </a:lnTo>
                <a:close/>
                <a:moveTo>
                  <a:pt x="678866" y="1236355"/>
                </a:moveTo>
                <a:lnTo>
                  <a:pt x="806006" y="1236355"/>
                </a:lnTo>
                <a:lnTo>
                  <a:pt x="806006" y="1357408"/>
                </a:lnTo>
                <a:lnTo>
                  <a:pt x="1253024" y="1357408"/>
                </a:lnTo>
                <a:lnTo>
                  <a:pt x="1253024" y="1450058"/>
                </a:lnTo>
                <a:lnTo>
                  <a:pt x="678866" y="1450058"/>
                </a:lnTo>
                <a:close/>
                <a:moveTo>
                  <a:pt x="1478785" y="1207951"/>
                </a:moveTo>
                <a:lnTo>
                  <a:pt x="1792577" y="1207951"/>
                </a:lnTo>
                <a:cubicBezTo>
                  <a:pt x="1817373" y="1207951"/>
                  <a:pt x="1839803" y="1213136"/>
                  <a:pt x="1859866" y="1223505"/>
                </a:cubicBezTo>
                <a:cubicBezTo>
                  <a:pt x="1879929" y="1233875"/>
                  <a:pt x="1895821" y="1248415"/>
                  <a:pt x="1907543" y="1267125"/>
                </a:cubicBezTo>
                <a:cubicBezTo>
                  <a:pt x="1919266" y="1285835"/>
                  <a:pt x="1925127" y="1306913"/>
                  <a:pt x="1925127" y="1330357"/>
                </a:cubicBezTo>
                <a:cubicBezTo>
                  <a:pt x="1925127" y="1353350"/>
                  <a:pt x="1919266" y="1374202"/>
                  <a:pt x="1907543" y="1392912"/>
                </a:cubicBezTo>
                <a:cubicBezTo>
                  <a:pt x="1895821" y="1411623"/>
                  <a:pt x="1879816" y="1426388"/>
                  <a:pt x="1859528" y="1437208"/>
                </a:cubicBezTo>
                <a:cubicBezTo>
                  <a:pt x="1839240" y="1448029"/>
                  <a:pt x="1816923" y="1453439"/>
                  <a:pt x="1792577" y="1453439"/>
                </a:cubicBezTo>
                <a:lnTo>
                  <a:pt x="1478785" y="1453439"/>
                </a:lnTo>
                <a:cubicBezTo>
                  <a:pt x="1454890" y="1453439"/>
                  <a:pt x="1432911" y="1448029"/>
                  <a:pt x="1412848" y="1437208"/>
                </a:cubicBezTo>
                <a:cubicBezTo>
                  <a:pt x="1392785" y="1426388"/>
                  <a:pt x="1376893" y="1411623"/>
                  <a:pt x="1365171" y="1392912"/>
                </a:cubicBezTo>
                <a:cubicBezTo>
                  <a:pt x="1353449" y="1374202"/>
                  <a:pt x="1347588" y="1353350"/>
                  <a:pt x="1347588" y="1330357"/>
                </a:cubicBezTo>
                <a:cubicBezTo>
                  <a:pt x="1347588" y="1306913"/>
                  <a:pt x="1353449" y="1285835"/>
                  <a:pt x="1365171" y="1267125"/>
                </a:cubicBezTo>
                <a:cubicBezTo>
                  <a:pt x="1376893" y="1248415"/>
                  <a:pt x="1392673" y="1233875"/>
                  <a:pt x="1412510" y="1223505"/>
                </a:cubicBezTo>
                <a:cubicBezTo>
                  <a:pt x="1432348" y="1213136"/>
                  <a:pt x="1454439" y="1207951"/>
                  <a:pt x="1478785" y="1207951"/>
                </a:cubicBezTo>
                <a:close/>
                <a:moveTo>
                  <a:pt x="651139" y="1104481"/>
                </a:moveTo>
                <a:lnTo>
                  <a:pt x="1271283" y="1104481"/>
                </a:lnTo>
                <a:lnTo>
                  <a:pt x="1271283" y="1202541"/>
                </a:lnTo>
                <a:lnTo>
                  <a:pt x="1025795" y="1202541"/>
                </a:lnTo>
                <a:lnTo>
                  <a:pt x="1025795" y="1297219"/>
                </a:lnTo>
                <a:lnTo>
                  <a:pt x="902037" y="1297219"/>
                </a:lnTo>
                <a:lnTo>
                  <a:pt x="902037" y="1202541"/>
                </a:lnTo>
                <a:lnTo>
                  <a:pt x="651139" y="1202541"/>
                </a:lnTo>
                <a:close/>
                <a:moveTo>
                  <a:pt x="803301" y="911066"/>
                </a:moveTo>
                <a:lnTo>
                  <a:pt x="803301" y="980046"/>
                </a:lnTo>
                <a:lnTo>
                  <a:pt x="1119121" y="980046"/>
                </a:lnTo>
                <a:lnTo>
                  <a:pt x="1119121" y="911066"/>
                </a:lnTo>
                <a:close/>
                <a:moveTo>
                  <a:pt x="8115" y="835324"/>
                </a:moveTo>
                <a:lnTo>
                  <a:pt x="393592" y="835324"/>
                </a:lnTo>
                <a:lnTo>
                  <a:pt x="393592" y="938794"/>
                </a:lnTo>
                <a:lnTo>
                  <a:pt x="259690" y="938794"/>
                </a:lnTo>
                <a:lnTo>
                  <a:pt x="259690" y="967197"/>
                </a:lnTo>
                <a:cubicBezTo>
                  <a:pt x="260141" y="1008225"/>
                  <a:pt x="273328" y="1040686"/>
                  <a:pt x="299252" y="1064581"/>
                </a:cubicBezTo>
                <a:cubicBezTo>
                  <a:pt x="325176" y="1088476"/>
                  <a:pt x="358877" y="1103579"/>
                  <a:pt x="400355" y="1109891"/>
                </a:cubicBezTo>
                <a:lnTo>
                  <a:pt x="400355" y="1215390"/>
                </a:lnTo>
                <a:cubicBezTo>
                  <a:pt x="302070" y="1201414"/>
                  <a:pt x="235569" y="1165346"/>
                  <a:pt x="200854" y="1107186"/>
                </a:cubicBezTo>
                <a:cubicBezTo>
                  <a:pt x="165688" y="1165346"/>
                  <a:pt x="99187" y="1201414"/>
                  <a:pt x="1353" y="1215390"/>
                </a:cubicBezTo>
                <a:lnTo>
                  <a:pt x="1353" y="1109891"/>
                </a:lnTo>
                <a:cubicBezTo>
                  <a:pt x="43733" y="1103579"/>
                  <a:pt x="77772" y="1088138"/>
                  <a:pt x="103471" y="1063566"/>
                </a:cubicBezTo>
                <a:cubicBezTo>
                  <a:pt x="129169" y="1038995"/>
                  <a:pt x="142018" y="1005294"/>
                  <a:pt x="142018" y="962463"/>
                </a:cubicBezTo>
                <a:lnTo>
                  <a:pt x="142018" y="938794"/>
                </a:lnTo>
                <a:lnTo>
                  <a:pt x="8115" y="938794"/>
                </a:lnTo>
                <a:close/>
                <a:moveTo>
                  <a:pt x="1451058" y="827885"/>
                </a:moveTo>
                <a:lnTo>
                  <a:pt x="1578197" y="827885"/>
                </a:lnTo>
                <a:lnTo>
                  <a:pt x="1578197" y="900922"/>
                </a:lnTo>
                <a:cubicBezTo>
                  <a:pt x="1578197" y="984780"/>
                  <a:pt x="1623282" y="1040235"/>
                  <a:pt x="1713452" y="1067286"/>
                </a:cubicBezTo>
                <a:lnTo>
                  <a:pt x="1713452" y="1181576"/>
                </a:lnTo>
                <a:cubicBezTo>
                  <a:pt x="1668367" y="1171658"/>
                  <a:pt x="1628918" y="1156892"/>
                  <a:pt x="1595104" y="1137280"/>
                </a:cubicBezTo>
                <a:cubicBezTo>
                  <a:pt x="1561291" y="1117668"/>
                  <a:pt x="1534690" y="1093886"/>
                  <a:pt x="1515304" y="1065933"/>
                </a:cubicBezTo>
                <a:cubicBezTo>
                  <a:pt x="1496368" y="1094337"/>
                  <a:pt x="1469881" y="1118683"/>
                  <a:pt x="1435842" y="1138971"/>
                </a:cubicBezTo>
                <a:cubicBezTo>
                  <a:pt x="1401802" y="1159259"/>
                  <a:pt x="1361789" y="1174588"/>
                  <a:pt x="1315803" y="1184958"/>
                </a:cubicBezTo>
                <a:lnTo>
                  <a:pt x="1315803" y="1073372"/>
                </a:lnTo>
                <a:cubicBezTo>
                  <a:pt x="1359986" y="1060298"/>
                  <a:pt x="1393574" y="1038995"/>
                  <a:pt x="1416568" y="1009464"/>
                </a:cubicBezTo>
                <a:cubicBezTo>
                  <a:pt x="1439561" y="979934"/>
                  <a:pt x="1451058" y="943753"/>
                  <a:pt x="1451058" y="900922"/>
                </a:cubicBezTo>
                <a:close/>
                <a:moveTo>
                  <a:pt x="678866" y="825179"/>
                </a:moveTo>
                <a:lnTo>
                  <a:pt x="1242879" y="825179"/>
                </a:lnTo>
                <a:lnTo>
                  <a:pt x="1242879" y="1065933"/>
                </a:lnTo>
                <a:lnTo>
                  <a:pt x="678866" y="1065933"/>
                </a:lnTo>
                <a:close/>
                <a:moveTo>
                  <a:pt x="1787843" y="823827"/>
                </a:moveTo>
                <a:lnTo>
                  <a:pt x="1916335" y="823827"/>
                </a:lnTo>
                <a:lnTo>
                  <a:pt x="1916335" y="1193073"/>
                </a:lnTo>
                <a:lnTo>
                  <a:pt x="1787843" y="1193073"/>
                </a:lnTo>
                <a:lnTo>
                  <a:pt x="1787843" y="1013184"/>
                </a:lnTo>
                <a:lnTo>
                  <a:pt x="1653940" y="1013184"/>
                </a:lnTo>
                <a:lnTo>
                  <a:pt x="1653940" y="910390"/>
                </a:lnTo>
                <a:lnTo>
                  <a:pt x="1787843" y="910390"/>
                </a:lnTo>
                <a:close/>
                <a:moveTo>
                  <a:pt x="472716" y="823827"/>
                </a:moveTo>
                <a:lnTo>
                  <a:pt x="601885" y="823827"/>
                </a:lnTo>
                <a:lnTo>
                  <a:pt x="601885" y="1288428"/>
                </a:lnTo>
                <a:lnTo>
                  <a:pt x="472716" y="1288428"/>
                </a:lnTo>
                <a:lnTo>
                  <a:pt x="472716" y="1065933"/>
                </a:lnTo>
                <a:lnTo>
                  <a:pt x="345577" y="1065933"/>
                </a:lnTo>
                <a:lnTo>
                  <a:pt x="345577" y="972607"/>
                </a:lnTo>
                <a:lnTo>
                  <a:pt x="472716" y="972607"/>
                </a:lnTo>
                <a:close/>
                <a:moveTo>
                  <a:pt x="5706846" y="488271"/>
                </a:moveTo>
                <a:lnTo>
                  <a:pt x="5706846" y="598503"/>
                </a:lnTo>
                <a:lnTo>
                  <a:pt x="5253742" y="626231"/>
                </a:lnTo>
                <a:lnTo>
                  <a:pt x="5253742" y="515998"/>
                </a:lnTo>
                <a:close/>
                <a:moveTo>
                  <a:pt x="1332710" y="453781"/>
                </a:moveTo>
                <a:lnTo>
                  <a:pt x="1900105" y="453781"/>
                </a:lnTo>
                <a:lnTo>
                  <a:pt x="1900105" y="647195"/>
                </a:lnTo>
                <a:lnTo>
                  <a:pt x="1773641" y="647195"/>
                </a:lnTo>
                <a:lnTo>
                  <a:pt x="1773641" y="540344"/>
                </a:lnTo>
                <a:lnTo>
                  <a:pt x="1332710" y="540344"/>
                </a:lnTo>
                <a:close/>
                <a:moveTo>
                  <a:pt x="3326702" y="446342"/>
                </a:moveTo>
                <a:lnTo>
                  <a:pt x="3456547" y="446342"/>
                </a:lnTo>
                <a:lnTo>
                  <a:pt x="3456547" y="538991"/>
                </a:lnTo>
                <a:lnTo>
                  <a:pt x="3898830" y="538991"/>
                </a:lnTo>
                <a:lnTo>
                  <a:pt x="3898830" y="640433"/>
                </a:lnTo>
                <a:lnTo>
                  <a:pt x="3326702" y="640433"/>
                </a:lnTo>
                <a:close/>
                <a:moveTo>
                  <a:pt x="810064" y="433492"/>
                </a:moveTo>
                <a:lnTo>
                  <a:pt x="941261" y="433492"/>
                </a:lnTo>
                <a:lnTo>
                  <a:pt x="941261" y="515322"/>
                </a:lnTo>
                <a:lnTo>
                  <a:pt x="1106272" y="505178"/>
                </a:lnTo>
                <a:lnTo>
                  <a:pt x="1106272" y="609324"/>
                </a:lnTo>
                <a:lnTo>
                  <a:pt x="653168" y="637727"/>
                </a:lnTo>
                <a:lnTo>
                  <a:pt x="653168" y="532905"/>
                </a:lnTo>
                <a:lnTo>
                  <a:pt x="810064" y="524113"/>
                </a:lnTo>
                <a:close/>
                <a:moveTo>
                  <a:pt x="2668800" y="355044"/>
                </a:moveTo>
                <a:lnTo>
                  <a:pt x="3230109" y="355044"/>
                </a:lnTo>
                <a:lnTo>
                  <a:pt x="3230109" y="529523"/>
                </a:lnTo>
                <a:lnTo>
                  <a:pt x="2799321" y="529523"/>
                </a:lnTo>
                <a:lnTo>
                  <a:pt x="2799321" y="561985"/>
                </a:lnTo>
                <a:lnTo>
                  <a:pt x="3238224" y="561985"/>
                </a:lnTo>
                <a:lnTo>
                  <a:pt x="3238224" y="640433"/>
                </a:lnTo>
                <a:lnTo>
                  <a:pt x="2668800" y="640433"/>
                </a:lnTo>
                <a:lnTo>
                  <a:pt x="2668800" y="460543"/>
                </a:lnTo>
                <a:lnTo>
                  <a:pt x="3099587" y="460543"/>
                </a:lnTo>
                <a:lnTo>
                  <a:pt x="3099587" y="430111"/>
                </a:lnTo>
                <a:lnTo>
                  <a:pt x="2668800" y="430111"/>
                </a:lnTo>
                <a:close/>
                <a:moveTo>
                  <a:pt x="810064" y="261042"/>
                </a:moveTo>
                <a:cubicBezTo>
                  <a:pt x="801948" y="261042"/>
                  <a:pt x="795073" y="264085"/>
                  <a:pt x="789437" y="270172"/>
                </a:cubicBezTo>
                <a:cubicBezTo>
                  <a:pt x="783801" y="276258"/>
                  <a:pt x="780984" y="283359"/>
                  <a:pt x="780984" y="291475"/>
                </a:cubicBezTo>
                <a:cubicBezTo>
                  <a:pt x="780984" y="299139"/>
                  <a:pt x="783801" y="306015"/>
                  <a:pt x="789437" y="312101"/>
                </a:cubicBezTo>
                <a:cubicBezTo>
                  <a:pt x="795073" y="318187"/>
                  <a:pt x="801948" y="321231"/>
                  <a:pt x="810064" y="321231"/>
                </a:cubicBezTo>
                <a:lnTo>
                  <a:pt x="943966" y="321231"/>
                </a:lnTo>
                <a:cubicBezTo>
                  <a:pt x="951630" y="321231"/>
                  <a:pt x="958168" y="318187"/>
                  <a:pt x="963578" y="312101"/>
                </a:cubicBezTo>
                <a:cubicBezTo>
                  <a:pt x="968988" y="306015"/>
                  <a:pt x="971693" y="299139"/>
                  <a:pt x="971693" y="291475"/>
                </a:cubicBezTo>
                <a:cubicBezTo>
                  <a:pt x="971693" y="283359"/>
                  <a:pt x="969101" y="276258"/>
                  <a:pt x="963916" y="270172"/>
                </a:cubicBezTo>
                <a:cubicBezTo>
                  <a:pt x="958731" y="264085"/>
                  <a:pt x="952081" y="261042"/>
                  <a:pt x="943966" y="261042"/>
                </a:cubicBezTo>
                <a:close/>
                <a:moveTo>
                  <a:pt x="4594489" y="247517"/>
                </a:moveTo>
                <a:lnTo>
                  <a:pt x="5214632" y="247517"/>
                </a:lnTo>
                <a:lnTo>
                  <a:pt x="5214632" y="332051"/>
                </a:lnTo>
                <a:lnTo>
                  <a:pt x="4965764" y="332051"/>
                </a:lnTo>
                <a:lnTo>
                  <a:pt x="4965764" y="375333"/>
                </a:lnTo>
                <a:lnTo>
                  <a:pt x="5186229" y="375333"/>
                </a:lnTo>
                <a:lnTo>
                  <a:pt x="5186229" y="539668"/>
                </a:lnTo>
                <a:lnTo>
                  <a:pt x="4748003" y="539668"/>
                </a:lnTo>
                <a:lnTo>
                  <a:pt x="4748003" y="566042"/>
                </a:lnTo>
                <a:lnTo>
                  <a:pt x="5196373" y="566042"/>
                </a:lnTo>
                <a:lnTo>
                  <a:pt x="5196373" y="640433"/>
                </a:lnTo>
                <a:lnTo>
                  <a:pt x="4622216" y="640433"/>
                </a:lnTo>
                <a:lnTo>
                  <a:pt x="4622216" y="472040"/>
                </a:lnTo>
                <a:lnTo>
                  <a:pt x="5059766" y="472040"/>
                </a:lnTo>
                <a:lnTo>
                  <a:pt x="5059766" y="447018"/>
                </a:lnTo>
                <a:lnTo>
                  <a:pt x="4622216" y="447018"/>
                </a:lnTo>
                <a:lnTo>
                  <a:pt x="4622216" y="375333"/>
                </a:lnTo>
                <a:lnTo>
                  <a:pt x="4842005" y="375333"/>
                </a:lnTo>
                <a:lnTo>
                  <a:pt x="4842005" y="332051"/>
                </a:lnTo>
                <a:lnTo>
                  <a:pt x="4594489" y="332051"/>
                </a:lnTo>
                <a:close/>
                <a:moveTo>
                  <a:pt x="770840" y="170421"/>
                </a:moveTo>
                <a:lnTo>
                  <a:pt x="980485" y="170421"/>
                </a:lnTo>
                <a:cubicBezTo>
                  <a:pt x="997617" y="170421"/>
                  <a:pt x="1013735" y="175832"/>
                  <a:pt x="1028838" y="186652"/>
                </a:cubicBezTo>
                <a:cubicBezTo>
                  <a:pt x="1043942" y="197472"/>
                  <a:pt x="1056115" y="212238"/>
                  <a:pt x="1065357" y="230948"/>
                </a:cubicBezTo>
                <a:cubicBezTo>
                  <a:pt x="1074600" y="249658"/>
                  <a:pt x="1079221" y="269834"/>
                  <a:pt x="1079221" y="291475"/>
                </a:cubicBezTo>
                <a:cubicBezTo>
                  <a:pt x="1079221" y="313115"/>
                  <a:pt x="1074600" y="333066"/>
                  <a:pt x="1065357" y="351325"/>
                </a:cubicBezTo>
                <a:cubicBezTo>
                  <a:pt x="1056115" y="369584"/>
                  <a:pt x="1043942" y="384124"/>
                  <a:pt x="1028838" y="394945"/>
                </a:cubicBezTo>
                <a:cubicBezTo>
                  <a:pt x="1013735" y="405765"/>
                  <a:pt x="997617" y="411175"/>
                  <a:pt x="980485" y="411175"/>
                </a:cubicBezTo>
                <a:lnTo>
                  <a:pt x="770840" y="411175"/>
                </a:lnTo>
                <a:cubicBezTo>
                  <a:pt x="753707" y="411175"/>
                  <a:pt x="737589" y="405765"/>
                  <a:pt x="722486" y="394945"/>
                </a:cubicBezTo>
                <a:cubicBezTo>
                  <a:pt x="707382" y="384124"/>
                  <a:pt x="695209" y="369584"/>
                  <a:pt x="685967" y="351325"/>
                </a:cubicBezTo>
                <a:cubicBezTo>
                  <a:pt x="676725" y="333066"/>
                  <a:pt x="672103" y="313115"/>
                  <a:pt x="672103" y="291475"/>
                </a:cubicBezTo>
                <a:cubicBezTo>
                  <a:pt x="672103" y="269834"/>
                  <a:pt x="676725" y="249658"/>
                  <a:pt x="685967" y="230948"/>
                </a:cubicBezTo>
                <a:cubicBezTo>
                  <a:pt x="695209" y="212238"/>
                  <a:pt x="707382" y="197472"/>
                  <a:pt x="722486" y="186652"/>
                </a:cubicBezTo>
                <a:cubicBezTo>
                  <a:pt x="737589" y="175832"/>
                  <a:pt x="753707" y="170421"/>
                  <a:pt x="770840" y="170421"/>
                </a:cubicBezTo>
                <a:close/>
                <a:moveTo>
                  <a:pt x="1463907" y="142018"/>
                </a:moveTo>
                <a:lnTo>
                  <a:pt x="1463907" y="187328"/>
                </a:lnTo>
                <a:lnTo>
                  <a:pt x="1772288" y="187328"/>
                </a:lnTo>
                <a:lnTo>
                  <a:pt x="1772288" y="142018"/>
                </a:lnTo>
                <a:close/>
                <a:moveTo>
                  <a:pt x="5467445" y="115643"/>
                </a:moveTo>
                <a:cubicBezTo>
                  <a:pt x="5448510" y="115643"/>
                  <a:pt x="5432617" y="121166"/>
                  <a:pt x="5419768" y="132212"/>
                </a:cubicBezTo>
                <a:cubicBezTo>
                  <a:pt x="5406918" y="143258"/>
                  <a:pt x="5400494" y="157798"/>
                  <a:pt x="5400494" y="175832"/>
                </a:cubicBezTo>
                <a:lnTo>
                  <a:pt x="5400494" y="254279"/>
                </a:lnTo>
                <a:cubicBezTo>
                  <a:pt x="5400494" y="272313"/>
                  <a:pt x="5406918" y="286628"/>
                  <a:pt x="5419768" y="297223"/>
                </a:cubicBezTo>
                <a:cubicBezTo>
                  <a:pt x="5432617" y="307818"/>
                  <a:pt x="5448510" y="313115"/>
                  <a:pt x="5467445" y="313115"/>
                </a:cubicBezTo>
                <a:cubicBezTo>
                  <a:pt x="5487282" y="313115"/>
                  <a:pt x="5503738" y="307818"/>
                  <a:pt x="5516813" y="297223"/>
                </a:cubicBezTo>
                <a:cubicBezTo>
                  <a:pt x="5529888" y="286628"/>
                  <a:pt x="5536425" y="272313"/>
                  <a:pt x="5536425" y="254279"/>
                </a:cubicBezTo>
                <a:lnTo>
                  <a:pt x="5536425" y="175832"/>
                </a:lnTo>
                <a:cubicBezTo>
                  <a:pt x="5536425" y="157798"/>
                  <a:pt x="5529888" y="143258"/>
                  <a:pt x="5516813" y="132212"/>
                </a:cubicBezTo>
                <a:cubicBezTo>
                  <a:pt x="5503738" y="121166"/>
                  <a:pt x="5487282" y="115643"/>
                  <a:pt x="5467445" y="115643"/>
                </a:cubicBezTo>
                <a:close/>
                <a:moveTo>
                  <a:pt x="1981143" y="36519"/>
                </a:moveTo>
                <a:lnTo>
                  <a:pt x="2381498" y="36519"/>
                </a:lnTo>
                <a:lnTo>
                  <a:pt x="2381498" y="148781"/>
                </a:lnTo>
                <a:lnTo>
                  <a:pt x="2242185" y="148781"/>
                </a:lnTo>
                <a:lnTo>
                  <a:pt x="2242185" y="192062"/>
                </a:lnTo>
                <a:cubicBezTo>
                  <a:pt x="2242636" y="278175"/>
                  <a:pt x="2257402" y="344111"/>
                  <a:pt x="2286481" y="389873"/>
                </a:cubicBezTo>
                <a:cubicBezTo>
                  <a:pt x="2315561" y="435634"/>
                  <a:pt x="2350389" y="467532"/>
                  <a:pt x="2390966" y="485566"/>
                </a:cubicBezTo>
                <a:lnTo>
                  <a:pt x="2390966" y="618115"/>
                </a:lnTo>
                <a:cubicBezTo>
                  <a:pt x="2347233" y="604139"/>
                  <a:pt x="2306770" y="581484"/>
                  <a:pt x="2269574" y="550150"/>
                </a:cubicBezTo>
                <a:cubicBezTo>
                  <a:pt x="2232379" y="518816"/>
                  <a:pt x="2202961" y="480155"/>
                  <a:pt x="2181321" y="434169"/>
                </a:cubicBezTo>
                <a:cubicBezTo>
                  <a:pt x="2160131" y="480155"/>
                  <a:pt x="2130825" y="518816"/>
                  <a:pt x="2093405" y="550150"/>
                </a:cubicBezTo>
                <a:cubicBezTo>
                  <a:pt x="2055984" y="581484"/>
                  <a:pt x="2015408" y="604139"/>
                  <a:pt x="1971675" y="618115"/>
                </a:cubicBezTo>
                <a:lnTo>
                  <a:pt x="1971675" y="485566"/>
                </a:lnTo>
                <a:cubicBezTo>
                  <a:pt x="2012252" y="467532"/>
                  <a:pt x="2047080" y="435634"/>
                  <a:pt x="2076160" y="389873"/>
                </a:cubicBezTo>
                <a:cubicBezTo>
                  <a:pt x="2105240" y="344111"/>
                  <a:pt x="2120005" y="278175"/>
                  <a:pt x="2120456" y="192062"/>
                </a:cubicBezTo>
                <a:lnTo>
                  <a:pt x="2120456" y="148781"/>
                </a:lnTo>
                <a:lnTo>
                  <a:pt x="1981143" y="148781"/>
                </a:lnTo>
                <a:close/>
                <a:moveTo>
                  <a:pt x="3949437" y="35843"/>
                </a:moveTo>
                <a:lnTo>
                  <a:pt x="4339647" y="35843"/>
                </a:lnTo>
                <a:lnTo>
                  <a:pt x="4339647" y="127816"/>
                </a:lnTo>
                <a:cubicBezTo>
                  <a:pt x="4339647" y="224298"/>
                  <a:pt x="4323304" y="307480"/>
                  <a:pt x="4290618" y="377362"/>
                </a:cubicBezTo>
                <a:cubicBezTo>
                  <a:pt x="4257931" y="447243"/>
                  <a:pt x="4212170" y="502698"/>
                  <a:pt x="4153334" y="543725"/>
                </a:cubicBezTo>
                <a:cubicBezTo>
                  <a:pt x="4094498" y="584753"/>
                  <a:pt x="4025405" y="612029"/>
                  <a:pt x="3946055" y="625555"/>
                </a:cubicBezTo>
                <a:lnTo>
                  <a:pt x="3946055" y="508559"/>
                </a:lnTo>
                <a:cubicBezTo>
                  <a:pt x="4032168" y="487369"/>
                  <a:pt x="4098893" y="446680"/>
                  <a:pt x="4146233" y="386491"/>
                </a:cubicBezTo>
                <a:cubicBezTo>
                  <a:pt x="4193572" y="326303"/>
                  <a:pt x="4217242" y="245939"/>
                  <a:pt x="4217242" y="145399"/>
                </a:cubicBezTo>
                <a:lnTo>
                  <a:pt x="3949437" y="145399"/>
                </a:lnTo>
                <a:close/>
                <a:moveTo>
                  <a:pt x="139989" y="28404"/>
                </a:moveTo>
                <a:lnTo>
                  <a:pt x="267129" y="28404"/>
                </a:lnTo>
                <a:lnTo>
                  <a:pt x="267129" y="161630"/>
                </a:lnTo>
                <a:cubicBezTo>
                  <a:pt x="267129" y="221593"/>
                  <a:pt x="273441" y="271975"/>
                  <a:pt x="286065" y="312777"/>
                </a:cubicBezTo>
                <a:cubicBezTo>
                  <a:pt x="298689" y="353579"/>
                  <a:pt x="315032" y="386153"/>
                  <a:pt x="335095" y="410499"/>
                </a:cubicBezTo>
                <a:cubicBezTo>
                  <a:pt x="355157" y="434845"/>
                  <a:pt x="379165" y="456035"/>
                  <a:pt x="407118" y="474069"/>
                </a:cubicBezTo>
                <a:lnTo>
                  <a:pt x="407118" y="618115"/>
                </a:lnTo>
                <a:cubicBezTo>
                  <a:pt x="363386" y="599180"/>
                  <a:pt x="323598" y="572580"/>
                  <a:pt x="287755" y="538315"/>
                </a:cubicBezTo>
                <a:cubicBezTo>
                  <a:pt x="251913" y="504050"/>
                  <a:pt x="223847" y="464601"/>
                  <a:pt x="203559" y="419967"/>
                </a:cubicBezTo>
                <a:cubicBezTo>
                  <a:pt x="183271" y="464601"/>
                  <a:pt x="155205" y="504050"/>
                  <a:pt x="119363" y="538315"/>
                </a:cubicBezTo>
                <a:cubicBezTo>
                  <a:pt x="83520" y="572580"/>
                  <a:pt x="43733" y="599180"/>
                  <a:pt x="0" y="618115"/>
                </a:cubicBezTo>
                <a:lnTo>
                  <a:pt x="0" y="474069"/>
                </a:lnTo>
                <a:cubicBezTo>
                  <a:pt x="27953" y="456035"/>
                  <a:pt x="51961" y="434845"/>
                  <a:pt x="72024" y="410499"/>
                </a:cubicBezTo>
                <a:cubicBezTo>
                  <a:pt x="92086" y="386153"/>
                  <a:pt x="108430" y="353579"/>
                  <a:pt x="121054" y="312777"/>
                </a:cubicBezTo>
                <a:cubicBezTo>
                  <a:pt x="133677" y="271975"/>
                  <a:pt x="139989" y="221593"/>
                  <a:pt x="139989" y="161630"/>
                </a:cubicBezTo>
                <a:close/>
                <a:moveTo>
                  <a:pt x="2771594" y="18259"/>
                </a:moveTo>
                <a:lnTo>
                  <a:pt x="2900763" y="18259"/>
                </a:lnTo>
                <a:lnTo>
                  <a:pt x="2900763" y="54102"/>
                </a:lnTo>
                <a:cubicBezTo>
                  <a:pt x="2900763" y="97384"/>
                  <a:pt x="2913049" y="133564"/>
                  <a:pt x="2937619" y="162644"/>
                </a:cubicBezTo>
                <a:cubicBezTo>
                  <a:pt x="2962191" y="191724"/>
                  <a:pt x="2997019" y="211900"/>
                  <a:pt x="3042104" y="223171"/>
                </a:cubicBezTo>
                <a:lnTo>
                  <a:pt x="3042104" y="325965"/>
                </a:lnTo>
                <a:cubicBezTo>
                  <a:pt x="2994314" y="317399"/>
                  <a:pt x="2952949" y="302971"/>
                  <a:pt x="2918008" y="282683"/>
                </a:cubicBezTo>
                <a:cubicBezTo>
                  <a:pt x="2883067" y="262395"/>
                  <a:pt x="2855678" y="236246"/>
                  <a:pt x="2835840" y="204235"/>
                </a:cubicBezTo>
                <a:cubicBezTo>
                  <a:pt x="2816454" y="236246"/>
                  <a:pt x="2789290" y="262395"/>
                  <a:pt x="2754349" y="282683"/>
                </a:cubicBezTo>
                <a:cubicBezTo>
                  <a:pt x="2719408" y="302971"/>
                  <a:pt x="2678043" y="317399"/>
                  <a:pt x="2630253" y="325965"/>
                </a:cubicBezTo>
                <a:lnTo>
                  <a:pt x="2630253" y="223171"/>
                </a:lnTo>
                <a:cubicBezTo>
                  <a:pt x="2675338" y="211900"/>
                  <a:pt x="2710166" y="191724"/>
                  <a:pt x="2734737" y="162644"/>
                </a:cubicBezTo>
                <a:cubicBezTo>
                  <a:pt x="2759309" y="133564"/>
                  <a:pt x="2771594" y="97384"/>
                  <a:pt x="2771594" y="54102"/>
                </a:cubicBezTo>
                <a:close/>
                <a:moveTo>
                  <a:pt x="5467445" y="14878"/>
                </a:moveTo>
                <a:cubicBezTo>
                  <a:pt x="5503062" y="14878"/>
                  <a:pt x="5535298" y="21303"/>
                  <a:pt x="5564152" y="34152"/>
                </a:cubicBezTo>
                <a:cubicBezTo>
                  <a:pt x="5593007" y="47001"/>
                  <a:pt x="5615887" y="66050"/>
                  <a:pt x="5632794" y="91297"/>
                </a:cubicBezTo>
                <a:cubicBezTo>
                  <a:pt x="5649700" y="116545"/>
                  <a:pt x="5658154" y="146977"/>
                  <a:pt x="5658154" y="182594"/>
                </a:cubicBezTo>
                <a:lnTo>
                  <a:pt x="5658154" y="248869"/>
                </a:lnTo>
                <a:cubicBezTo>
                  <a:pt x="5658154" y="284486"/>
                  <a:pt x="5649700" y="314693"/>
                  <a:pt x="5632794" y="339490"/>
                </a:cubicBezTo>
                <a:cubicBezTo>
                  <a:pt x="5615887" y="364287"/>
                  <a:pt x="5593120" y="382772"/>
                  <a:pt x="5564490" y="394945"/>
                </a:cubicBezTo>
                <a:cubicBezTo>
                  <a:pt x="5535862" y="407118"/>
                  <a:pt x="5503513" y="413204"/>
                  <a:pt x="5467445" y="413204"/>
                </a:cubicBezTo>
                <a:cubicBezTo>
                  <a:pt x="5431828" y="413204"/>
                  <a:pt x="5399705" y="407118"/>
                  <a:pt x="5371076" y="394945"/>
                </a:cubicBezTo>
                <a:cubicBezTo>
                  <a:pt x="5342446" y="382772"/>
                  <a:pt x="5319792" y="364287"/>
                  <a:pt x="5303110" y="339490"/>
                </a:cubicBezTo>
                <a:cubicBezTo>
                  <a:pt x="5286429" y="314693"/>
                  <a:pt x="5278088" y="284486"/>
                  <a:pt x="5278088" y="248869"/>
                </a:cubicBezTo>
                <a:lnTo>
                  <a:pt x="5278088" y="182594"/>
                </a:lnTo>
                <a:cubicBezTo>
                  <a:pt x="5278088" y="146977"/>
                  <a:pt x="5286429" y="116545"/>
                  <a:pt x="5303110" y="91297"/>
                </a:cubicBezTo>
                <a:cubicBezTo>
                  <a:pt x="5319792" y="66050"/>
                  <a:pt x="5342446" y="47001"/>
                  <a:pt x="5371076" y="34152"/>
                </a:cubicBezTo>
                <a:cubicBezTo>
                  <a:pt x="5399705" y="21303"/>
                  <a:pt x="5431828" y="14878"/>
                  <a:pt x="5467445" y="14878"/>
                </a:cubicBezTo>
                <a:close/>
                <a:moveTo>
                  <a:pt x="5728487" y="14202"/>
                </a:moveTo>
                <a:lnTo>
                  <a:pt x="5859008" y="14202"/>
                </a:lnTo>
                <a:lnTo>
                  <a:pt x="5859008" y="640433"/>
                </a:lnTo>
                <a:lnTo>
                  <a:pt x="5728487" y="640433"/>
                </a:lnTo>
                <a:close/>
                <a:moveTo>
                  <a:pt x="4413361" y="14202"/>
                </a:moveTo>
                <a:lnTo>
                  <a:pt x="4544559" y="14202"/>
                </a:lnTo>
                <a:lnTo>
                  <a:pt x="4544559" y="640433"/>
                </a:lnTo>
                <a:lnTo>
                  <a:pt x="4413361" y="640433"/>
                </a:lnTo>
                <a:close/>
                <a:moveTo>
                  <a:pt x="3759518" y="14202"/>
                </a:moveTo>
                <a:lnTo>
                  <a:pt x="3888010" y="14202"/>
                </a:lnTo>
                <a:lnTo>
                  <a:pt x="3888010" y="489623"/>
                </a:lnTo>
                <a:lnTo>
                  <a:pt x="3759518" y="489623"/>
                </a:lnTo>
                <a:lnTo>
                  <a:pt x="3759518" y="274568"/>
                </a:lnTo>
                <a:lnTo>
                  <a:pt x="3651990" y="274568"/>
                </a:lnTo>
                <a:lnTo>
                  <a:pt x="3651990" y="175832"/>
                </a:lnTo>
                <a:lnTo>
                  <a:pt x="3759518" y="175832"/>
                </a:lnTo>
                <a:close/>
                <a:moveTo>
                  <a:pt x="3099587" y="14202"/>
                </a:moveTo>
                <a:lnTo>
                  <a:pt x="3230109" y="14202"/>
                </a:lnTo>
                <a:lnTo>
                  <a:pt x="3230109" y="336109"/>
                </a:lnTo>
                <a:lnTo>
                  <a:pt x="3099587" y="336109"/>
                </a:lnTo>
                <a:close/>
                <a:moveTo>
                  <a:pt x="2441686" y="14202"/>
                </a:moveTo>
                <a:lnTo>
                  <a:pt x="2572884" y="14202"/>
                </a:lnTo>
                <a:lnTo>
                  <a:pt x="2572884" y="640433"/>
                </a:lnTo>
                <a:lnTo>
                  <a:pt x="2441686" y="640433"/>
                </a:lnTo>
                <a:close/>
                <a:moveTo>
                  <a:pt x="1127913" y="14202"/>
                </a:moveTo>
                <a:lnTo>
                  <a:pt x="1258434" y="14202"/>
                </a:lnTo>
                <a:lnTo>
                  <a:pt x="1258434" y="640433"/>
                </a:lnTo>
                <a:lnTo>
                  <a:pt x="1127913" y="640433"/>
                </a:lnTo>
                <a:close/>
                <a:moveTo>
                  <a:pt x="452428" y="14202"/>
                </a:moveTo>
                <a:lnTo>
                  <a:pt x="580921" y="14202"/>
                </a:lnTo>
                <a:lnTo>
                  <a:pt x="580921" y="246840"/>
                </a:lnTo>
                <a:lnTo>
                  <a:pt x="655987" y="246840"/>
                </a:lnTo>
                <a:lnTo>
                  <a:pt x="655987" y="362484"/>
                </a:lnTo>
                <a:lnTo>
                  <a:pt x="580921" y="362484"/>
                </a:lnTo>
                <a:lnTo>
                  <a:pt x="580921" y="640433"/>
                </a:lnTo>
                <a:lnTo>
                  <a:pt x="452428" y="640433"/>
                </a:lnTo>
                <a:close/>
                <a:moveTo>
                  <a:pt x="1336091" y="10821"/>
                </a:moveTo>
                <a:lnTo>
                  <a:pt x="1463907" y="10821"/>
                </a:lnTo>
                <a:lnTo>
                  <a:pt x="1463907" y="56807"/>
                </a:lnTo>
                <a:lnTo>
                  <a:pt x="1772288" y="56807"/>
                </a:lnTo>
                <a:lnTo>
                  <a:pt x="1772288" y="10821"/>
                </a:lnTo>
                <a:lnTo>
                  <a:pt x="1900105" y="10821"/>
                </a:lnTo>
                <a:lnTo>
                  <a:pt x="1900105" y="272539"/>
                </a:lnTo>
                <a:lnTo>
                  <a:pt x="1679639" y="272539"/>
                </a:lnTo>
                <a:lnTo>
                  <a:pt x="1679639" y="323936"/>
                </a:lnTo>
                <a:lnTo>
                  <a:pt x="1928508" y="323936"/>
                </a:lnTo>
                <a:lnTo>
                  <a:pt x="1928508" y="419967"/>
                </a:lnTo>
                <a:lnTo>
                  <a:pt x="1308364" y="419967"/>
                </a:lnTo>
                <a:lnTo>
                  <a:pt x="1308364" y="323936"/>
                </a:lnTo>
                <a:lnTo>
                  <a:pt x="1555880" y="323936"/>
                </a:lnTo>
                <a:lnTo>
                  <a:pt x="1555880" y="272539"/>
                </a:lnTo>
                <a:lnTo>
                  <a:pt x="1336091" y="272539"/>
                </a:lnTo>
                <a:close/>
                <a:moveTo>
                  <a:pt x="4839300" y="8115"/>
                </a:moveTo>
                <a:lnTo>
                  <a:pt x="4969821" y="8115"/>
                </a:lnTo>
                <a:lnTo>
                  <a:pt x="4969821" y="21641"/>
                </a:lnTo>
                <a:cubicBezTo>
                  <a:pt x="4969821" y="43733"/>
                  <a:pt x="4978838" y="63457"/>
                  <a:pt x="4996872" y="80815"/>
                </a:cubicBezTo>
                <a:cubicBezTo>
                  <a:pt x="5014906" y="98173"/>
                  <a:pt x="5040830" y="111698"/>
                  <a:pt x="5074644" y="121391"/>
                </a:cubicBezTo>
                <a:cubicBezTo>
                  <a:pt x="5108458" y="131085"/>
                  <a:pt x="5148132" y="135931"/>
                  <a:pt x="5193668" y="135931"/>
                </a:cubicBezTo>
                <a:lnTo>
                  <a:pt x="5193668" y="221818"/>
                </a:lnTo>
                <a:cubicBezTo>
                  <a:pt x="5117023" y="221367"/>
                  <a:pt x="5054806" y="212125"/>
                  <a:pt x="5007016" y="194091"/>
                </a:cubicBezTo>
                <a:cubicBezTo>
                  <a:pt x="4959226" y="176057"/>
                  <a:pt x="4924736" y="151711"/>
                  <a:pt x="4903546" y="121053"/>
                </a:cubicBezTo>
                <a:cubicBezTo>
                  <a:pt x="4882356" y="151711"/>
                  <a:pt x="4847866" y="176057"/>
                  <a:pt x="4800076" y="194091"/>
                </a:cubicBezTo>
                <a:cubicBezTo>
                  <a:pt x="4752286" y="212125"/>
                  <a:pt x="4690520" y="221367"/>
                  <a:pt x="4614777" y="221818"/>
                </a:cubicBezTo>
                <a:lnTo>
                  <a:pt x="4614777" y="135931"/>
                </a:lnTo>
                <a:cubicBezTo>
                  <a:pt x="4660313" y="135931"/>
                  <a:pt x="4700100" y="131085"/>
                  <a:pt x="4734140" y="121391"/>
                </a:cubicBezTo>
                <a:cubicBezTo>
                  <a:pt x="4768178" y="111698"/>
                  <a:pt x="4794215" y="98173"/>
                  <a:pt x="4812249" y="80815"/>
                </a:cubicBezTo>
                <a:cubicBezTo>
                  <a:pt x="4830283" y="63457"/>
                  <a:pt x="4839300" y="43733"/>
                  <a:pt x="4839300" y="21641"/>
                </a:cubicBezTo>
                <a:close/>
                <a:moveTo>
                  <a:pt x="3425438" y="0"/>
                </a:moveTo>
                <a:lnTo>
                  <a:pt x="3551901" y="0"/>
                </a:lnTo>
                <a:lnTo>
                  <a:pt x="3551901" y="47339"/>
                </a:lnTo>
                <a:lnTo>
                  <a:pt x="3681746" y="47339"/>
                </a:lnTo>
                <a:lnTo>
                  <a:pt x="3681746" y="151486"/>
                </a:lnTo>
                <a:lnTo>
                  <a:pt x="3550549" y="151486"/>
                </a:lnTo>
                <a:lnTo>
                  <a:pt x="3550549" y="167040"/>
                </a:lnTo>
                <a:cubicBezTo>
                  <a:pt x="3550549" y="209871"/>
                  <a:pt x="3562947" y="242783"/>
                  <a:pt x="3587744" y="265776"/>
                </a:cubicBezTo>
                <a:cubicBezTo>
                  <a:pt x="3612541" y="288770"/>
                  <a:pt x="3646129" y="303197"/>
                  <a:pt x="3688509" y="309058"/>
                </a:cubicBezTo>
                <a:lnTo>
                  <a:pt x="3688509" y="415233"/>
                </a:lnTo>
                <a:cubicBezTo>
                  <a:pt x="3589773" y="400355"/>
                  <a:pt x="3523047" y="366316"/>
                  <a:pt x="3488331" y="313115"/>
                </a:cubicBezTo>
                <a:cubicBezTo>
                  <a:pt x="3452264" y="366316"/>
                  <a:pt x="3385312" y="400355"/>
                  <a:pt x="3287478" y="415233"/>
                </a:cubicBezTo>
                <a:lnTo>
                  <a:pt x="3287478" y="309058"/>
                </a:lnTo>
                <a:cubicBezTo>
                  <a:pt x="3329858" y="303197"/>
                  <a:pt x="3363559" y="288770"/>
                  <a:pt x="3388581" y="265776"/>
                </a:cubicBezTo>
                <a:cubicBezTo>
                  <a:pt x="3413603" y="242783"/>
                  <a:pt x="3426114" y="209871"/>
                  <a:pt x="3426114" y="167040"/>
                </a:cubicBezTo>
                <a:lnTo>
                  <a:pt x="3426114" y="151486"/>
                </a:lnTo>
                <a:lnTo>
                  <a:pt x="3294240" y="151486"/>
                </a:lnTo>
                <a:lnTo>
                  <a:pt x="3294240" y="47339"/>
                </a:lnTo>
                <a:lnTo>
                  <a:pt x="3425438" y="47339"/>
                </a:lnTo>
                <a:close/>
                <a:moveTo>
                  <a:pt x="807358" y="0"/>
                </a:moveTo>
                <a:lnTo>
                  <a:pt x="942613" y="0"/>
                </a:lnTo>
                <a:lnTo>
                  <a:pt x="942613" y="52750"/>
                </a:lnTo>
                <a:lnTo>
                  <a:pt x="1086660" y="52750"/>
                </a:lnTo>
                <a:lnTo>
                  <a:pt x="1086660" y="148781"/>
                </a:lnTo>
                <a:lnTo>
                  <a:pt x="663988" y="148781"/>
                </a:lnTo>
                <a:lnTo>
                  <a:pt x="663988" y="52750"/>
                </a:lnTo>
                <a:lnTo>
                  <a:pt x="807358" y="52750"/>
                </a:lnTo>
                <a:close/>
              </a:path>
            </a:pathLst>
          </a:custGeom>
          <a:solidFill>
            <a:srgbClr val="B8E2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9348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FB773C1-C99F-3FBB-63DF-D5F47ACB2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DCBC9FB-0246-FAA8-2EC8-3D1AC394F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297173C-9ED1-3936-8E1D-D4813FBCD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900D-5D0F-45B4-93D8-E48ED6D0CD8C}" type="datetimeFigureOut">
              <a:rPr lang="ko-KR" altLang="en-US" smtClean="0"/>
              <a:t>2025-08-30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D0888EB-E5EA-5E09-547E-21361B523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1F8DEA7-C7A7-F386-AF45-83CE7B46A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6C4B-D40C-458D-AE20-58C1927F7F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9939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7A277F7-B564-55E4-6D3A-EDACBEF23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76C3490-0351-9A5A-0B7F-50EDE4132F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93FE7E3-C72C-9403-04C9-408629436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900D-5D0F-45B4-93D8-E48ED6D0CD8C}" type="datetimeFigureOut">
              <a:rPr lang="ko-KR" altLang="en-US" smtClean="0"/>
              <a:t>2025-08-30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EB951E1-4A4C-95D3-E845-134ED764A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E9B39CA-C677-DBE7-EE41-FCEC4BB02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6C4B-D40C-458D-AE20-58C1927F7F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00821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4F30801-DBC3-2527-48AA-47AD4A4A3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8C074A4-D99E-21B3-C73F-B06D8D9FD8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FE5E806-992A-0625-6F94-973219B1A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6135DA8-8CC7-E6EC-EA04-DFBDDC6E0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900D-5D0F-45B4-93D8-E48ED6D0CD8C}" type="datetimeFigureOut">
              <a:rPr lang="ko-KR" altLang="en-US" smtClean="0"/>
              <a:t>2025-08-30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49D3595-2444-B644-2298-2AA9C5FC9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5ADD1C1-B73E-8D0F-5BFA-6B1577A98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6C4B-D40C-458D-AE20-58C1927F7F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47691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ACFCA5E-6B83-B346-12B4-48C618D95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0DD7B47-ED9E-06E2-0D74-90E58CCC2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2333262-67B4-7275-177E-32CFF40ED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7F0273F6-3591-AA9A-D6EB-271566A04A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46FFD5F-A45A-B8EA-D8DA-09478FB722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10727A52-8917-7E24-4095-748CAD278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900D-5D0F-45B4-93D8-E48ED6D0CD8C}" type="datetimeFigureOut">
              <a:rPr lang="ko-KR" altLang="en-US" smtClean="0"/>
              <a:t>2025-08-30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F2C22152-E488-C514-F1B6-00B1F3CB1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DA3E0A4E-BE8B-805D-8D5B-D3247152F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6C4B-D40C-458D-AE20-58C1927F7F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8837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74321FC-54D7-E2DD-8EBC-5808E7CB0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026270B9-41E0-083B-B7C3-AA309D5F6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900D-5D0F-45B4-93D8-E48ED6D0CD8C}" type="datetimeFigureOut">
              <a:rPr lang="ko-KR" altLang="en-US" smtClean="0"/>
              <a:t>2025-08-30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4B7C15B-EE93-1945-A305-B08F4B921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35D4171-3497-3C5E-3C27-436EE0FDC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6C4B-D40C-458D-AE20-58C1927F7F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3907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968ABFD-DC6A-1307-4718-62C8C8439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900D-5D0F-45B4-93D8-E48ED6D0CD8C}" type="datetimeFigureOut">
              <a:rPr lang="ko-KR" altLang="en-US" smtClean="0"/>
              <a:t>2025-08-30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884CC957-0541-570E-A686-07BD78612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7A6D286-B3FE-7250-5FD2-EE4726623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6C4B-D40C-458D-AE20-58C1927F7F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40870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C9B4432-05F9-A262-738D-88C01D5F9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F7347A4-3DE0-AD40-7EE6-8D2CAE5C7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A3667EA-0389-2EDC-DE02-E23B1BAA29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17994D5-45F8-CB01-8D56-626D6A4D7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900D-5D0F-45B4-93D8-E48ED6D0CD8C}" type="datetimeFigureOut">
              <a:rPr lang="ko-KR" altLang="en-US" smtClean="0"/>
              <a:t>2025-08-30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3242670-0270-A007-B3F5-FB749A445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651AF30-924D-0EA0-434E-221EE4DD7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6C4B-D40C-458D-AE20-58C1927F7F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3618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0F74B8-355D-17CB-45D4-1D2E7BA90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F9C5CB2-D526-84EC-C4EC-D223C9906E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19BD5EE-E365-779E-F07C-AB55825A64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0783CCF-1DF5-F56B-37AB-05129C520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900D-5D0F-45B4-93D8-E48ED6D0CD8C}" type="datetimeFigureOut">
              <a:rPr lang="ko-KR" altLang="en-US" smtClean="0"/>
              <a:t>2025-08-30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1530011-8529-4126-0AD8-C6CC30EB3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B24B671-D2B5-CAF2-B98C-771B8644A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6C4B-D40C-458D-AE20-58C1927F7F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4361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E4ABCB5-46CA-AEA0-1A11-2454C0B56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0A9D65D-B05A-C6C5-39CB-FE08C99A4F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9908100-447E-1680-EB25-A38CBB3CB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900D-5D0F-45B4-93D8-E48ED6D0CD8C}" type="datetimeFigureOut">
              <a:rPr lang="ko-KR" altLang="en-US" smtClean="0"/>
              <a:t>2025-08-30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C9CD21B-59C7-4DAD-D48A-A5C8EBFF9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866E267-AA3D-F0D9-6F09-57FE2E29C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6C4B-D40C-458D-AE20-58C1927F7F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25085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E44BFD63-CEE6-75B4-DCBE-CD44145F02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F18D018-2DC7-E6FC-5307-37E0039608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EE4DDC7-D3FC-C23F-BF78-45A23C889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900D-5D0F-45B4-93D8-E48ED6D0CD8C}" type="datetimeFigureOut">
              <a:rPr lang="ko-KR" altLang="en-US" smtClean="0"/>
              <a:t>2025-08-30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667790A-A192-2B94-0F1E-45ED79406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FEF584F-ED80-3B22-0B73-12B3BE13F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6C4B-D40C-458D-AE20-58C1927F7F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7609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895F5AF7-1999-4189-8F9B-9AB85EAE58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37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사각형: 둥근 대각선 방향 모서리 6">
            <a:extLst>
              <a:ext uri="{FF2B5EF4-FFF2-40B4-BE49-F238E27FC236}">
                <a16:creationId xmlns:a16="http://schemas.microsoft.com/office/drawing/2014/main" id="{DF92BC72-A7FA-808A-F75B-35E8AD315444}"/>
              </a:ext>
            </a:extLst>
          </p:cNvPr>
          <p:cNvSpPr/>
          <p:nvPr userDrawn="1"/>
        </p:nvSpPr>
        <p:spPr>
          <a:xfrm>
            <a:off x="731838" y="894274"/>
            <a:ext cx="10764837" cy="5294785"/>
          </a:xfrm>
          <a:prstGeom prst="round2DiagRect">
            <a:avLst>
              <a:gd name="adj1" fmla="val 10107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DB49EF0B-9923-1EF9-0188-370CD522D574}"/>
              </a:ext>
            </a:extLst>
          </p:cNvPr>
          <p:cNvSpPr/>
          <p:nvPr userDrawn="1"/>
        </p:nvSpPr>
        <p:spPr>
          <a:xfrm>
            <a:off x="1193709" y="1237484"/>
            <a:ext cx="886901" cy="278416"/>
          </a:xfrm>
          <a:custGeom>
            <a:avLst/>
            <a:gdLst/>
            <a:ahLst/>
            <a:cxnLst/>
            <a:rect l="l" t="t" r="r" b="b"/>
            <a:pathLst>
              <a:path w="886901" h="278416">
                <a:moveTo>
                  <a:pt x="696944" y="188195"/>
                </a:moveTo>
                <a:lnTo>
                  <a:pt x="696944" y="263967"/>
                </a:lnTo>
                <a:lnTo>
                  <a:pt x="758619" y="263967"/>
                </a:lnTo>
                <a:lnTo>
                  <a:pt x="758619" y="188195"/>
                </a:lnTo>
                <a:cubicBezTo>
                  <a:pt x="746401" y="188665"/>
                  <a:pt x="736768" y="188900"/>
                  <a:pt x="729720" y="188900"/>
                </a:cubicBezTo>
                <a:cubicBezTo>
                  <a:pt x="721497" y="188900"/>
                  <a:pt x="710571" y="188665"/>
                  <a:pt x="696944" y="188195"/>
                </a:cubicBezTo>
                <a:close/>
                <a:moveTo>
                  <a:pt x="242116" y="115243"/>
                </a:moveTo>
                <a:lnTo>
                  <a:pt x="242116" y="261147"/>
                </a:lnTo>
                <a:cubicBezTo>
                  <a:pt x="242351" y="265376"/>
                  <a:pt x="245523" y="267491"/>
                  <a:pt x="251632" y="267491"/>
                </a:cubicBezTo>
                <a:lnTo>
                  <a:pt x="259385" y="267491"/>
                </a:lnTo>
                <a:cubicBezTo>
                  <a:pt x="264084" y="267256"/>
                  <a:pt x="266433" y="264554"/>
                  <a:pt x="266433" y="259385"/>
                </a:cubicBezTo>
                <a:lnTo>
                  <a:pt x="266433" y="115243"/>
                </a:lnTo>
                <a:close/>
                <a:moveTo>
                  <a:pt x="711041" y="14097"/>
                </a:moveTo>
                <a:cubicBezTo>
                  <a:pt x="695535" y="14097"/>
                  <a:pt x="683670" y="18503"/>
                  <a:pt x="675446" y="27313"/>
                </a:cubicBezTo>
                <a:cubicBezTo>
                  <a:pt x="667223" y="36124"/>
                  <a:pt x="663112" y="48517"/>
                  <a:pt x="663112" y="64494"/>
                </a:cubicBezTo>
                <a:lnTo>
                  <a:pt x="663112" y="126168"/>
                </a:lnTo>
                <a:cubicBezTo>
                  <a:pt x="663112" y="142145"/>
                  <a:pt x="667223" y="154480"/>
                  <a:pt x="675446" y="163173"/>
                </a:cubicBezTo>
                <a:cubicBezTo>
                  <a:pt x="683670" y="171866"/>
                  <a:pt x="695535" y="176213"/>
                  <a:pt x="711041" y="176213"/>
                </a:cubicBezTo>
                <a:lnTo>
                  <a:pt x="745227" y="176213"/>
                </a:lnTo>
                <a:cubicBezTo>
                  <a:pt x="760733" y="176213"/>
                  <a:pt x="772657" y="171866"/>
                  <a:pt x="780998" y="163173"/>
                </a:cubicBezTo>
                <a:cubicBezTo>
                  <a:pt x="789338" y="154480"/>
                  <a:pt x="793509" y="142145"/>
                  <a:pt x="793509" y="126168"/>
                </a:cubicBezTo>
                <a:lnTo>
                  <a:pt x="793509" y="64494"/>
                </a:lnTo>
                <a:cubicBezTo>
                  <a:pt x="793509" y="49927"/>
                  <a:pt x="789221" y="37886"/>
                  <a:pt x="780645" y="28370"/>
                </a:cubicBezTo>
                <a:cubicBezTo>
                  <a:pt x="772070" y="18855"/>
                  <a:pt x="760263" y="14097"/>
                  <a:pt x="745227" y="14097"/>
                </a:cubicBezTo>
                <a:close/>
                <a:moveTo>
                  <a:pt x="48635" y="8458"/>
                </a:moveTo>
                <a:lnTo>
                  <a:pt x="157534" y="8458"/>
                </a:lnTo>
                <a:lnTo>
                  <a:pt x="157534" y="130397"/>
                </a:lnTo>
                <a:cubicBezTo>
                  <a:pt x="157534" y="157417"/>
                  <a:pt x="152541" y="182028"/>
                  <a:pt x="142556" y="204230"/>
                </a:cubicBezTo>
                <a:cubicBezTo>
                  <a:pt x="132571" y="226433"/>
                  <a:pt x="117828" y="244055"/>
                  <a:pt x="98327" y="257094"/>
                </a:cubicBezTo>
                <a:cubicBezTo>
                  <a:pt x="78826" y="270134"/>
                  <a:pt x="55213" y="276654"/>
                  <a:pt x="27489" y="276654"/>
                </a:cubicBezTo>
                <a:cubicBezTo>
                  <a:pt x="19736" y="276889"/>
                  <a:pt x="13216" y="274598"/>
                  <a:pt x="7930" y="269782"/>
                </a:cubicBezTo>
                <a:cubicBezTo>
                  <a:pt x="2643" y="264965"/>
                  <a:pt x="0" y="259033"/>
                  <a:pt x="0" y="251984"/>
                </a:cubicBezTo>
                <a:cubicBezTo>
                  <a:pt x="0" y="244936"/>
                  <a:pt x="2408" y="238944"/>
                  <a:pt x="7225" y="234010"/>
                </a:cubicBezTo>
                <a:cubicBezTo>
                  <a:pt x="12041" y="229076"/>
                  <a:pt x="18091" y="226609"/>
                  <a:pt x="25375" y="226609"/>
                </a:cubicBezTo>
                <a:cubicBezTo>
                  <a:pt x="32423" y="226609"/>
                  <a:pt x="38414" y="229076"/>
                  <a:pt x="43348" y="234010"/>
                </a:cubicBezTo>
                <a:cubicBezTo>
                  <a:pt x="48282" y="238944"/>
                  <a:pt x="50749" y="244936"/>
                  <a:pt x="50749" y="251984"/>
                </a:cubicBezTo>
                <a:cubicBezTo>
                  <a:pt x="50749" y="256213"/>
                  <a:pt x="50044" y="259855"/>
                  <a:pt x="48635" y="262909"/>
                </a:cubicBezTo>
                <a:cubicBezTo>
                  <a:pt x="64611" y="258915"/>
                  <a:pt x="76300" y="250104"/>
                  <a:pt x="83701" y="236477"/>
                </a:cubicBezTo>
                <a:cubicBezTo>
                  <a:pt x="91102" y="222850"/>
                  <a:pt x="95683" y="207109"/>
                  <a:pt x="97446" y="189252"/>
                </a:cubicBezTo>
                <a:cubicBezTo>
                  <a:pt x="99208" y="171396"/>
                  <a:pt x="100089" y="147666"/>
                  <a:pt x="100089" y="118063"/>
                </a:cubicBezTo>
                <a:lnTo>
                  <a:pt x="100089" y="21851"/>
                </a:lnTo>
                <a:lnTo>
                  <a:pt x="61674" y="21851"/>
                </a:lnTo>
                <a:cubicBezTo>
                  <a:pt x="57445" y="21851"/>
                  <a:pt x="54332" y="22555"/>
                  <a:pt x="52335" y="23965"/>
                </a:cubicBezTo>
                <a:cubicBezTo>
                  <a:pt x="50338" y="25375"/>
                  <a:pt x="49340" y="27959"/>
                  <a:pt x="49340" y="31718"/>
                </a:cubicBezTo>
                <a:cubicBezTo>
                  <a:pt x="49340" y="33598"/>
                  <a:pt x="49457" y="35008"/>
                  <a:pt x="49692" y="35948"/>
                </a:cubicBezTo>
                <a:cubicBezTo>
                  <a:pt x="49927" y="36652"/>
                  <a:pt x="50044" y="37710"/>
                  <a:pt x="50044" y="39119"/>
                </a:cubicBezTo>
                <a:cubicBezTo>
                  <a:pt x="50044" y="43583"/>
                  <a:pt x="48282" y="47108"/>
                  <a:pt x="44758" y="49692"/>
                </a:cubicBezTo>
                <a:cubicBezTo>
                  <a:pt x="41234" y="52277"/>
                  <a:pt x="36300" y="53569"/>
                  <a:pt x="29956" y="53569"/>
                </a:cubicBezTo>
                <a:cubicBezTo>
                  <a:pt x="24082" y="53569"/>
                  <a:pt x="19618" y="51807"/>
                  <a:pt x="16564" y="48282"/>
                </a:cubicBezTo>
                <a:cubicBezTo>
                  <a:pt x="13510" y="44758"/>
                  <a:pt x="11983" y="39824"/>
                  <a:pt x="11983" y="33481"/>
                </a:cubicBezTo>
                <a:cubicBezTo>
                  <a:pt x="11983" y="26902"/>
                  <a:pt x="15331" y="21087"/>
                  <a:pt x="22027" y="16036"/>
                </a:cubicBezTo>
                <a:cubicBezTo>
                  <a:pt x="28723" y="10984"/>
                  <a:pt x="37592" y="8458"/>
                  <a:pt x="48635" y="8458"/>
                </a:cubicBezTo>
                <a:close/>
                <a:moveTo>
                  <a:pt x="728310" y="1410"/>
                </a:moveTo>
                <a:cubicBezTo>
                  <a:pt x="759089" y="1410"/>
                  <a:pt x="784170" y="3583"/>
                  <a:pt x="803553" y="7930"/>
                </a:cubicBezTo>
                <a:cubicBezTo>
                  <a:pt x="822936" y="12276"/>
                  <a:pt x="838267" y="21322"/>
                  <a:pt x="849544" y="35067"/>
                </a:cubicBezTo>
                <a:cubicBezTo>
                  <a:pt x="860822" y="48811"/>
                  <a:pt x="866461" y="69076"/>
                  <a:pt x="866461" y="95860"/>
                </a:cubicBezTo>
                <a:cubicBezTo>
                  <a:pt x="866461" y="117240"/>
                  <a:pt x="862995" y="134333"/>
                  <a:pt x="856064" y="147138"/>
                </a:cubicBezTo>
                <a:cubicBezTo>
                  <a:pt x="849133" y="159942"/>
                  <a:pt x="838267" y="169517"/>
                  <a:pt x="823465" y="175860"/>
                </a:cubicBezTo>
                <a:lnTo>
                  <a:pt x="823465" y="263967"/>
                </a:lnTo>
                <a:lnTo>
                  <a:pt x="886901" y="263967"/>
                </a:lnTo>
                <a:lnTo>
                  <a:pt x="886901" y="278416"/>
                </a:lnTo>
                <a:lnTo>
                  <a:pt x="569014" y="278416"/>
                </a:lnTo>
                <a:lnTo>
                  <a:pt x="569014" y="263967"/>
                </a:lnTo>
                <a:lnTo>
                  <a:pt x="632098" y="263967"/>
                </a:lnTo>
                <a:lnTo>
                  <a:pt x="632098" y="175508"/>
                </a:lnTo>
                <a:cubicBezTo>
                  <a:pt x="617531" y="168929"/>
                  <a:pt x="606841" y="159296"/>
                  <a:pt x="600027" y="146609"/>
                </a:cubicBezTo>
                <a:cubicBezTo>
                  <a:pt x="593214" y="133922"/>
                  <a:pt x="589807" y="117005"/>
                  <a:pt x="589807" y="95860"/>
                </a:cubicBezTo>
                <a:cubicBezTo>
                  <a:pt x="589807" y="69076"/>
                  <a:pt x="595505" y="48811"/>
                  <a:pt x="606900" y="35067"/>
                </a:cubicBezTo>
                <a:cubicBezTo>
                  <a:pt x="618295" y="21322"/>
                  <a:pt x="633743" y="12276"/>
                  <a:pt x="653244" y="7930"/>
                </a:cubicBezTo>
                <a:cubicBezTo>
                  <a:pt x="672745" y="3583"/>
                  <a:pt x="697767" y="1410"/>
                  <a:pt x="728310" y="1410"/>
                </a:cubicBezTo>
                <a:close/>
                <a:moveTo>
                  <a:pt x="172688" y="0"/>
                </a:moveTo>
                <a:lnTo>
                  <a:pt x="242116" y="0"/>
                </a:lnTo>
                <a:lnTo>
                  <a:pt x="242116" y="98679"/>
                </a:lnTo>
                <a:lnTo>
                  <a:pt x="266433" y="98679"/>
                </a:lnTo>
                <a:lnTo>
                  <a:pt x="266433" y="10221"/>
                </a:lnTo>
                <a:lnTo>
                  <a:pt x="253041" y="10221"/>
                </a:lnTo>
                <a:lnTo>
                  <a:pt x="253041" y="0"/>
                </a:lnTo>
                <a:lnTo>
                  <a:pt x="337271" y="0"/>
                </a:lnTo>
                <a:lnTo>
                  <a:pt x="337271" y="10221"/>
                </a:lnTo>
                <a:lnTo>
                  <a:pt x="322117" y="10221"/>
                </a:lnTo>
                <a:lnTo>
                  <a:pt x="322117" y="261147"/>
                </a:lnTo>
                <a:cubicBezTo>
                  <a:pt x="322586" y="265376"/>
                  <a:pt x="325758" y="267491"/>
                  <a:pt x="331632" y="267491"/>
                </a:cubicBezTo>
                <a:lnTo>
                  <a:pt x="339385" y="267491"/>
                </a:lnTo>
                <a:lnTo>
                  <a:pt x="339385" y="278416"/>
                </a:lnTo>
                <a:lnTo>
                  <a:pt x="170574" y="278416"/>
                </a:lnTo>
                <a:lnTo>
                  <a:pt x="170574" y="267491"/>
                </a:lnTo>
                <a:lnTo>
                  <a:pt x="179032" y="267491"/>
                </a:lnTo>
                <a:cubicBezTo>
                  <a:pt x="183496" y="267491"/>
                  <a:pt x="185963" y="265259"/>
                  <a:pt x="186433" y="260795"/>
                </a:cubicBezTo>
                <a:lnTo>
                  <a:pt x="186433" y="10221"/>
                </a:lnTo>
                <a:lnTo>
                  <a:pt x="172688" y="102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74CD5B96-0EDC-771B-3F9C-F15622B59DF1}"/>
              </a:ext>
            </a:extLst>
          </p:cNvPr>
          <p:cNvCxnSpPr/>
          <p:nvPr userDrawn="1"/>
        </p:nvCxnSpPr>
        <p:spPr>
          <a:xfrm>
            <a:off x="1212759" y="1704480"/>
            <a:ext cx="2578191" cy="0"/>
          </a:xfrm>
          <a:prstGeom prst="line">
            <a:avLst/>
          </a:prstGeom>
          <a:ln w="60325">
            <a:solidFill>
              <a:schemeClr val="accent5">
                <a:lumMod val="75000"/>
                <a:alpha val="7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66222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5B79EB93-510D-6BE9-C13B-6699358F878D}"/>
              </a:ext>
            </a:extLst>
          </p:cNvPr>
          <p:cNvSpPr/>
          <p:nvPr userDrawn="1"/>
        </p:nvSpPr>
        <p:spPr>
          <a:xfrm>
            <a:off x="0" y="-7373"/>
            <a:ext cx="12328071" cy="6858000"/>
          </a:xfrm>
          <a:prstGeom prst="rect">
            <a:avLst/>
          </a:prstGeom>
          <a:solidFill>
            <a:srgbClr val="E1F3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1CD73DBF-FBA3-4139-E74A-636320C14098}"/>
              </a:ext>
            </a:extLst>
          </p:cNvPr>
          <p:cNvSpPr/>
          <p:nvPr userDrawn="1"/>
        </p:nvSpPr>
        <p:spPr>
          <a:xfrm>
            <a:off x="809073" y="-7373"/>
            <a:ext cx="11382927" cy="6907175"/>
          </a:xfrm>
          <a:custGeom>
            <a:avLst/>
            <a:gdLst>
              <a:gd name="connsiteX0" fmla="*/ 0 w 11382927"/>
              <a:gd name="connsiteY0" fmla="*/ 0 h 6858000"/>
              <a:gd name="connsiteX1" fmla="*/ 11382927 w 11382927"/>
              <a:gd name="connsiteY1" fmla="*/ 0 h 6858000"/>
              <a:gd name="connsiteX2" fmla="*/ 11382927 w 11382927"/>
              <a:gd name="connsiteY2" fmla="*/ 6858000 h 6858000"/>
              <a:gd name="connsiteX3" fmla="*/ 114666 w 11382927"/>
              <a:gd name="connsiteY3" fmla="*/ 6858000 h 6858000"/>
              <a:gd name="connsiteX4" fmla="*/ 236295 w 11382927"/>
              <a:gd name="connsiteY4" fmla="*/ 6724916 h 6858000"/>
              <a:gd name="connsiteX5" fmla="*/ 1462179 w 11382927"/>
              <a:gd name="connsiteY5" fmla="*/ 3488352 h 6858000"/>
              <a:gd name="connsiteX6" fmla="*/ 67563 w 11382927"/>
              <a:gd name="connsiteY6" fmla="*/ 67165 h 6858000"/>
              <a:gd name="connsiteX7" fmla="*/ 0 w 11382927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82927" h="6858000">
                <a:moveTo>
                  <a:pt x="0" y="0"/>
                </a:moveTo>
                <a:lnTo>
                  <a:pt x="11382927" y="0"/>
                </a:lnTo>
                <a:lnTo>
                  <a:pt x="11382927" y="6858000"/>
                </a:lnTo>
                <a:lnTo>
                  <a:pt x="114666" y="6858000"/>
                </a:lnTo>
                <a:lnTo>
                  <a:pt x="236295" y="6724916"/>
                </a:lnTo>
                <a:cubicBezTo>
                  <a:pt x="1002130" y="5845376"/>
                  <a:pt x="1462179" y="4717785"/>
                  <a:pt x="1462179" y="3488352"/>
                </a:cubicBezTo>
                <a:cubicBezTo>
                  <a:pt x="1462179" y="2171103"/>
                  <a:pt x="934062" y="970763"/>
                  <a:pt x="67563" y="6716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DCF64A-F097-1CA1-7A66-EC37049E9EBB}"/>
              </a:ext>
            </a:extLst>
          </p:cNvPr>
          <p:cNvSpPr txBox="1"/>
          <p:nvPr userDrawn="1"/>
        </p:nvSpPr>
        <p:spPr>
          <a:xfrm>
            <a:off x="2705101" y="1802768"/>
            <a:ext cx="8905874" cy="3381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ct val="150000"/>
              </a:lnSpc>
              <a:buFont typeface="+mj-lt"/>
              <a:buAutoNum type="arabicPeriod"/>
            </a:pPr>
            <a:r>
              <a:rPr lang="ko-KR" altLang="en-US" sz="2200" dirty="0"/>
              <a:t>사회복지실천기술의 개념과 국내외 학자들의 견해를 이해하고 설명할 수 있다</a:t>
            </a:r>
            <a:r>
              <a:rPr lang="en-US" altLang="ko-KR" sz="2200" dirty="0"/>
              <a:t>.</a:t>
            </a:r>
            <a:endParaRPr lang="ko-KR" altLang="en-US" sz="2200" dirty="0"/>
          </a:p>
          <a:p>
            <a:pPr marL="457200" indent="-457200" fontAlgn="base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ko-KR" altLang="en-US" sz="2200" dirty="0"/>
              <a:t>사회복지실천기술의 미시적</a:t>
            </a:r>
            <a:r>
              <a:rPr lang="en-US" altLang="ko-KR" sz="2200" dirty="0"/>
              <a:t>, </a:t>
            </a:r>
            <a:r>
              <a:rPr lang="ko-KR" altLang="en-US" sz="2200" dirty="0" err="1"/>
              <a:t>중시적</a:t>
            </a:r>
            <a:r>
              <a:rPr lang="en-US" altLang="ko-KR" sz="2200" dirty="0"/>
              <a:t>, </a:t>
            </a:r>
            <a:r>
              <a:rPr lang="ko-KR" altLang="en-US" sz="2200" dirty="0"/>
              <a:t>거시적 실천 범위를 구분하고 각 범위의 특성과 적용 방식을 설명할 수 있다</a:t>
            </a:r>
            <a:r>
              <a:rPr lang="en-US" altLang="ko-KR" sz="2200" dirty="0"/>
              <a:t>.</a:t>
            </a:r>
            <a:endParaRPr lang="ko-KR" altLang="en-US" sz="2200" dirty="0"/>
          </a:p>
          <a:p>
            <a:pPr marL="457200" indent="-457200" fontAlgn="base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ko-KR" altLang="en-US" sz="2200" dirty="0"/>
              <a:t>사회복지실천기술의 주요 특성 및 핵심 기능을 파악하고 실제 사례에 적용하여 분석할 수 있다</a:t>
            </a:r>
            <a:r>
              <a:rPr lang="en-US" altLang="ko-KR" sz="2200" dirty="0"/>
              <a:t>.</a:t>
            </a:r>
            <a:endParaRPr lang="ko-KR" altLang="en-US" sz="2200" dirty="0">
              <a:latin typeface="+mn-ea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DDDA1517-9BED-E2BB-AE45-45A6F329538C}"/>
              </a:ext>
            </a:extLst>
          </p:cNvPr>
          <p:cNvSpPr/>
          <p:nvPr userDrawn="1"/>
        </p:nvSpPr>
        <p:spPr>
          <a:xfrm>
            <a:off x="0" y="7374"/>
            <a:ext cx="12328071" cy="1011801"/>
          </a:xfrm>
          <a:prstGeom prst="rect">
            <a:avLst/>
          </a:prstGeom>
          <a:solidFill>
            <a:srgbClr val="54B9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EBAA75C6-E651-19FB-7351-87727A506A65}"/>
              </a:ext>
            </a:extLst>
          </p:cNvPr>
          <p:cNvSpPr/>
          <p:nvPr userDrawn="1"/>
        </p:nvSpPr>
        <p:spPr>
          <a:xfrm>
            <a:off x="1515097" y="513274"/>
            <a:ext cx="1475752" cy="309036"/>
          </a:xfrm>
          <a:custGeom>
            <a:avLst/>
            <a:gdLst/>
            <a:ahLst/>
            <a:cxnLst/>
            <a:rect l="l" t="t" r="r" b="b"/>
            <a:pathLst>
              <a:path w="1229325" h="257432">
                <a:moveTo>
                  <a:pt x="397621" y="209341"/>
                </a:moveTo>
                <a:lnTo>
                  <a:pt x="397621" y="237315"/>
                </a:lnTo>
                <a:cubicBezTo>
                  <a:pt x="397621" y="239830"/>
                  <a:pt x="398249" y="241506"/>
                  <a:pt x="399507" y="242345"/>
                </a:cubicBezTo>
                <a:cubicBezTo>
                  <a:pt x="400764" y="243183"/>
                  <a:pt x="402440" y="243602"/>
                  <a:pt x="404536" y="243602"/>
                </a:cubicBezTo>
                <a:cubicBezTo>
                  <a:pt x="420671" y="244021"/>
                  <a:pt x="439321" y="243550"/>
                  <a:pt x="460486" y="242187"/>
                </a:cubicBezTo>
                <a:cubicBezTo>
                  <a:pt x="481650" y="240825"/>
                  <a:pt x="501453" y="238887"/>
                  <a:pt x="519893" y="236372"/>
                </a:cubicBezTo>
                <a:lnTo>
                  <a:pt x="519893" y="209341"/>
                </a:lnTo>
                <a:close/>
                <a:moveTo>
                  <a:pt x="15087" y="183880"/>
                </a:moveTo>
                <a:lnTo>
                  <a:pt x="266233" y="183880"/>
                </a:lnTo>
                <a:lnTo>
                  <a:pt x="266233" y="257432"/>
                </a:lnTo>
                <a:lnTo>
                  <a:pt x="202739" y="257432"/>
                </a:lnTo>
                <a:lnTo>
                  <a:pt x="202739" y="195510"/>
                </a:lnTo>
                <a:lnTo>
                  <a:pt x="15087" y="195510"/>
                </a:lnTo>
                <a:close/>
                <a:moveTo>
                  <a:pt x="648452" y="175393"/>
                </a:moveTo>
                <a:lnTo>
                  <a:pt x="886396" y="175393"/>
                </a:lnTo>
                <a:lnTo>
                  <a:pt x="886396" y="257432"/>
                </a:lnTo>
                <a:lnTo>
                  <a:pt x="821331" y="257432"/>
                </a:lnTo>
                <a:lnTo>
                  <a:pt x="821331" y="187023"/>
                </a:lnTo>
                <a:lnTo>
                  <a:pt x="648452" y="187023"/>
                </a:lnTo>
                <a:close/>
                <a:moveTo>
                  <a:pt x="324069" y="163449"/>
                </a:moveTo>
                <a:lnTo>
                  <a:pt x="397621" y="163449"/>
                </a:lnTo>
                <a:lnTo>
                  <a:pt x="397621" y="197082"/>
                </a:lnTo>
                <a:lnTo>
                  <a:pt x="519893" y="197082"/>
                </a:lnTo>
                <a:lnTo>
                  <a:pt x="519893" y="163449"/>
                </a:lnTo>
                <a:lnTo>
                  <a:pt x="578672" y="163449"/>
                </a:lnTo>
                <a:lnTo>
                  <a:pt x="578672" y="256489"/>
                </a:lnTo>
                <a:lnTo>
                  <a:pt x="519893" y="256489"/>
                </a:lnTo>
                <a:lnTo>
                  <a:pt x="519893" y="248003"/>
                </a:lnTo>
                <a:cubicBezTo>
                  <a:pt x="476097" y="253660"/>
                  <a:pt x="421719" y="256489"/>
                  <a:pt x="356758" y="256489"/>
                </a:cubicBezTo>
                <a:cubicBezTo>
                  <a:pt x="350472" y="256489"/>
                  <a:pt x="345862" y="255075"/>
                  <a:pt x="342928" y="252246"/>
                </a:cubicBezTo>
                <a:cubicBezTo>
                  <a:pt x="339994" y="249417"/>
                  <a:pt x="338528" y="244964"/>
                  <a:pt x="338528" y="238887"/>
                </a:cubicBezTo>
                <a:lnTo>
                  <a:pt x="338528" y="172565"/>
                </a:lnTo>
                <a:lnTo>
                  <a:pt x="324069" y="172565"/>
                </a:lnTo>
                <a:close/>
                <a:moveTo>
                  <a:pt x="1056760" y="162192"/>
                </a:moveTo>
                <a:lnTo>
                  <a:pt x="1056760" y="237315"/>
                </a:lnTo>
                <a:lnTo>
                  <a:pt x="1111767" y="237315"/>
                </a:lnTo>
                <a:lnTo>
                  <a:pt x="1111767" y="162192"/>
                </a:lnTo>
                <a:close/>
                <a:moveTo>
                  <a:pt x="310867" y="127930"/>
                </a:moveTo>
                <a:lnTo>
                  <a:pt x="600675" y="127930"/>
                </a:lnTo>
                <a:lnTo>
                  <a:pt x="600675" y="139560"/>
                </a:lnTo>
                <a:lnTo>
                  <a:pt x="310867" y="139560"/>
                </a:lnTo>
                <a:close/>
                <a:moveTo>
                  <a:pt x="84553" y="63179"/>
                </a:moveTo>
                <a:cubicBezTo>
                  <a:pt x="69675" y="63179"/>
                  <a:pt x="62236" y="70723"/>
                  <a:pt x="62236" y="85811"/>
                </a:cubicBezTo>
                <a:lnTo>
                  <a:pt x="62236" y="125101"/>
                </a:lnTo>
                <a:cubicBezTo>
                  <a:pt x="62236" y="140399"/>
                  <a:pt x="69675" y="148047"/>
                  <a:pt x="84553" y="148047"/>
                </a:cubicBezTo>
                <a:lnTo>
                  <a:pt x="96183" y="148047"/>
                </a:lnTo>
                <a:cubicBezTo>
                  <a:pt x="110851" y="148047"/>
                  <a:pt x="118186" y="140399"/>
                  <a:pt x="118186" y="125101"/>
                </a:cubicBezTo>
                <a:lnTo>
                  <a:pt x="118186" y="85811"/>
                </a:lnTo>
                <a:cubicBezTo>
                  <a:pt x="118186" y="70723"/>
                  <a:pt x="110851" y="63179"/>
                  <a:pt x="96183" y="63179"/>
                </a:cubicBezTo>
                <a:close/>
                <a:moveTo>
                  <a:pt x="90525" y="51864"/>
                </a:moveTo>
                <a:cubicBezTo>
                  <a:pt x="110642" y="51864"/>
                  <a:pt x="126568" y="53383"/>
                  <a:pt x="138303" y="56421"/>
                </a:cubicBezTo>
                <a:cubicBezTo>
                  <a:pt x="150037" y="59460"/>
                  <a:pt x="158734" y="64908"/>
                  <a:pt x="164391" y="72766"/>
                </a:cubicBezTo>
                <a:cubicBezTo>
                  <a:pt x="170049" y="80624"/>
                  <a:pt x="172878" y="91783"/>
                  <a:pt x="172878" y="106242"/>
                </a:cubicBezTo>
                <a:cubicBezTo>
                  <a:pt x="172878" y="120910"/>
                  <a:pt x="170049" y="132121"/>
                  <a:pt x="164391" y="139875"/>
                </a:cubicBezTo>
                <a:cubicBezTo>
                  <a:pt x="158734" y="147628"/>
                  <a:pt x="150090" y="153024"/>
                  <a:pt x="138460" y="156062"/>
                </a:cubicBezTo>
                <a:cubicBezTo>
                  <a:pt x="126830" y="159101"/>
                  <a:pt x="110851" y="160620"/>
                  <a:pt x="90525" y="160620"/>
                </a:cubicBezTo>
                <a:cubicBezTo>
                  <a:pt x="70408" y="160620"/>
                  <a:pt x="54273" y="159101"/>
                  <a:pt x="42119" y="156062"/>
                </a:cubicBezTo>
                <a:cubicBezTo>
                  <a:pt x="29965" y="153024"/>
                  <a:pt x="20850" y="147576"/>
                  <a:pt x="14773" y="139718"/>
                </a:cubicBezTo>
                <a:cubicBezTo>
                  <a:pt x="8696" y="131859"/>
                  <a:pt x="5657" y="120701"/>
                  <a:pt x="5657" y="106242"/>
                </a:cubicBezTo>
                <a:cubicBezTo>
                  <a:pt x="5657" y="91783"/>
                  <a:pt x="8696" y="80624"/>
                  <a:pt x="14773" y="72766"/>
                </a:cubicBezTo>
                <a:cubicBezTo>
                  <a:pt x="20850" y="64908"/>
                  <a:pt x="29965" y="59460"/>
                  <a:pt x="42119" y="56421"/>
                </a:cubicBezTo>
                <a:cubicBezTo>
                  <a:pt x="54273" y="53383"/>
                  <a:pt x="70408" y="51864"/>
                  <a:pt x="90525" y="51864"/>
                </a:cubicBezTo>
                <a:close/>
                <a:moveTo>
                  <a:pt x="0" y="27032"/>
                </a:moveTo>
                <a:lnTo>
                  <a:pt x="177279" y="27032"/>
                </a:lnTo>
                <a:lnTo>
                  <a:pt x="177279" y="38348"/>
                </a:lnTo>
                <a:lnTo>
                  <a:pt x="0" y="38348"/>
                </a:lnTo>
                <a:close/>
                <a:moveTo>
                  <a:pt x="1052360" y="19488"/>
                </a:moveTo>
                <a:lnTo>
                  <a:pt x="1052360" y="150562"/>
                </a:lnTo>
                <a:lnTo>
                  <a:pt x="1116167" y="150562"/>
                </a:lnTo>
                <a:lnTo>
                  <a:pt x="1116167" y="19488"/>
                </a:lnTo>
                <a:close/>
                <a:moveTo>
                  <a:pt x="714460" y="14459"/>
                </a:moveTo>
                <a:lnTo>
                  <a:pt x="714460" y="84868"/>
                </a:lnTo>
                <a:lnTo>
                  <a:pt x="823217" y="84868"/>
                </a:lnTo>
                <a:lnTo>
                  <a:pt x="823217" y="14459"/>
                </a:lnTo>
                <a:close/>
                <a:moveTo>
                  <a:pt x="955862" y="7858"/>
                </a:moveTo>
                <a:lnTo>
                  <a:pt x="1212665" y="7858"/>
                </a:lnTo>
                <a:lnTo>
                  <a:pt x="1212665" y="19488"/>
                </a:lnTo>
                <a:lnTo>
                  <a:pt x="1181233" y="19488"/>
                </a:lnTo>
                <a:lnTo>
                  <a:pt x="1181233" y="150562"/>
                </a:lnTo>
                <a:lnTo>
                  <a:pt x="1212665" y="150562"/>
                </a:lnTo>
                <a:lnTo>
                  <a:pt x="1212665" y="162192"/>
                </a:lnTo>
                <a:lnTo>
                  <a:pt x="1169603" y="162192"/>
                </a:lnTo>
                <a:lnTo>
                  <a:pt x="1169603" y="237315"/>
                </a:lnTo>
                <a:lnTo>
                  <a:pt x="1229325" y="237315"/>
                </a:lnTo>
                <a:lnTo>
                  <a:pt x="1229325" y="248946"/>
                </a:lnTo>
                <a:lnTo>
                  <a:pt x="939517" y="248946"/>
                </a:lnTo>
                <a:lnTo>
                  <a:pt x="939517" y="237315"/>
                </a:lnTo>
                <a:lnTo>
                  <a:pt x="998924" y="237315"/>
                </a:lnTo>
                <a:lnTo>
                  <a:pt x="998924" y="162192"/>
                </a:lnTo>
                <a:lnTo>
                  <a:pt x="955862" y="162192"/>
                </a:lnTo>
                <a:lnTo>
                  <a:pt x="955862" y="150562"/>
                </a:lnTo>
                <a:lnTo>
                  <a:pt x="987294" y="150562"/>
                </a:lnTo>
                <a:lnTo>
                  <a:pt x="987294" y="19488"/>
                </a:lnTo>
                <a:lnTo>
                  <a:pt x="955862" y="19488"/>
                </a:lnTo>
                <a:close/>
                <a:moveTo>
                  <a:pt x="637451" y="2829"/>
                </a:moveTo>
                <a:lnTo>
                  <a:pt x="888282" y="2829"/>
                </a:lnTo>
                <a:lnTo>
                  <a:pt x="888282" y="96498"/>
                </a:lnTo>
                <a:lnTo>
                  <a:pt x="797756" y="96498"/>
                </a:lnTo>
                <a:lnTo>
                  <a:pt x="797756" y="132960"/>
                </a:lnTo>
                <a:lnTo>
                  <a:pt x="915000" y="132960"/>
                </a:lnTo>
                <a:lnTo>
                  <a:pt x="915000" y="144590"/>
                </a:lnTo>
                <a:lnTo>
                  <a:pt x="625192" y="144590"/>
                </a:lnTo>
                <a:lnTo>
                  <a:pt x="625192" y="132960"/>
                </a:lnTo>
                <a:lnTo>
                  <a:pt x="739921" y="132960"/>
                </a:lnTo>
                <a:lnTo>
                  <a:pt x="739921" y="96498"/>
                </a:lnTo>
                <a:lnTo>
                  <a:pt x="649395" y="96498"/>
                </a:lnTo>
                <a:lnTo>
                  <a:pt x="649395" y="11944"/>
                </a:lnTo>
                <a:lnTo>
                  <a:pt x="637451" y="11944"/>
                </a:lnTo>
                <a:close/>
                <a:moveTo>
                  <a:pt x="33318" y="1572"/>
                </a:moveTo>
                <a:lnTo>
                  <a:pt x="143646" y="1572"/>
                </a:lnTo>
                <a:lnTo>
                  <a:pt x="143646" y="12887"/>
                </a:lnTo>
                <a:lnTo>
                  <a:pt x="33318" y="12887"/>
                </a:lnTo>
                <a:close/>
                <a:moveTo>
                  <a:pt x="408308" y="1257"/>
                </a:moveTo>
                <a:lnTo>
                  <a:pt x="485946" y="1257"/>
                </a:lnTo>
                <a:lnTo>
                  <a:pt x="485946" y="11001"/>
                </a:lnTo>
                <a:cubicBezTo>
                  <a:pt x="485946" y="33633"/>
                  <a:pt x="489927" y="50606"/>
                  <a:pt x="497890" y="61922"/>
                </a:cubicBezTo>
                <a:cubicBezTo>
                  <a:pt x="505853" y="73238"/>
                  <a:pt x="516645" y="80624"/>
                  <a:pt x="530266" y="84082"/>
                </a:cubicBezTo>
                <a:cubicBezTo>
                  <a:pt x="543887" y="87540"/>
                  <a:pt x="562013" y="89478"/>
                  <a:pt x="584644" y="89897"/>
                </a:cubicBezTo>
                <a:lnTo>
                  <a:pt x="584644" y="101527"/>
                </a:lnTo>
                <a:cubicBezTo>
                  <a:pt x="552164" y="101527"/>
                  <a:pt x="524136" y="97388"/>
                  <a:pt x="500562" y="89111"/>
                </a:cubicBezTo>
                <a:cubicBezTo>
                  <a:pt x="476988" y="80834"/>
                  <a:pt x="462057" y="66532"/>
                  <a:pt x="455771" y="46206"/>
                </a:cubicBezTo>
                <a:cubicBezTo>
                  <a:pt x="449694" y="66532"/>
                  <a:pt x="434816" y="80834"/>
                  <a:pt x="411137" y="89111"/>
                </a:cubicBezTo>
                <a:cubicBezTo>
                  <a:pt x="387457" y="97388"/>
                  <a:pt x="359273" y="101527"/>
                  <a:pt x="326583" y="101527"/>
                </a:cubicBezTo>
                <a:lnTo>
                  <a:pt x="326583" y="89897"/>
                </a:lnTo>
                <a:cubicBezTo>
                  <a:pt x="349005" y="89478"/>
                  <a:pt x="367026" y="87644"/>
                  <a:pt x="380647" y="84396"/>
                </a:cubicBezTo>
                <a:cubicBezTo>
                  <a:pt x="394268" y="81148"/>
                  <a:pt x="405112" y="74128"/>
                  <a:pt x="413180" y="63337"/>
                </a:cubicBezTo>
                <a:cubicBezTo>
                  <a:pt x="421247" y="52545"/>
                  <a:pt x="425281" y="36252"/>
                  <a:pt x="425281" y="14459"/>
                </a:cubicBezTo>
                <a:lnTo>
                  <a:pt x="425281" y="10373"/>
                </a:lnTo>
                <a:lnTo>
                  <a:pt x="408308" y="10373"/>
                </a:lnTo>
                <a:close/>
                <a:moveTo>
                  <a:pt x="191109" y="0"/>
                </a:moveTo>
                <a:lnTo>
                  <a:pt x="282578" y="0"/>
                </a:lnTo>
                <a:lnTo>
                  <a:pt x="282578" y="9744"/>
                </a:lnTo>
                <a:lnTo>
                  <a:pt x="266233" y="9744"/>
                </a:lnTo>
                <a:lnTo>
                  <a:pt x="266233" y="65065"/>
                </a:lnTo>
                <a:lnTo>
                  <a:pt x="307724" y="65065"/>
                </a:lnTo>
                <a:lnTo>
                  <a:pt x="307724" y="79524"/>
                </a:lnTo>
                <a:lnTo>
                  <a:pt x="266233" y="79524"/>
                </a:lnTo>
                <a:lnTo>
                  <a:pt x="266233" y="165649"/>
                </a:lnTo>
                <a:lnTo>
                  <a:pt x="208397" y="165649"/>
                </a:lnTo>
                <a:lnTo>
                  <a:pt x="208397" y="9744"/>
                </a:lnTo>
                <a:lnTo>
                  <a:pt x="191109" y="97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675C0310-93EF-00C9-AA0F-924275C8FF90}"/>
              </a:ext>
            </a:extLst>
          </p:cNvPr>
          <p:cNvSpPr/>
          <p:nvPr userDrawn="1"/>
        </p:nvSpPr>
        <p:spPr>
          <a:xfrm>
            <a:off x="-4451" y="-7374"/>
            <a:ext cx="2261878" cy="6858000"/>
          </a:xfrm>
          <a:custGeom>
            <a:avLst/>
            <a:gdLst>
              <a:gd name="connsiteX0" fmla="*/ 0 w 2399095"/>
              <a:gd name="connsiteY0" fmla="*/ 0 h 6858000"/>
              <a:gd name="connsiteX1" fmla="*/ 936916 w 2399095"/>
              <a:gd name="connsiteY1" fmla="*/ 0 h 6858000"/>
              <a:gd name="connsiteX2" fmla="*/ 1004479 w 2399095"/>
              <a:gd name="connsiteY2" fmla="*/ 67165 h 6858000"/>
              <a:gd name="connsiteX3" fmla="*/ 2399095 w 2399095"/>
              <a:gd name="connsiteY3" fmla="*/ 3488352 h 6858000"/>
              <a:gd name="connsiteX4" fmla="*/ 1173211 w 2399095"/>
              <a:gd name="connsiteY4" fmla="*/ 6724916 h 6858000"/>
              <a:gd name="connsiteX5" fmla="*/ 1051582 w 2399095"/>
              <a:gd name="connsiteY5" fmla="*/ 6858000 h 6858000"/>
              <a:gd name="connsiteX6" fmla="*/ 0 w 2399095"/>
              <a:gd name="connsiteY6" fmla="*/ 6858000 h 6858000"/>
              <a:gd name="connsiteX7" fmla="*/ 0 w 2399095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99095" h="6858000">
                <a:moveTo>
                  <a:pt x="0" y="0"/>
                </a:moveTo>
                <a:lnTo>
                  <a:pt x="936916" y="0"/>
                </a:lnTo>
                <a:lnTo>
                  <a:pt x="1004479" y="67165"/>
                </a:lnTo>
                <a:cubicBezTo>
                  <a:pt x="1870978" y="970763"/>
                  <a:pt x="2399095" y="2171103"/>
                  <a:pt x="2399095" y="3488352"/>
                </a:cubicBezTo>
                <a:cubicBezTo>
                  <a:pt x="2399095" y="4717785"/>
                  <a:pt x="1939046" y="5845376"/>
                  <a:pt x="1173211" y="6724916"/>
                </a:cubicBezTo>
                <a:lnTo>
                  <a:pt x="105158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69324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1130C594-1EAF-D451-CDE3-ABA03CE81F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97" r="22083" b="42409"/>
          <a:stretch>
            <a:fillRect/>
          </a:stretch>
        </p:blipFill>
        <p:spPr>
          <a:xfrm>
            <a:off x="0" y="0"/>
            <a:ext cx="12192000" cy="121768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85D0A36F-CD49-CC49-F8A2-61133452BC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11" y="467104"/>
            <a:ext cx="950978" cy="11521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E3CE04-F3E8-9D72-78AC-9B6C336950DD}"/>
              </a:ext>
            </a:extLst>
          </p:cNvPr>
          <p:cNvSpPr txBox="1"/>
          <p:nvPr userDrawn="1"/>
        </p:nvSpPr>
        <p:spPr>
          <a:xfrm>
            <a:off x="563563" y="481479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/>
              <a:t>1</a:t>
            </a:r>
            <a:endParaRPr lang="ko-KR" altLang="en-US" sz="3600" b="1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419EDEE9-4855-E75F-DFD8-0EAD3266F01B}"/>
              </a:ext>
            </a:extLst>
          </p:cNvPr>
          <p:cNvSpPr/>
          <p:nvPr userDrawn="1"/>
        </p:nvSpPr>
        <p:spPr>
          <a:xfrm>
            <a:off x="0" y="6616700"/>
            <a:ext cx="12192000" cy="241300"/>
          </a:xfrm>
          <a:prstGeom prst="rect">
            <a:avLst/>
          </a:prstGeom>
          <a:solidFill>
            <a:srgbClr val="68C2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14C6726-ACE2-345E-2F28-D6DB8201F99D}"/>
              </a:ext>
            </a:extLst>
          </p:cNvPr>
          <p:cNvSpPr/>
          <p:nvPr userDrawn="1"/>
        </p:nvSpPr>
        <p:spPr>
          <a:xfrm>
            <a:off x="3840480" y="10826"/>
            <a:ext cx="315310" cy="1127810"/>
          </a:xfrm>
          <a:prstGeom prst="rect">
            <a:avLst/>
          </a:prstGeom>
          <a:solidFill>
            <a:srgbClr val="68C2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A15CAA-766A-4A3A-46B9-6B3132CFF691}"/>
              </a:ext>
            </a:extLst>
          </p:cNvPr>
          <p:cNvSpPr txBox="1"/>
          <p:nvPr userDrawn="1"/>
        </p:nvSpPr>
        <p:spPr>
          <a:xfrm>
            <a:off x="1579563" y="602129"/>
            <a:ext cx="8026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400" b="1" kern="1200" spc="-3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지역사회복지운동의 개요</a:t>
            </a:r>
          </a:p>
        </p:txBody>
      </p:sp>
    </p:spTree>
    <p:extLst>
      <p:ext uri="{BB962C8B-B14F-4D97-AF65-F5344CB8AC3E}">
        <p14:creationId xmlns:p14="http://schemas.microsoft.com/office/powerpoint/2010/main" val="3140767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AF752178-5A58-0406-0D2A-350F51BFB6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27" r="21979" b="4192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4B044E5B-E4F6-4A09-7EE9-87B84E5A78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11" y="467104"/>
            <a:ext cx="950978" cy="11521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930794-A562-5CAD-2989-B94CD6B58F65}"/>
              </a:ext>
            </a:extLst>
          </p:cNvPr>
          <p:cNvSpPr txBox="1"/>
          <p:nvPr userDrawn="1"/>
        </p:nvSpPr>
        <p:spPr>
          <a:xfrm>
            <a:off x="563563" y="481479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/>
              <a:t>2</a:t>
            </a:r>
            <a:endParaRPr lang="ko-KR" altLang="en-US" sz="3600" b="1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40126ABF-6852-3F7D-7EF2-371D4D86D329}"/>
              </a:ext>
            </a:extLst>
          </p:cNvPr>
          <p:cNvSpPr/>
          <p:nvPr userDrawn="1"/>
        </p:nvSpPr>
        <p:spPr>
          <a:xfrm>
            <a:off x="0" y="6616700"/>
            <a:ext cx="12192000" cy="241300"/>
          </a:xfrm>
          <a:prstGeom prst="rect">
            <a:avLst/>
          </a:prstGeom>
          <a:solidFill>
            <a:srgbClr val="56DFC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0A0762C-9355-51A8-6BD3-A3BA688B481E}"/>
              </a:ext>
            </a:extLst>
          </p:cNvPr>
          <p:cNvSpPr/>
          <p:nvPr userDrawn="1"/>
        </p:nvSpPr>
        <p:spPr>
          <a:xfrm>
            <a:off x="3840480" y="10826"/>
            <a:ext cx="315310" cy="1127810"/>
          </a:xfrm>
          <a:prstGeom prst="rect">
            <a:avLst/>
          </a:prstGeom>
          <a:solidFill>
            <a:srgbClr val="57E0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18C8C2-71A1-3268-BBAB-0009D282F1AD}"/>
              </a:ext>
            </a:extLst>
          </p:cNvPr>
          <p:cNvSpPr txBox="1"/>
          <p:nvPr userDrawn="1"/>
        </p:nvSpPr>
        <p:spPr>
          <a:xfrm>
            <a:off x="1579562" y="602129"/>
            <a:ext cx="948467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400" b="1" kern="1200" spc="-3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우리나라 지역사회복지운동의 흐름</a:t>
            </a:r>
          </a:p>
        </p:txBody>
      </p:sp>
    </p:spTree>
    <p:extLst>
      <p:ext uri="{BB962C8B-B14F-4D97-AF65-F5344CB8AC3E}">
        <p14:creationId xmlns:p14="http://schemas.microsoft.com/office/powerpoint/2010/main" val="3131830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1278BDBA-A47E-D268-188A-F626F74BEA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27" r="22291" b="42717"/>
          <a:stretch>
            <a:fillRect/>
          </a:stretch>
        </p:blipFill>
        <p:spPr>
          <a:xfrm>
            <a:off x="0" y="0"/>
            <a:ext cx="12192000" cy="121768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7E502342-85BC-DD46-EC41-5F6B3EB6EA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11" y="467104"/>
            <a:ext cx="950978" cy="11521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3E13B9-E3FC-3744-2592-3F02322F6EB4}"/>
              </a:ext>
            </a:extLst>
          </p:cNvPr>
          <p:cNvSpPr txBox="1"/>
          <p:nvPr userDrawn="1"/>
        </p:nvSpPr>
        <p:spPr>
          <a:xfrm>
            <a:off x="563563" y="481479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/>
              <a:t>3</a:t>
            </a:r>
            <a:endParaRPr lang="ko-KR" altLang="en-US" sz="3600" b="1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BB133916-2E7F-7288-D3A2-C6DE69153268}"/>
              </a:ext>
            </a:extLst>
          </p:cNvPr>
          <p:cNvSpPr/>
          <p:nvPr userDrawn="1"/>
        </p:nvSpPr>
        <p:spPr>
          <a:xfrm>
            <a:off x="0" y="6616700"/>
            <a:ext cx="12192000" cy="241300"/>
          </a:xfrm>
          <a:prstGeom prst="rect">
            <a:avLst/>
          </a:prstGeom>
          <a:solidFill>
            <a:srgbClr val="8ACD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A311EB49-8A3F-80E4-B529-9CFD71F4BB1E}"/>
              </a:ext>
            </a:extLst>
          </p:cNvPr>
          <p:cNvSpPr/>
          <p:nvPr userDrawn="1"/>
        </p:nvSpPr>
        <p:spPr>
          <a:xfrm>
            <a:off x="3840480" y="10826"/>
            <a:ext cx="315310" cy="1127810"/>
          </a:xfrm>
          <a:prstGeom prst="rect">
            <a:avLst/>
          </a:prstGeom>
          <a:solidFill>
            <a:srgbClr val="8ACD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2AA482-6CB2-180E-9E47-C8710B0CDBCA}"/>
              </a:ext>
            </a:extLst>
          </p:cNvPr>
          <p:cNvSpPr txBox="1"/>
          <p:nvPr userDrawn="1"/>
        </p:nvSpPr>
        <p:spPr>
          <a:xfrm>
            <a:off x="1579563" y="602129"/>
            <a:ext cx="8026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400" b="1" kern="1200" spc="-3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지역사회복지운동의 형태</a:t>
            </a:r>
          </a:p>
        </p:txBody>
      </p:sp>
    </p:spTree>
    <p:extLst>
      <p:ext uri="{BB962C8B-B14F-4D97-AF65-F5344CB8AC3E}">
        <p14:creationId xmlns:p14="http://schemas.microsoft.com/office/powerpoint/2010/main" val="31586969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90E85E97-58BA-73B4-08B1-92857D453F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05" r="22291" b="42305"/>
          <a:stretch>
            <a:fillRect/>
          </a:stretch>
        </p:blipFill>
        <p:spPr>
          <a:xfrm>
            <a:off x="0" y="0"/>
            <a:ext cx="12192000" cy="121768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FC03903D-BC10-2B53-9E89-24A3AD4D02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11" y="467104"/>
            <a:ext cx="950978" cy="11521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F3747D-74E5-F3BB-0C9A-9947F69ECFFB}"/>
              </a:ext>
            </a:extLst>
          </p:cNvPr>
          <p:cNvSpPr txBox="1"/>
          <p:nvPr userDrawn="1"/>
        </p:nvSpPr>
        <p:spPr>
          <a:xfrm>
            <a:off x="563563" y="481479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/>
              <a:t>4</a:t>
            </a:r>
            <a:endParaRPr lang="ko-KR" altLang="en-US" sz="3600" b="1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AA9527F6-9D80-ADCC-1CAA-E8D71AAC663F}"/>
              </a:ext>
            </a:extLst>
          </p:cNvPr>
          <p:cNvSpPr/>
          <p:nvPr userDrawn="1"/>
        </p:nvSpPr>
        <p:spPr>
          <a:xfrm>
            <a:off x="0" y="6616700"/>
            <a:ext cx="12192000" cy="241300"/>
          </a:xfrm>
          <a:prstGeom prst="rect">
            <a:avLst/>
          </a:prstGeom>
          <a:solidFill>
            <a:srgbClr val="ACD3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2246F1D-1ACE-30CD-9A91-75EE708ADCFA}"/>
              </a:ext>
            </a:extLst>
          </p:cNvPr>
          <p:cNvSpPr/>
          <p:nvPr userDrawn="1"/>
        </p:nvSpPr>
        <p:spPr>
          <a:xfrm>
            <a:off x="3840480" y="10826"/>
            <a:ext cx="315310" cy="1127810"/>
          </a:xfrm>
          <a:prstGeom prst="rect">
            <a:avLst/>
          </a:prstGeom>
          <a:solidFill>
            <a:srgbClr val="AAD3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FD243D-1012-8C93-F64B-B00B6B29C1A1}"/>
              </a:ext>
            </a:extLst>
          </p:cNvPr>
          <p:cNvSpPr txBox="1"/>
          <p:nvPr userDrawn="1"/>
        </p:nvSpPr>
        <p:spPr>
          <a:xfrm>
            <a:off x="1579563" y="602129"/>
            <a:ext cx="8026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400" b="1" kern="1200" spc="-3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지역사회교육운동</a:t>
            </a:r>
          </a:p>
        </p:txBody>
      </p:sp>
    </p:spTree>
    <p:extLst>
      <p:ext uri="{BB962C8B-B14F-4D97-AF65-F5344CB8AC3E}">
        <p14:creationId xmlns:p14="http://schemas.microsoft.com/office/powerpoint/2010/main" val="19337327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90E85E97-58BA-73B4-08B1-92857D453F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05" r="21897" b="42183"/>
          <a:stretch>
            <a:fillRect/>
          </a:stretch>
        </p:blipFill>
        <p:spPr>
          <a:xfrm>
            <a:off x="0" y="0"/>
            <a:ext cx="12192000" cy="121768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FC03903D-BC10-2B53-9E89-24A3AD4D02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11" y="467104"/>
            <a:ext cx="950978" cy="11521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F3747D-74E5-F3BB-0C9A-9947F69ECFFB}"/>
              </a:ext>
            </a:extLst>
          </p:cNvPr>
          <p:cNvSpPr txBox="1"/>
          <p:nvPr userDrawn="1"/>
        </p:nvSpPr>
        <p:spPr>
          <a:xfrm>
            <a:off x="563563" y="481479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/>
              <a:t>5</a:t>
            </a:r>
            <a:endParaRPr lang="ko-KR" altLang="en-US" sz="3600" b="1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AA9527F6-9D80-ADCC-1CAA-E8D71AAC663F}"/>
              </a:ext>
            </a:extLst>
          </p:cNvPr>
          <p:cNvSpPr/>
          <p:nvPr userDrawn="1"/>
        </p:nvSpPr>
        <p:spPr>
          <a:xfrm>
            <a:off x="0" y="6616700"/>
            <a:ext cx="12192000" cy="241300"/>
          </a:xfrm>
          <a:prstGeom prst="rect">
            <a:avLst/>
          </a:prstGeom>
          <a:solidFill>
            <a:srgbClr val="FFD6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863CE8F5-CE1C-59EA-BA98-C5D42D6A39C2}"/>
              </a:ext>
            </a:extLst>
          </p:cNvPr>
          <p:cNvSpPr/>
          <p:nvPr userDrawn="1"/>
        </p:nvSpPr>
        <p:spPr>
          <a:xfrm>
            <a:off x="3840480" y="10826"/>
            <a:ext cx="315310" cy="1127810"/>
          </a:xfrm>
          <a:prstGeom prst="rect">
            <a:avLst/>
          </a:prstGeom>
          <a:solidFill>
            <a:srgbClr val="FFD5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FD243D-1012-8C93-F64B-B00B6B29C1A1}"/>
              </a:ext>
            </a:extLst>
          </p:cNvPr>
          <p:cNvSpPr txBox="1"/>
          <p:nvPr userDrawn="1"/>
        </p:nvSpPr>
        <p:spPr>
          <a:xfrm>
            <a:off x="1579562" y="602129"/>
            <a:ext cx="900461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400" b="1" kern="1200" spc="-3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NGO </a:t>
            </a:r>
            <a:r>
              <a:rPr lang="ko-KR" altLang="en-US" sz="3400" b="1" kern="1200" spc="-3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단체의 역할</a:t>
            </a:r>
          </a:p>
        </p:txBody>
      </p:sp>
    </p:spTree>
    <p:extLst>
      <p:ext uri="{BB962C8B-B14F-4D97-AF65-F5344CB8AC3E}">
        <p14:creationId xmlns:p14="http://schemas.microsoft.com/office/powerpoint/2010/main" val="2388080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90E85E97-58BA-73B4-08B1-92857D453F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05" r="21948" b="42051"/>
          <a:stretch>
            <a:fillRect/>
          </a:stretch>
        </p:blipFill>
        <p:spPr>
          <a:xfrm>
            <a:off x="-21021" y="-6712"/>
            <a:ext cx="12192000" cy="121768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FC03903D-BC10-2B53-9E89-24A3AD4D02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11" y="467104"/>
            <a:ext cx="950978" cy="11521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F3747D-74E5-F3BB-0C9A-9947F69ECFFB}"/>
              </a:ext>
            </a:extLst>
          </p:cNvPr>
          <p:cNvSpPr txBox="1"/>
          <p:nvPr userDrawn="1"/>
        </p:nvSpPr>
        <p:spPr>
          <a:xfrm>
            <a:off x="563563" y="481479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/>
              <a:t>6</a:t>
            </a:r>
            <a:endParaRPr lang="ko-KR" altLang="en-US" sz="3600" b="1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AA9527F6-9D80-ADCC-1CAA-E8D71AAC663F}"/>
              </a:ext>
            </a:extLst>
          </p:cNvPr>
          <p:cNvSpPr/>
          <p:nvPr userDrawn="1"/>
        </p:nvSpPr>
        <p:spPr>
          <a:xfrm>
            <a:off x="0" y="6616700"/>
            <a:ext cx="12192000" cy="241300"/>
          </a:xfrm>
          <a:prstGeom prst="rect">
            <a:avLst/>
          </a:prstGeom>
          <a:solidFill>
            <a:srgbClr val="D5C7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DD338ED2-1793-E7E1-5FB7-3EE8FCA0DF0B}"/>
              </a:ext>
            </a:extLst>
          </p:cNvPr>
          <p:cNvSpPr/>
          <p:nvPr userDrawn="1"/>
        </p:nvSpPr>
        <p:spPr>
          <a:xfrm>
            <a:off x="3840480" y="10826"/>
            <a:ext cx="315310" cy="1127810"/>
          </a:xfrm>
          <a:prstGeom prst="rect">
            <a:avLst/>
          </a:prstGeom>
          <a:solidFill>
            <a:srgbClr val="D5C7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FD243D-1012-8C93-F64B-B00B6B29C1A1}"/>
              </a:ext>
            </a:extLst>
          </p:cNvPr>
          <p:cNvSpPr txBox="1"/>
          <p:nvPr userDrawn="1"/>
        </p:nvSpPr>
        <p:spPr>
          <a:xfrm>
            <a:off x="1579563" y="602129"/>
            <a:ext cx="8026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400" b="1" kern="1200" spc="-3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가족센터</a:t>
            </a:r>
          </a:p>
        </p:txBody>
      </p:sp>
    </p:spTree>
    <p:extLst>
      <p:ext uri="{BB962C8B-B14F-4D97-AF65-F5344CB8AC3E}">
        <p14:creationId xmlns:p14="http://schemas.microsoft.com/office/powerpoint/2010/main" val="39160661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2F91F5E-F322-F2D1-14FA-122219415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A681D7A-4896-2D39-9D1C-D85B25FD0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3E9311C-D6EA-7CBD-D3BE-C09CFCC38C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3900D-5D0F-45B4-93D8-E48ED6D0CD8C}" type="datetimeFigureOut">
              <a:rPr lang="ko-KR" altLang="en-US" smtClean="0"/>
              <a:t>2025-08-30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2D4F607-3EC0-2D2B-AF48-3BEF3480C4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3996CB1-C6F3-FD5E-796C-C462750E0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66C4B-D40C-458D-AE20-58C1927F7F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3557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E6ABC9-D9EC-9ED9-0761-30698DD69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90603EB4-9709-21A8-471C-E842E83F037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46711"/>
          </a:xfrm>
          <a:prstGeom prst="rect">
            <a:avLst/>
          </a:prstGeom>
        </p:spPr>
      </p:pic>
      <p:sp>
        <p:nvSpPr>
          <p:cNvPr id="8" name="직각 삼각형 7">
            <a:extLst>
              <a:ext uri="{FF2B5EF4-FFF2-40B4-BE49-F238E27FC236}">
                <a16:creationId xmlns:a16="http://schemas.microsoft.com/office/drawing/2014/main" id="{E54B2A42-4A52-674C-7BF0-2A93A13A62D4}"/>
              </a:ext>
            </a:extLst>
          </p:cNvPr>
          <p:cNvSpPr/>
          <p:nvPr/>
        </p:nvSpPr>
        <p:spPr>
          <a:xfrm rot="10800000" flipV="1">
            <a:off x="-2" y="2166553"/>
            <a:ext cx="12191999" cy="4691447"/>
          </a:xfrm>
          <a:prstGeom prst="rtTriangle">
            <a:avLst/>
          </a:prstGeom>
          <a:solidFill>
            <a:srgbClr val="666E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이등변 삼각형 2">
            <a:extLst>
              <a:ext uri="{FF2B5EF4-FFF2-40B4-BE49-F238E27FC236}">
                <a16:creationId xmlns:a16="http://schemas.microsoft.com/office/drawing/2014/main" id="{9BE52B32-6ED5-6F31-2C19-E30C9C015075}"/>
              </a:ext>
            </a:extLst>
          </p:cNvPr>
          <p:cNvSpPr/>
          <p:nvPr/>
        </p:nvSpPr>
        <p:spPr>
          <a:xfrm rot="5400000">
            <a:off x="651993" y="2554758"/>
            <a:ext cx="3651250" cy="4955236"/>
          </a:xfrm>
          <a:prstGeom prst="triangle">
            <a:avLst>
              <a:gd name="adj" fmla="val 49478"/>
            </a:avLst>
          </a:prstGeom>
          <a:solidFill>
            <a:srgbClr val="666EDB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280F2E-4CE3-067D-81A8-761EE893E8A7}"/>
              </a:ext>
            </a:extLst>
          </p:cNvPr>
          <p:cNvSpPr txBox="1"/>
          <p:nvPr/>
        </p:nvSpPr>
        <p:spPr>
          <a:xfrm>
            <a:off x="6659563" y="4512277"/>
            <a:ext cx="6558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en-US" altLang="ko-KR" b="1" spc="-80" dirty="0">
                <a:solidFill>
                  <a:schemeClr val="bg1"/>
                </a:solidFill>
              </a:rPr>
              <a:t>1. </a:t>
            </a:r>
            <a:r>
              <a:rPr lang="ko-KR" altLang="en-US" b="1" spc="-80" dirty="0">
                <a:solidFill>
                  <a:schemeClr val="bg1"/>
                </a:solidFill>
              </a:rPr>
              <a:t>지역사회복지운동의 개요</a:t>
            </a:r>
          </a:p>
          <a:p>
            <a:pPr fontAlgn="base" latinLnBrk="0"/>
            <a:r>
              <a:rPr lang="en-US" altLang="ko-KR" b="1" spc="-80" dirty="0">
                <a:solidFill>
                  <a:schemeClr val="bg1"/>
                </a:solidFill>
              </a:rPr>
              <a:t>2. </a:t>
            </a:r>
            <a:r>
              <a:rPr lang="ko-KR" altLang="en-US" b="1" spc="-80" dirty="0">
                <a:solidFill>
                  <a:schemeClr val="bg1"/>
                </a:solidFill>
              </a:rPr>
              <a:t>우리나라 지역사회복지운동의 흐름</a:t>
            </a:r>
          </a:p>
          <a:p>
            <a:pPr fontAlgn="base" latinLnBrk="0"/>
            <a:r>
              <a:rPr lang="en-US" altLang="ko-KR" b="1" spc="-80" dirty="0">
                <a:solidFill>
                  <a:schemeClr val="bg1"/>
                </a:solidFill>
              </a:rPr>
              <a:t>3. </a:t>
            </a:r>
            <a:r>
              <a:rPr lang="ko-KR" altLang="en-US" b="1" spc="-80" dirty="0">
                <a:solidFill>
                  <a:schemeClr val="bg1"/>
                </a:solidFill>
              </a:rPr>
              <a:t>지역사회복지운동의 형태</a:t>
            </a:r>
          </a:p>
          <a:p>
            <a:pPr fontAlgn="base" latinLnBrk="0"/>
            <a:r>
              <a:rPr lang="en-US" altLang="ko-KR" b="1" spc="-80" dirty="0">
                <a:solidFill>
                  <a:schemeClr val="bg1"/>
                </a:solidFill>
              </a:rPr>
              <a:t>4. </a:t>
            </a:r>
            <a:r>
              <a:rPr lang="ko-KR" altLang="en-US" b="1" spc="-80" dirty="0">
                <a:solidFill>
                  <a:schemeClr val="bg1"/>
                </a:solidFill>
              </a:rPr>
              <a:t>지역사회교육운동</a:t>
            </a:r>
          </a:p>
          <a:p>
            <a:pPr fontAlgn="base" latinLnBrk="0"/>
            <a:r>
              <a:rPr lang="en-US" altLang="ko-KR" b="1" spc="-80" dirty="0">
                <a:solidFill>
                  <a:schemeClr val="bg1"/>
                </a:solidFill>
              </a:rPr>
              <a:t>5. NGO </a:t>
            </a:r>
            <a:r>
              <a:rPr lang="ko-KR" altLang="en-US" b="1" spc="-80" dirty="0">
                <a:solidFill>
                  <a:schemeClr val="bg1"/>
                </a:solidFill>
              </a:rPr>
              <a:t>단체의 역할</a:t>
            </a:r>
          </a:p>
          <a:p>
            <a:pPr fontAlgn="base" latinLnBrk="0"/>
            <a:endParaRPr lang="en-US" altLang="ko-KR" b="1" spc="-80" dirty="0">
              <a:solidFill>
                <a:schemeClr val="bg1"/>
              </a:solidFill>
            </a:endParaRP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D5C1AD09-66FD-68E5-CA4E-9EA04117178D}"/>
              </a:ext>
            </a:extLst>
          </p:cNvPr>
          <p:cNvSpPr/>
          <p:nvPr/>
        </p:nvSpPr>
        <p:spPr>
          <a:xfrm>
            <a:off x="1562101" y="732157"/>
            <a:ext cx="1441450" cy="141605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29BE30-8894-7FF3-EA59-F057D311776C}"/>
              </a:ext>
            </a:extLst>
          </p:cNvPr>
          <p:cNvSpPr txBox="1"/>
          <p:nvPr/>
        </p:nvSpPr>
        <p:spPr>
          <a:xfrm>
            <a:off x="982663" y="970728"/>
            <a:ext cx="26003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spc="-150" dirty="0">
                <a:solidFill>
                  <a:schemeClr val="bg1"/>
                </a:solidFill>
              </a:rPr>
              <a:t>CHAPTER</a:t>
            </a:r>
          </a:p>
          <a:p>
            <a:pPr algn="ctr"/>
            <a:r>
              <a:rPr lang="en-US" altLang="ko-KR" sz="4000" b="1" spc="-150" dirty="0">
                <a:solidFill>
                  <a:schemeClr val="bg1"/>
                </a:solidFill>
              </a:rPr>
              <a:t>13</a:t>
            </a:r>
            <a:endParaRPr lang="ko-KR" altLang="en-US" sz="4000" b="1" spc="-150" dirty="0">
              <a:solidFill>
                <a:schemeClr val="bg1"/>
              </a:solidFill>
            </a:endParaRPr>
          </a:p>
        </p:txBody>
      </p: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7BDAE44C-B82D-7453-FA94-B41F8570C99F}"/>
              </a:ext>
            </a:extLst>
          </p:cNvPr>
          <p:cNvSpPr/>
          <p:nvPr/>
        </p:nvSpPr>
        <p:spPr>
          <a:xfrm>
            <a:off x="3370149" y="1424939"/>
            <a:ext cx="6330112" cy="561451"/>
          </a:xfrm>
          <a:custGeom>
            <a:avLst/>
            <a:gdLst/>
            <a:ahLst/>
            <a:cxnLst/>
            <a:rect l="l" t="t" r="r" b="b"/>
            <a:pathLst>
              <a:path w="7119231" h="610654">
                <a:moveTo>
                  <a:pt x="4613938" y="477919"/>
                </a:moveTo>
                <a:cubicBezTo>
                  <a:pt x="4607085" y="478105"/>
                  <a:pt x="4601472" y="480287"/>
                  <a:pt x="4597098" y="484466"/>
                </a:cubicBezTo>
                <a:cubicBezTo>
                  <a:pt x="4592725" y="488645"/>
                  <a:pt x="4590465" y="493706"/>
                  <a:pt x="4590319" y="499650"/>
                </a:cubicBezTo>
                <a:cubicBezTo>
                  <a:pt x="4590465" y="505900"/>
                  <a:pt x="4592725" y="511148"/>
                  <a:pt x="4597098" y="515394"/>
                </a:cubicBezTo>
                <a:cubicBezTo>
                  <a:pt x="4601472" y="519641"/>
                  <a:pt x="4607085" y="521850"/>
                  <a:pt x="4613938" y="522023"/>
                </a:cubicBezTo>
                <a:lnTo>
                  <a:pt x="4890962" y="522023"/>
                </a:lnTo>
                <a:cubicBezTo>
                  <a:pt x="4897814" y="521850"/>
                  <a:pt x="4903426" y="519641"/>
                  <a:pt x="4907800" y="515394"/>
                </a:cubicBezTo>
                <a:cubicBezTo>
                  <a:pt x="4912173" y="511148"/>
                  <a:pt x="4914433" y="505900"/>
                  <a:pt x="4914578" y="499650"/>
                </a:cubicBezTo>
                <a:cubicBezTo>
                  <a:pt x="4914433" y="493706"/>
                  <a:pt x="4912173" y="488645"/>
                  <a:pt x="4907800" y="484466"/>
                </a:cubicBezTo>
                <a:cubicBezTo>
                  <a:pt x="4903426" y="480287"/>
                  <a:pt x="4897814" y="478105"/>
                  <a:pt x="4890962" y="477919"/>
                </a:cubicBezTo>
                <a:close/>
                <a:moveTo>
                  <a:pt x="5529140" y="460683"/>
                </a:moveTo>
                <a:lnTo>
                  <a:pt x="5529140" y="564705"/>
                </a:lnTo>
                <a:lnTo>
                  <a:pt x="5101571" y="590870"/>
                </a:lnTo>
                <a:lnTo>
                  <a:pt x="5101571" y="486848"/>
                </a:lnTo>
                <a:close/>
                <a:moveTo>
                  <a:pt x="2569930" y="428216"/>
                </a:moveTo>
                <a:lnTo>
                  <a:pt x="3105282" y="428216"/>
                </a:lnTo>
                <a:lnTo>
                  <a:pt x="3105282" y="610654"/>
                </a:lnTo>
                <a:lnTo>
                  <a:pt x="2986012" y="610654"/>
                </a:lnTo>
                <a:lnTo>
                  <a:pt x="2986012" y="509827"/>
                </a:lnTo>
                <a:lnTo>
                  <a:pt x="2569930" y="509827"/>
                </a:lnTo>
                <a:close/>
                <a:moveTo>
                  <a:pt x="3849468" y="417366"/>
                </a:moveTo>
                <a:lnTo>
                  <a:pt x="3969376" y="417366"/>
                </a:lnTo>
                <a:lnTo>
                  <a:pt x="3969376" y="516916"/>
                </a:lnTo>
                <a:lnTo>
                  <a:pt x="4391204" y="516916"/>
                </a:lnTo>
                <a:lnTo>
                  <a:pt x="4391204" y="604273"/>
                </a:lnTo>
                <a:lnTo>
                  <a:pt x="3849468" y="604273"/>
                </a:lnTo>
                <a:close/>
                <a:moveTo>
                  <a:pt x="2058742" y="408991"/>
                </a:moveTo>
                <a:lnTo>
                  <a:pt x="2182482" y="408991"/>
                </a:lnTo>
                <a:lnTo>
                  <a:pt x="2182482" y="486210"/>
                </a:lnTo>
                <a:lnTo>
                  <a:pt x="2338194" y="476637"/>
                </a:lnTo>
                <a:lnTo>
                  <a:pt x="2338194" y="574916"/>
                </a:lnTo>
                <a:lnTo>
                  <a:pt x="1910696" y="601719"/>
                </a:lnTo>
                <a:lnTo>
                  <a:pt x="1910696" y="502802"/>
                </a:lnTo>
                <a:lnTo>
                  <a:pt x="2058742" y="494506"/>
                </a:lnTo>
                <a:close/>
                <a:moveTo>
                  <a:pt x="4584579" y="395669"/>
                </a:moveTo>
                <a:lnTo>
                  <a:pt x="4922232" y="395669"/>
                </a:lnTo>
                <a:cubicBezTo>
                  <a:pt x="4953205" y="396491"/>
                  <a:pt x="4978636" y="406961"/>
                  <a:pt x="4998527" y="427078"/>
                </a:cubicBezTo>
                <a:cubicBezTo>
                  <a:pt x="5018418" y="447195"/>
                  <a:pt x="5028702" y="472025"/>
                  <a:pt x="5029380" y="501569"/>
                </a:cubicBezTo>
                <a:cubicBezTo>
                  <a:pt x="5028702" y="531362"/>
                  <a:pt x="5018418" y="556164"/>
                  <a:pt x="4998527" y="575975"/>
                </a:cubicBezTo>
                <a:cubicBezTo>
                  <a:pt x="4978636" y="595786"/>
                  <a:pt x="4953205" y="606070"/>
                  <a:pt x="4922232" y="606826"/>
                </a:cubicBezTo>
                <a:lnTo>
                  <a:pt x="4584579" y="606826"/>
                </a:lnTo>
                <a:cubicBezTo>
                  <a:pt x="4553634" y="606070"/>
                  <a:pt x="4528309" y="595786"/>
                  <a:pt x="4508604" y="575975"/>
                </a:cubicBezTo>
                <a:cubicBezTo>
                  <a:pt x="4488900" y="556164"/>
                  <a:pt x="4478722" y="531362"/>
                  <a:pt x="4478071" y="501569"/>
                </a:cubicBezTo>
                <a:cubicBezTo>
                  <a:pt x="4478722" y="472025"/>
                  <a:pt x="4488900" y="447195"/>
                  <a:pt x="4508604" y="427078"/>
                </a:cubicBezTo>
                <a:cubicBezTo>
                  <a:pt x="4528309" y="406961"/>
                  <a:pt x="4553634" y="396491"/>
                  <a:pt x="4584579" y="395669"/>
                </a:cubicBezTo>
                <a:close/>
                <a:moveTo>
                  <a:pt x="669430" y="379713"/>
                </a:moveTo>
                <a:lnTo>
                  <a:pt x="1207351" y="379713"/>
                </a:lnTo>
                <a:lnTo>
                  <a:pt x="1207351" y="610654"/>
                </a:lnTo>
                <a:lnTo>
                  <a:pt x="1081063" y="610654"/>
                </a:lnTo>
                <a:lnTo>
                  <a:pt x="1081063" y="475366"/>
                </a:lnTo>
                <a:lnTo>
                  <a:pt x="669430" y="475366"/>
                </a:lnTo>
                <a:close/>
                <a:moveTo>
                  <a:pt x="6692331" y="287139"/>
                </a:moveTo>
                <a:cubicBezTo>
                  <a:pt x="6680485" y="287312"/>
                  <a:pt x="6670478" y="290952"/>
                  <a:pt x="6662310" y="298060"/>
                </a:cubicBezTo>
                <a:cubicBezTo>
                  <a:pt x="6654141" y="305168"/>
                  <a:pt x="6649884" y="314708"/>
                  <a:pt x="6649539" y="326679"/>
                </a:cubicBezTo>
                <a:lnTo>
                  <a:pt x="6649539" y="462021"/>
                </a:lnTo>
                <a:cubicBezTo>
                  <a:pt x="6649884" y="473727"/>
                  <a:pt x="6654141" y="483197"/>
                  <a:pt x="6662310" y="490431"/>
                </a:cubicBezTo>
                <a:cubicBezTo>
                  <a:pt x="6670478" y="497665"/>
                  <a:pt x="6680485" y="501388"/>
                  <a:pt x="6692331" y="501601"/>
                </a:cubicBezTo>
                <a:cubicBezTo>
                  <a:pt x="6704456" y="501388"/>
                  <a:pt x="6714543" y="497665"/>
                  <a:pt x="6722591" y="490431"/>
                </a:cubicBezTo>
                <a:cubicBezTo>
                  <a:pt x="6730638" y="483197"/>
                  <a:pt x="6734814" y="473727"/>
                  <a:pt x="6735120" y="462021"/>
                </a:cubicBezTo>
                <a:lnTo>
                  <a:pt x="6735120" y="326679"/>
                </a:lnTo>
                <a:cubicBezTo>
                  <a:pt x="6734814" y="314708"/>
                  <a:pt x="6730638" y="305168"/>
                  <a:pt x="6722591" y="298060"/>
                </a:cubicBezTo>
                <a:cubicBezTo>
                  <a:pt x="6714543" y="290952"/>
                  <a:pt x="6704456" y="287312"/>
                  <a:pt x="6692331" y="287139"/>
                </a:cubicBezTo>
                <a:close/>
                <a:moveTo>
                  <a:pt x="3823306" y="281432"/>
                </a:moveTo>
                <a:lnTo>
                  <a:pt x="4408433" y="281432"/>
                </a:lnTo>
                <a:lnTo>
                  <a:pt x="4408433" y="370065"/>
                </a:lnTo>
                <a:lnTo>
                  <a:pt x="4176781" y="370065"/>
                </a:lnTo>
                <a:lnTo>
                  <a:pt x="4176781" y="475365"/>
                </a:lnTo>
                <a:lnTo>
                  <a:pt x="4060064" y="475365"/>
                </a:lnTo>
                <a:lnTo>
                  <a:pt x="4060064" y="370065"/>
                </a:lnTo>
                <a:lnTo>
                  <a:pt x="3823306" y="370065"/>
                </a:lnTo>
                <a:close/>
                <a:moveTo>
                  <a:pt x="2058742" y="246261"/>
                </a:moveTo>
                <a:cubicBezTo>
                  <a:pt x="2050623" y="246500"/>
                  <a:pt x="2044058" y="249375"/>
                  <a:pt x="2039047" y="254884"/>
                </a:cubicBezTo>
                <a:cubicBezTo>
                  <a:pt x="2034036" y="260393"/>
                  <a:pt x="2031458" y="267103"/>
                  <a:pt x="2031311" y="275014"/>
                </a:cubicBezTo>
                <a:cubicBezTo>
                  <a:pt x="2031458" y="282059"/>
                  <a:pt x="2034036" y="288423"/>
                  <a:pt x="2039047" y="294105"/>
                </a:cubicBezTo>
                <a:cubicBezTo>
                  <a:pt x="2044058" y="299788"/>
                  <a:pt x="2050623" y="302795"/>
                  <a:pt x="2058742" y="303127"/>
                </a:cubicBezTo>
                <a:lnTo>
                  <a:pt x="2185033" y="303127"/>
                </a:lnTo>
                <a:cubicBezTo>
                  <a:pt x="2192823" y="302795"/>
                  <a:pt x="2199099" y="299788"/>
                  <a:pt x="2203858" y="294105"/>
                </a:cubicBezTo>
                <a:cubicBezTo>
                  <a:pt x="2208617" y="288423"/>
                  <a:pt x="2211064" y="282059"/>
                  <a:pt x="2211197" y="275014"/>
                </a:cubicBezTo>
                <a:cubicBezTo>
                  <a:pt x="2211064" y="267103"/>
                  <a:pt x="2208617" y="260393"/>
                  <a:pt x="2203858" y="254884"/>
                </a:cubicBezTo>
                <a:cubicBezTo>
                  <a:pt x="2199099" y="249375"/>
                  <a:pt x="2192823" y="246500"/>
                  <a:pt x="2185033" y="246261"/>
                </a:cubicBezTo>
                <a:close/>
                <a:moveTo>
                  <a:pt x="6691692" y="195229"/>
                </a:moveTo>
                <a:cubicBezTo>
                  <a:pt x="6716926" y="195419"/>
                  <a:pt x="6740064" y="200858"/>
                  <a:pt x="6761105" y="211546"/>
                </a:cubicBezTo>
                <a:cubicBezTo>
                  <a:pt x="6782145" y="222235"/>
                  <a:pt x="6799039" y="237033"/>
                  <a:pt x="6811783" y="255941"/>
                </a:cubicBezTo>
                <a:cubicBezTo>
                  <a:pt x="6824527" y="274849"/>
                  <a:pt x="6831070" y="296728"/>
                  <a:pt x="6831412" y="321577"/>
                </a:cubicBezTo>
                <a:lnTo>
                  <a:pt x="6831412" y="467768"/>
                </a:lnTo>
                <a:cubicBezTo>
                  <a:pt x="6831070" y="492617"/>
                  <a:pt x="6824527" y="514441"/>
                  <a:pt x="6811781" y="533237"/>
                </a:cubicBezTo>
                <a:cubicBezTo>
                  <a:pt x="6799037" y="552034"/>
                  <a:pt x="6782141" y="566719"/>
                  <a:pt x="6761097" y="577293"/>
                </a:cubicBezTo>
                <a:cubicBezTo>
                  <a:pt x="6740051" y="587867"/>
                  <a:pt x="6716907" y="593244"/>
                  <a:pt x="6691665" y="593425"/>
                </a:cubicBezTo>
                <a:cubicBezTo>
                  <a:pt x="6666447" y="593244"/>
                  <a:pt x="6643371" y="587867"/>
                  <a:pt x="6622435" y="577293"/>
                </a:cubicBezTo>
                <a:cubicBezTo>
                  <a:pt x="6601500" y="566719"/>
                  <a:pt x="6584711" y="552034"/>
                  <a:pt x="6572070" y="533237"/>
                </a:cubicBezTo>
                <a:cubicBezTo>
                  <a:pt x="6559429" y="514441"/>
                  <a:pt x="6552941" y="492617"/>
                  <a:pt x="6552607" y="467768"/>
                </a:cubicBezTo>
                <a:lnTo>
                  <a:pt x="6552607" y="321577"/>
                </a:lnTo>
                <a:cubicBezTo>
                  <a:pt x="6552941" y="296728"/>
                  <a:pt x="6559429" y="274849"/>
                  <a:pt x="6572072" y="255941"/>
                </a:cubicBezTo>
                <a:cubicBezTo>
                  <a:pt x="6584714" y="237033"/>
                  <a:pt x="6601504" y="222235"/>
                  <a:pt x="6622443" y="211546"/>
                </a:cubicBezTo>
                <a:cubicBezTo>
                  <a:pt x="6643383" y="200858"/>
                  <a:pt x="6666466" y="195419"/>
                  <a:pt x="6691692" y="195229"/>
                </a:cubicBezTo>
                <a:close/>
                <a:moveTo>
                  <a:pt x="2021739" y="160819"/>
                </a:moveTo>
                <a:lnTo>
                  <a:pt x="2219493" y="160819"/>
                </a:lnTo>
                <a:cubicBezTo>
                  <a:pt x="2244874" y="161628"/>
                  <a:pt x="2266545" y="172763"/>
                  <a:pt x="2284507" y="194222"/>
                </a:cubicBezTo>
                <a:cubicBezTo>
                  <a:pt x="2302469" y="215682"/>
                  <a:pt x="2311856" y="242613"/>
                  <a:pt x="2312667" y="275014"/>
                </a:cubicBezTo>
                <a:cubicBezTo>
                  <a:pt x="2311856" y="307083"/>
                  <a:pt x="2302469" y="333720"/>
                  <a:pt x="2284507" y="354927"/>
                </a:cubicBezTo>
                <a:cubicBezTo>
                  <a:pt x="2266545" y="376135"/>
                  <a:pt x="2244874" y="387136"/>
                  <a:pt x="2219493" y="387932"/>
                </a:cubicBezTo>
                <a:lnTo>
                  <a:pt x="2021739" y="387932"/>
                </a:lnTo>
                <a:cubicBezTo>
                  <a:pt x="1996358" y="387136"/>
                  <a:pt x="1974687" y="376135"/>
                  <a:pt x="1956725" y="354927"/>
                </a:cubicBezTo>
                <a:cubicBezTo>
                  <a:pt x="1938763" y="333720"/>
                  <a:pt x="1929376" y="307083"/>
                  <a:pt x="1928565" y="275014"/>
                </a:cubicBezTo>
                <a:cubicBezTo>
                  <a:pt x="1929376" y="242613"/>
                  <a:pt x="1938763" y="215682"/>
                  <a:pt x="1956725" y="194222"/>
                </a:cubicBezTo>
                <a:cubicBezTo>
                  <a:pt x="1974687" y="172763"/>
                  <a:pt x="1996358" y="161628"/>
                  <a:pt x="2021739" y="160819"/>
                </a:cubicBezTo>
                <a:close/>
                <a:moveTo>
                  <a:pt x="983987" y="153121"/>
                </a:moveTo>
                <a:lnTo>
                  <a:pt x="983987" y="154399"/>
                </a:lnTo>
                <a:lnTo>
                  <a:pt x="983987" y="201661"/>
                </a:lnTo>
                <a:lnTo>
                  <a:pt x="983987" y="207405"/>
                </a:lnTo>
                <a:lnTo>
                  <a:pt x="1086166" y="207405"/>
                </a:lnTo>
                <a:lnTo>
                  <a:pt x="1086166" y="153121"/>
                </a:lnTo>
                <a:close/>
                <a:moveTo>
                  <a:pt x="2693664" y="133937"/>
                </a:moveTo>
                <a:lnTo>
                  <a:pt x="2693664" y="176771"/>
                </a:lnTo>
                <a:lnTo>
                  <a:pt x="2984737" y="176771"/>
                </a:lnTo>
                <a:lnTo>
                  <a:pt x="2984737" y="133937"/>
                </a:lnTo>
                <a:close/>
                <a:moveTo>
                  <a:pt x="6093083" y="119266"/>
                </a:moveTo>
                <a:cubicBezTo>
                  <a:pt x="6074601" y="119798"/>
                  <a:pt x="6059834" y="125275"/>
                  <a:pt x="6048783" y="135697"/>
                </a:cubicBezTo>
                <a:cubicBezTo>
                  <a:pt x="6037732" y="146120"/>
                  <a:pt x="6032067" y="158299"/>
                  <a:pt x="6031789" y="172235"/>
                </a:cubicBezTo>
                <a:lnTo>
                  <a:pt x="6031789" y="442883"/>
                </a:lnTo>
                <a:cubicBezTo>
                  <a:pt x="6032067" y="457631"/>
                  <a:pt x="6037732" y="469944"/>
                  <a:pt x="6048783" y="479822"/>
                </a:cubicBezTo>
                <a:cubicBezTo>
                  <a:pt x="6059834" y="489700"/>
                  <a:pt x="6074601" y="494832"/>
                  <a:pt x="6093083" y="495218"/>
                </a:cubicBezTo>
                <a:cubicBezTo>
                  <a:pt x="6111286" y="494832"/>
                  <a:pt x="6125973" y="489700"/>
                  <a:pt x="6137145" y="479822"/>
                </a:cubicBezTo>
                <a:cubicBezTo>
                  <a:pt x="6148316" y="469944"/>
                  <a:pt x="6154061" y="457631"/>
                  <a:pt x="6154380" y="442883"/>
                </a:cubicBezTo>
                <a:lnTo>
                  <a:pt x="6154380" y="172235"/>
                </a:lnTo>
                <a:cubicBezTo>
                  <a:pt x="6154061" y="158299"/>
                  <a:pt x="6148316" y="146120"/>
                  <a:pt x="6137145" y="135697"/>
                </a:cubicBezTo>
                <a:cubicBezTo>
                  <a:pt x="6125973" y="125275"/>
                  <a:pt x="6111286" y="119798"/>
                  <a:pt x="6093083" y="119266"/>
                </a:cubicBezTo>
                <a:close/>
                <a:moveTo>
                  <a:pt x="5303198" y="109054"/>
                </a:moveTo>
                <a:cubicBezTo>
                  <a:pt x="5285195" y="109266"/>
                  <a:pt x="5270268" y="114426"/>
                  <a:pt x="5258417" y="124533"/>
                </a:cubicBezTo>
                <a:cubicBezTo>
                  <a:pt x="5246566" y="134639"/>
                  <a:pt x="5240421" y="148418"/>
                  <a:pt x="5239982" y="165870"/>
                </a:cubicBezTo>
                <a:lnTo>
                  <a:pt x="5239982" y="239932"/>
                </a:lnTo>
                <a:cubicBezTo>
                  <a:pt x="5240421" y="257330"/>
                  <a:pt x="5246566" y="270896"/>
                  <a:pt x="5258417" y="280630"/>
                </a:cubicBezTo>
                <a:cubicBezTo>
                  <a:pt x="5270268" y="290364"/>
                  <a:pt x="5285195" y="295310"/>
                  <a:pt x="5303198" y="295469"/>
                </a:cubicBezTo>
                <a:cubicBezTo>
                  <a:pt x="5321839" y="295310"/>
                  <a:pt x="5337242" y="290364"/>
                  <a:pt x="5349408" y="280630"/>
                </a:cubicBezTo>
                <a:cubicBezTo>
                  <a:pt x="5361574" y="270896"/>
                  <a:pt x="5367877" y="257330"/>
                  <a:pt x="5368315" y="239932"/>
                </a:cubicBezTo>
                <a:lnTo>
                  <a:pt x="5368315" y="165870"/>
                </a:lnTo>
                <a:cubicBezTo>
                  <a:pt x="5367877" y="148418"/>
                  <a:pt x="5361574" y="134640"/>
                  <a:pt x="5349408" y="124533"/>
                </a:cubicBezTo>
                <a:cubicBezTo>
                  <a:pt x="5337242" y="114426"/>
                  <a:pt x="5321839" y="109266"/>
                  <a:pt x="5303198" y="109054"/>
                </a:cubicBezTo>
                <a:close/>
                <a:moveTo>
                  <a:pt x="3981494" y="102033"/>
                </a:moveTo>
                <a:cubicBezTo>
                  <a:pt x="3974040" y="102179"/>
                  <a:pt x="3968061" y="104601"/>
                  <a:pt x="3963556" y="109300"/>
                </a:cubicBezTo>
                <a:cubicBezTo>
                  <a:pt x="3959051" y="113998"/>
                  <a:pt x="3956739" y="120098"/>
                  <a:pt x="3956620" y="127600"/>
                </a:cubicBezTo>
                <a:cubicBezTo>
                  <a:pt x="3956739" y="135100"/>
                  <a:pt x="3959051" y="141199"/>
                  <a:pt x="3963556" y="145894"/>
                </a:cubicBezTo>
                <a:cubicBezTo>
                  <a:pt x="3968061" y="150590"/>
                  <a:pt x="3974040" y="153010"/>
                  <a:pt x="3981494" y="153155"/>
                </a:cubicBezTo>
                <a:lnTo>
                  <a:pt x="4249593" y="153155"/>
                </a:lnTo>
                <a:cubicBezTo>
                  <a:pt x="4257058" y="153010"/>
                  <a:pt x="4263044" y="150590"/>
                  <a:pt x="4267551" y="145894"/>
                </a:cubicBezTo>
                <a:cubicBezTo>
                  <a:pt x="4272057" y="141199"/>
                  <a:pt x="4274370" y="135100"/>
                  <a:pt x="4274489" y="127600"/>
                </a:cubicBezTo>
                <a:cubicBezTo>
                  <a:pt x="4274370" y="120098"/>
                  <a:pt x="4272057" y="113998"/>
                  <a:pt x="4267551" y="109300"/>
                </a:cubicBezTo>
                <a:cubicBezTo>
                  <a:pt x="4263044" y="104601"/>
                  <a:pt x="4257058" y="102179"/>
                  <a:pt x="4249593" y="102033"/>
                </a:cubicBezTo>
                <a:close/>
                <a:moveTo>
                  <a:pt x="816187" y="98204"/>
                </a:moveTo>
                <a:cubicBezTo>
                  <a:pt x="799540" y="98310"/>
                  <a:pt x="785890" y="102567"/>
                  <a:pt x="775236" y="110973"/>
                </a:cubicBezTo>
                <a:cubicBezTo>
                  <a:pt x="764583" y="119380"/>
                  <a:pt x="759077" y="131300"/>
                  <a:pt x="758719" y="146734"/>
                </a:cubicBezTo>
                <a:lnTo>
                  <a:pt x="758719" y="208680"/>
                </a:lnTo>
                <a:cubicBezTo>
                  <a:pt x="759077" y="224089"/>
                  <a:pt x="764583" y="235992"/>
                  <a:pt x="775236" y="244387"/>
                </a:cubicBezTo>
                <a:cubicBezTo>
                  <a:pt x="785890" y="252783"/>
                  <a:pt x="799540" y="257034"/>
                  <a:pt x="816187" y="257140"/>
                </a:cubicBezTo>
                <a:cubicBezTo>
                  <a:pt x="832860" y="257034"/>
                  <a:pt x="846616" y="252783"/>
                  <a:pt x="857455" y="244387"/>
                </a:cubicBezTo>
                <a:cubicBezTo>
                  <a:pt x="868294" y="235992"/>
                  <a:pt x="873906" y="224089"/>
                  <a:pt x="874291" y="208680"/>
                </a:cubicBezTo>
                <a:lnTo>
                  <a:pt x="874291" y="146734"/>
                </a:lnTo>
                <a:cubicBezTo>
                  <a:pt x="873906" y="131300"/>
                  <a:pt x="868294" y="119380"/>
                  <a:pt x="857455" y="110973"/>
                </a:cubicBezTo>
                <a:cubicBezTo>
                  <a:pt x="846616" y="102567"/>
                  <a:pt x="832860" y="98310"/>
                  <a:pt x="816187" y="98204"/>
                </a:cubicBezTo>
                <a:close/>
                <a:moveTo>
                  <a:pt x="3199809" y="34460"/>
                </a:moveTo>
                <a:lnTo>
                  <a:pt x="3577588" y="34460"/>
                </a:lnTo>
                <a:lnTo>
                  <a:pt x="3577588" y="140325"/>
                </a:lnTo>
                <a:lnTo>
                  <a:pt x="3446069" y="140325"/>
                </a:lnTo>
                <a:lnTo>
                  <a:pt x="3446069" y="181162"/>
                </a:lnTo>
                <a:cubicBezTo>
                  <a:pt x="3447069" y="240942"/>
                  <a:pt x="3454856" y="289648"/>
                  <a:pt x="3469430" y="327281"/>
                </a:cubicBezTo>
                <a:cubicBezTo>
                  <a:pt x="3484003" y="364913"/>
                  <a:pt x="3501911" y="394001"/>
                  <a:pt x="3523153" y="414545"/>
                </a:cubicBezTo>
                <a:cubicBezTo>
                  <a:pt x="3544396" y="435089"/>
                  <a:pt x="3565520" y="449617"/>
                  <a:pt x="3586527" y="458130"/>
                </a:cubicBezTo>
                <a:lnTo>
                  <a:pt x="3586527" y="583212"/>
                </a:lnTo>
                <a:cubicBezTo>
                  <a:pt x="3546875" y="570795"/>
                  <a:pt x="3509503" y="550160"/>
                  <a:pt x="3474411" y="521309"/>
                </a:cubicBezTo>
                <a:cubicBezTo>
                  <a:pt x="3439320" y="492459"/>
                  <a:pt x="3410739" y="455232"/>
                  <a:pt x="3388668" y="409629"/>
                </a:cubicBezTo>
                <a:cubicBezTo>
                  <a:pt x="3366877" y="454953"/>
                  <a:pt x="3338382" y="492100"/>
                  <a:pt x="3303183" y="521070"/>
                </a:cubicBezTo>
                <a:cubicBezTo>
                  <a:pt x="3267984" y="550041"/>
                  <a:pt x="3230548" y="570755"/>
                  <a:pt x="3190875" y="583212"/>
                </a:cubicBezTo>
                <a:lnTo>
                  <a:pt x="3190875" y="458130"/>
                </a:lnTo>
                <a:cubicBezTo>
                  <a:pt x="3211872" y="449617"/>
                  <a:pt x="3232987" y="435089"/>
                  <a:pt x="3254218" y="414545"/>
                </a:cubicBezTo>
                <a:cubicBezTo>
                  <a:pt x="3275451" y="394001"/>
                  <a:pt x="3293350" y="364913"/>
                  <a:pt x="3307917" y="327281"/>
                </a:cubicBezTo>
                <a:cubicBezTo>
                  <a:pt x="3322484" y="289648"/>
                  <a:pt x="3330267" y="240942"/>
                  <a:pt x="3331267" y="181162"/>
                </a:cubicBezTo>
                <a:lnTo>
                  <a:pt x="3331267" y="140325"/>
                </a:lnTo>
                <a:lnTo>
                  <a:pt x="3199809" y="140325"/>
                </a:lnTo>
                <a:close/>
                <a:moveTo>
                  <a:pt x="8935" y="34460"/>
                </a:moveTo>
                <a:lnTo>
                  <a:pt x="386713" y="34460"/>
                </a:lnTo>
                <a:lnTo>
                  <a:pt x="386713" y="140325"/>
                </a:lnTo>
                <a:lnTo>
                  <a:pt x="255194" y="140325"/>
                </a:lnTo>
                <a:lnTo>
                  <a:pt x="255194" y="181162"/>
                </a:lnTo>
                <a:cubicBezTo>
                  <a:pt x="256194" y="240942"/>
                  <a:pt x="263981" y="289648"/>
                  <a:pt x="278555" y="327281"/>
                </a:cubicBezTo>
                <a:cubicBezTo>
                  <a:pt x="293129" y="364913"/>
                  <a:pt x="311037" y="394001"/>
                  <a:pt x="332279" y="414545"/>
                </a:cubicBezTo>
                <a:cubicBezTo>
                  <a:pt x="353521" y="435089"/>
                  <a:pt x="374645" y="449617"/>
                  <a:pt x="395652" y="458130"/>
                </a:cubicBezTo>
                <a:lnTo>
                  <a:pt x="395652" y="583212"/>
                </a:lnTo>
                <a:cubicBezTo>
                  <a:pt x="356000" y="570795"/>
                  <a:pt x="318628" y="550160"/>
                  <a:pt x="283537" y="521309"/>
                </a:cubicBezTo>
                <a:cubicBezTo>
                  <a:pt x="248445" y="492459"/>
                  <a:pt x="219864" y="455232"/>
                  <a:pt x="197793" y="409629"/>
                </a:cubicBezTo>
                <a:cubicBezTo>
                  <a:pt x="176002" y="454953"/>
                  <a:pt x="147507" y="492100"/>
                  <a:pt x="112308" y="521070"/>
                </a:cubicBezTo>
                <a:cubicBezTo>
                  <a:pt x="77109" y="550041"/>
                  <a:pt x="39673" y="570755"/>
                  <a:pt x="0" y="583212"/>
                </a:cubicBezTo>
                <a:lnTo>
                  <a:pt x="0" y="458130"/>
                </a:lnTo>
                <a:cubicBezTo>
                  <a:pt x="20997" y="449617"/>
                  <a:pt x="42111" y="435089"/>
                  <a:pt x="63344" y="414545"/>
                </a:cubicBezTo>
                <a:cubicBezTo>
                  <a:pt x="84576" y="394001"/>
                  <a:pt x="102475" y="364913"/>
                  <a:pt x="117042" y="327281"/>
                </a:cubicBezTo>
                <a:cubicBezTo>
                  <a:pt x="131609" y="289648"/>
                  <a:pt x="139392" y="240942"/>
                  <a:pt x="140393" y="181162"/>
                </a:cubicBezTo>
                <a:lnTo>
                  <a:pt x="140393" y="140325"/>
                </a:lnTo>
                <a:lnTo>
                  <a:pt x="8935" y="140325"/>
                </a:lnTo>
                <a:close/>
                <a:moveTo>
                  <a:pt x="1408446" y="26804"/>
                </a:moveTo>
                <a:lnTo>
                  <a:pt x="1528353" y="26804"/>
                </a:lnTo>
                <a:lnTo>
                  <a:pt x="1528353" y="152524"/>
                </a:lnTo>
                <a:cubicBezTo>
                  <a:pt x="1528720" y="212171"/>
                  <a:pt x="1535080" y="261080"/>
                  <a:pt x="1547436" y="299253"/>
                </a:cubicBezTo>
                <a:cubicBezTo>
                  <a:pt x="1559791" y="337425"/>
                  <a:pt x="1575941" y="368050"/>
                  <a:pt x="1595888" y="391127"/>
                </a:cubicBezTo>
                <a:cubicBezTo>
                  <a:pt x="1615834" y="414204"/>
                  <a:pt x="1637377" y="432922"/>
                  <a:pt x="1660517" y="447281"/>
                </a:cubicBezTo>
                <a:lnTo>
                  <a:pt x="1660517" y="583212"/>
                </a:lnTo>
                <a:cubicBezTo>
                  <a:pt x="1619786" y="565450"/>
                  <a:pt x="1582653" y="540667"/>
                  <a:pt x="1549118" y="508865"/>
                </a:cubicBezTo>
                <a:cubicBezTo>
                  <a:pt x="1515583" y="477063"/>
                  <a:pt x="1488677" y="439517"/>
                  <a:pt x="1468400" y="396227"/>
                </a:cubicBezTo>
                <a:cubicBezTo>
                  <a:pt x="1448083" y="439517"/>
                  <a:pt x="1421103" y="477063"/>
                  <a:pt x="1387460" y="508865"/>
                </a:cubicBezTo>
                <a:cubicBezTo>
                  <a:pt x="1353818" y="540667"/>
                  <a:pt x="1316781" y="565450"/>
                  <a:pt x="1276350" y="583212"/>
                </a:cubicBezTo>
                <a:lnTo>
                  <a:pt x="1276350" y="447281"/>
                </a:lnTo>
                <a:cubicBezTo>
                  <a:pt x="1299479" y="432922"/>
                  <a:pt x="1321010" y="414204"/>
                  <a:pt x="1340946" y="391127"/>
                </a:cubicBezTo>
                <a:cubicBezTo>
                  <a:pt x="1360882" y="368050"/>
                  <a:pt x="1377024" y="337425"/>
                  <a:pt x="1389374" y="299253"/>
                </a:cubicBezTo>
                <a:cubicBezTo>
                  <a:pt x="1401722" y="261080"/>
                  <a:pt x="1408079" y="212171"/>
                  <a:pt x="1408446" y="152524"/>
                </a:cubicBezTo>
                <a:close/>
                <a:moveTo>
                  <a:pt x="6091167" y="22336"/>
                </a:moveTo>
                <a:cubicBezTo>
                  <a:pt x="6124517" y="22541"/>
                  <a:pt x="6154612" y="29146"/>
                  <a:pt x="6181453" y="42154"/>
                </a:cubicBezTo>
                <a:cubicBezTo>
                  <a:pt x="6208294" y="55161"/>
                  <a:pt x="6229638" y="73343"/>
                  <a:pt x="6245487" y="96701"/>
                </a:cubicBezTo>
                <a:cubicBezTo>
                  <a:pt x="6261336" y="120058"/>
                  <a:pt x="6269447" y="147364"/>
                  <a:pt x="6269821" y="178618"/>
                </a:cubicBezTo>
                <a:lnTo>
                  <a:pt x="6269821" y="437139"/>
                </a:lnTo>
                <a:cubicBezTo>
                  <a:pt x="6269447" y="468193"/>
                  <a:pt x="6261336" y="495405"/>
                  <a:pt x="6245487" y="518775"/>
                </a:cubicBezTo>
                <a:cubicBezTo>
                  <a:pt x="6229638" y="542145"/>
                  <a:pt x="6208294" y="560375"/>
                  <a:pt x="6181453" y="573465"/>
                </a:cubicBezTo>
                <a:cubicBezTo>
                  <a:pt x="6154612" y="586555"/>
                  <a:pt x="6124517" y="593208"/>
                  <a:pt x="6091167" y="593425"/>
                </a:cubicBezTo>
                <a:cubicBezTo>
                  <a:pt x="6058044" y="593208"/>
                  <a:pt x="6028210" y="586555"/>
                  <a:pt x="6001665" y="573465"/>
                </a:cubicBezTo>
                <a:cubicBezTo>
                  <a:pt x="5975120" y="560375"/>
                  <a:pt x="5954036" y="542145"/>
                  <a:pt x="5938412" y="518775"/>
                </a:cubicBezTo>
                <a:cubicBezTo>
                  <a:pt x="5922787" y="495405"/>
                  <a:pt x="5914795" y="468193"/>
                  <a:pt x="5914433" y="437139"/>
                </a:cubicBezTo>
                <a:lnTo>
                  <a:pt x="5914433" y="178618"/>
                </a:lnTo>
                <a:cubicBezTo>
                  <a:pt x="5914795" y="147364"/>
                  <a:pt x="5922787" y="120058"/>
                  <a:pt x="5938412" y="96701"/>
                </a:cubicBezTo>
                <a:cubicBezTo>
                  <a:pt x="5954036" y="73343"/>
                  <a:pt x="5975120" y="55161"/>
                  <a:pt x="6001665" y="42154"/>
                </a:cubicBezTo>
                <a:cubicBezTo>
                  <a:pt x="6028210" y="29146"/>
                  <a:pt x="6058044" y="22541"/>
                  <a:pt x="6091167" y="22336"/>
                </a:cubicBezTo>
                <a:close/>
                <a:moveTo>
                  <a:pt x="4487638" y="14676"/>
                </a:moveTo>
                <a:lnTo>
                  <a:pt x="5019813" y="14676"/>
                </a:lnTo>
                <a:lnTo>
                  <a:pt x="5019813" y="95650"/>
                </a:lnTo>
                <a:lnTo>
                  <a:pt x="4610744" y="95650"/>
                </a:lnTo>
                <a:lnTo>
                  <a:pt x="4610744" y="144223"/>
                </a:lnTo>
                <a:lnTo>
                  <a:pt x="5023002" y="144223"/>
                </a:lnTo>
                <a:lnTo>
                  <a:pt x="5023002" y="226474"/>
                </a:lnTo>
                <a:lnTo>
                  <a:pt x="4811764" y="226474"/>
                </a:lnTo>
                <a:lnTo>
                  <a:pt x="4811764" y="276327"/>
                </a:lnTo>
                <a:lnTo>
                  <a:pt x="5046608" y="276327"/>
                </a:lnTo>
                <a:lnTo>
                  <a:pt x="5046608" y="364322"/>
                </a:lnTo>
                <a:lnTo>
                  <a:pt x="4461481" y="364322"/>
                </a:lnTo>
                <a:lnTo>
                  <a:pt x="4461481" y="276327"/>
                </a:lnTo>
                <a:lnTo>
                  <a:pt x="4695048" y="276327"/>
                </a:lnTo>
                <a:lnTo>
                  <a:pt x="4695048" y="226474"/>
                </a:lnTo>
                <a:lnTo>
                  <a:pt x="4487638" y="226474"/>
                </a:lnTo>
                <a:close/>
                <a:moveTo>
                  <a:pt x="5303198" y="14038"/>
                </a:moveTo>
                <a:cubicBezTo>
                  <a:pt x="5336561" y="14053"/>
                  <a:pt x="5366765" y="19975"/>
                  <a:pt x="5393810" y="31801"/>
                </a:cubicBezTo>
                <a:cubicBezTo>
                  <a:pt x="5420856" y="43628"/>
                  <a:pt x="5442406" y="61269"/>
                  <a:pt x="5458461" y="84724"/>
                </a:cubicBezTo>
                <a:cubicBezTo>
                  <a:pt x="5474515" y="108179"/>
                  <a:pt x="5482737" y="137355"/>
                  <a:pt x="5483127" y="172254"/>
                </a:cubicBezTo>
                <a:lnTo>
                  <a:pt x="5483127" y="234824"/>
                </a:lnTo>
                <a:cubicBezTo>
                  <a:pt x="5482737" y="269682"/>
                  <a:pt x="5474515" y="298582"/>
                  <a:pt x="5458461" y="321525"/>
                </a:cubicBezTo>
                <a:cubicBezTo>
                  <a:pt x="5442406" y="344467"/>
                  <a:pt x="5420856" y="361596"/>
                  <a:pt x="5393810" y="372911"/>
                </a:cubicBezTo>
                <a:cubicBezTo>
                  <a:pt x="5366765" y="384226"/>
                  <a:pt x="5336561" y="389871"/>
                  <a:pt x="5303198" y="389847"/>
                </a:cubicBezTo>
                <a:cubicBezTo>
                  <a:pt x="5270047" y="389871"/>
                  <a:pt x="5240046" y="384226"/>
                  <a:pt x="5213193" y="372911"/>
                </a:cubicBezTo>
                <a:cubicBezTo>
                  <a:pt x="5186340" y="361596"/>
                  <a:pt x="5164948" y="344467"/>
                  <a:pt x="5149016" y="321525"/>
                </a:cubicBezTo>
                <a:cubicBezTo>
                  <a:pt x="5133085" y="298582"/>
                  <a:pt x="5124926" y="269682"/>
                  <a:pt x="5124541" y="234824"/>
                </a:cubicBezTo>
                <a:lnTo>
                  <a:pt x="5124541" y="172254"/>
                </a:lnTo>
                <a:cubicBezTo>
                  <a:pt x="5124926" y="137355"/>
                  <a:pt x="5133085" y="108179"/>
                  <a:pt x="5149016" y="84724"/>
                </a:cubicBezTo>
                <a:cubicBezTo>
                  <a:pt x="5164948" y="61269"/>
                  <a:pt x="5186340" y="43628"/>
                  <a:pt x="5213193" y="31802"/>
                </a:cubicBezTo>
                <a:cubicBezTo>
                  <a:pt x="5240046" y="19975"/>
                  <a:pt x="5270047" y="14053"/>
                  <a:pt x="5303198" y="14038"/>
                </a:cubicBezTo>
                <a:close/>
                <a:moveTo>
                  <a:pt x="6874244" y="13402"/>
                </a:moveTo>
                <a:lnTo>
                  <a:pt x="6973728" y="13402"/>
                </a:lnTo>
                <a:lnTo>
                  <a:pt x="6973728" y="235482"/>
                </a:lnTo>
                <a:lnTo>
                  <a:pt x="7017195" y="235482"/>
                </a:lnTo>
                <a:lnTo>
                  <a:pt x="7017195" y="13402"/>
                </a:lnTo>
                <a:lnTo>
                  <a:pt x="7119231" y="13402"/>
                </a:lnTo>
                <a:lnTo>
                  <a:pt x="7119231" y="604272"/>
                </a:lnTo>
                <a:lnTo>
                  <a:pt x="7017195" y="604272"/>
                </a:lnTo>
                <a:lnTo>
                  <a:pt x="7017195" y="339433"/>
                </a:lnTo>
                <a:lnTo>
                  <a:pt x="6973728" y="339433"/>
                </a:lnTo>
                <a:lnTo>
                  <a:pt x="6973728" y="604272"/>
                </a:lnTo>
                <a:lnTo>
                  <a:pt x="6874244" y="604272"/>
                </a:lnTo>
                <a:close/>
                <a:moveTo>
                  <a:pt x="6350300" y="13402"/>
                </a:moveTo>
                <a:lnTo>
                  <a:pt x="6474037" y="13402"/>
                </a:lnTo>
                <a:lnTo>
                  <a:pt x="6474037" y="604272"/>
                </a:lnTo>
                <a:lnTo>
                  <a:pt x="6350300" y="604272"/>
                </a:lnTo>
                <a:close/>
                <a:moveTo>
                  <a:pt x="3634399" y="13402"/>
                </a:moveTo>
                <a:lnTo>
                  <a:pt x="3758137" y="13402"/>
                </a:lnTo>
                <a:lnTo>
                  <a:pt x="3758137" y="604272"/>
                </a:lnTo>
                <a:lnTo>
                  <a:pt x="3634399" y="604272"/>
                </a:lnTo>
                <a:close/>
                <a:moveTo>
                  <a:pt x="2358615" y="13402"/>
                </a:moveTo>
                <a:lnTo>
                  <a:pt x="2481783" y="13402"/>
                </a:lnTo>
                <a:lnTo>
                  <a:pt x="2481783" y="604272"/>
                </a:lnTo>
                <a:lnTo>
                  <a:pt x="2358615" y="604272"/>
                </a:lnTo>
                <a:close/>
                <a:moveTo>
                  <a:pt x="1703282" y="13402"/>
                </a:moveTo>
                <a:lnTo>
                  <a:pt x="1824467" y="13402"/>
                </a:lnTo>
                <a:lnTo>
                  <a:pt x="1824467" y="232931"/>
                </a:lnTo>
                <a:lnTo>
                  <a:pt x="1895300" y="232931"/>
                </a:lnTo>
                <a:lnTo>
                  <a:pt x="1895300" y="341987"/>
                </a:lnTo>
                <a:lnTo>
                  <a:pt x="1824467" y="341987"/>
                </a:lnTo>
                <a:lnTo>
                  <a:pt x="1824467" y="604272"/>
                </a:lnTo>
                <a:lnTo>
                  <a:pt x="1703282" y="604272"/>
                </a:lnTo>
                <a:close/>
                <a:moveTo>
                  <a:pt x="443524" y="13402"/>
                </a:moveTo>
                <a:lnTo>
                  <a:pt x="567262" y="13402"/>
                </a:lnTo>
                <a:lnTo>
                  <a:pt x="567262" y="604272"/>
                </a:lnTo>
                <a:lnTo>
                  <a:pt x="443524" y="604272"/>
                </a:lnTo>
                <a:close/>
                <a:moveTo>
                  <a:pt x="815548" y="13401"/>
                </a:moveTo>
                <a:cubicBezTo>
                  <a:pt x="844267" y="13427"/>
                  <a:pt x="870621" y="17997"/>
                  <a:pt x="894611" y="27110"/>
                </a:cubicBezTo>
                <a:cubicBezTo>
                  <a:pt x="918600" y="36222"/>
                  <a:pt x="938401" y="49719"/>
                  <a:pt x="954012" y="67599"/>
                </a:cubicBezTo>
                <a:lnTo>
                  <a:pt x="1086166" y="67599"/>
                </a:lnTo>
                <a:lnTo>
                  <a:pt x="1086166" y="13401"/>
                </a:lnTo>
                <a:lnTo>
                  <a:pt x="1207351" y="13401"/>
                </a:lnTo>
                <a:lnTo>
                  <a:pt x="1207351" y="361191"/>
                </a:lnTo>
                <a:lnTo>
                  <a:pt x="1086166" y="361191"/>
                </a:lnTo>
                <a:lnTo>
                  <a:pt x="1086166" y="292847"/>
                </a:lnTo>
                <a:lnTo>
                  <a:pt x="950185" y="292847"/>
                </a:lnTo>
                <a:cubicBezTo>
                  <a:pt x="934335" y="309146"/>
                  <a:pt x="914854" y="321414"/>
                  <a:pt x="891741" y="329651"/>
                </a:cubicBezTo>
                <a:cubicBezTo>
                  <a:pt x="868628" y="337888"/>
                  <a:pt x="843230" y="342013"/>
                  <a:pt x="815548" y="342027"/>
                </a:cubicBezTo>
                <a:cubicBezTo>
                  <a:pt x="784133" y="342018"/>
                  <a:pt x="755772" y="336784"/>
                  <a:pt x="730464" y="326324"/>
                </a:cubicBezTo>
                <a:cubicBezTo>
                  <a:pt x="705156" y="315865"/>
                  <a:pt x="685024" y="300233"/>
                  <a:pt x="670070" y="279429"/>
                </a:cubicBezTo>
                <a:cubicBezTo>
                  <a:pt x="655116" y="258626"/>
                  <a:pt x="647462" y="232703"/>
                  <a:pt x="647108" y="201661"/>
                </a:cubicBezTo>
                <a:lnTo>
                  <a:pt x="647108" y="154399"/>
                </a:lnTo>
                <a:cubicBezTo>
                  <a:pt x="647462" y="123525"/>
                  <a:pt x="655116" y="97631"/>
                  <a:pt x="670070" y="76715"/>
                </a:cubicBezTo>
                <a:cubicBezTo>
                  <a:pt x="685024" y="55800"/>
                  <a:pt x="705156" y="40025"/>
                  <a:pt x="730464" y="29392"/>
                </a:cubicBezTo>
                <a:cubicBezTo>
                  <a:pt x="755772" y="18758"/>
                  <a:pt x="784133" y="13428"/>
                  <a:pt x="815548" y="13401"/>
                </a:cubicBezTo>
                <a:close/>
                <a:moveTo>
                  <a:pt x="5549561" y="13400"/>
                </a:moveTo>
                <a:lnTo>
                  <a:pt x="5672661" y="13400"/>
                </a:lnTo>
                <a:lnTo>
                  <a:pt x="5672661" y="604272"/>
                </a:lnTo>
                <a:lnTo>
                  <a:pt x="5549561" y="604272"/>
                </a:lnTo>
                <a:close/>
                <a:moveTo>
                  <a:pt x="3950242" y="10848"/>
                </a:moveTo>
                <a:lnTo>
                  <a:pt x="4281505" y="10848"/>
                </a:lnTo>
                <a:cubicBezTo>
                  <a:pt x="4311640" y="11683"/>
                  <a:pt x="4336833" y="23244"/>
                  <a:pt x="4357083" y="45529"/>
                </a:cubicBezTo>
                <a:cubicBezTo>
                  <a:pt x="4377333" y="67814"/>
                  <a:pt x="4387855" y="95810"/>
                  <a:pt x="4388653" y="129518"/>
                </a:cubicBezTo>
                <a:cubicBezTo>
                  <a:pt x="4387855" y="163469"/>
                  <a:pt x="4377333" y="191433"/>
                  <a:pt x="4357083" y="213412"/>
                </a:cubicBezTo>
                <a:cubicBezTo>
                  <a:pt x="4336833" y="235390"/>
                  <a:pt x="4311640" y="246764"/>
                  <a:pt x="4281505" y="247534"/>
                </a:cubicBezTo>
                <a:lnTo>
                  <a:pt x="3950242" y="247534"/>
                </a:lnTo>
                <a:cubicBezTo>
                  <a:pt x="3919826" y="246764"/>
                  <a:pt x="3894553" y="235390"/>
                  <a:pt x="3874422" y="213412"/>
                </a:cubicBezTo>
                <a:cubicBezTo>
                  <a:pt x="3854292" y="191433"/>
                  <a:pt x="3843848" y="163469"/>
                  <a:pt x="3843090" y="129518"/>
                </a:cubicBezTo>
                <a:cubicBezTo>
                  <a:pt x="3843848" y="95810"/>
                  <a:pt x="3854292" y="67814"/>
                  <a:pt x="3874422" y="45529"/>
                </a:cubicBezTo>
                <a:cubicBezTo>
                  <a:pt x="3894553" y="23244"/>
                  <a:pt x="3919826" y="11683"/>
                  <a:pt x="3950242" y="10848"/>
                </a:cubicBezTo>
                <a:close/>
                <a:moveTo>
                  <a:pt x="2573119" y="10211"/>
                </a:moveTo>
                <a:lnTo>
                  <a:pt x="2693664" y="10211"/>
                </a:lnTo>
                <a:lnTo>
                  <a:pt x="2693664" y="53602"/>
                </a:lnTo>
                <a:lnTo>
                  <a:pt x="2984737" y="53602"/>
                </a:lnTo>
                <a:lnTo>
                  <a:pt x="2984737" y="10211"/>
                </a:lnTo>
                <a:lnTo>
                  <a:pt x="3105282" y="10211"/>
                </a:lnTo>
                <a:lnTo>
                  <a:pt x="3105282" y="257106"/>
                </a:lnTo>
                <a:lnTo>
                  <a:pt x="2897240" y="257106"/>
                </a:lnTo>
                <a:lnTo>
                  <a:pt x="2897240" y="305683"/>
                </a:lnTo>
                <a:lnTo>
                  <a:pt x="3132083" y="305683"/>
                </a:lnTo>
                <a:lnTo>
                  <a:pt x="3132083" y="396231"/>
                </a:lnTo>
                <a:lnTo>
                  <a:pt x="2546957" y="396231"/>
                </a:lnTo>
                <a:lnTo>
                  <a:pt x="2546957" y="305683"/>
                </a:lnTo>
                <a:lnTo>
                  <a:pt x="2780523" y="305683"/>
                </a:lnTo>
                <a:lnTo>
                  <a:pt x="2780523" y="257106"/>
                </a:lnTo>
                <a:lnTo>
                  <a:pt x="2573119" y="257106"/>
                </a:lnTo>
                <a:close/>
                <a:moveTo>
                  <a:pt x="6638060" y="6382"/>
                </a:moveTo>
                <a:lnTo>
                  <a:pt x="6745292" y="6382"/>
                </a:lnTo>
                <a:lnTo>
                  <a:pt x="6745292" y="81682"/>
                </a:lnTo>
                <a:lnTo>
                  <a:pt x="6838501" y="81682"/>
                </a:lnTo>
                <a:lnTo>
                  <a:pt x="6838501" y="174783"/>
                </a:lnTo>
                <a:lnTo>
                  <a:pt x="6544952" y="174783"/>
                </a:lnTo>
                <a:lnTo>
                  <a:pt x="6544952" y="81682"/>
                </a:lnTo>
                <a:lnTo>
                  <a:pt x="6638060" y="81682"/>
                </a:lnTo>
                <a:close/>
                <a:moveTo>
                  <a:pt x="2056191" y="0"/>
                </a:moveTo>
                <a:lnTo>
                  <a:pt x="2183757" y="0"/>
                </a:lnTo>
                <a:lnTo>
                  <a:pt x="2183757" y="49774"/>
                </a:lnTo>
                <a:lnTo>
                  <a:pt x="2319687" y="49774"/>
                </a:lnTo>
                <a:lnTo>
                  <a:pt x="2319687" y="140322"/>
                </a:lnTo>
                <a:lnTo>
                  <a:pt x="1920907" y="140322"/>
                </a:lnTo>
                <a:lnTo>
                  <a:pt x="1920907" y="49774"/>
                </a:lnTo>
                <a:lnTo>
                  <a:pt x="2056191" y="49774"/>
                </a:lnTo>
                <a:close/>
              </a:path>
            </a:pathLst>
          </a:custGeom>
          <a:solidFill>
            <a:srgbClr val="666E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6690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AB61A3-5EEE-00A6-6031-FDA3A5E7DD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5DAA354C-EF27-1800-3934-4F87F72F54C1}"/>
              </a:ext>
            </a:extLst>
          </p:cNvPr>
          <p:cNvSpPr/>
          <p:nvPr/>
        </p:nvSpPr>
        <p:spPr>
          <a:xfrm>
            <a:off x="685799" y="1720250"/>
            <a:ext cx="5181601" cy="446276"/>
          </a:xfrm>
          <a:prstGeom prst="rect">
            <a:avLst/>
          </a:prstGeom>
          <a:solidFill>
            <a:srgbClr val="C4E6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0BBD5E-8172-ED30-8F1B-D71BE1E6B822}"/>
              </a:ext>
            </a:extLst>
          </p:cNvPr>
          <p:cNvSpPr txBox="1"/>
          <p:nvPr/>
        </p:nvSpPr>
        <p:spPr>
          <a:xfrm>
            <a:off x="764778" y="1745268"/>
            <a:ext cx="1030835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300" b="1" spc="-150" dirty="0"/>
              <a:t>2) </a:t>
            </a:r>
            <a:r>
              <a:rPr lang="ko-KR" altLang="en-US" sz="2300" b="1" spc="-150" dirty="0"/>
              <a:t>권익옹호운동</a:t>
            </a:r>
            <a:r>
              <a:rPr lang="en-US" altLang="ko-KR" sz="2300" b="1" spc="-150" dirty="0"/>
              <a:t>(Advocacy Movement)</a:t>
            </a:r>
            <a:endParaRPr lang="ko-KR" altLang="en-US" sz="2300" b="1" spc="-1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4A2DBF-3AE5-CE02-D8C4-BC770B1AB3EA}"/>
              </a:ext>
            </a:extLst>
          </p:cNvPr>
          <p:cNvSpPr txBox="1"/>
          <p:nvPr/>
        </p:nvSpPr>
        <p:spPr>
          <a:xfrm>
            <a:off x="1127759" y="2324388"/>
            <a:ext cx="10153015" cy="3264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50" dirty="0"/>
              <a:t>권익옹호운동은 사회적 약자와 소수 집단의 권리 보장과 제도적 불평등 해소를 지향하는 실천 중심의 활동</a:t>
            </a:r>
            <a:endParaRPr lang="en-US" altLang="ko-KR" sz="2000" spc="-150" dirty="0"/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ko-KR" altLang="en-US" sz="2000" spc="-150" dirty="0"/>
              <a:t>권익옹호운동은 제도와 법률의 사각지대에서 발생하는 구조적 배제나 차별을 공론화하고</a:t>
            </a:r>
            <a:r>
              <a:rPr lang="en-US" altLang="ko-KR" sz="2000" spc="-150" dirty="0"/>
              <a:t>, </a:t>
            </a:r>
            <a:r>
              <a:rPr lang="ko-KR" altLang="en-US" sz="2000" spc="-150" dirty="0"/>
              <a:t>시민사회와 연대하여 제도적 변화와 사회 인식 개선을 유도</a:t>
            </a:r>
            <a:endParaRPr lang="en-US" altLang="ko-KR" sz="2000" spc="-150" dirty="0"/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ko-KR" altLang="en-US" sz="2000" spc="-150" dirty="0"/>
              <a:t>국내 </a:t>
            </a:r>
            <a:r>
              <a:rPr lang="ko-KR" altLang="en-US" sz="2000" spc="-150" dirty="0" err="1"/>
              <a:t>사례：장애인</a:t>
            </a:r>
            <a:r>
              <a:rPr lang="ko-KR" altLang="en-US" sz="2000" spc="-150" dirty="0"/>
              <a:t> </a:t>
            </a:r>
            <a:r>
              <a:rPr lang="ko-KR" altLang="en-US" sz="2000" spc="-150" dirty="0" err="1"/>
              <a:t>이동권</a:t>
            </a:r>
            <a:r>
              <a:rPr lang="ko-KR" altLang="en-US" sz="2000" spc="-150" dirty="0"/>
              <a:t> 투쟁 </a:t>
            </a:r>
            <a:r>
              <a:rPr lang="en-US" altLang="ko-KR" sz="2000" spc="-150" dirty="0"/>
              <a:t>– </a:t>
            </a:r>
            <a:r>
              <a:rPr lang="ko-KR" altLang="en-US" sz="2000" spc="-150" dirty="0" err="1"/>
              <a:t>전국장애인차별철폐연대</a:t>
            </a:r>
            <a:r>
              <a:rPr lang="en-US" altLang="ko-KR" sz="2000" spc="-150" dirty="0"/>
              <a:t>(</a:t>
            </a:r>
            <a:r>
              <a:rPr lang="ko-KR" altLang="en-US" sz="2000" spc="-150" dirty="0" err="1"/>
              <a:t>전장연</a:t>
            </a:r>
            <a:r>
              <a:rPr lang="en-US" altLang="ko-KR" sz="2000" spc="-150" dirty="0"/>
              <a:t>)</a:t>
            </a: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ko-KR" altLang="en-US" sz="2000" spc="-150" dirty="0"/>
              <a:t>국외 </a:t>
            </a:r>
            <a:r>
              <a:rPr lang="ko-KR" altLang="en-US" sz="2000" spc="-150" dirty="0" err="1"/>
              <a:t>사례：미국</a:t>
            </a:r>
            <a:r>
              <a:rPr lang="ko-KR" altLang="en-US" sz="2000" spc="-150" dirty="0"/>
              <a:t> </a:t>
            </a:r>
            <a:r>
              <a:rPr lang="en-US" altLang="ko-KR" sz="2000" spc="-150" dirty="0"/>
              <a:t>Black Lives Matter(BLM) </a:t>
            </a:r>
            <a:r>
              <a:rPr lang="ko-KR" altLang="en-US" sz="2000" spc="-150" dirty="0"/>
              <a:t>운동의 사회복지적 접근</a:t>
            </a:r>
            <a:endParaRPr lang="en-US" altLang="ko-KR" sz="2000" spc="-150" dirty="0"/>
          </a:p>
        </p:txBody>
      </p:sp>
    </p:spTree>
    <p:extLst>
      <p:ext uri="{BB962C8B-B14F-4D97-AF65-F5344CB8AC3E}">
        <p14:creationId xmlns:p14="http://schemas.microsoft.com/office/powerpoint/2010/main" val="2556279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DE5441-339E-8FBF-E978-CEC970B364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C389D774-1AD9-79CD-0348-E73CC240A384}"/>
              </a:ext>
            </a:extLst>
          </p:cNvPr>
          <p:cNvSpPr/>
          <p:nvPr/>
        </p:nvSpPr>
        <p:spPr>
          <a:xfrm>
            <a:off x="685799" y="1720250"/>
            <a:ext cx="5181601" cy="446276"/>
          </a:xfrm>
          <a:prstGeom prst="rect">
            <a:avLst/>
          </a:prstGeom>
          <a:solidFill>
            <a:srgbClr val="C4E6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1182DC-F561-6A0E-CC47-09B24F54A91B}"/>
              </a:ext>
            </a:extLst>
          </p:cNvPr>
          <p:cNvSpPr txBox="1"/>
          <p:nvPr/>
        </p:nvSpPr>
        <p:spPr>
          <a:xfrm>
            <a:off x="764778" y="1745268"/>
            <a:ext cx="1030835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300" b="1" spc="-150" dirty="0"/>
              <a:t>3) </a:t>
            </a:r>
            <a:r>
              <a:rPr lang="ko-KR" altLang="en-US" sz="2300" b="1" spc="-150" dirty="0"/>
              <a:t>주민 조직화</a:t>
            </a:r>
            <a:r>
              <a:rPr lang="en-US" altLang="ko-KR" sz="2300" b="1" spc="-150" dirty="0"/>
              <a:t>(Community Organizing)</a:t>
            </a:r>
            <a:endParaRPr lang="ko-KR" altLang="en-US" sz="2300" b="1" spc="-1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168A5A-6336-EB62-34A7-6C3118D6A3D0}"/>
              </a:ext>
            </a:extLst>
          </p:cNvPr>
          <p:cNvSpPr txBox="1"/>
          <p:nvPr/>
        </p:nvSpPr>
        <p:spPr>
          <a:xfrm>
            <a:off x="1127759" y="2324388"/>
            <a:ext cx="10153015" cy="3880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50" dirty="0"/>
              <a:t>주민 조직화는 지역사회 내 구성원들이 자발적으로 연대하고 협력하여 공동의 문제를 인식하고 해결해 나가는 실천적 접근 방식</a:t>
            </a:r>
            <a:endParaRPr lang="en-US" altLang="ko-KR" sz="2000" spc="-150" dirty="0"/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ko-KR" altLang="en-US" sz="2000" spc="-150" dirty="0"/>
              <a:t>주민 조직화는 지역사회의 공동체성과 자생력을 회복하는 데 중요한 역할을 한다</a:t>
            </a:r>
            <a:r>
              <a:rPr lang="en-US" altLang="ko-KR" sz="2000" spc="-150" dirty="0"/>
              <a:t>. </a:t>
            </a: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ko-KR" altLang="en-US" sz="2000" spc="-150" dirty="0"/>
              <a:t>이러한 주민 중심의 조직화 활동은 지역사회 자치 역량을 제고할 뿐 아니라</a:t>
            </a:r>
            <a:r>
              <a:rPr lang="en-US" altLang="ko-KR" sz="2000" spc="-150" dirty="0"/>
              <a:t>, </a:t>
            </a:r>
            <a:r>
              <a:rPr lang="ko-KR" altLang="en-US" sz="2000" spc="-150" dirty="0"/>
              <a:t>향후 공공 정책과의 연계를 가능하게 하여 제도적 복지의 보완 또는 대안으로 기능할 수 있다</a:t>
            </a:r>
            <a:r>
              <a:rPr lang="en-US" altLang="ko-KR" sz="2000" spc="-150" dirty="0"/>
              <a:t>.</a:t>
            </a: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ko-KR" altLang="en-US" sz="2000" spc="-150" dirty="0"/>
              <a:t>국내 </a:t>
            </a:r>
            <a:r>
              <a:rPr lang="ko-KR" altLang="en-US" sz="2000" spc="-150" dirty="0" err="1"/>
              <a:t>사례：서울</a:t>
            </a:r>
            <a:r>
              <a:rPr lang="ko-KR" altLang="en-US" sz="2000" spc="-150" dirty="0"/>
              <a:t> 성북구 ‘주민참여형 마을계획 수립사업’</a:t>
            </a:r>
            <a:endParaRPr lang="en-US" altLang="ko-KR" sz="2000" spc="-150" dirty="0"/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ko-KR" altLang="en-US" sz="2000" spc="-150" dirty="0"/>
              <a:t>국외 </a:t>
            </a:r>
            <a:r>
              <a:rPr lang="ko-KR" altLang="en-US" sz="2000" spc="-150" dirty="0" err="1"/>
              <a:t>사례：브라질</a:t>
            </a:r>
            <a:r>
              <a:rPr lang="ko-KR" altLang="en-US" sz="2000" spc="-150" dirty="0"/>
              <a:t> ‘</a:t>
            </a:r>
            <a:r>
              <a:rPr lang="ko-KR" altLang="en-US" sz="2000" spc="-150" dirty="0" err="1"/>
              <a:t>포르투</a:t>
            </a:r>
            <a:r>
              <a:rPr lang="ko-KR" altLang="en-US" sz="2000" spc="-150" dirty="0"/>
              <a:t> </a:t>
            </a:r>
            <a:r>
              <a:rPr lang="ko-KR" altLang="en-US" sz="2000" spc="-150" dirty="0" err="1"/>
              <a:t>알레그리의</a:t>
            </a:r>
            <a:r>
              <a:rPr lang="ko-KR" altLang="en-US" sz="2000" spc="-150" dirty="0"/>
              <a:t> 참여예산제</a:t>
            </a:r>
            <a:r>
              <a:rPr lang="en-US" altLang="ko-KR" sz="2000" spc="-150" dirty="0"/>
              <a:t>(Participatory Budgeting)</a:t>
            </a:r>
            <a:r>
              <a:rPr lang="ko-KR" altLang="en-US" sz="2000" spc="-150" dirty="0"/>
              <a:t>’</a:t>
            </a:r>
            <a:endParaRPr lang="en-US" altLang="ko-KR" sz="2000" spc="-150" dirty="0"/>
          </a:p>
        </p:txBody>
      </p:sp>
    </p:spTree>
    <p:extLst>
      <p:ext uri="{BB962C8B-B14F-4D97-AF65-F5344CB8AC3E}">
        <p14:creationId xmlns:p14="http://schemas.microsoft.com/office/powerpoint/2010/main" val="720349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B91F34-D894-7E59-D604-C486A44DF2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F5C0FF77-886E-C4EB-10CC-892D5919FDC3}"/>
              </a:ext>
            </a:extLst>
          </p:cNvPr>
          <p:cNvSpPr/>
          <p:nvPr/>
        </p:nvSpPr>
        <p:spPr>
          <a:xfrm>
            <a:off x="685799" y="1720250"/>
            <a:ext cx="7696201" cy="446276"/>
          </a:xfrm>
          <a:prstGeom prst="rect">
            <a:avLst/>
          </a:prstGeom>
          <a:solidFill>
            <a:srgbClr val="C4E6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EB93CD-B11E-7788-5759-8AB44498278F}"/>
              </a:ext>
            </a:extLst>
          </p:cNvPr>
          <p:cNvSpPr txBox="1"/>
          <p:nvPr/>
        </p:nvSpPr>
        <p:spPr>
          <a:xfrm>
            <a:off x="764778" y="1745268"/>
            <a:ext cx="1030835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300" b="1" spc="-150" dirty="0"/>
              <a:t>4) </a:t>
            </a:r>
            <a:r>
              <a:rPr lang="ko-KR" altLang="en-US" sz="2300" b="1" spc="-150" dirty="0"/>
              <a:t>사회경제운동</a:t>
            </a:r>
            <a:r>
              <a:rPr lang="en-US" altLang="ko-KR" sz="2300" b="1" spc="-150" dirty="0"/>
              <a:t>(Social and Solidarity Economy Movement)</a:t>
            </a:r>
            <a:endParaRPr lang="ko-KR" altLang="en-US" sz="2300" b="1" spc="-1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332120-1498-54C2-BEA0-BDC37D317DA7}"/>
              </a:ext>
            </a:extLst>
          </p:cNvPr>
          <p:cNvSpPr txBox="1"/>
          <p:nvPr/>
        </p:nvSpPr>
        <p:spPr>
          <a:xfrm>
            <a:off x="1127759" y="2324388"/>
            <a:ext cx="10153015" cy="3310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ko-KR" altLang="en-US" sz="2000" spc="-150" dirty="0"/>
              <a:t>사회경제운동은 자본의 극대화보다는 사회적 가치와 공동체의 지속가능한 발전을 핵심으로 하는 대안적 경제활동을 지칭한다</a:t>
            </a:r>
            <a:r>
              <a:rPr lang="en-US" altLang="ko-KR" sz="2000" spc="-150" dirty="0"/>
              <a:t>.</a:t>
            </a:r>
          </a:p>
          <a:p>
            <a:pPr marL="342900" indent="-342900">
              <a:lnSpc>
                <a:spcPct val="17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ko-KR" altLang="en-US" sz="2000" b="1" spc="-150" dirty="0"/>
              <a:t>사회경제운동의 주요 특징</a:t>
            </a:r>
            <a:endParaRPr lang="en-US" altLang="ko-KR" sz="2000" b="1" spc="-150" dirty="0"/>
          </a:p>
          <a:p>
            <a:pPr lvl="1">
              <a:lnSpc>
                <a:spcPct val="170000"/>
              </a:lnSpc>
            </a:pPr>
            <a:r>
              <a:rPr lang="ko-KR" altLang="en-US" sz="2000" spc="-150" dirty="0"/>
              <a:t>첫째</a:t>
            </a:r>
            <a:r>
              <a:rPr lang="en-US" altLang="ko-KR" sz="2000" spc="-150" dirty="0"/>
              <a:t>, </a:t>
            </a:r>
            <a:r>
              <a:rPr lang="ko-KR" altLang="en-US" sz="2000" spc="-150" dirty="0"/>
              <a:t>구성원 간 상호 협력과 민주적 운영</a:t>
            </a:r>
            <a:r>
              <a:rPr lang="en-US" altLang="ko-KR" sz="2000" spc="-150" dirty="0"/>
              <a:t> </a:t>
            </a:r>
          </a:p>
          <a:p>
            <a:pPr lvl="1">
              <a:lnSpc>
                <a:spcPct val="170000"/>
              </a:lnSpc>
            </a:pPr>
            <a:r>
              <a:rPr lang="ko-KR" altLang="en-US" sz="2000" spc="-150" dirty="0"/>
              <a:t>둘째</a:t>
            </a:r>
            <a:r>
              <a:rPr lang="en-US" altLang="ko-KR" sz="2000" spc="-150" dirty="0"/>
              <a:t>, </a:t>
            </a:r>
            <a:r>
              <a:rPr lang="ko-KR" altLang="en-US" sz="2000" spc="-150" dirty="0"/>
              <a:t>활동의 이익을 특정 개인이 아닌 공동체 전체에 환원</a:t>
            </a:r>
            <a:endParaRPr lang="en-US" altLang="ko-KR" sz="2000" spc="-150" dirty="0"/>
          </a:p>
          <a:p>
            <a:pPr lvl="1">
              <a:lnSpc>
                <a:spcPct val="170000"/>
              </a:lnSpc>
            </a:pPr>
            <a:r>
              <a:rPr lang="ko-KR" altLang="en-US" sz="2000" spc="-150" dirty="0"/>
              <a:t>셋째</a:t>
            </a:r>
            <a:r>
              <a:rPr lang="en-US" altLang="ko-KR" sz="2000" spc="-150" dirty="0"/>
              <a:t>, </a:t>
            </a:r>
            <a:r>
              <a:rPr lang="ko-KR" altLang="en-US" sz="2000" spc="-150" dirty="0"/>
              <a:t>경제적 자립과 사회적 목적의 조화를 지향</a:t>
            </a:r>
            <a:endParaRPr lang="en-US" altLang="ko-KR" sz="2000" spc="-150" dirty="0"/>
          </a:p>
        </p:txBody>
      </p:sp>
    </p:spTree>
    <p:extLst>
      <p:ext uri="{BB962C8B-B14F-4D97-AF65-F5344CB8AC3E}">
        <p14:creationId xmlns:p14="http://schemas.microsoft.com/office/powerpoint/2010/main" val="341445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8A2F45-D00B-DF60-F39C-AF1D971EFA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7BCC0C8C-0F6D-3FD9-BD00-B07BEB4197A0}"/>
              </a:ext>
            </a:extLst>
          </p:cNvPr>
          <p:cNvSpPr/>
          <p:nvPr/>
        </p:nvSpPr>
        <p:spPr>
          <a:xfrm>
            <a:off x="685799" y="1720250"/>
            <a:ext cx="7696201" cy="446276"/>
          </a:xfrm>
          <a:prstGeom prst="rect">
            <a:avLst/>
          </a:prstGeom>
          <a:solidFill>
            <a:srgbClr val="C4E6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961419-8CD0-D82D-BD2F-0457847EB20C}"/>
              </a:ext>
            </a:extLst>
          </p:cNvPr>
          <p:cNvSpPr txBox="1"/>
          <p:nvPr/>
        </p:nvSpPr>
        <p:spPr>
          <a:xfrm>
            <a:off x="764778" y="1745268"/>
            <a:ext cx="1030835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300" b="1" spc="-150" dirty="0"/>
              <a:t>4) </a:t>
            </a:r>
            <a:r>
              <a:rPr lang="ko-KR" altLang="en-US" sz="2300" b="1" spc="-150" dirty="0"/>
              <a:t>사회경제운동</a:t>
            </a:r>
            <a:r>
              <a:rPr lang="en-US" altLang="ko-KR" sz="2300" b="1" spc="-150" dirty="0"/>
              <a:t>(Social and Solidarity Economy Movement)</a:t>
            </a:r>
            <a:endParaRPr lang="ko-KR" altLang="en-US" sz="2300" b="1" spc="-1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2D2CA8-139A-7340-EF89-65AAE34FBC30}"/>
              </a:ext>
            </a:extLst>
          </p:cNvPr>
          <p:cNvSpPr txBox="1"/>
          <p:nvPr/>
        </p:nvSpPr>
        <p:spPr>
          <a:xfrm>
            <a:off x="1127759" y="2324388"/>
            <a:ext cx="10153015" cy="4057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000" b="1" spc="-150" dirty="0">
                <a:solidFill>
                  <a:schemeClr val="accent1">
                    <a:lumMod val="75000"/>
                  </a:schemeClr>
                </a:solidFill>
              </a:rPr>
              <a:t>(1) </a:t>
            </a:r>
            <a:r>
              <a:rPr lang="ko-KR" altLang="en-US" sz="2000" b="1" spc="-150" dirty="0">
                <a:solidFill>
                  <a:schemeClr val="accent1">
                    <a:lumMod val="75000"/>
                  </a:schemeClr>
                </a:solidFill>
              </a:rPr>
              <a:t>국내 사례 ①：대전 ‘</a:t>
            </a:r>
            <a:r>
              <a:rPr lang="ko-KR" altLang="en-US" sz="2000" b="1" spc="-150" dirty="0" err="1">
                <a:solidFill>
                  <a:schemeClr val="accent1">
                    <a:lumMod val="75000"/>
                  </a:schemeClr>
                </a:solidFill>
              </a:rPr>
              <a:t>한밭레츠</a:t>
            </a:r>
            <a:r>
              <a:rPr lang="en-US" altLang="ko-KR" sz="2000" b="1" spc="-150" dirty="0">
                <a:solidFill>
                  <a:schemeClr val="accent1">
                    <a:lumMod val="75000"/>
                  </a:schemeClr>
                </a:solidFill>
              </a:rPr>
              <a:t>(LETS)</a:t>
            </a:r>
            <a:r>
              <a:rPr lang="ko-KR" altLang="en-US" sz="2000" b="1" spc="-150" dirty="0">
                <a:solidFill>
                  <a:schemeClr val="accent1">
                    <a:lumMod val="75000"/>
                  </a:schemeClr>
                </a:solidFill>
              </a:rPr>
              <a:t>’</a:t>
            </a:r>
          </a:p>
          <a:p>
            <a:pPr lvl="1">
              <a:lnSpc>
                <a:spcPct val="120000"/>
              </a:lnSpc>
            </a:pPr>
            <a:r>
              <a:rPr lang="ko-KR" altLang="en-US" sz="2000" spc="-150" dirty="0"/>
              <a:t>‘한밭</a:t>
            </a:r>
            <a:r>
              <a:rPr lang="en-US" altLang="ko-KR" sz="2000" spc="-150" dirty="0"/>
              <a:t>LETS(Local Exchange Trading System)</a:t>
            </a:r>
            <a:r>
              <a:rPr lang="ko-KR" altLang="en-US" sz="2000" spc="-150" dirty="0"/>
              <a:t>’는 대전광역시에서 자발적으로 시작된 지역화폐 기반 공동체경제 실험으로</a:t>
            </a:r>
            <a:r>
              <a:rPr lang="en-US" altLang="ko-KR" sz="2000" spc="-150" dirty="0"/>
              <a:t>, </a:t>
            </a:r>
            <a:r>
              <a:rPr lang="ko-KR" altLang="en-US" sz="2000" spc="-150" dirty="0"/>
              <a:t>주민 간 서비스와 재화를 현금 없이 ‘</a:t>
            </a:r>
            <a:r>
              <a:rPr lang="ko-KR" altLang="en-US" sz="2000" spc="-150" dirty="0" err="1"/>
              <a:t>두루’라는</a:t>
            </a:r>
            <a:r>
              <a:rPr lang="ko-KR" altLang="en-US" sz="2000" spc="-150" dirty="0"/>
              <a:t> 지역화폐를 통해 교환한다</a:t>
            </a:r>
            <a:r>
              <a:rPr lang="en-US" altLang="ko-KR" sz="2000" spc="-150" dirty="0"/>
              <a:t>.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altLang="ko-KR" sz="2000" b="1" spc="-150" dirty="0">
                <a:solidFill>
                  <a:schemeClr val="accent1">
                    <a:lumMod val="75000"/>
                  </a:schemeClr>
                </a:solidFill>
              </a:rPr>
              <a:t>(2) </a:t>
            </a:r>
            <a:r>
              <a:rPr lang="ko-KR" altLang="en-US" sz="2000" b="1" spc="-150" dirty="0">
                <a:solidFill>
                  <a:schemeClr val="accent1">
                    <a:lumMod val="75000"/>
                  </a:schemeClr>
                </a:solidFill>
              </a:rPr>
              <a:t>국내 사례 ②：광주 광산구 ‘</a:t>
            </a:r>
            <a:r>
              <a:rPr lang="ko-KR" altLang="en-US" sz="2000" b="1" spc="-150" dirty="0" err="1">
                <a:solidFill>
                  <a:schemeClr val="accent1">
                    <a:lumMod val="75000"/>
                  </a:schemeClr>
                </a:solidFill>
              </a:rPr>
              <a:t>클린광산사회적협동조합</a:t>
            </a:r>
            <a:r>
              <a:rPr lang="ko-KR" altLang="en-US" sz="2000" b="1" spc="-150" dirty="0">
                <a:solidFill>
                  <a:schemeClr val="accent1">
                    <a:lumMod val="75000"/>
                  </a:schemeClr>
                </a:solidFill>
              </a:rPr>
              <a:t>’</a:t>
            </a:r>
          </a:p>
          <a:p>
            <a:pPr lvl="1">
              <a:lnSpc>
                <a:spcPct val="120000"/>
              </a:lnSpc>
            </a:pPr>
            <a:r>
              <a:rPr lang="ko-KR" altLang="en-US" sz="2000" spc="-150" dirty="0"/>
              <a:t>광주광역시 광산구의 ‘</a:t>
            </a:r>
            <a:r>
              <a:rPr lang="ko-KR" altLang="en-US" sz="2000" spc="-150" dirty="0" err="1"/>
              <a:t>클린광산사회적협동조합’은</a:t>
            </a:r>
            <a:r>
              <a:rPr lang="ko-KR" altLang="en-US" sz="2000" spc="-150" dirty="0"/>
              <a:t> 지역 내 청소용역 사업을 주민들이 직접 운영하는 사회적협동조합 모델이다</a:t>
            </a:r>
            <a:r>
              <a:rPr lang="en-US" altLang="ko-KR" sz="2000" spc="-150" dirty="0"/>
              <a:t>.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altLang="ko-KR" sz="2000" b="1" spc="-150" dirty="0">
                <a:solidFill>
                  <a:schemeClr val="accent1">
                    <a:lumMod val="75000"/>
                  </a:schemeClr>
                </a:solidFill>
              </a:rPr>
              <a:t>(3) </a:t>
            </a:r>
            <a:r>
              <a:rPr lang="ko-KR" altLang="en-US" sz="2000" b="1" spc="-150" dirty="0">
                <a:solidFill>
                  <a:schemeClr val="accent1">
                    <a:lumMod val="75000"/>
                  </a:schemeClr>
                </a:solidFill>
              </a:rPr>
              <a:t>국외 </a:t>
            </a:r>
            <a:r>
              <a:rPr lang="ko-KR" altLang="en-US" sz="2000" b="1" spc="-150" dirty="0" err="1">
                <a:solidFill>
                  <a:schemeClr val="accent1">
                    <a:lumMod val="75000"/>
                  </a:schemeClr>
                </a:solidFill>
              </a:rPr>
              <a:t>사례：캐나다</a:t>
            </a:r>
            <a:r>
              <a:rPr lang="ko-KR" altLang="en-US" sz="2000" b="1" spc="-150" dirty="0">
                <a:solidFill>
                  <a:schemeClr val="accent1">
                    <a:lumMod val="75000"/>
                  </a:schemeClr>
                </a:solidFill>
              </a:rPr>
              <a:t> 퀘벡 주의 사회적 경제 네트워크</a:t>
            </a:r>
          </a:p>
          <a:p>
            <a:pPr lvl="1">
              <a:lnSpc>
                <a:spcPct val="120000"/>
              </a:lnSpc>
            </a:pPr>
            <a:r>
              <a:rPr lang="ko-KR" altLang="en-US" sz="2000" spc="-150" dirty="0"/>
              <a:t>캐나다 퀘벡 주는 </a:t>
            </a:r>
            <a:r>
              <a:rPr lang="en-US" altLang="ko-KR" sz="2000" spc="-150" dirty="0"/>
              <a:t>1990</a:t>
            </a:r>
            <a:r>
              <a:rPr lang="ko-KR" altLang="en-US" sz="2000" spc="-150" dirty="0"/>
              <a:t>년대 이후 공공 서비스의 민영화와 복지 축소에 대한 사회적 반작용으로 사회적 경제운동이 급속히 확산된 대표적 지역이다</a:t>
            </a:r>
            <a:r>
              <a:rPr lang="en-US" altLang="ko-KR" sz="2000" spc="-15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2143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D91CDA-9AD4-4D5C-D7D8-ABECDA23E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1CBCB9A2-8B3D-CC31-C13B-5236FC4845C2}"/>
              </a:ext>
            </a:extLst>
          </p:cNvPr>
          <p:cNvSpPr/>
          <p:nvPr/>
        </p:nvSpPr>
        <p:spPr>
          <a:xfrm>
            <a:off x="685799" y="1720250"/>
            <a:ext cx="6019801" cy="446276"/>
          </a:xfrm>
          <a:prstGeom prst="rect">
            <a:avLst/>
          </a:prstGeom>
          <a:solidFill>
            <a:srgbClr val="C4E6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A5B8D5-4C19-6E75-7B7D-F2A512EFB631}"/>
              </a:ext>
            </a:extLst>
          </p:cNvPr>
          <p:cNvSpPr txBox="1"/>
          <p:nvPr/>
        </p:nvSpPr>
        <p:spPr>
          <a:xfrm>
            <a:off x="764778" y="1745268"/>
            <a:ext cx="1030835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300" b="1" spc="-150" dirty="0"/>
              <a:t>5) </a:t>
            </a:r>
            <a:r>
              <a:rPr lang="ko-KR" altLang="en-US" sz="2300" b="1" spc="-150" dirty="0"/>
              <a:t>사회적 권리운동</a:t>
            </a:r>
            <a:r>
              <a:rPr lang="en-US" altLang="ko-KR" sz="2300" b="1" spc="-150" dirty="0"/>
              <a:t>(Social Rights Movement)</a:t>
            </a:r>
            <a:endParaRPr lang="ko-KR" altLang="en-US" sz="2300" b="1" spc="-1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5783A3-570A-AE70-31D3-4C6F8336B9AB}"/>
              </a:ext>
            </a:extLst>
          </p:cNvPr>
          <p:cNvSpPr txBox="1"/>
          <p:nvPr/>
        </p:nvSpPr>
        <p:spPr>
          <a:xfrm>
            <a:off x="1127759" y="2324388"/>
            <a:ext cx="10153015" cy="2802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80" dirty="0"/>
              <a:t>사회적 권리운동은 인간의 존엄성과 생존에 필수적인 주거</a:t>
            </a:r>
            <a:r>
              <a:rPr lang="en-US" altLang="ko-KR" sz="2000" spc="-80" dirty="0"/>
              <a:t>, </a:t>
            </a:r>
            <a:r>
              <a:rPr lang="ko-KR" altLang="en-US" sz="2000" spc="-80" dirty="0"/>
              <a:t>건강</a:t>
            </a:r>
            <a:r>
              <a:rPr lang="en-US" altLang="ko-KR" sz="2000" spc="-80" dirty="0"/>
              <a:t>, </a:t>
            </a:r>
            <a:r>
              <a:rPr lang="ko-KR" altLang="en-US" sz="2000" spc="-80" dirty="0"/>
              <a:t>교육</a:t>
            </a:r>
            <a:r>
              <a:rPr lang="en-US" altLang="ko-KR" sz="2000" spc="-80" dirty="0"/>
              <a:t>, </a:t>
            </a:r>
            <a:r>
              <a:rPr lang="ko-KR" altLang="en-US" sz="2000" spc="-80" dirty="0"/>
              <a:t>환경</a:t>
            </a:r>
            <a:r>
              <a:rPr lang="en-US" altLang="ko-KR" sz="2000" spc="-80" dirty="0"/>
              <a:t>, </a:t>
            </a:r>
            <a:r>
              <a:rPr lang="ko-KR" altLang="en-US" sz="2000" spc="-80" dirty="0"/>
              <a:t>문화 등의 권리를 실현하고 보호하는 것을 목표로 하는 복지 실천 활동이다</a:t>
            </a:r>
            <a:r>
              <a:rPr lang="en-US" altLang="ko-KR" sz="2000" spc="-80" dirty="0"/>
              <a:t>.</a:t>
            </a: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ko-KR" altLang="en-US" sz="2000" spc="-80" dirty="0"/>
              <a:t>국내 사례 ①：‘민달팽이 유니온’ </a:t>
            </a:r>
            <a:r>
              <a:rPr lang="en-US" altLang="ko-KR" sz="2000" spc="-80" dirty="0"/>
              <a:t>– </a:t>
            </a:r>
            <a:r>
              <a:rPr lang="ko-KR" altLang="en-US" sz="2000" spc="-80" dirty="0"/>
              <a:t>청년 </a:t>
            </a:r>
            <a:r>
              <a:rPr lang="ko-KR" altLang="en-US" sz="2000" spc="-80" dirty="0" err="1"/>
              <a:t>주거권</a:t>
            </a:r>
            <a:r>
              <a:rPr lang="ko-KR" altLang="en-US" sz="2000" spc="-80" dirty="0"/>
              <a:t> 운동</a:t>
            </a:r>
            <a:endParaRPr lang="en-US" altLang="ko-KR" sz="2000" spc="-80" dirty="0"/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ko-KR" altLang="en-US" sz="2000" spc="-80" dirty="0"/>
              <a:t>국내 사례 ②：‘밀양 송전탑 반대운동’ </a:t>
            </a:r>
            <a:r>
              <a:rPr lang="en-US" altLang="ko-KR" sz="2000" spc="-80" dirty="0"/>
              <a:t>– </a:t>
            </a:r>
            <a:r>
              <a:rPr lang="ko-KR" altLang="en-US" sz="2000" spc="-80" dirty="0"/>
              <a:t>생존권 운동</a:t>
            </a:r>
            <a:endParaRPr lang="en-US" altLang="ko-KR" sz="2000" spc="-80" dirty="0"/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ko-KR" altLang="en-US" sz="2000" spc="-80" dirty="0"/>
              <a:t>국외 </a:t>
            </a:r>
            <a:r>
              <a:rPr lang="ko-KR" altLang="en-US" sz="2000" spc="-80" dirty="0" err="1"/>
              <a:t>사례：유엔</a:t>
            </a:r>
            <a:r>
              <a:rPr lang="ko-KR" altLang="en-US" sz="2000" spc="-80" dirty="0"/>
              <a:t> </a:t>
            </a:r>
            <a:r>
              <a:rPr lang="ko-KR" altLang="en-US" sz="2000" spc="-80" dirty="0" err="1"/>
              <a:t>해비타트</a:t>
            </a:r>
            <a:r>
              <a:rPr lang="en-US" altLang="ko-KR" sz="2000" spc="-80" dirty="0"/>
              <a:t>(UN Habitat)</a:t>
            </a:r>
            <a:r>
              <a:rPr lang="ko-KR" altLang="en-US" sz="2000" spc="-80" dirty="0"/>
              <a:t>의 ‘도시권</a:t>
            </a:r>
            <a:r>
              <a:rPr lang="en-US" altLang="ko-KR" sz="2000" spc="-80" dirty="0"/>
              <a:t>(Right to the City)’ </a:t>
            </a:r>
            <a:r>
              <a:rPr lang="ko-KR" altLang="en-US" sz="2000" spc="-80" dirty="0"/>
              <a:t>운동</a:t>
            </a:r>
            <a:endParaRPr lang="en-US" altLang="ko-KR" sz="2000" spc="-80" dirty="0"/>
          </a:p>
        </p:txBody>
      </p:sp>
    </p:spTree>
    <p:extLst>
      <p:ext uri="{BB962C8B-B14F-4D97-AF65-F5344CB8AC3E}">
        <p14:creationId xmlns:p14="http://schemas.microsoft.com/office/powerpoint/2010/main" val="1032857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2CAA06-6111-1B55-92CD-1CE3E3B7E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7DC30BF-ACD3-9B7C-DF4D-E51076D6DC12}"/>
              </a:ext>
            </a:extLst>
          </p:cNvPr>
          <p:cNvSpPr txBox="1"/>
          <p:nvPr/>
        </p:nvSpPr>
        <p:spPr>
          <a:xfrm>
            <a:off x="822959" y="1524288"/>
            <a:ext cx="10153015" cy="82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700" b="1" spc="-80" dirty="0"/>
              <a:t>&lt;</a:t>
            </a:r>
            <a:r>
              <a:rPr lang="ko-KR" altLang="en-US" sz="1700" b="1" spc="-80" dirty="0"/>
              <a:t>표 </a:t>
            </a:r>
            <a:r>
              <a:rPr lang="en-US" altLang="ko-KR" sz="1700" b="1" spc="-80" dirty="0"/>
              <a:t>13-1&gt;</a:t>
            </a:r>
            <a:r>
              <a:rPr lang="ko-KR" altLang="en-US" sz="1700" b="1" spc="-80" dirty="0"/>
              <a:t> 지역사회복지운동 형태 비교표</a:t>
            </a:r>
          </a:p>
          <a:p>
            <a:pPr>
              <a:lnSpc>
                <a:spcPct val="150000"/>
              </a:lnSpc>
            </a:pPr>
            <a:endParaRPr lang="en-US" altLang="ko-KR" sz="1700" b="1" spc="-80" dirty="0"/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D8E86A16-0D8F-B363-FFCD-4AF2766327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494940"/>
              </p:ext>
            </p:extLst>
          </p:nvPr>
        </p:nvGraphicFramePr>
        <p:xfrm>
          <a:off x="982663" y="2070005"/>
          <a:ext cx="10298114" cy="4384494"/>
        </p:xfrm>
        <a:graphic>
          <a:graphicData uri="http://schemas.openxmlformats.org/drawingml/2006/table">
            <a:tbl>
              <a:tblPr/>
              <a:tblGrid>
                <a:gridCol w="1160710">
                  <a:extLst>
                    <a:ext uri="{9D8B030D-6E8A-4147-A177-3AD203B41FA5}">
                      <a16:colId xmlns:a16="http://schemas.microsoft.com/office/drawing/2014/main" val="1407219891"/>
                    </a:ext>
                  </a:extLst>
                </a:gridCol>
                <a:gridCol w="2284351">
                  <a:extLst>
                    <a:ext uri="{9D8B030D-6E8A-4147-A177-3AD203B41FA5}">
                      <a16:colId xmlns:a16="http://schemas.microsoft.com/office/drawing/2014/main" val="2529034933"/>
                    </a:ext>
                  </a:extLst>
                </a:gridCol>
                <a:gridCol w="2284351">
                  <a:extLst>
                    <a:ext uri="{9D8B030D-6E8A-4147-A177-3AD203B41FA5}">
                      <a16:colId xmlns:a16="http://schemas.microsoft.com/office/drawing/2014/main" val="1247659568"/>
                    </a:ext>
                  </a:extLst>
                </a:gridCol>
                <a:gridCol w="2284351">
                  <a:extLst>
                    <a:ext uri="{9D8B030D-6E8A-4147-A177-3AD203B41FA5}">
                      <a16:colId xmlns:a16="http://schemas.microsoft.com/office/drawing/2014/main" val="611900415"/>
                    </a:ext>
                  </a:extLst>
                </a:gridCol>
                <a:gridCol w="2284351">
                  <a:extLst>
                    <a:ext uri="{9D8B030D-6E8A-4147-A177-3AD203B41FA5}">
                      <a16:colId xmlns:a16="http://schemas.microsoft.com/office/drawing/2014/main" val="2760627491"/>
                    </a:ext>
                  </a:extLst>
                </a:gridCol>
              </a:tblGrid>
              <a:tr h="11036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buNone/>
                      </a:pPr>
                      <a:r>
                        <a:rPr lang="ko-KR" altLang="en-US" sz="1500" b="1" kern="1200" spc="-8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유형</a:t>
                      </a:r>
                    </a:p>
                  </a:txBody>
                  <a:tcPr marL="108000" marR="108000" marT="36000" marB="36000" anchor="ctr">
                    <a:lnL>
                      <a:noFill/>
                    </a:lnL>
                    <a:lnR w="3556" cap="flat" cmpd="sng" algn="ctr">
                      <a:solidFill>
                        <a:srgbClr val="305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305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305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buNone/>
                      </a:pPr>
                      <a:r>
                        <a:rPr lang="ko-KR" altLang="en-US" sz="1500" b="1" kern="1200" spc="-8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정의</a:t>
                      </a:r>
                    </a:p>
                  </a:txBody>
                  <a:tcPr marL="108000" marR="108000" marT="36000" marB="36000" anchor="ctr">
                    <a:lnL w="3556" cap="flat" cmpd="sng" algn="ctr">
                      <a:solidFill>
                        <a:srgbClr val="305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305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305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305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buNone/>
                      </a:pPr>
                      <a:r>
                        <a:rPr lang="ko-KR" altLang="en-US" sz="1500" b="1" kern="1200" spc="-8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핵심 특징</a:t>
                      </a:r>
                    </a:p>
                  </a:txBody>
                  <a:tcPr marL="108000" marR="108000" marT="36000" marB="36000" anchor="ctr">
                    <a:lnL w="3556" cap="flat" cmpd="sng" algn="ctr">
                      <a:solidFill>
                        <a:srgbClr val="305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305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305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305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buNone/>
                      </a:pPr>
                      <a:r>
                        <a:rPr lang="ko-KR" altLang="en-US" sz="1500" b="1" kern="1200" spc="-8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국내 사례</a:t>
                      </a:r>
                    </a:p>
                  </a:txBody>
                  <a:tcPr marL="108000" marR="108000" marT="36000" marB="36000" anchor="ctr">
                    <a:lnL w="3556" cap="flat" cmpd="sng" algn="ctr">
                      <a:solidFill>
                        <a:srgbClr val="305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305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305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305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buNone/>
                      </a:pPr>
                      <a:r>
                        <a:rPr lang="ko-KR" altLang="en-US" sz="1500" b="1" kern="1200" spc="-8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국외 사례</a:t>
                      </a:r>
                    </a:p>
                  </a:txBody>
                  <a:tcPr marL="108000" marR="108000" marT="36000" marB="36000" anchor="ctr">
                    <a:lnL w="3556" cap="flat" cmpd="sng" algn="ctr">
                      <a:solidFill>
                        <a:srgbClr val="305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305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305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893619"/>
                  </a:ext>
                </a:extLst>
              </a:tr>
              <a:tr h="44475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buNone/>
                      </a:pPr>
                      <a:r>
                        <a:rPr lang="ko-KR" altLang="en-US" sz="1500" b="1" kern="1200" spc="-8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생활운동</a:t>
                      </a:r>
                    </a:p>
                  </a:txBody>
                  <a:tcPr marL="108000" marR="108000" marT="36000" marB="36000" anchor="ctr">
                    <a:lnL>
                      <a:noFill/>
                    </a:lnL>
                    <a:lnR w="3556" cap="flat" cmpd="sng" algn="ctr">
                      <a:solidFill>
                        <a:srgbClr val="305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305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305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buNone/>
                        <a:tabLst>
                          <a:tab pos="571500" algn="l"/>
                          <a:tab pos="571500" algn="l"/>
                        </a:tabLst>
                      </a:pPr>
                      <a:r>
                        <a:rPr lang="ko-KR" altLang="en-US" sz="1500" kern="1200" spc="-8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일상에서 출발한 실천 중심의 문제 해결 활동</a:t>
                      </a:r>
                    </a:p>
                  </a:txBody>
                  <a:tcPr marL="108000" marR="108000" marT="36000" marB="36000" anchor="ctr">
                    <a:lnL w="3556" cap="flat" cmpd="sng" algn="ctr">
                      <a:solidFill>
                        <a:srgbClr val="305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305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305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305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buNone/>
                        <a:tabLst>
                          <a:tab pos="571500" algn="l"/>
                          <a:tab pos="571500" algn="l"/>
                        </a:tabLst>
                      </a:pPr>
                      <a:r>
                        <a:rPr lang="ko-KR" altLang="en-US" sz="1500" kern="1200" spc="-8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자조성</a:t>
                      </a:r>
                      <a:r>
                        <a:rPr lang="en-US" altLang="ko-KR" sz="1500" kern="1200" spc="-8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kern="1200" spc="-8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생활밀착형 </a:t>
                      </a: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buNone/>
                        <a:tabLst>
                          <a:tab pos="571500" algn="l"/>
                          <a:tab pos="571500" algn="l"/>
                        </a:tabLst>
                      </a:pPr>
                      <a:r>
                        <a:rPr lang="ko-KR" altLang="en-US" sz="1500" kern="1200" spc="-8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접근</a:t>
                      </a:r>
                      <a:r>
                        <a:rPr lang="en-US" altLang="ko-KR" sz="1500" kern="1200" spc="-8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kern="1200" spc="-8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주민 주도</a:t>
                      </a:r>
                    </a:p>
                  </a:txBody>
                  <a:tcPr marL="108000" marR="108000" marT="36000" marB="36000" anchor="ctr">
                    <a:lnL w="3556" cap="flat" cmpd="sng" algn="ctr">
                      <a:solidFill>
                        <a:srgbClr val="305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305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305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305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buNone/>
                        <a:tabLst>
                          <a:tab pos="571500" algn="l"/>
                          <a:tab pos="571500" algn="l"/>
                        </a:tabLst>
                      </a:pPr>
                      <a:r>
                        <a:rPr lang="ko-KR" altLang="en-US" sz="1500" kern="1200" spc="-8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은평구 안전한 골목길 </a:t>
                      </a: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buNone/>
                        <a:tabLst>
                          <a:tab pos="571500" algn="l"/>
                          <a:tab pos="571500" algn="l"/>
                        </a:tabLst>
                      </a:pPr>
                      <a:r>
                        <a:rPr lang="ko-KR" altLang="en-US" sz="1500" kern="1200" spc="-8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만들기</a:t>
                      </a:r>
                    </a:p>
                  </a:txBody>
                  <a:tcPr marL="108000" marR="108000" marT="36000" marB="36000" anchor="ctr">
                    <a:lnL w="3556" cap="flat" cmpd="sng" algn="ctr">
                      <a:solidFill>
                        <a:srgbClr val="305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305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305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305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buNone/>
                        <a:tabLst>
                          <a:tab pos="571500" algn="l"/>
                          <a:tab pos="571500" algn="l"/>
                        </a:tabLst>
                      </a:pPr>
                      <a:r>
                        <a:rPr lang="ko-KR" altLang="en-US" sz="1500" kern="1200" spc="-8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일본 코다이라시 </a:t>
                      </a: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buNone/>
                        <a:tabLst>
                          <a:tab pos="571500" algn="l"/>
                          <a:tab pos="571500" algn="l"/>
                        </a:tabLst>
                      </a:pPr>
                      <a:r>
                        <a:rPr lang="ko-KR" altLang="en-US" sz="1500" kern="1200" spc="-8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공동육아네트워크</a:t>
                      </a:r>
                    </a:p>
                  </a:txBody>
                  <a:tcPr marL="108000" marR="108000" marT="36000" marB="36000" anchor="ctr">
                    <a:lnL w="3556" cap="flat" cmpd="sng" algn="ctr">
                      <a:solidFill>
                        <a:srgbClr val="305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305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305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4746806"/>
                  </a:ext>
                </a:extLst>
              </a:tr>
              <a:tr h="44475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buNone/>
                      </a:pPr>
                      <a:r>
                        <a:rPr lang="ko-KR" altLang="en-US" sz="1500" b="1" kern="1200" spc="-8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권익옹호</a:t>
                      </a: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buNone/>
                      </a:pPr>
                      <a:r>
                        <a:rPr lang="ko-KR" altLang="en-US" sz="1500" b="1" kern="1200" spc="-8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운동</a:t>
                      </a:r>
                    </a:p>
                  </a:txBody>
                  <a:tcPr marL="108000" marR="108000" marT="36000" marB="36000" anchor="ctr">
                    <a:lnL>
                      <a:noFill/>
                    </a:lnL>
                    <a:lnR w="3556" cap="flat" cmpd="sng" algn="ctr">
                      <a:solidFill>
                        <a:srgbClr val="305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305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305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buNone/>
                        <a:tabLst>
                          <a:tab pos="571500" algn="l"/>
                          <a:tab pos="571500" algn="l"/>
                        </a:tabLst>
                      </a:pPr>
                      <a:r>
                        <a:rPr lang="ko-KR" altLang="en-US" sz="1500" kern="1200" spc="-8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사회적 약자의 권리를 보장하고 불평등 구조 개선 지향</a:t>
                      </a:r>
                    </a:p>
                  </a:txBody>
                  <a:tcPr marL="108000" marR="108000" marT="36000" marB="36000" anchor="ctr">
                    <a:lnL w="3556" cap="flat" cmpd="sng" algn="ctr">
                      <a:solidFill>
                        <a:srgbClr val="305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305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305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305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buNone/>
                        <a:tabLst>
                          <a:tab pos="571500" algn="l"/>
                          <a:tab pos="571500" algn="l"/>
                        </a:tabLst>
                      </a:pPr>
                      <a:r>
                        <a:rPr lang="ko-KR" altLang="en-US" sz="1500" kern="1200" spc="-8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인권 중심</a:t>
                      </a:r>
                      <a:r>
                        <a:rPr lang="en-US" altLang="ko-KR" sz="1500" kern="1200" spc="-8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kern="1200" spc="-8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구조 비판</a:t>
                      </a:r>
                      <a:r>
                        <a:rPr lang="en-US" altLang="ko-KR" sz="1500" kern="1200" spc="-8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endParaRPr lang="ko-KR" altLang="en-US" sz="1500" kern="1200" spc="-8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buNone/>
                        <a:tabLst>
                          <a:tab pos="571500" algn="l"/>
                          <a:tab pos="571500" algn="l"/>
                        </a:tabLst>
                      </a:pPr>
                      <a:r>
                        <a:rPr lang="ko-KR" altLang="en-US" sz="1500" kern="1200" spc="-8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제도 변화 요구</a:t>
                      </a:r>
                    </a:p>
                  </a:txBody>
                  <a:tcPr marL="108000" marR="108000" marT="36000" marB="36000" anchor="ctr">
                    <a:lnL w="3556" cap="flat" cmpd="sng" algn="ctr">
                      <a:solidFill>
                        <a:srgbClr val="305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305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305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305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buNone/>
                        <a:tabLst>
                          <a:tab pos="571500" algn="l"/>
                          <a:tab pos="571500" algn="l"/>
                        </a:tabLst>
                      </a:pPr>
                      <a:r>
                        <a:rPr lang="ko-KR" altLang="en-US" sz="1500" kern="1200" spc="-8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전국장애인차별철폐</a:t>
                      </a: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buNone/>
                        <a:tabLst>
                          <a:tab pos="571500" algn="l"/>
                          <a:tab pos="571500" algn="l"/>
                        </a:tabLst>
                      </a:pPr>
                      <a:r>
                        <a:rPr lang="ko-KR" altLang="en-US" sz="1500" kern="1200" spc="-8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연대</a:t>
                      </a:r>
                      <a:r>
                        <a:rPr lang="en-US" altLang="ko-KR" sz="1500" kern="1200" spc="-8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500" kern="1200" spc="-8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전장연</a:t>
                      </a:r>
                      <a:r>
                        <a:rPr lang="en-US" altLang="ko-KR" sz="1500" kern="1200" spc="-8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ko-KR" altLang="en-US" sz="1500" kern="1200" spc="-8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이동권</a:t>
                      </a:r>
                      <a:r>
                        <a:rPr lang="ko-KR" altLang="en-US" sz="1500" kern="1200" spc="-8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운동</a:t>
                      </a:r>
                    </a:p>
                  </a:txBody>
                  <a:tcPr marL="108000" marR="108000" marT="36000" marB="36000" anchor="ctr">
                    <a:lnL w="3556" cap="flat" cmpd="sng" algn="ctr">
                      <a:solidFill>
                        <a:srgbClr val="305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305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305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305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buNone/>
                        <a:tabLst>
                          <a:tab pos="571500" algn="l"/>
                          <a:tab pos="571500" algn="l"/>
                        </a:tabLst>
                      </a:pPr>
                      <a:r>
                        <a:rPr lang="ko-KR" altLang="en-US" sz="1500" kern="1200" spc="-8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미국 </a:t>
                      </a:r>
                      <a:r>
                        <a:rPr lang="en-US" sz="1500" kern="1200" spc="-8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Black Lives </a:t>
                      </a: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buNone/>
                        <a:tabLst>
                          <a:tab pos="571500" algn="l"/>
                          <a:tab pos="571500" algn="l"/>
                        </a:tabLst>
                      </a:pPr>
                      <a:r>
                        <a:rPr lang="en-US" sz="1500" kern="1200" spc="-8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Matter </a:t>
                      </a:r>
                      <a:r>
                        <a:rPr lang="ko-KR" altLang="en-US" sz="1500" kern="1200" spc="-8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운동</a:t>
                      </a:r>
                    </a:p>
                  </a:txBody>
                  <a:tcPr marL="108000" marR="108000" marT="36000" marB="36000" anchor="ctr">
                    <a:lnL w="3556" cap="flat" cmpd="sng" algn="ctr">
                      <a:solidFill>
                        <a:srgbClr val="305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305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305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8553926"/>
                  </a:ext>
                </a:extLst>
              </a:tr>
              <a:tr h="21831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buNone/>
                      </a:pPr>
                      <a:r>
                        <a:rPr lang="ko-KR" altLang="en-US" sz="1500" b="1" kern="1200" spc="-8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주민</a:t>
                      </a: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buNone/>
                      </a:pPr>
                      <a:r>
                        <a:rPr lang="ko-KR" altLang="en-US" sz="1500" b="1" kern="1200" spc="-8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조직화</a:t>
                      </a:r>
                    </a:p>
                  </a:txBody>
                  <a:tcPr marL="108000" marR="108000" marT="36000" marB="36000" anchor="ctr">
                    <a:lnL>
                      <a:noFill/>
                    </a:lnL>
                    <a:lnR w="3556" cap="flat" cmpd="sng" algn="ctr">
                      <a:solidFill>
                        <a:srgbClr val="305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305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305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buNone/>
                        <a:tabLst>
                          <a:tab pos="571500" algn="l"/>
                          <a:tab pos="571500" algn="l"/>
                        </a:tabLst>
                      </a:pPr>
                      <a:r>
                        <a:rPr lang="ko-KR" altLang="en-US" sz="1500" kern="1200" spc="-8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주민의 자발적 연대와 협력을 통한 지역 문제 해결</a:t>
                      </a:r>
                    </a:p>
                  </a:txBody>
                  <a:tcPr marL="108000" marR="108000" marT="36000" marB="36000" anchor="ctr">
                    <a:lnL w="3556" cap="flat" cmpd="sng" algn="ctr">
                      <a:solidFill>
                        <a:srgbClr val="305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305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305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305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buNone/>
                        <a:tabLst>
                          <a:tab pos="571500" algn="l"/>
                          <a:tab pos="571500" algn="l"/>
                        </a:tabLst>
                      </a:pPr>
                      <a:r>
                        <a:rPr lang="ko-KR" altLang="en-US" sz="1500" kern="1200" spc="-8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주민 리더십</a:t>
                      </a:r>
                      <a:r>
                        <a:rPr lang="en-US" altLang="ko-KR" sz="1500" kern="1200" spc="-8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endParaRPr lang="ko-KR" altLang="en-US" sz="1500" kern="1200" spc="-8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buNone/>
                        <a:tabLst>
                          <a:tab pos="571500" algn="l"/>
                          <a:tab pos="571500" algn="l"/>
                        </a:tabLst>
                      </a:pPr>
                      <a:r>
                        <a:rPr lang="ko-KR" altLang="en-US" sz="1500" kern="1200" spc="-8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민주적 의사결정</a:t>
                      </a:r>
                      <a:r>
                        <a:rPr lang="en-US" altLang="ko-KR" sz="1500" kern="1200" spc="-8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endParaRPr lang="ko-KR" altLang="en-US" sz="1500" kern="1200" spc="-8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buNone/>
                        <a:tabLst>
                          <a:tab pos="571500" algn="l"/>
                          <a:tab pos="571500" algn="l"/>
                        </a:tabLst>
                      </a:pPr>
                      <a:r>
                        <a:rPr lang="ko-KR" altLang="en-US" sz="1500" kern="1200" spc="-8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자생력 강화</a:t>
                      </a:r>
                    </a:p>
                  </a:txBody>
                  <a:tcPr marL="108000" marR="108000" marT="36000" marB="36000" anchor="ctr">
                    <a:lnL w="3556" cap="flat" cmpd="sng" algn="ctr">
                      <a:solidFill>
                        <a:srgbClr val="305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305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305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305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buNone/>
                        <a:tabLst>
                          <a:tab pos="571500" algn="l"/>
                          <a:tab pos="571500" algn="l"/>
                        </a:tabLst>
                      </a:pPr>
                      <a:r>
                        <a:rPr lang="ko-KR" altLang="en-US" sz="1500" kern="1200" spc="-8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서울 성북구 주민 </a:t>
                      </a:r>
                      <a:endParaRPr lang="en-US" altLang="ko-KR" sz="1500" kern="1200" spc="-8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buNone/>
                        <a:tabLst>
                          <a:tab pos="571500" algn="l"/>
                          <a:tab pos="571500" algn="l"/>
                        </a:tabLst>
                      </a:pPr>
                      <a:r>
                        <a:rPr lang="ko-KR" altLang="en-US" sz="1500" kern="1200" spc="-8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참여형 마을계획</a:t>
                      </a:r>
                    </a:p>
                  </a:txBody>
                  <a:tcPr marL="108000" marR="108000" marT="36000" marB="36000" anchor="ctr">
                    <a:lnL w="3556" cap="flat" cmpd="sng" algn="ctr">
                      <a:solidFill>
                        <a:srgbClr val="305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305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305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305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buNone/>
                        <a:tabLst>
                          <a:tab pos="571500" algn="l"/>
                          <a:tab pos="571500" algn="l"/>
                        </a:tabLst>
                      </a:pPr>
                      <a:r>
                        <a:rPr lang="ko-KR" altLang="en-US" sz="1500" kern="1200" spc="-8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브라질 포르투 </a:t>
                      </a: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buNone/>
                        <a:tabLst>
                          <a:tab pos="571500" algn="l"/>
                          <a:tab pos="571500" algn="l"/>
                        </a:tabLst>
                      </a:pPr>
                      <a:r>
                        <a:rPr lang="ko-KR" altLang="en-US" sz="1500" kern="1200" spc="-8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알레그리 참여예산제</a:t>
                      </a:r>
                    </a:p>
                  </a:txBody>
                  <a:tcPr marL="108000" marR="108000" marT="36000" marB="36000" anchor="ctr">
                    <a:lnL w="3556" cap="flat" cmpd="sng" algn="ctr">
                      <a:solidFill>
                        <a:srgbClr val="305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305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305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4714645"/>
                  </a:ext>
                </a:extLst>
              </a:tr>
              <a:tr h="22644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buNone/>
                      </a:pPr>
                      <a:r>
                        <a:rPr lang="ko-KR" altLang="en-US" sz="1500" b="1" kern="1200" spc="-8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사회경제</a:t>
                      </a: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buNone/>
                      </a:pPr>
                      <a:r>
                        <a:rPr lang="ko-KR" altLang="en-US" sz="1500" b="1" kern="1200" spc="-8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운동</a:t>
                      </a:r>
                    </a:p>
                  </a:txBody>
                  <a:tcPr marL="108000" marR="108000" marT="36000" marB="36000" anchor="ctr">
                    <a:lnL>
                      <a:noFill/>
                    </a:lnL>
                    <a:lnR w="3556" cap="flat" cmpd="sng" algn="ctr">
                      <a:solidFill>
                        <a:srgbClr val="305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305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305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buNone/>
                        <a:tabLst>
                          <a:tab pos="571500" algn="l"/>
                          <a:tab pos="571500" algn="l"/>
                        </a:tabLst>
                      </a:pPr>
                      <a:r>
                        <a:rPr lang="ko-KR" altLang="en-US" sz="1500" kern="1200" spc="-8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사회적 가치를 실현하는 대안적 경제활동</a:t>
                      </a:r>
                    </a:p>
                  </a:txBody>
                  <a:tcPr marL="108000" marR="108000" marT="36000" marB="36000" anchor="ctr">
                    <a:lnL w="3556" cap="flat" cmpd="sng" algn="ctr">
                      <a:solidFill>
                        <a:srgbClr val="305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305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305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305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buNone/>
                        <a:tabLst>
                          <a:tab pos="571500" algn="l"/>
                          <a:tab pos="571500" algn="l"/>
                        </a:tabLst>
                      </a:pPr>
                      <a:r>
                        <a:rPr lang="ko-KR" altLang="en-US" sz="1500" kern="1200" spc="-8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민주적 운영</a:t>
                      </a:r>
                      <a:r>
                        <a:rPr lang="en-US" altLang="ko-KR" sz="1500" kern="1200" spc="-8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endParaRPr lang="ko-KR" altLang="en-US" sz="1500" kern="1200" spc="-8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buNone/>
                        <a:tabLst>
                          <a:tab pos="571500" algn="l"/>
                          <a:tab pos="571500" algn="l"/>
                        </a:tabLst>
                      </a:pPr>
                      <a:r>
                        <a:rPr lang="ko-KR" altLang="en-US" sz="1500" kern="1200" spc="-8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지역순환경제</a:t>
                      </a:r>
                      <a:r>
                        <a:rPr lang="en-US" altLang="ko-KR" sz="1500" kern="1200" spc="-8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endParaRPr lang="ko-KR" altLang="en-US" sz="1500" kern="1200" spc="-8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buNone/>
                        <a:tabLst>
                          <a:tab pos="571500" algn="l"/>
                          <a:tab pos="571500" algn="l"/>
                        </a:tabLst>
                      </a:pPr>
                      <a:r>
                        <a:rPr lang="ko-KR" altLang="en-US" sz="1500" kern="1200" spc="-8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공동체 중심</a:t>
                      </a:r>
                    </a:p>
                  </a:txBody>
                  <a:tcPr marL="108000" marR="108000" marT="36000" marB="36000" anchor="ctr">
                    <a:lnL w="3556" cap="flat" cmpd="sng" algn="ctr">
                      <a:solidFill>
                        <a:srgbClr val="305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305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305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305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buNone/>
                        <a:tabLst>
                          <a:tab pos="571500" algn="l"/>
                          <a:tab pos="571500" algn="l"/>
                        </a:tabLst>
                      </a:pPr>
                      <a:r>
                        <a:rPr lang="ko-KR" altLang="en-US" sz="1500" kern="1200" spc="-8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한밭</a:t>
                      </a:r>
                      <a:r>
                        <a:rPr lang="en-US" altLang="ko-KR" sz="1500" kern="1200" spc="-8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LETS, </a:t>
                      </a:r>
                      <a:r>
                        <a:rPr lang="ko-KR" altLang="en-US" sz="1500" kern="1200" spc="-8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클린광산</a:t>
                      </a:r>
                      <a:endParaRPr lang="ko-KR" altLang="en-US" sz="1500" kern="1200" spc="-8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buNone/>
                        <a:tabLst>
                          <a:tab pos="571500" algn="l"/>
                          <a:tab pos="571500" algn="l"/>
                        </a:tabLst>
                      </a:pPr>
                      <a:r>
                        <a:rPr lang="ko-KR" altLang="en-US" sz="1500" kern="1200" spc="-8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사회적협동조합</a:t>
                      </a:r>
                    </a:p>
                  </a:txBody>
                  <a:tcPr marL="108000" marR="108000" marT="36000" marB="36000" anchor="ctr">
                    <a:lnL w="3556" cap="flat" cmpd="sng" algn="ctr">
                      <a:solidFill>
                        <a:srgbClr val="305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305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305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305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buNone/>
                        <a:tabLst>
                          <a:tab pos="571500" algn="l"/>
                          <a:tab pos="571500" algn="l"/>
                        </a:tabLst>
                      </a:pPr>
                      <a:r>
                        <a:rPr lang="ko-KR" altLang="en-US" sz="1500" kern="1200" spc="-8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캐나다 퀘벡 사회적</a:t>
                      </a: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buNone/>
                        <a:tabLst>
                          <a:tab pos="571500" algn="l"/>
                          <a:tab pos="571500" algn="l"/>
                        </a:tabLst>
                      </a:pPr>
                      <a:r>
                        <a:rPr lang="ko-KR" altLang="en-US" sz="1500" kern="1200" spc="-8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경제 네트워크</a:t>
                      </a:r>
                    </a:p>
                  </a:txBody>
                  <a:tcPr marL="108000" marR="108000" marT="36000" marB="36000" anchor="ctr">
                    <a:lnL w="3556" cap="flat" cmpd="sng" algn="ctr">
                      <a:solidFill>
                        <a:srgbClr val="305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305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305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3498593"/>
                  </a:ext>
                </a:extLst>
              </a:tr>
              <a:tr h="59931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buNone/>
                      </a:pPr>
                      <a:r>
                        <a:rPr lang="ko-KR" altLang="en-US" sz="1500" b="1" kern="1200" spc="-8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사회적 </a:t>
                      </a: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buNone/>
                      </a:pPr>
                      <a:r>
                        <a:rPr lang="ko-KR" altLang="en-US" sz="1500" b="1" kern="1200" spc="-8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권리운동</a:t>
                      </a:r>
                    </a:p>
                  </a:txBody>
                  <a:tcPr marL="108000" marR="108000" marT="36000" marB="36000" anchor="ctr">
                    <a:lnL>
                      <a:noFill/>
                    </a:lnL>
                    <a:lnR w="3556" cap="flat" cmpd="sng" algn="ctr">
                      <a:solidFill>
                        <a:srgbClr val="305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305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305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buNone/>
                        <a:tabLst>
                          <a:tab pos="571500" algn="l"/>
                          <a:tab pos="571500" algn="l"/>
                        </a:tabLst>
                      </a:pPr>
                      <a:r>
                        <a:rPr lang="ko-KR" altLang="en-US" sz="1500" kern="1200" spc="-8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주거</a:t>
                      </a:r>
                      <a:r>
                        <a:rPr lang="en-US" altLang="ko-KR" sz="1500" kern="1200" spc="-8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kern="1200" spc="-8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건강</a:t>
                      </a:r>
                      <a:r>
                        <a:rPr lang="en-US" altLang="ko-KR" sz="1500" kern="1200" spc="-8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kern="1200" spc="-8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환경 등 기본 권리 실현을 위한 실천</a:t>
                      </a:r>
                    </a:p>
                  </a:txBody>
                  <a:tcPr marL="108000" marR="108000" marT="36000" marB="36000" anchor="ctr">
                    <a:lnL w="3556" cap="flat" cmpd="sng" algn="ctr">
                      <a:solidFill>
                        <a:srgbClr val="305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305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305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305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buNone/>
                        <a:tabLst>
                          <a:tab pos="571500" algn="l"/>
                          <a:tab pos="571500" algn="l"/>
                        </a:tabLst>
                      </a:pPr>
                      <a:r>
                        <a:rPr lang="ko-KR" altLang="en-US" sz="1500" kern="1200" spc="-8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보편적 권리 주장</a:t>
                      </a:r>
                      <a:r>
                        <a:rPr lang="en-US" altLang="ko-KR" sz="1500" kern="1200" spc="-8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endParaRPr lang="ko-KR" altLang="en-US" sz="1500" kern="1200" spc="-8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buNone/>
                        <a:tabLst>
                          <a:tab pos="571500" algn="l"/>
                          <a:tab pos="571500" algn="l"/>
                        </a:tabLst>
                      </a:pPr>
                      <a:r>
                        <a:rPr lang="ko-KR" altLang="en-US" sz="1500" kern="1200" spc="-8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제도 개혁</a:t>
                      </a:r>
                      <a:r>
                        <a:rPr lang="en-US" altLang="ko-KR" sz="1500" kern="1200" spc="-8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endParaRPr lang="ko-KR" altLang="en-US" sz="1500" kern="1200" spc="-8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buNone/>
                        <a:tabLst>
                          <a:tab pos="571500" algn="l"/>
                          <a:tab pos="571500" algn="l"/>
                        </a:tabLst>
                      </a:pPr>
                      <a:r>
                        <a:rPr lang="ko-KR" altLang="en-US" sz="1500" kern="1200" spc="-8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시민 참여 강조</a:t>
                      </a:r>
                    </a:p>
                  </a:txBody>
                  <a:tcPr marL="108000" marR="108000" marT="36000" marB="36000" anchor="ctr">
                    <a:lnL w="3556" cap="flat" cmpd="sng" algn="ctr">
                      <a:solidFill>
                        <a:srgbClr val="305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305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305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305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buNone/>
                        <a:tabLst>
                          <a:tab pos="571500" algn="l"/>
                          <a:tab pos="571500" algn="l"/>
                        </a:tabLst>
                      </a:pPr>
                      <a:r>
                        <a:rPr lang="ko-KR" altLang="en-US" sz="1500" kern="1200" spc="-8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민달팽이 유니온</a:t>
                      </a:r>
                      <a:r>
                        <a:rPr lang="en-US" altLang="ko-KR" sz="1500" kern="1200" spc="-8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endParaRPr lang="ko-KR" altLang="en-US" sz="1500" kern="1200" spc="-8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buNone/>
                        <a:tabLst>
                          <a:tab pos="571500" algn="l"/>
                          <a:tab pos="571500" algn="l"/>
                        </a:tabLst>
                      </a:pPr>
                      <a:r>
                        <a:rPr lang="ko-KR" altLang="en-US" sz="1500" kern="1200" spc="-8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밀양 송전탑 반대운동</a:t>
                      </a:r>
                    </a:p>
                  </a:txBody>
                  <a:tcPr marL="108000" marR="108000" marT="36000" marB="36000" anchor="ctr">
                    <a:lnL w="3556" cap="flat" cmpd="sng" algn="ctr">
                      <a:solidFill>
                        <a:srgbClr val="305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305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305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305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buNone/>
                        <a:tabLst>
                          <a:tab pos="571500" algn="l"/>
                          <a:tab pos="571500" algn="l"/>
                        </a:tabLst>
                      </a:pPr>
                      <a:r>
                        <a:rPr lang="en-US" sz="1500" kern="1200" spc="-8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 Habitat ‘</a:t>
                      </a:r>
                      <a:r>
                        <a:rPr lang="ko-KR" altLang="en-US" sz="1500" kern="1200" spc="-8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도시권’ </a:t>
                      </a: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buNone/>
                        <a:tabLst>
                          <a:tab pos="571500" algn="l"/>
                          <a:tab pos="571500" algn="l"/>
                        </a:tabLst>
                      </a:pPr>
                      <a:r>
                        <a:rPr lang="ko-KR" altLang="en-US" sz="1500" kern="1200" spc="-8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캠페인</a:t>
                      </a:r>
                    </a:p>
                  </a:txBody>
                  <a:tcPr marL="108000" marR="108000" marT="36000" marB="36000" anchor="ctr">
                    <a:lnL w="3556" cap="flat" cmpd="sng" algn="ctr">
                      <a:solidFill>
                        <a:srgbClr val="305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305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305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4470740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AC9DEF7E-27BD-A071-BC3F-0CFDBFBCF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297" y="2069465"/>
            <a:ext cx="2780142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40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CCE239-A395-CFE2-05A3-AB997932CC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087B85C7-C4C9-DED3-99F9-A31937064566}"/>
              </a:ext>
            </a:extLst>
          </p:cNvPr>
          <p:cNvSpPr/>
          <p:nvPr/>
        </p:nvSpPr>
        <p:spPr>
          <a:xfrm>
            <a:off x="685799" y="1720250"/>
            <a:ext cx="7909561" cy="446276"/>
          </a:xfrm>
          <a:prstGeom prst="rect">
            <a:avLst/>
          </a:prstGeom>
          <a:solidFill>
            <a:srgbClr val="C4E6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858989-B029-7A53-1CCF-1D1EBB979D26}"/>
              </a:ext>
            </a:extLst>
          </p:cNvPr>
          <p:cNvSpPr txBox="1"/>
          <p:nvPr/>
        </p:nvSpPr>
        <p:spPr>
          <a:xfrm>
            <a:off x="764778" y="1745268"/>
            <a:ext cx="1030835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spc="-150" dirty="0"/>
              <a:t>1) </a:t>
            </a:r>
            <a:r>
              <a:rPr lang="ko-KR" altLang="en-US" sz="2200" b="1" spc="-150" dirty="0" err="1"/>
              <a:t>지역사회교육운동：주민</a:t>
            </a:r>
            <a:r>
              <a:rPr lang="ko-KR" altLang="en-US" sz="2200" b="1" spc="-150" dirty="0"/>
              <a:t> 역량강화와 공동체 회복의 교육 실천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F87425-AEFD-2113-E9AE-18DACEFB3C5F}"/>
              </a:ext>
            </a:extLst>
          </p:cNvPr>
          <p:cNvSpPr txBox="1"/>
          <p:nvPr/>
        </p:nvSpPr>
        <p:spPr>
          <a:xfrm>
            <a:off x="1127759" y="2324388"/>
            <a:ext cx="10153015" cy="4057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2000" spc="-80" dirty="0"/>
              <a:t>지역사회교육운동은 지역주민이 단순한 복지 서비스의 수혜자에 머무르지 않고</a:t>
            </a:r>
            <a:r>
              <a:rPr lang="en-US" altLang="ko-KR" sz="2000" spc="-80" dirty="0"/>
              <a:t>, </a:t>
            </a:r>
            <a:r>
              <a:rPr lang="ko-KR" altLang="en-US" sz="2000" spc="-80" dirty="0"/>
              <a:t>지역사회 문제를 인식하고 해결하는 주체로 성장할 수 있도록 돕는 교육 중심의 실천 활동</a:t>
            </a:r>
            <a:endParaRPr lang="en-US" altLang="ko-KR" sz="2000" spc="-80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altLang="ko-KR" sz="2000" b="1" spc="-80" dirty="0">
                <a:solidFill>
                  <a:schemeClr val="accent1">
                    <a:lumMod val="75000"/>
                  </a:schemeClr>
                </a:solidFill>
              </a:rPr>
              <a:t>(1) </a:t>
            </a:r>
            <a:r>
              <a:rPr lang="ko-KR" altLang="en-US" sz="2000" b="1" spc="-80" dirty="0">
                <a:solidFill>
                  <a:schemeClr val="accent1">
                    <a:lumMod val="75000"/>
                  </a:schemeClr>
                </a:solidFill>
              </a:rPr>
              <a:t>실제 </a:t>
            </a:r>
            <a:r>
              <a:rPr lang="ko-KR" altLang="en-US" sz="2000" b="1" spc="-80" dirty="0" err="1">
                <a:solidFill>
                  <a:schemeClr val="accent1">
                    <a:lumMod val="75000"/>
                  </a:schemeClr>
                </a:solidFill>
              </a:rPr>
              <a:t>사례</a:t>
            </a:r>
            <a:r>
              <a:rPr lang="ko-KR" altLang="en-US" sz="2000" spc="-80" dirty="0" err="1"/>
              <a:t>：성미산마을</a:t>
            </a:r>
            <a:r>
              <a:rPr lang="ko-KR" altLang="en-US" sz="2000" spc="-80" dirty="0"/>
              <a:t> ‘주민학교’</a:t>
            </a:r>
            <a:endParaRPr lang="en-US" altLang="ko-KR" sz="2000" spc="-80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altLang="ko-KR" sz="2000" b="1" spc="-80" dirty="0">
                <a:solidFill>
                  <a:schemeClr val="accent1">
                    <a:lumMod val="75000"/>
                  </a:schemeClr>
                </a:solidFill>
              </a:rPr>
              <a:t>(2) </a:t>
            </a:r>
            <a:r>
              <a:rPr lang="ko-KR" altLang="en-US" sz="2000" b="1" spc="-80" dirty="0">
                <a:solidFill>
                  <a:schemeClr val="accent1">
                    <a:lumMod val="75000"/>
                  </a:schemeClr>
                </a:solidFill>
              </a:rPr>
              <a:t>지역사회교육운동의 핵심 요소</a:t>
            </a:r>
            <a:endParaRPr lang="en-US" altLang="ko-KR" sz="2000" b="1" spc="-80" dirty="0">
              <a:solidFill>
                <a:schemeClr val="accent1">
                  <a:lumMod val="75000"/>
                </a:schemeClr>
              </a:solidFill>
            </a:endParaRPr>
          </a:p>
          <a:p>
            <a:pPr marL="914400" lvl="1" indent="-457200">
              <a:lnSpc>
                <a:spcPct val="120000"/>
              </a:lnSpc>
              <a:buFont typeface="+mj-ea"/>
              <a:buAutoNum type="circleNumDbPlain"/>
            </a:pPr>
            <a:r>
              <a:rPr lang="ko-KR" altLang="en-US" sz="2000" spc="-80" dirty="0"/>
              <a:t>평생교육 및 민주시민교육 </a:t>
            </a:r>
            <a:r>
              <a:rPr lang="en-US" altLang="ko-KR" sz="2000" spc="-80" dirty="0"/>
              <a:t>: </a:t>
            </a:r>
            <a:r>
              <a:rPr lang="ko-KR" altLang="en-US" sz="2000" spc="-80" dirty="0"/>
              <a:t>주민들이 지역사회 문제를 구조적 맥락에서 이해하고</a:t>
            </a:r>
            <a:r>
              <a:rPr lang="en-US" altLang="ko-KR" sz="2000" spc="-80" dirty="0"/>
              <a:t>, </a:t>
            </a:r>
            <a:r>
              <a:rPr lang="ko-KR" altLang="en-US" sz="2000" spc="-80" dirty="0"/>
              <a:t>비판적 사고력과 참여역량을 향상시킬 수 있도록 돕는 교육</a:t>
            </a:r>
            <a:r>
              <a:rPr lang="en-US" altLang="ko-KR" sz="2000" spc="-80" dirty="0"/>
              <a:t>.</a:t>
            </a:r>
          </a:p>
          <a:p>
            <a:pPr marL="914400" lvl="1" indent="-457200">
              <a:lnSpc>
                <a:spcPct val="120000"/>
              </a:lnSpc>
              <a:buFont typeface="+mj-ea"/>
              <a:buAutoNum type="circleNumDbPlain"/>
            </a:pPr>
            <a:r>
              <a:rPr lang="ko-KR" altLang="en-US" sz="2000" spc="-80" dirty="0"/>
              <a:t>주민 리더 발굴 및 리더십 훈련 </a:t>
            </a:r>
            <a:r>
              <a:rPr lang="en-US" altLang="ko-KR" sz="2000" spc="-80" dirty="0"/>
              <a:t>: </a:t>
            </a:r>
            <a:r>
              <a:rPr lang="ko-KR" altLang="en-US" sz="2000" spc="-80" dirty="0"/>
              <a:t>자조모임이나 소모임을 통해 자연스럽게 주민 리더를 발굴하고</a:t>
            </a:r>
            <a:r>
              <a:rPr lang="en-US" altLang="ko-KR" sz="2000" spc="-80" dirty="0"/>
              <a:t>, </a:t>
            </a:r>
            <a:r>
              <a:rPr lang="ko-KR" altLang="en-US" sz="2000" spc="-80" dirty="0"/>
              <a:t>이들이 조직운영과 의사결정에 참여할 수 있도록 리더십을 훈련함</a:t>
            </a:r>
            <a:r>
              <a:rPr lang="en-US" altLang="ko-KR" sz="2000" spc="-80" dirty="0"/>
              <a:t>.</a:t>
            </a:r>
          </a:p>
          <a:p>
            <a:pPr marL="914400" lvl="1" indent="-457200">
              <a:lnSpc>
                <a:spcPct val="120000"/>
              </a:lnSpc>
              <a:buFont typeface="+mj-ea"/>
              <a:buAutoNum type="circleNumDbPlain"/>
            </a:pPr>
            <a:r>
              <a:rPr lang="ko-KR" altLang="en-US" sz="2000" spc="-80" dirty="0"/>
              <a:t>생활밀착형 실천교육 </a:t>
            </a:r>
            <a:r>
              <a:rPr lang="en-US" altLang="ko-KR" sz="2000" spc="-80" dirty="0"/>
              <a:t>: </a:t>
            </a:r>
            <a:r>
              <a:rPr lang="ko-KR" altLang="en-US" sz="2000" spc="-80" dirty="0"/>
              <a:t>환경</a:t>
            </a:r>
            <a:r>
              <a:rPr lang="en-US" altLang="ko-KR" sz="2000" spc="-80" dirty="0"/>
              <a:t>, </a:t>
            </a:r>
            <a:r>
              <a:rPr lang="ko-KR" altLang="en-US" sz="2000" spc="-80" dirty="0"/>
              <a:t>먹거리</a:t>
            </a:r>
            <a:r>
              <a:rPr lang="en-US" altLang="ko-KR" sz="2000" spc="-80" dirty="0"/>
              <a:t>, </a:t>
            </a:r>
            <a:r>
              <a:rPr lang="ko-KR" altLang="en-US" sz="2000" spc="-80" dirty="0"/>
              <a:t>건강</a:t>
            </a:r>
            <a:r>
              <a:rPr lang="en-US" altLang="ko-KR" sz="2000" spc="-80" dirty="0"/>
              <a:t>, </a:t>
            </a:r>
            <a:r>
              <a:rPr lang="ko-KR" altLang="en-US" sz="2000" spc="-80" dirty="0"/>
              <a:t>안전 등 주민 일상과 밀접한 주제를 중심으로 교육을 진행하고</a:t>
            </a:r>
            <a:r>
              <a:rPr lang="en-US" altLang="ko-KR" sz="2000" spc="-80" dirty="0"/>
              <a:t>, </a:t>
            </a:r>
            <a:r>
              <a:rPr lang="ko-KR" altLang="en-US" sz="2000" spc="-80" dirty="0"/>
              <a:t>실천을 통해 주민의 변화 역량을 끌어올림</a:t>
            </a:r>
            <a:r>
              <a:rPr lang="en-US" altLang="ko-KR" sz="2000" spc="-8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4787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C1AD12-B4BE-422F-9661-6DC0C65912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C7B772FA-8BC5-9F9D-EC93-B3C92C99517A}"/>
              </a:ext>
            </a:extLst>
          </p:cNvPr>
          <p:cNvSpPr/>
          <p:nvPr/>
        </p:nvSpPr>
        <p:spPr>
          <a:xfrm>
            <a:off x="685799" y="1720250"/>
            <a:ext cx="7909561" cy="446276"/>
          </a:xfrm>
          <a:prstGeom prst="rect">
            <a:avLst/>
          </a:prstGeom>
          <a:solidFill>
            <a:srgbClr val="C4E6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058D16-42A7-1BC6-52DD-92EAC22E1F90}"/>
              </a:ext>
            </a:extLst>
          </p:cNvPr>
          <p:cNvSpPr txBox="1"/>
          <p:nvPr/>
        </p:nvSpPr>
        <p:spPr>
          <a:xfrm>
            <a:off x="764778" y="1745268"/>
            <a:ext cx="1030835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spc="-150" dirty="0"/>
              <a:t>1) </a:t>
            </a:r>
            <a:r>
              <a:rPr lang="ko-KR" altLang="en-US" sz="2200" b="1" spc="-150" dirty="0" err="1"/>
              <a:t>지역사회교육운동：주민</a:t>
            </a:r>
            <a:r>
              <a:rPr lang="ko-KR" altLang="en-US" sz="2200" b="1" spc="-150" dirty="0"/>
              <a:t> 역량강화와 공동체 회복의 교육 실천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8A887A-8895-331B-CBFB-7AD61244B645}"/>
              </a:ext>
            </a:extLst>
          </p:cNvPr>
          <p:cNvSpPr txBox="1"/>
          <p:nvPr/>
        </p:nvSpPr>
        <p:spPr>
          <a:xfrm>
            <a:off x="1120139" y="2438688"/>
            <a:ext cx="9768841" cy="2648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spc="-80" dirty="0">
                <a:solidFill>
                  <a:schemeClr val="accent1">
                    <a:lumMod val="75000"/>
                  </a:schemeClr>
                </a:solidFill>
              </a:rPr>
              <a:t>(3) </a:t>
            </a:r>
            <a:r>
              <a:rPr lang="ko-KR" altLang="en-US" sz="2000" b="1" spc="-80" dirty="0">
                <a:solidFill>
                  <a:schemeClr val="accent1">
                    <a:lumMod val="75000"/>
                  </a:schemeClr>
                </a:solidFill>
              </a:rPr>
              <a:t>의의 및 시사점</a:t>
            </a:r>
          </a:p>
          <a:p>
            <a:pPr marL="800100" lvl="1" indent="-3429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ko-KR" altLang="en-US" sz="2000" spc="-80" dirty="0"/>
              <a:t>지역사회교육운동은 복지를 단순히 배우는 것이 아니라</a:t>
            </a:r>
            <a:r>
              <a:rPr lang="en-US" altLang="ko-KR" sz="2000" spc="-80" dirty="0"/>
              <a:t>, </a:t>
            </a:r>
            <a:r>
              <a:rPr lang="ko-KR" altLang="en-US" sz="2000" spc="-80" dirty="0"/>
              <a:t>직접 만들어 가는 실천 주체로서 주민을 육성하는 과정</a:t>
            </a:r>
            <a:endParaRPr lang="en-US" altLang="ko-KR" sz="2000" spc="-80" dirty="0"/>
          </a:p>
          <a:p>
            <a:pPr marL="800100" lvl="1" indent="-3429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ko-KR" altLang="en-US" sz="2000" spc="-80" dirty="0"/>
              <a:t>이 운동은 민주적 공동체의 기반을 강화할 뿐만 아니라</a:t>
            </a:r>
            <a:r>
              <a:rPr lang="en-US" altLang="ko-KR" sz="2000" spc="-80" dirty="0"/>
              <a:t>, </a:t>
            </a:r>
            <a:r>
              <a:rPr lang="ko-KR" altLang="en-US" sz="2000" spc="-80" dirty="0"/>
              <a:t>사회적 자본</a:t>
            </a:r>
            <a:r>
              <a:rPr lang="en-US" altLang="ko-KR" sz="2000" spc="-80" dirty="0"/>
              <a:t>(social capital) </a:t>
            </a:r>
            <a:r>
              <a:rPr lang="ko-KR" altLang="en-US" sz="2000" spc="-80" dirty="0"/>
              <a:t>형성</a:t>
            </a:r>
            <a:r>
              <a:rPr lang="en-US" altLang="ko-KR" sz="2000" spc="-80" dirty="0"/>
              <a:t>, </a:t>
            </a:r>
            <a:r>
              <a:rPr lang="ko-KR" altLang="en-US" sz="2000" spc="-80" dirty="0"/>
              <a:t>주민 간 연대</a:t>
            </a:r>
            <a:r>
              <a:rPr lang="en-US" altLang="ko-KR" sz="2000" spc="-80" dirty="0"/>
              <a:t>, </a:t>
            </a:r>
            <a:r>
              <a:rPr lang="ko-KR" altLang="en-US" sz="2000" spc="-80" dirty="0"/>
              <a:t>지역사회 회복탄력성</a:t>
            </a:r>
            <a:r>
              <a:rPr lang="en-US" altLang="ko-KR" sz="2000" spc="-80" dirty="0"/>
              <a:t>(resilience)</a:t>
            </a:r>
            <a:r>
              <a:rPr lang="ko-KR" altLang="en-US" sz="2000" spc="-80" dirty="0"/>
              <a:t>을 증진시키는 데 기여</a:t>
            </a:r>
            <a:endParaRPr lang="en-US" altLang="ko-KR" sz="2000" spc="-80" dirty="0"/>
          </a:p>
        </p:txBody>
      </p:sp>
    </p:spTree>
    <p:extLst>
      <p:ext uri="{BB962C8B-B14F-4D97-AF65-F5344CB8AC3E}">
        <p14:creationId xmlns:p14="http://schemas.microsoft.com/office/powerpoint/2010/main" val="2583769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FCFD18-F9BC-E46D-6D04-DC7FCBFC2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519FA3FE-B557-51BA-E68D-F3FB4F6B4668}"/>
              </a:ext>
            </a:extLst>
          </p:cNvPr>
          <p:cNvSpPr/>
          <p:nvPr/>
        </p:nvSpPr>
        <p:spPr>
          <a:xfrm>
            <a:off x="685799" y="1720250"/>
            <a:ext cx="5989321" cy="446276"/>
          </a:xfrm>
          <a:prstGeom prst="rect">
            <a:avLst/>
          </a:prstGeom>
          <a:solidFill>
            <a:srgbClr val="C4E6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7F6F37-4240-C39F-F2A0-9BC6EBF49E46}"/>
              </a:ext>
            </a:extLst>
          </p:cNvPr>
          <p:cNvSpPr txBox="1"/>
          <p:nvPr/>
        </p:nvSpPr>
        <p:spPr>
          <a:xfrm>
            <a:off x="764778" y="1745268"/>
            <a:ext cx="103083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spc="-150" dirty="0"/>
              <a:t>2) </a:t>
            </a:r>
            <a:r>
              <a:rPr lang="ko-KR" altLang="en-US" sz="2200" b="1" spc="-150" dirty="0"/>
              <a:t>지역사회교육운동의 국내외 주요 사례와 의의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97B912-0D3F-B27F-4912-8F5E7E00A4A5}"/>
              </a:ext>
            </a:extLst>
          </p:cNvPr>
          <p:cNvSpPr txBox="1"/>
          <p:nvPr/>
        </p:nvSpPr>
        <p:spPr>
          <a:xfrm>
            <a:off x="982663" y="2316768"/>
            <a:ext cx="10508297" cy="3956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2000" spc="-80" dirty="0"/>
              <a:t>지역사회교육운동은 단순한 지식 전달의 차원을 넘어서</a:t>
            </a:r>
            <a:r>
              <a:rPr lang="en-US" altLang="ko-KR" sz="2000" spc="-80" dirty="0"/>
              <a:t>, </a:t>
            </a:r>
            <a:r>
              <a:rPr lang="ko-KR" altLang="en-US" sz="2000" spc="-80" dirty="0"/>
              <a:t>주민의 민주시민 역량을 강화하고 공동체를 형성하며</a:t>
            </a:r>
            <a:r>
              <a:rPr lang="en-US" altLang="ko-KR" sz="2000" spc="-80" dirty="0"/>
              <a:t>, </a:t>
            </a:r>
            <a:r>
              <a:rPr lang="ko-KR" altLang="en-US" sz="2000" spc="-80" dirty="0"/>
              <a:t>궁극적으로는 사회적 변화를 위한 실천력을 배양하는 실천 중심의 교육 활동</a:t>
            </a:r>
            <a:endParaRPr lang="en-US" altLang="ko-KR" sz="2000" spc="-80" dirty="0"/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en-US" altLang="ko-KR" sz="2000" b="1" spc="-80" dirty="0">
                <a:solidFill>
                  <a:schemeClr val="accent1">
                    <a:lumMod val="75000"/>
                  </a:schemeClr>
                </a:solidFill>
              </a:rPr>
              <a:t>(1) </a:t>
            </a:r>
            <a:r>
              <a:rPr lang="ko-KR" altLang="en-US" sz="2000" b="1" spc="-80" dirty="0">
                <a:solidFill>
                  <a:schemeClr val="accent1">
                    <a:lumMod val="75000"/>
                  </a:schemeClr>
                </a:solidFill>
              </a:rPr>
              <a:t>국내 주요 사례</a:t>
            </a:r>
          </a:p>
          <a:p>
            <a:pPr marL="914400" lvl="1" indent="-457200">
              <a:lnSpc>
                <a:spcPct val="130000"/>
              </a:lnSpc>
              <a:buFont typeface="+mj-ea"/>
              <a:buAutoNum type="circleNumDbPlain"/>
            </a:pPr>
            <a:r>
              <a:rPr lang="ko-KR" altLang="en-US" sz="2000" spc="-80" dirty="0" err="1"/>
              <a:t>성미산마을</a:t>
            </a:r>
            <a:r>
              <a:rPr lang="ko-KR" altLang="en-US" sz="2000" spc="-80" dirty="0"/>
              <a:t> 주민학교</a:t>
            </a:r>
            <a:r>
              <a:rPr lang="en-US" altLang="ko-KR" sz="2000" spc="-80" dirty="0"/>
              <a:t>(</a:t>
            </a:r>
            <a:r>
              <a:rPr lang="ko-KR" altLang="en-US" sz="2000" spc="-80" dirty="0"/>
              <a:t>서울 마포구</a:t>
            </a:r>
            <a:r>
              <a:rPr lang="en-US" altLang="ko-KR" sz="2000" spc="-80" dirty="0"/>
              <a:t>)</a:t>
            </a:r>
          </a:p>
          <a:p>
            <a:pPr marL="914400" lvl="1" indent="-457200">
              <a:lnSpc>
                <a:spcPct val="130000"/>
              </a:lnSpc>
              <a:buFont typeface="+mj-ea"/>
              <a:buAutoNum type="circleNumDbPlain"/>
            </a:pPr>
            <a:r>
              <a:rPr lang="ko-KR" altLang="en-US" sz="2000" spc="-80" dirty="0"/>
              <a:t>참여연대 복지학교</a:t>
            </a:r>
            <a:endParaRPr lang="en-US" altLang="ko-KR" sz="2000" spc="-80" dirty="0"/>
          </a:p>
          <a:p>
            <a:pPr marL="914400" lvl="1" indent="-457200">
              <a:lnSpc>
                <a:spcPct val="130000"/>
              </a:lnSpc>
              <a:buFont typeface="+mj-ea"/>
              <a:buAutoNum type="circleNumDbPlain"/>
            </a:pPr>
            <a:r>
              <a:rPr lang="ko-KR" altLang="en-US" sz="2000" spc="-80" dirty="0"/>
              <a:t>부산 사하구 ‘다행복교육지구’</a:t>
            </a:r>
            <a:endParaRPr lang="en-US" altLang="ko-KR" sz="2000" spc="-80" dirty="0"/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en-US" altLang="ko-KR" sz="2000" b="1" spc="-80" dirty="0">
                <a:solidFill>
                  <a:schemeClr val="accent1">
                    <a:lumMod val="75000"/>
                  </a:schemeClr>
                </a:solidFill>
              </a:rPr>
              <a:t>(2) </a:t>
            </a:r>
            <a:r>
              <a:rPr lang="ko-KR" altLang="en-US" sz="2000" b="1" spc="-80" dirty="0">
                <a:solidFill>
                  <a:schemeClr val="accent1">
                    <a:lumMod val="75000"/>
                  </a:schemeClr>
                </a:solidFill>
              </a:rPr>
              <a:t>해외 주요 사례</a:t>
            </a:r>
            <a:endParaRPr lang="en-US" altLang="ko-KR" sz="2000" b="1" spc="-80" dirty="0">
              <a:solidFill>
                <a:schemeClr val="accent1">
                  <a:lumMod val="75000"/>
                </a:schemeClr>
              </a:solidFill>
            </a:endParaRPr>
          </a:p>
          <a:p>
            <a:pPr marL="914400" lvl="1" indent="-457200">
              <a:lnSpc>
                <a:spcPct val="130000"/>
              </a:lnSpc>
              <a:buFont typeface="+mj-ea"/>
              <a:buAutoNum type="circleNumDbPlain"/>
            </a:pPr>
            <a:r>
              <a:rPr lang="ko-KR" altLang="en-US" sz="2000" spc="-80" dirty="0"/>
              <a:t>미국 </a:t>
            </a:r>
            <a:r>
              <a:rPr lang="ko-KR" altLang="en-US" sz="2000" spc="-80" dirty="0" err="1"/>
              <a:t>하이랜드</a:t>
            </a:r>
            <a:r>
              <a:rPr lang="ko-KR" altLang="en-US" sz="2000" spc="-80" dirty="0"/>
              <a:t> 민중학교</a:t>
            </a:r>
            <a:r>
              <a:rPr lang="en-US" altLang="ko-KR" sz="1700" spc="-80" dirty="0"/>
              <a:t>(Highlander Research and Education Center)</a:t>
            </a:r>
          </a:p>
          <a:p>
            <a:pPr marL="914400" lvl="1" indent="-457200">
              <a:lnSpc>
                <a:spcPct val="130000"/>
              </a:lnSpc>
              <a:buFont typeface="+mj-ea"/>
              <a:buAutoNum type="circleNumDbPlain"/>
            </a:pPr>
            <a:r>
              <a:rPr lang="ko-KR" altLang="en-US" sz="2000" spc="-80" dirty="0"/>
              <a:t>영국 커뮤니티 유니버시티 프로그램</a:t>
            </a:r>
            <a:r>
              <a:rPr lang="en-US" altLang="ko-KR" sz="1700" spc="-80" dirty="0"/>
              <a:t>(Community-University Partnership </a:t>
            </a:r>
            <a:r>
              <a:rPr lang="en-US" altLang="ko-KR" sz="1700" spc="-80" dirty="0" err="1"/>
              <a:t>Programme</a:t>
            </a:r>
            <a:r>
              <a:rPr lang="en-US" altLang="ko-KR" sz="1700" spc="-80" dirty="0"/>
              <a:t>, Cupp)</a:t>
            </a:r>
          </a:p>
        </p:txBody>
      </p:sp>
    </p:spTree>
    <p:extLst>
      <p:ext uri="{BB962C8B-B14F-4D97-AF65-F5344CB8AC3E}">
        <p14:creationId xmlns:p14="http://schemas.microsoft.com/office/powerpoint/2010/main" val="4251779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16C13F-AAE2-6DA4-354B-5F1BA291C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59B47231-4712-A25F-5053-B0AFC6C9BBC4}"/>
              </a:ext>
            </a:extLst>
          </p:cNvPr>
          <p:cNvSpPr/>
          <p:nvPr/>
        </p:nvSpPr>
        <p:spPr>
          <a:xfrm>
            <a:off x="685799" y="1720250"/>
            <a:ext cx="6545581" cy="446276"/>
          </a:xfrm>
          <a:prstGeom prst="rect">
            <a:avLst/>
          </a:prstGeom>
          <a:solidFill>
            <a:srgbClr val="C4E6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7A823F-DF27-D96B-82EE-EA6812BF463C}"/>
              </a:ext>
            </a:extLst>
          </p:cNvPr>
          <p:cNvSpPr txBox="1"/>
          <p:nvPr/>
        </p:nvSpPr>
        <p:spPr>
          <a:xfrm>
            <a:off x="764778" y="1745268"/>
            <a:ext cx="103083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spc="-150" dirty="0"/>
              <a:t>1) </a:t>
            </a:r>
            <a:r>
              <a:rPr lang="ko-KR" altLang="en-US" sz="2200" b="1" spc="-150" dirty="0"/>
              <a:t>비정부기구</a:t>
            </a:r>
            <a:r>
              <a:rPr lang="en-US" altLang="ko-KR" sz="2200" b="1" spc="-150" dirty="0"/>
              <a:t>(NGO)</a:t>
            </a:r>
            <a:r>
              <a:rPr lang="ko-KR" altLang="en-US" sz="2200" b="1" spc="-150" dirty="0"/>
              <a:t>의 지역사회복지운동에서의 역할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44BBD8-463B-EC14-5382-EA1F0FD9EA20}"/>
              </a:ext>
            </a:extLst>
          </p:cNvPr>
          <p:cNvSpPr txBox="1"/>
          <p:nvPr/>
        </p:nvSpPr>
        <p:spPr>
          <a:xfrm>
            <a:off x="982663" y="2316768"/>
            <a:ext cx="10508297" cy="3726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spc="-80" dirty="0"/>
              <a:t>비정부기구</a:t>
            </a:r>
            <a:r>
              <a:rPr lang="en-US" altLang="ko-KR" sz="2000" spc="-80" dirty="0"/>
              <a:t>(Non-Governmental Organization, NGO)</a:t>
            </a:r>
            <a:r>
              <a:rPr lang="ko-KR" altLang="en-US" sz="2000" spc="-80" dirty="0"/>
              <a:t>는 국가나 시장 부문과 구별되는 </a:t>
            </a:r>
            <a:r>
              <a:rPr lang="ko-KR" altLang="en-US" sz="2000" spc="-80" dirty="0" err="1"/>
              <a:t>비영리적이고</a:t>
            </a:r>
            <a:r>
              <a:rPr lang="ko-KR" altLang="en-US" sz="2000" spc="-80" dirty="0"/>
              <a:t> 자발적인 시민사회 조직으로</a:t>
            </a:r>
            <a:r>
              <a:rPr lang="en-US" altLang="ko-KR" sz="2000" spc="-80" dirty="0"/>
              <a:t>, </a:t>
            </a:r>
            <a:r>
              <a:rPr lang="ko-KR" altLang="en-US" sz="2000" spc="-80" dirty="0"/>
              <a:t>사회적 약자를 위한 공공선 추구와 사회문제 해결을 중심으로 실천을 전개한다</a:t>
            </a:r>
            <a:r>
              <a:rPr lang="en-US" altLang="ko-KR" sz="2000" spc="-80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spc="-80" dirty="0"/>
              <a:t>복지</a:t>
            </a:r>
            <a:r>
              <a:rPr lang="en-US" altLang="ko-KR" sz="2000" b="1" spc="-80" dirty="0"/>
              <a:t>NGO</a:t>
            </a:r>
            <a:r>
              <a:rPr lang="ko-KR" altLang="en-US" sz="2000" spc="-80" dirty="0"/>
              <a:t>는 권익옹호</a:t>
            </a:r>
            <a:r>
              <a:rPr lang="en-US" altLang="ko-KR" sz="2000" spc="-80" dirty="0"/>
              <a:t>(advocacy), </a:t>
            </a:r>
            <a:r>
              <a:rPr lang="ko-KR" altLang="en-US" sz="2000" spc="-80" dirty="0"/>
              <a:t>정책 감시</a:t>
            </a:r>
            <a:r>
              <a:rPr lang="en-US" altLang="ko-KR" sz="2000" spc="-80" dirty="0"/>
              <a:t>(watchdog), </a:t>
            </a:r>
            <a:r>
              <a:rPr lang="ko-KR" altLang="en-US" sz="2000" spc="-80" dirty="0"/>
              <a:t>시민교육</a:t>
            </a:r>
            <a:r>
              <a:rPr lang="en-US" altLang="ko-KR" sz="2000" spc="-80" dirty="0"/>
              <a:t>, </a:t>
            </a:r>
            <a:r>
              <a:rPr lang="ko-KR" altLang="en-US" sz="2000" spc="-80" dirty="0"/>
              <a:t>주민 조직화 등의 전략을 통해 지역사회 내 복지운동을 주도하며</a:t>
            </a:r>
            <a:r>
              <a:rPr lang="en-US" altLang="ko-KR" sz="2000" spc="-80" dirty="0"/>
              <a:t>, </a:t>
            </a:r>
            <a:r>
              <a:rPr lang="ko-KR" altLang="en-US" sz="2000" spc="-80" dirty="0"/>
              <a:t>주민참여를 기반으로 실질적인 정책 변화와 제도 개혁을 견인한다</a:t>
            </a:r>
            <a:r>
              <a:rPr lang="en-US" altLang="ko-KR" sz="2000" spc="-80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spc="-8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spc="-80" dirty="0"/>
              <a:t>실제 </a:t>
            </a:r>
            <a:r>
              <a:rPr lang="ko-KR" altLang="en-US" sz="2000" b="1" spc="-80" dirty="0" err="1"/>
              <a:t>사례</a:t>
            </a:r>
            <a:r>
              <a:rPr lang="ko-KR" altLang="en-US" sz="2000" spc="-80" dirty="0" err="1"/>
              <a:t>：“주민이</a:t>
            </a:r>
            <a:r>
              <a:rPr lang="ko-KR" altLang="en-US" sz="2000" spc="-80" dirty="0"/>
              <a:t> 만든 변화</a:t>
            </a:r>
            <a:r>
              <a:rPr lang="en-US" altLang="ko-KR" sz="2000" spc="-80" dirty="0"/>
              <a:t>, </a:t>
            </a:r>
            <a:r>
              <a:rPr lang="ko-KR" altLang="en-US" sz="2000" spc="-80" dirty="0"/>
              <a:t>대구 희망지원센터”</a:t>
            </a:r>
            <a:endParaRPr lang="en-US" altLang="ko-KR" sz="2000" spc="-80" dirty="0"/>
          </a:p>
        </p:txBody>
      </p:sp>
    </p:spTree>
    <p:extLst>
      <p:ext uri="{BB962C8B-B14F-4D97-AF65-F5344CB8AC3E}">
        <p14:creationId xmlns:p14="http://schemas.microsoft.com/office/powerpoint/2010/main" val="3097644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2C67E3-6026-A0C0-1D35-105B21C4C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697745E0-646D-1C4E-302F-991B5F04734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46711"/>
          </a:xfrm>
          <a:prstGeom prst="rect">
            <a:avLst/>
          </a:prstGeom>
        </p:spPr>
      </p:pic>
      <p:sp>
        <p:nvSpPr>
          <p:cNvPr id="12" name="사각형: 둥근 대각선 방향 모서리 11">
            <a:extLst>
              <a:ext uri="{FF2B5EF4-FFF2-40B4-BE49-F238E27FC236}">
                <a16:creationId xmlns:a16="http://schemas.microsoft.com/office/drawing/2014/main" id="{0EBE72A1-AE8B-940C-814C-510FF41887A2}"/>
              </a:ext>
            </a:extLst>
          </p:cNvPr>
          <p:cNvSpPr/>
          <p:nvPr/>
        </p:nvSpPr>
        <p:spPr>
          <a:xfrm>
            <a:off x="713582" y="1704480"/>
            <a:ext cx="10764837" cy="4484579"/>
          </a:xfrm>
          <a:prstGeom prst="round2DiagRect">
            <a:avLst>
              <a:gd name="adj1" fmla="val 5859"/>
              <a:gd name="adj2" fmla="val 0"/>
            </a:avLst>
          </a:prstGeom>
          <a:solidFill>
            <a:schemeClr val="accent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091B5D3-09DA-6D9F-8F28-B2CADB966869}"/>
              </a:ext>
            </a:extLst>
          </p:cNvPr>
          <p:cNvSpPr txBox="1"/>
          <p:nvPr/>
        </p:nvSpPr>
        <p:spPr>
          <a:xfrm>
            <a:off x="1849438" y="2410707"/>
            <a:ext cx="8782050" cy="3072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ko-KR" altLang="en-US" sz="2000" b="1" spc="-80" dirty="0">
                <a:solidFill>
                  <a:schemeClr val="bg1"/>
                </a:solidFill>
                <a:latin typeface="+mn-ea"/>
              </a:rPr>
              <a:t>지역사회복지운동은 사회적 약자의 권익 증진과 구조적 불평등 해소를 위한 주민 주도의 집합적 실천이다</a:t>
            </a:r>
            <a:r>
              <a:rPr lang="en-US" altLang="ko-KR" sz="2000" b="1" spc="-80" dirty="0">
                <a:solidFill>
                  <a:schemeClr val="bg1"/>
                </a:solidFill>
                <a:latin typeface="+mn-ea"/>
              </a:rPr>
              <a:t>. </a:t>
            </a:r>
            <a:r>
              <a:rPr lang="ko-KR" altLang="en-US" sz="2000" b="1" spc="-80" dirty="0">
                <a:solidFill>
                  <a:schemeClr val="bg1"/>
                </a:solidFill>
                <a:latin typeface="+mn-ea"/>
              </a:rPr>
              <a:t>단순한 복지 서비스 제공을 넘어 민주적 참여</a:t>
            </a:r>
            <a:r>
              <a:rPr lang="en-US" altLang="ko-KR" sz="2000" b="1" spc="-80" dirty="0"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sz="2000" b="1" spc="-80" dirty="0">
                <a:solidFill>
                  <a:schemeClr val="bg1"/>
                </a:solidFill>
                <a:latin typeface="+mn-ea"/>
              </a:rPr>
              <a:t>연대</a:t>
            </a:r>
            <a:r>
              <a:rPr lang="en-US" altLang="ko-KR" sz="2000" b="1" spc="-80" dirty="0"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sz="2000" b="1" spc="-80" dirty="0">
                <a:solidFill>
                  <a:schemeClr val="bg1"/>
                </a:solidFill>
                <a:latin typeface="+mn-ea"/>
              </a:rPr>
              <a:t>공동체 회복을 통해 지역사회의 실질적 변화를 이끌며</a:t>
            </a:r>
            <a:r>
              <a:rPr lang="en-US" altLang="ko-KR" sz="2000" b="1" spc="-80" dirty="0"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sz="2000" b="1" spc="-80" dirty="0">
                <a:solidFill>
                  <a:schemeClr val="bg1"/>
                </a:solidFill>
                <a:latin typeface="+mn-ea"/>
              </a:rPr>
              <a:t>복지의 공공성과 자율성을 강화하는 핵심 동력으로 작용한다</a:t>
            </a:r>
            <a:r>
              <a:rPr lang="en-US" altLang="ko-KR" sz="2000" b="1" spc="-80" dirty="0">
                <a:solidFill>
                  <a:schemeClr val="bg1"/>
                </a:solidFill>
                <a:latin typeface="+mn-ea"/>
              </a:rPr>
              <a:t>.</a:t>
            </a:r>
            <a:endParaRPr lang="ko-KR" altLang="en-US" sz="2000" b="1" spc="-80" dirty="0">
              <a:solidFill>
                <a:schemeClr val="bg1"/>
              </a:solidFill>
              <a:latin typeface="+mn-ea"/>
            </a:endParaRPr>
          </a:p>
          <a:p>
            <a:pPr algn="just">
              <a:lnSpc>
                <a:spcPct val="200000"/>
              </a:lnSpc>
            </a:pPr>
            <a:endParaRPr lang="en-US" altLang="ko-KR" sz="2000" b="1" spc="-80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87F70721-8E39-E91E-5957-062F280E9113}"/>
              </a:ext>
            </a:extLst>
          </p:cNvPr>
          <p:cNvGrpSpPr/>
          <p:nvPr/>
        </p:nvGrpSpPr>
        <p:grpSpPr>
          <a:xfrm>
            <a:off x="717550" y="519861"/>
            <a:ext cx="10756900" cy="937967"/>
            <a:chOff x="717550" y="519861"/>
            <a:chExt cx="10756900" cy="937967"/>
          </a:xfrm>
        </p:grpSpPr>
        <p:cxnSp>
          <p:nvCxnSpPr>
            <p:cNvPr id="14" name="직선 연결선 13">
              <a:extLst>
                <a:ext uri="{FF2B5EF4-FFF2-40B4-BE49-F238E27FC236}">
                  <a16:creationId xmlns:a16="http://schemas.microsoft.com/office/drawing/2014/main" id="{2E7D9118-28E0-8B44-91C3-726CF5890323}"/>
                </a:ext>
              </a:extLst>
            </p:cNvPr>
            <p:cNvCxnSpPr>
              <a:cxnSpLocks/>
            </p:cNvCxnSpPr>
            <p:nvPr/>
          </p:nvCxnSpPr>
          <p:spPr>
            <a:xfrm>
              <a:off x="717550" y="988844"/>
              <a:ext cx="10756900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  <a:alpha val="7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육각형 3">
              <a:extLst>
                <a:ext uri="{FF2B5EF4-FFF2-40B4-BE49-F238E27FC236}">
                  <a16:creationId xmlns:a16="http://schemas.microsoft.com/office/drawing/2014/main" id="{509CCF5C-C304-6BA0-12AA-4433A62733CA}"/>
                </a:ext>
              </a:extLst>
            </p:cNvPr>
            <p:cNvSpPr/>
            <p:nvPr/>
          </p:nvSpPr>
          <p:spPr>
            <a:xfrm>
              <a:off x="5551979" y="519861"/>
              <a:ext cx="1088042" cy="937967"/>
            </a:xfrm>
            <a:prstGeom prst="hexagon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0" name="자유형: 도형 69">
              <a:extLst>
                <a:ext uri="{FF2B5EF4-FFF2-40B4-BE49-F238E27FC236}">
                  <a16:creationId xmlns:a16="http://schemas.microsoft.com/office/drawing/2014/main" id="{5B99789C-0B9B-548D-319F-4C1D28DB6517}"/>
                </a:ext>
              </a:extLst>
            </p:cNvPr>
            <p:cNvSpPr/>
            <p:nvPr/>
          </p:nvSpPr>
          <p:spPr>
            <a:xfrm>
              <a:off x="5727701" y="896818"/>
              <a:ext cx="736599" cy="231233"/>
            </a:xfrm>
            <a:custGeom>
              <a:avLst/>
              <a:gdLst/>
              <a:ahLst/>
              <a:cxnLst/>
              <a:rect l="l" t="t" r="r" b="b"/>
              <a:pathLst>
                <a:path w="886901" h="278416">
                  <a:moveTo>
                    <a:pt x="696944" y="188195"/>
                  </a:moveTo>
                  <a:lnTo>
                    <a:pt x="696944" y="263967"/>
                  </a:lnTo>
                  <a:lnTo>
                    <a:pt x="758619" y="263967"/>
                  </a:lnTo>
                  <a:lnTo>
                    <a:pt x="758619" y="188195"/>
                  </a:lnTo>
                  <a:cubicBezTo>
                    <a:pt x="746401" y="188665"/>
                    <a:pt x="736768" y="188900"/>
                    <a:pt x="729720" y="188900"/>
                  </a:cubicBezTo>
                  <a:cubicBezTo>
                    <a:pt x="721497" y="188900"/>
                    <a:pt x="710571" y="188665"/>
                    <a:pt x="696944" y="188195"/>
                  </a:cubicBezTo>
                  <a:close/>
                  <a:moveTo>
                    <a:pt x="242116" y="115243"/>
                  </a:moveTo>
                  <a:lnTo>
                    <a:pt x="242116" y="261147"/>
                  </a:lnTo>
                  <a:cubicBezTo>
                    <a:pt x="242351" y="265376"/>
                    <a:pt x="245523" y="267491"/>
                    <a:pt x="251632" y="267491"/>
                  </a:cubicBezTo>
                  <a:lnTo>
                    <a:pt x="259385" y="267491"/>
                  </a:lnTo>
                  <a:cubicBezTo>
                    <a:pt x="264084" y="267256"/>
                    <a:pt x="266433" y="264554"/>
                    <a:pt x="266433" y="259385"/>
                  </a:cubicBezTo>
                  <a:lnTo>
                    <a:pt x="266433" y="115243"/>
                  </a:lnTo>
                  <a:close/>
                  <a:moveTo>
                    <a:pt x="711041" y="14097"/>
                  </a:moveTo>
                  <a:cubicBezTo>
                    <a:pt x="695535" y="14097"/>
                    <a:pt x="683670" y="18503"/>
                    <a:pt x="675446" y="27313"/>
                  </a:cubicBezTo>
                  <a:cubicBezTo>
                    <a:pt x="667223" y="36124"/>
                    <a:pt x="663112" y="48517"/>
                    <a:pt x="663112" y="64494"/>
                  </a:cubicBezTo>
                  <a:lnTo>
                    <a:pt x="663112" y="126168"/>
                  </a:lnTo>
                  <a:cubicBezTo>
                    <a:pt x="663112" y="142145"/>
                    <a:pt x="667223" y="154480"/>
                    <a:pt x="675446" y="163173"/>
                  </a:cubicBezTo>
                  <a:cubicBezTo>
                    <a:pt x="683670" y="171866"/>
                    <a:pt x="695535" y="176213"/>
                    <a:pt x="711041" y="176213"/>
                  </a:cubicBezTo>
                  <a:lnTo>
                    <a:pt x="745227" y="176213"/>
                  </a:lnTo>
                  <a:cubicBezTo>
                    <a:pt x="760733" y="176213"/>
                    <a:pt x="772657" y="171866"/>
                    <a:pt x="780998" y="163173"/>
                  </a:cubicBezTo>
                  <a:cubicBezTo>
                    <a:pt x="789338" y="154480"/>
                    <a:pt x="793509" y="142145"/>
                    <a:pt x="793509" y="126168"/>
                  </a:cubicBezTo>
                  <a:lnTo>
                    <a:pt x="793509" y="64494"/>
                  </a:lnTo>
                  <a:cubicBezTo>
                    <a:pt x="793509" y="49927"/>
                    <a:pt x="789221" y="37886"/>
                    <a:pt x="780645" y="28370"/>
                  </a:cubicBezTo>
                  <a:cubicBezTo>
                    <a:pt x="772070" y="18855"/>
                    <a:pt x="760263" y="14097"/>
                    <a:pt x="745227" y="14097"/>
                  </a:cubicBezTo>
                  <a:close/>
                  <a:moveTo>
                    <a:pt x="48635" y="8458"/>
                  </a:moveTo>
                  <a:lnTo>
                    <a:pt x="157534" y="8458"/>
                  </a:lnTo>
                  <a:lnTo>
                    <a:pt x="157534" y="130397"/>
                  </a:lnTo>
                  <a:cubicBezTo>
                    <a:pt x="157534" y="157417"/>
                    <a:pt x="152541" y="182028"/>
                    <a:pt x="142556" y="204230"/>
                  </a:cubicBezTo>
                  <a:cubicBezTo>
                    <a:pt x="132571" y="226433"/>
                    <a:pt x="117828" y="244055"/>
                    <a:pt x="98327" y="257094"/>
                  </a:cubicBezTo>
                  <a:cubicBezTo>
                    <a:pt x="78826" y="270134"/>
                    <a:pt x="55213" y="276654"/>
                    <a:pt x="27489" y="276654"/>
                  </a:cubicBezTo>
                  <a:cubicBezTo>
                    <a:pt x="19736" y="276889"/>
                    <a:pt x="13216" y="274598"/>
                    <a:pt x="7930" y="269782"/>
                  </a:cubicBezTo>
                  <a:cubicBezTo>
                    <a:pt x="2643" y="264965"/>
                    <a:pt x="0" y="259033"/>
                    <a:pt x="0" y="251984"/>
                  </a:cubicBezTo>
                  <a:cubicBezTo>
                    <a:pt x="0" y="244936"/>
                    <a:pt x="2408" y="238944"/>
                    <a:pt x="7225" y="234010"/>
                  </a:cubicBezTo>
                  <a:cubicBezTo>
                    <a:pt x="12041" y="229076"/>
                    <a:pt x="18091" y="226609"/>
                    <a:pt x="25375" y="226609"/>
                  </a:cubicBezTo>
                  <a:cubicBezTo>
                    <a:pt x="32423" y="226609"/>
                    <a:pt x="38414" y="229076"/>
                    <a:pt x="43348" y="234010"/>
                  </a:cubicBezTo>
                  <a:cubicBezTo>
                    <a:pt x="48282" y="238944"/>
                    <a:pt x="50749" y="244936"/>
                    <a:pt x="50749" y="251984"/>
                  </a:cubicBezTo>
                  <a:cubicBezTo>
                    <a:pt x="50749" y="256213"/>
                    <a:pt x="50044" y="259855"/>
                    <a:pt x="48635" y="262909"/>
                  </a:cubicBezTo>
                  <a:cubicBezTo>
                    <a:pt x="64611" y="258915"/>
                    <a:pt x="76300" y="250104"/>
                    <a:pt x="83701" y="236477"/>
                  </a:cubicBezTo>
                  <a:cubicBezTo>
                    <a:pt x="91102" y="222850"/>
                    <a:pt x="95683" y="207109"/>
                    <a:pt x="97446" y="189252"/>
                  </a:cubicBezTo>
                  <a:cubicBezTo>
                    <a:pt x="99208" y="171396"/>
                    <a:pt x="100089" y="147666"/>
                    <a:pt x="100089" y="118063"/>
                  </a:cubicBezTo>
                  <a:lnTo>
                    <a:pt x="100089" y="21851"/>
                  </a:lnTo>
                  <a:lnTo>
                    <a:pt x="61674" y="21851"/>
                  </a:lnTo>
                  <a:cubicBezTo>
                    <a:pt x="57445" y="21851"/>
                    <a:pt x="54332" y="22555"/>
                    <a:pt x="52335" y="23965"/>
                  </a:cubicBezTo>
                  <a:cubicBezTo>
                    <a:pt x="50338" y="25375"/>
                    <a:pt x="49340" y="27959"/>
                    <a:pt x="49340" y="31718"/>
                  </a:cubicBezTo>
                  <a:cubicBezTo>
                    <a:pt x="49340" y="33598"/>
                    <a:pt x="49457" y="35008"/>
                    <a:pt x="49692" y="35948"/>
                  </a:cubicBezTo>
                  <a:cubicBezTo>
                    <a:pt x="49927" y="36652"/>
                    <a:pt x="50044" y="37710"/>
                    <a:pt x="50044" y="39119"/>
                  </a:cubicBezTo>
                  <a:cubicBezTo>
                    <a:pt x="50044" y="43583"/>
                    <a:pt x="48282" y="47108"/>
                    <a:pt x="44758" y="49692"/>
                  </a:cubicBezTo>
                  <a:cubicBezTo>
                    <a:pt x="41234" y="52277"/>
                    <a:pt x="36300" y="53569"/>
                    <a:pt x="29956" y="53569"/>
                  </a:cubicBezTo>
                  <a:cubicBezTo>
                    <a:pt x="24082" y="53569"/>
                    <a:pt x="19618" y="51807"/>
                    <a:pt x="16564" y="48282"/>
                  </a:cubicBezTo>
                  <a:cubicBezTo>
                    <a:pt x="13510" y="44758"/>
                    <a:pt x="11983" y="39824"/>
                    <a:pt x="11983" y="33481"/>
                  </a:cubicBezTo>
                  <a:cubicBezTo>
                    <a:pt x="11983" y="26902"/>
                    <a:pt x="15331" y="21087"/>
                    <a:pt x="22027" y="16036"/>
                  </a:cubicBezTo>
                  <a:cubicBezTo>
                    <a:pt x="28723" y="10984"/>
                    <a:pt x="37592" y="8458"/>
                    <a:pt x="48635" y="8458"/>
                  </a:cubicBezTo>
                  <a:close/>
                  <a:moveTo>
                    <a:pt x="728310" y="1410"/>
                  </a:moveTo>
                  <a:cubicBezTo>
                    <a:pt x="759089" y="1410"/>
                    <a:pt x="784170" y="3583"/>
                    <a:pt x="803553" y="7930"/>
                  </a:cubicBezTo>
                  <a:cubicBezTo>
                    <a:pt x="822936" y="12276"/>
                    <a:pt x="838267" y="21322"/>
                    <a:pt x="849544" y="35067"/>
                  </a:cubicBezTo>
                  <a:cubicBezTo>
                    <a:pt x="860822" y="48811"/>
                    <a:pt x="866461" y="69076"/>
                    <a:pt x="866461" y="95860"/>
                  </a:cubicBezTo>
                  <a:cubicBezTo>
                    <a:pt x="866461" y="117240"/>
                    <a:pt x="862995" y="134333"/>
                    <a:pt x="856064" y="147138"/>
                  </a:cubicBezTo>
                  <a:cubicBezTo>
                    <a:pt x="849133" y="159942"/>
                    <a:pt x="838267" y="169517"/>
                    <a:pt x="823465" y="175860"/>
                  </a:cubicBezTo>
                  <a:lnTo>
                    <a:pt x="823465" y="263967"/>
                  </a:lnTo>
                  <a:lnTo>
                    <a:pt x="886901" y="263967"/>
                  </a:lnTo>
                  <a:lnTo>
                    <a:pt x="886901" y="278416"/>
                  </a:lnTo>
                  <a:lnTo>
                    <a:pt x="569014" y="278416"/>
                  </a:lnTo>
                  <a:lnTo>
                    <a:pt x="569014" y="263967"/>
                  </a:lnTo>
                  <a:lnTo>
                    <a:pt x="632098" y="263967"/>
                  </a:lnTo>
                  <a:lnTo>
                    <a:pt x="632098" y="175508"/>
                  </a:lnTo>
                  <a:cubicBezTo>
                    <a:pt x="617531" y="168929"/>
                    <a:pt x="606841" y="159296"/>
                    <a:pt x="600027" y="146609"/>
                  </a:cubicBezTo>
                  <a:cubicBezTo>
                    <a:pt x="593214" y="133922"/>
                    <a:pt x="589807" y="117005"/>
                    <a:pt x="589807" y="95860"/>
                  </a:cubicBezTo>
                  <a:cubicBezTo>
                    <a:pt x="589807" y="69076"/>
                    <a:pt x="595505" y="48811"/>
                    <a:pt x="606900" y="35067"/>
                  </a:cubicBezTo>
                  <a:cubicBezTo>
                    <a:pt x="618295" y="21322"/>
                    <a:pt x="633743" y="12276"/>
                    <a:pt x="653244" y="7930"/>
                  </a:cubicBezTo>
                  <a:cubicBezTo>
                    <a:pt x="672745" y="3583"/>
                    <a:pt x="697767" y="1410"/>
                    <a:pt x="728310" y="1410"/>
                  </a:cubicBezTo>
                  <a:close/>
                  <a:moveTo>
                    <a:pt x="172688" y="0"/>
                  </a:moveTo>
                  <a:lnTo>
                    <a:pt x="242116" y="0"/>
                  </a:lnTo>
                  <a:lnTo>
                    <a:pt x="242116" y="98679"/>
                  </a:lnTo>
                  <a:lnTo>
                    <a:pt x="266433" y="98679"/>
                  </a:lnTo>
                  <a:lnTo>
                    <a:pt x="266433" y="10221"/>
                  </a:lnTo>
                  <a:lnTo>
                    <a:pt x="253041" y="10221"/>
                  </a:lnTo>
                  <a:lnTo>
                    <a:pt x="253041" y="0"/>
                  </a:lnTo>
                  <a:lnTo>
                    <a:pt x="337271" y="0"/>
                  </a:lnTo>
                  <a:lnTo>
                    <a:pt x="337271" y="10221"/>
                  </a:lnTo>
                  <a:lnTo>
                    <a:pt x="322117" y="10221"/>
                  </a:lnTo>
                  <a:lnTo>
                    <a:pt x="322117" y="261147"/>
                  </a:lnTo>
                  <a:cubicBezTo>
                    <a:pt x="322586" y="265376"/>
                    <a:pt x="325758" y="267491"/>
                    <a:pt x="331632" y="267491"/>
                  </a:cubicBezTo>
                  <a:lnTo>
                    <a:pt x="339385" y="267491"/>
                  </a:lnTo>
                  <a:lnTo>
                    <a:pt x="339385" y="278416"/>
                  </a:lnTo>
                  <a:lnTo>
                    <a:pt x="170574" y="278416"/>
                  </a:lnTo>
                  <a:lnTo>
                    <a:pt x="170574" y="267491"/>
                  </a:lnTo>
                  <a:lnTo>
                    <a:pt x="179032" y="267491"/>
                  </a:lnTo>
                  <a:cubicBezTo>
                    <a:pt x="183496" y="267491"/>
                    <a:pt x="185963" y="265259"/>
                    <a:pt x="186433" y="260795"/>
                  </a:cubicBezTo>
                  <a:lnTo>
                    <a:pt x="186433" y="10221"/>
                  </a:lnTo>
                  <a:lnTo>
                    <a:pt x="172688" y="102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85208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767F23-E312-020E-EE28-11DDCA9126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FA146B53-95F6-F1C6-9008-E3F6600CE96C}"/>
              </a:ext>
            </a:extLst>
          </p:cNvPr>
          <p:cNvSpPr/>
          <p:nvPr/>
        </p:nvSpPr>
        <p:spPr>
          <a:xfrm>
            <a:off x="685799" y="1720250"/>
            <a:ext cx="7551421" cy="446276"/>
          </a:xfrm>
          <a:prstGeom prst="rect">
            <a:avLst/>
          </a:prstGeom>
          <a:solidFill>
            <a:srgbClr val="C4E6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1DEF29-1E09-867E-FE02-978E378C1D64}"/>
              </a:ext>
            </a:extLst>
          </p:cNvPr>
          <p:cNvSpPr txBox="1"/>
          <p:nvPr/>
        </p:nvSpPr>
        <p:spPr>
          <a:xfrm>
            <a:off x="764778" y="1745268"/>
            <a:ext cx="103083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spc="-150" dirty="0"/>
              <a:t>2) NGO</a:t>
            </a:r>
            <a:r>
              <a:rPr lang="ko-KR" altLang="en-US" sz="2200" b="1" spc="-150" dirty="0"/>
              <a:t>의 국내외 대표 사례와 지역사회복지운동에서의 의의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9A7597-B708-8B75-0EDA-725A27937314}"/>
              </a:ext>
            </a:extLst>
          </p:cNvPr>
          <p:cNvSpPr txBox="1"/>
          <p:nvPr/>
        </p:nvSpPr>
        <p:spPr>
          <a:xfrm>
            <a:off x="982663" y="2316768"/>
            <a:ext cx="10508297" cy="4272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000" spc="-80" dirty="0"/>
              <a:t>이들은 정책 제안</a:t>
            </a:r>
            <a:r>
              <a:rPr lang="en-US" altLang="ko-KR" sz="2000" spc="-80" dirty="0"/>
              <a:t>, </a:t>
            </a:r>
            <a:r>
              <a:rPr lang="ko-KR" altLang="en-US" sz="2000" spc="-80" dirty="0"/>
              <a:t>시민교육</a:t>
            </a:r>
            <a:r>
              <a:rPr lang="en-US" altLang="ko-KR" sz="2000" spc="-80" dirty="0"/>
              <a:t>, </a:t>
            </a:r>
            <a:r>
              <a:rPr lang="ko-KR" altLang="en-US" sz="2000" spc="-80" dirty="0"/>
              <a:t>권익 옹호</a:t>
            </a:r>
            <a:r>
              <a:rPr lang="en-US" altLang="ko-KR" sz="2000" spc="-80" dirty="0"/>
              <a:t>, </a:t>
            </a:r>
            <a:r>
              <a:rPr lang="ko-KR" altLang="en-US" sz="2000" spc="-80" dirty="0"/>
              <a:t>연대 활동 등을 통해 사회문제에 대한 대안적 접근을 시도 하며</a:t>
            </a:r>
            <a:r>
              <a:rPr lang="en-US" altLang="ko-KR" sz="2000" spc="-80" dirty="0"/>
              <a:t>, </a:t>
            </a:r>
            <a:r>
              <a:rPr lang="ko-KR" altLang="en-US" sz="2000" spc="-80" dirty="0"/>
              <a:t>지역사회복지운동의 실질적인 변화를 이끌고 있다</a:t>
            </a:r>
            <a:r>
              <a:rPr lang="en-US" altLang="ko-KR" sz="2000" spc="-80" dirty="0"/>
              <a:t>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altLang="ko-KR" sz="2000" b="1" spc="-80" dirty="0">
                <a:solidFill>
                  <a:schemeClr val="accent1">
                    <a:lumMod val="75000"/>
                  </a:schemeClr>
                </a:solidFill>
              </a:rPr>
              <a:t>(1) </a:t>
            </a:r>
            <a:r>
              <a:rPr lang="ko-KR" altLang="en-US" sz="2000" b="1" spc="-80" dirty="0">
                <a:solidFill>
                  <a:schemeClr val="accent1">
                    <a:lumMod val="75000"/>
                  </a:schemeClr>
                </a:solidFill>
              </a:rPr>
              <a:t>국내 대표 </a:t>
            </a:r>
            <a:r>
              <a:rPr lang="en-US" altLang="ko-KR" sz="2000" b="1" spc="-80" dirty="0">
                <a:solidFill>
                  <a:schemeClr val="accent1">
                    <a:lumMod val="75000"/>
                  </a:schemeClr>
                </a:solidFill>
              </a:rPr>
              <a:t>NGO </a:t>
            </a:r>
            <a:r>
              <a:rPr lang="ko-KR" altLang="en-US" sz="2000" b="1" spc="-80" dirty="0">
                <a:solidFill>
                  <a:schemeClr val="accent1">
                    <a:lumMod val="75000"/>
                  </a:schemeClr>
                </a:solidFill>
              </a:rPr>
              <a:t>사례</a:t>
            </a:r>
          </a:p>
          <a:p>
            <a:pPr marL="457200" indent="-324000">
              <a:lnSpc>
                <a:spcPct val="120000"/>
              </a:lnSpc>
              <a:buFont typeface="+mj-ea"/>
              <a:buAutoNum type="circleNumDbPlain"/>
            </a:pPr>
            <a:r>
              <a:rPr lang="ko-KR" altLang="en-US" sz="2000" b="1" spc="-80" dirty="0"/>
              <a:t>참여연대</a:t>
            </a:r>
            <a:r>
              <a:rPr lang="ko-KR" altLang="en-US" sz="2000" spc="-80" dirty="0"/>
              <a:t> </a:t>
            </a:r>
            <a:r>
              <a:rPr lang="en-US" altLang="ko-KR" sz="2000" spc="-80" dirty="0"/>
              <a:t>: </a:t>
            </a:r>
            <a:r>
              <a:rPr lang="ko-KR" altLang="en-US" sz="2000" spc="-80" dirty="0"/>
              <a:t>참여연대는 시민의 권리를 보장하고 민주주의를 강화하기 위한 정책 감시 및 대안 제시 활동을 활발히 수행해 온 대표적인 </a:t>
            </a:r>
            <a:r>
              <a:rPr lang="en-US" altLang="ko-KR" sz="2000" spc="-80" dirty="0"/>
              <a:t>NGO</a:t>
            </a:r>
          </a:p>
          <a:p>
            <a:pPr marL="457200" indent="-324000">
              <a:lnSpc>
                <a:spcPct val="120000"/>
              </a:lnSpc>
              <a:buFont typeface="+mj-ea"/>
              <a:buAutoNum type="circleNumDbPlain"/>
            </a:pPr>
            <a:r>
              <a:rPr lang="ko-KR" altLang="en-US" sz="2000" b="1" spc="-80" dirty="0" err="1"/>
              <a:t>우리복지시민연합</a:t>
            </a:r>
            <a:r>
              <a:rPr lang="en-US" altLang="ko-KR" sz="2000" b="1" spc="-80" dirty="0"/>
              <a:t>(</a:t>
            </a:r>
            <a:r>
              <a:rPr lang="ko-KR" altLang="en-US" sz="2000" b="1" spc="-80" dirty="0"/>
              <a:t>대구</a:t>
            </a:r>
            <a:r>
              <a:rPr lang="en-US" altLang="ko-KR" sz="2000" b="1" spc="-80" dirty="0"/>
              <a:t>) </a:t>
            </a:r>
            <a:r>
              <a:rPr lang="en-US" altLang="ko-KR" sz="2000" spc="-80" dirty="0"/>
              <a:t>: </a:t>
            </a:r>
            <a:r>
              <a:rPr lang="ko-KR" altLang="en-US" sz="2000" spc="-80" dirty="0"/>
              <a:t>이 단체는 대구 지역을 중심으로 활동하는 복지 </a:t>
            </a:r>
            <a:r>
              <a:rPr lang="en-US" altLang="ko-KR" sz="2000" spc="-80" dirty="0"/>
              <a:t>NGO</a:t>
            </a:r>
            <a:r>
              <a:rPr lang="ko-KR" altLang="en-US" sz="2000" spc="-80" dirty="0"/>
              <a:t>로</a:t>
            </a:r>
            <a:r>
              <a:rPr lang="en-US" altLang="ko-KR" sz="2000" spc="-80" dirty="0"/>
              <a:t>, </a:t>
            </a:r>
            <a:r>
              <a:rPr lang="ko-KR" altLang="en-US" sz="2000" spc="-80" dirty="0"/>
              <a:t>복지 사각지대 실태조사</a:t>
            </a:r>
            <a:r>
              <a:rPr lang="en-US" altLang="ko-KR" sz="2000" spc="-80" dirty="0"/>
              <a:t>, </a:t>
            </a:r>
            <a:r>
              <a:rPr lang="ko-KR" altLang="en-US" sz="2000" spc="-80" dirty="0"/>
              <a:t>주민 조직화</a:t>
            </a:r>
            <a:r>
              <a:rPr lang="en-US" altLang="ko-KR" sz="2000" spc="-80" dirty="0"/>
              <a:t>, </a:t>
            </a:r>
            <a:r>
              <a:rPr lang="ko-KR" altLang="en-US" sz="2000" spc="-80" dirty="0"/>
              <a:t>정책 간담회 및 시민교육을 통해 지역사회 내 자발적 참여 기반의 복지운동을 실천</a:t>
            </a:r>
            <a:endParaRPr lang="en-US" altLang="ko-KR" sz="2000" spc="-80" dirty="0"/>
          </a:p>
          <a:p>
            <a:pPr marL="457200" indent="-324000">
              <a:lnSpc>
                <a:spcPct val="120000"/>
              </a:lnSpc>
              <a:buFont typeface="+mj-ea"/>
              <a:buAutoNum type="circleNumDbPlain"/>
            </a:pPr>
            <a:r>
              <a:rPr lang="ko-KR" altLang="en-US" sz="2000" b="1" spc="-80" dirty="0"/>
              <a:t>한국빈곤문제연구소</a:t>
            </a:r>
            <a:r>
              <a:rPr lang="ko-KR" altLang="en-US" sz="2000" spc="-80" dirty="0"/>
              <a:t> </a:t>
            </a:r>
            <a:r>
              <a:rPr lang="en-US" altLang="ko-KR" sz="2000" spc="-80" dirty="0"/>
              <a:t>: </a:t>
            </a:r>
            <a:r>
              <a:rPr lang="ko-KR" altLang="en-US" sz="2000" spc="-80" dirty="0"/>
              <a:t>이 연구소는 도시 빈민 및 노숙인 문제를 중심으로 활동하며</a:t>
            </a:r>
            <a:r>
              <a:rPr lang="en-US" altLang="ko-KR" sz="2000" spc="-80" dirty="0"/>
              <a:t>, </a:t>
            </a:r>
            <a:r>
              <a:rPr lang="ko-KR" altLang="en-US" sz="2000" spc="-80" dirty="0"/>
              <a:t>거리 홈리스에 대한 실태 조사</a:t>
            </a:r>
            <a:r>
              <a:rPr lang="en-US" altLang="ko-KR" sz="2000" spc="-80" dirty="0"/>
              <a:t>, ‘</a:t>
            </a:r>
            <a:r>
              <a:rPr lang="ko-KR" altLang="en-US" sz="2000" spc="-80" dirty="0" err="1"/>
              <a:t>홈리스</a:t>
            </a:r>
            <a:r>
              <a:rPr lang="ko-KR" altLang="en-US" sz="2000" spc="-80" dirty="0"/>
              <a:t> 월간지’ 발간</a:t>
            </a:r>
            <a:r>
              <a:rPr lang="en-US" altLang="ko-KR" sz="2000" spc="-80" dirty="0"/>
              <a:t>, </a:t>
            </a:r>
            <a:r>
              <a:rPr lang="ko-KR" altLang="en-US" sz="2000" spc="-80" dirty="0"/>
              <a:t>캠페인을 통해 공공의 인식 전환과 제도 개선을 이끌고 있다</a:t>
            </a:r>
            <a:r>
              <a:rPr lang="en-US" altLang="ko-KR" sz="2000" spc="-8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8285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56D3AE-C740-8B3B-5751-F2BC1D3C27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2B2C1516-3AE6-EFBD-F1B8-DFC22A7C8C8C}"/>
              </a:ext>
            </a:extLst>
          </p:cNvPr>
          <p:cNvSpPr/>
          <p:nvPr/>
        </p:nvSpPr>
        <p:spPr>
          <a:xfrm>
            <a:off x="685799" y="1720250"/>
            <a:ext cx="7551421" cy="446276"/>
          </a:xfrm>
          <a:prstGeom prst="rect">
            <a:avLst/>
          </a:prstGeom>
          <a:solidFill>
            <a:srgbClr val="C4E6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CD97D6-41D0-AB50-82DE-61D4A28A4F22}"/>
              </a:ext>
            </a:extLst>
          </p:cNvPr>
          <p:cNvSpPr txBox="1"/>
          <p:nvPr/>
        </p:nvSpPr>
        <p:spPr>
          <a:xfrm>
            <a:off x="764778" y="1745268"/>
            <a:ext cx="103083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spc="-150" dirty="0"/>
              <a:t>2) NGO</a:t>
            </a:r>
            <a:r>
              <a:rPr lang="ko-KR" altLang="en-US" sz="2200" b="1" spc="-150" dirty="0"/>
              <a:t>의 국내외 대표 사례와 지역사회복지운동에서의 의의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1AD230-A63A-C621-3FBC-8686ADE65ED4}"/>
              </a:ext>
            </a:extLst>
          </p:cNvPr>
          <p:cNvSpPr txBox="1"/>
          <p:nvPr/>
        </p:nvSpPr>
        <p:spPr>
          <a:xfrm>
            <a:off x="982663" y="2316768"/>
            <a:ext cx="10508297" cy="3264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spc="-80" dirty="0">
                <a:solidFill>
                  <a:schemeClr val="accent1">
                    <a:lumMod val="75000"/>
                  </a:schemeClr>
                </a:solidFill>
              </a:rPr>
              <a:t>(2) </a:t>
            </a:r>
            <a:r>
              <a:rPr lang="ko-KR" altLang="en-US" sz="2000" b="1" spc="-80" dirty="0">
                <a:solidFill>
                  <a:schemeClr val="accent1">
                    <a:lumMod val="75000"/>
                  </a:schemeClr>
                </a:solidFill>
              </a:rPr>
              <a:t>해외 대표 </a:t>
            </a:r>
            <a:r>
              <a:rPr lang="en-US" altLang="ko-KR" sz="2000" b="1" spc="-80" dirty="0">
                <a:solidFill>
                  <a:schemeClr val="accent1">
                    <a:lumMod val="75000"/>
                  </a:schemeClr>
                </a:solidFill>
              </a:rPr>
              <a:t>NGO </a:t>
            </a:r>
            <a:r>
              <a:rPr lang="ko-KR" altLang="en-US" sz="2000" b="1" spc="-80" dirty="0">
                <a:solidFill>
                  <a:schemeClr val="accent1">
                    <a:lumMod val="75000"/>
                  </a:schemeClr>
                </a:solidFill>
              </a:rPr>
              <a:t>사례</a:t>
            </a:r>
          </a:p>
          <a:p>
            <a:pPr marL="914400" lvl="1" indent="-457200">
              <a:lnSpc>
                <a:spcPct val="150000"/>
              </a:lnSpc>
              <a:buFont typeface="+mj-ea"/>
              <a:buAutoNum type="circleNumDbPlain"/>
            </a:pPr>
            <a:r>
              <a:rPr lang="en-US" altLang="ko-KR" sz="2000" b="1" spc="-80" dirty="0"/>
              <a:t>Oxfam(UK) </a:t>
            </a:r>
            <a:r>
              <a:rPr lang="en-US" altLang="ko-KR" sz="2000" spc="-80" dirty="0"/>
              <a:t>: Oxfam</a:t>
            </a:r>
            <a:r>
              <a:rPr lang="ko-KR" altLang="en-US" sz="2000" spc="-80" dirty="0"/>
              <a:t>은 세계적인 빈곤 문제 해결을 목표로 활동하는 국제 </a:t>
            </a:r>
            <a:r>
              <a:rPr lang="en-US" altLang="ko-KR" sz="2000" spc="-80" dirty="0"/>
              <a:t>NGO</a:t>
            </a:r>
            <a:r>
              <a:rPr lang="ko-KR" altLang="en-US" sz="2000" spc="-80" dirty="0"/>
              <a:t>로</a:t>
            </a:r>
            <a:r>
              <a:rPr lang="en-US" altLang="ko-KR" sz="2000" spc="-80" dirty="0"/>
              <a:t>, </a:t>
            </a:r>
            <a:r>
              <a:rPr lang="ko-KR" altLang="en-US" sz="2000" spc="-80" dirty="0"/>
              <a:t>불평등 해소</a:t>
            </a:r>
            <a:r>
              <a:rPr lang="en-US" altLang="ko-KR" sz="2000" spc="-80" dirty="0"/>
              <a:t>, </a:t>
            </a:r>
            <a:r>
              <a:rPr lang="ko-KR" altLang="en-US" sz="2000" spc="-80" dirty="0"/>
              <a:t>세금 정의</a:t>
            </a:r>
            <a:r>
              <a:rPr lang="en-US" altLang="ko-KR" sz="2000" spc="-80" dirty="0"/>
              <a:t>, </a:t>
            </a:r>
            <a:r>
              <a:rPr lang="ko-KR" altLang="en-US" sz="2000" spc="-80" dirty="0"/>
              <a:t>긴급구호 활동 등을 포함한 다양한 전략을 활용</a:t>
            </a:r>
            <a:endParaRPr lang="en-US" altLang="ko-KR" sz="2000" spc="-80" dirty="0"/>
          </a:p>
          <a:p>
            <a:pPr marL="914400" lvl="1" indent="-457200">
              <a:lnSpc>
                <a:spcPct val="150000"/>
              </a:lnSpc>
              <a:buFont typeface="+mj-ea"/>
              <a:buAutoNum type="circleNumDbPlain"/>
            </a:pPr>
            <a:r>
              <a:rPr lang="en-US" altLang="ko-KR" sz="2000" b="1" spc="-80" dirty="0"/>
              <a:t>Médecins Sans Frontières(MSF, </a:t>
            </a:r>
            <a:r>
              <a:rPr lang="ko-KR" altLang="en-US" sz="2000" b="1" spc="-80" dirty="0" err="1"/>
              <a:t>국경없는의사회</a:t>
            </a:r>
            <a:r>
              <a:rPr lang="en-US" altLang="ko-KR" sz="2000" b="1" spc="-80" dirty="0"/>
              <a:t>) </a:t>
            </a:r>
            <a:r>
              <a:rPr lang="en-US" altLang="ko-KR" sz="2000" spc="-80" dirty="0"/>
              <a:t>: MSF</a:t>
            </a:r>
            <a:r>
              <a:rPr lang="ko-KR" altLang="en-US" sz="2000" spc="-80" dirty="0"/>
              <a:t>는 의료 접근이 어려운 분쟁지역 및 재난지역에서 중립적이고 전문적인 긴급 의료 지원을 제공하는 </a:t>
            </a:r>
            <a:r>
              <a:rPr lang="en-US" altLang="ko-KR" sz="2000" spc="-80" dirty="0"/>
              <a:t>NGO</a:t>
            </a:r>
          </a:p>
          <a:p>
            <a:pPr marL="914400" lvl="1" indent="-457200">
              <a:lnSpc>
                <a:spcPct val="150000"/>
              </a:lnSpc>
              <a:buFont typeface="+mj-ea"/>
              <a:buAutoNum type="circleNumDbPlain"/>
            </a:pPr>
            <a:r>
              <a:rPr lang="en-US" altLang="ko-KR" sz="2000" b="1" spc="-80" dirty="0"/>
              <a:t>Community Organizing Japan(COJ) </a:t>
            </a:r>
            <a:r>
              <a:rPr lang="en-US" altLang="ko-KR" sz="2000" spc="-80" dirty="0"/>
              <a:t>: COJ</a:t>
            </a:r>
            <a:r>
              <a:rPr lang="ko-KR" altLang="en-US" sz="2000" spc="-80" dirty="0"/>
              <a:t>는 일본 내 지역 기반 </a:t>
            </a:r>
            <a:r>
              <a:rPr lang="en-US" altLang="ko-KR" sz="2000" spc="-80" dirty="0"/>
              <a:t>NGO</a:t>
            </a:r>
            <a:r>
              <a:rPr lang="ko-KR" altLang="en-US" sz="2000" spc="-80" dirty="0"/>
              <a:t>로</a:t>
            </a:r>
            <a:r>
              <a:rPr lang="en-US" altLang="ko-KR" sz="2000" spc="-80" dirty="0"/>
              <a:t>, </a:t>
            </a:r>
            <a:r>
              <a:rPr lang="ko-KR" altLang="en-US" sz="2000" spc="-80" dirty="0"/>
              <a:t>주민 조직화와 지역 문제 해결을 위한 리더 발굴 및 참여형 복지 모델 확산에 주력</a:t>
            </a:r>
            <a:endParaRPr lang="en-US" altLang="ko-KR" sz="2000" spc="-80" dirty="0"/>
          </a:p>
        </p:txBody>
      </p:sp>
    </p:spTree>
    <p:extLst>
      <p:ext uri="{BB962C8B-B14F-4D97-AF65-F5344CB8AC3E}">
        <p14:creationId xmlns:p14="http://schemas.microsoft.com/office/powerpoint/2010/main" val="42919436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FBCB27-CA81-B06F-0468-76167AECE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A5D61CAA-161D-726C-3E0C-9247310B51E9}"/>
              </a:ext>
            </a:extLst>
          </p:cNvPr>
          <p:cNvSpPr/>
          <p:nvPr/>
        </p:nvSpPr>
        <p:spPr>
          <a:xfrm>
            <a:off x="685799" y="1720250"/>
            <a:ext cx="9022081" cy="446276"/>
          </a:xfrm>
          <a:prstGeom prst="rect">
            <a:avLst/>
          </a:prstGeom>
          <a:solidFill>
            <a:srgbClr val="C4E6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56AC43-887D-6855-EC3F-0A00690FEC3A}"/>
              </a:ext>
            </a:extLst>
          </p:cNvPr>
          <p:cNvSpPr txBox="1"/>
          <p:nvPr/>
        </p:nvSpPr>
        <p:spPr>
          <a:xfrm>
            <a:off x="764778" y="1745268"/>
            <a:ext cx="103083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spc="-150" dirty="0"/>
              <a:t>4) NGO</a:t>
            </a:r>
            <a:r>
              <a:rPr lang="ko-KR" altLang="en-US" sz="2200" b="1" spc="-150" dirty="0"/>
              <a:t>의 강점과 </a:t>
            </a:r>
            <a:r>
              <a:rPr lang="ko-KR" altLang="en-US" sz="2200" b="1" spc="-150" dirty="0" err="1"/>
              <a:t>과제：</a:t>
            </a:r>
            <a:r>
              <a:rPr lang="ko-KR" altLang="en-US" sz="2000" b="1" spc="-150" dirty="0" err="1"/>
              <a:t>지역사회복지운동의</a:t>
            </a:r>
            <a:r>
              <a:rPr lang="ko-KR" altLang="en-US" sz="2000" b="1" spc="-150" dirty="0"/>
              <a:t> 핵심 </a:t>
            </a:r>
            <a:r>
              <a:rPr lang="ko-KR" altLang="en-US" sz="2000" b="1" spc="-150" dirty="0" err="1"/>
              <a:t>동력으로서의</a:t>
            </a:r>
            <a:r>
              <a:rPr lang="ko-KR" altLang="en-US" sz="2000" b="1" spc="-150" dirty="0"/>
              <a:t> 가능성과 한계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F1234B-73D1-6DC6-BF66-871D68BCB597}"/>
              </a:ext>
            </a:extLst>
          </p:cNvPr>
          <p:cNvSpPr txBox="1"/>
          <p:nvPr/>
        </p:nvSpPr>
        <p:spPr>
          <a:xfrm>
            <a:off x="982663" y="2316768"/>
            <a:ext cx="10508297" cy="3956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spc="-80" dirty="0">
                <a:solidFill>
                  <a:schemeClr val="accent1">
                    <a:lumMod val="75000"/>
                  </a:schemeClr>
                </a:solidFill>
              </a:rPr>
              <a:t>(1) NGO</a:t>
            </a:r>
            <a:r>
              <a:rPr lang="ko-KR" altLang="en-US" sz="2000" b="1" spc="-80" dirty="0">
                <a:solidFill>
                  <a:schemeClr val="accent1">
                    <a:lumMod val="75000"/>
                  </a:schemeClr>
                </a:solidFill>
              </a:rPr>
              <a:t>의 강점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spc="-80" dirty="0"/>
              <a:t>NGO</a:t>
            </a:r>
            <a:r>
              <a:rPr lang="ko-KR" altLang="en-US" sz="2000" spc="-80" dirty="0"/>
              <a:t>의 가장 두드러진 강점은 유연성과 현장성에 있다</a:t>
            </a:r>
            <a:r>
              <a:rPr lang="en-US" altLang="ko-KR" sz="2000" spc="-80" dirty="0"/>
              <a:t>. </a:t>
            </a:r>
            <a:r>
              <a:rPr lang="ko-KR" altLang="en-US" sz="2000" spc="-80" dirty="0"/>
              <a:t>아울러 </a:t>
            </a:r>
            <a:r>
              <a:rPr lang="en-US" altLang="ko-KR" sz="2000" spc="-80" dirty="0"/>
              <a:t>NGO</a:t>
            </a:r>
            <a:r>
              <a:rPr lang="ko-KR" altLang="en-US" sz="2000" spc="-80" dirty="0"/>
              <a:t>는 전문성과 헌신성을 갖춘 활동가 집단에 기반하여</a:t>
            </a:r>
            <a:r>
              <a:rPr lang="en-US" altLang="ko-KR" sz="2000" spc="-80" dirty="0"/>
              <a:t>, </a:t>
            </a:r>
            <a:r>
              <a:rPr lang="ko-KR" altLang="en-US" sz="2000" spc="-80" dirty="0"/>
              <a:t>정책 제안</a:t>
            </a:r>
            <a:r>
              <a:rPr lang="en-US" altLang="ko-KR" sz="2000" spc="-80" dirty="0"/>
              <a:t>, </a:t>
            </a:r>
            <a:r>
              <a:rPr lang="ko-KR" altLang="en-US" sz="2000" spc="-80" dirty="0"/>
              <a:t>권익옹호</a:t>
            </a:r>
            <a:r>
              <a:rPr lang="en-US" altLang="ko-KR" sz="2000" spc="-80" dirty="0"/>
              <a:t>, </a:t>
            </a:r>
            <a:r>
              <a:rPr lang="ko-KR" altLang="en-US" sz="2000" spc="-80" dirty="0"/>
              <a:t>주민 교육 등 다방면의 역할을 수행하고 있다</a:t>
            </a:r>
            <a:r>
              <a:rPr lang="en-US" altLang="ko-KR" sz="2000" spc="-80" dirty="0"/>
              <a:t>.</a:t>
            </a: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n-US" altLang="ko-KR" sz="2000" b="1" spc="-80" dirty="0">
                <a:solidFill>
                  <a:schemeClr val="accent1">
                    <a:lumMod val="75000"/>
                  </a:schemeClr>
                </a:solidFill>
              </a:rPr>
              <a:t>(2) NGO</a:t>
            </a:r>
            <a:r>
              <a:rPr lang="ko-KR" altLang="en-US" sz="2000" b="1" spc="-80" dirty="0">
                <a:solidFill>
                  <a:schemeClr val="accent1">
                    <a:lumMod val="75000"/>
                  </a:schemeClr>
                </a:solidFill>
              </a:rPr>
              <a:t>의 과제</a:t>
            </a:r>
            <a:endParaRPr lang="en-US" altLang="ko-KR" sz="2000" b="1" spc="-80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ko-KR" altLang="en-US" sz="2000" spc="-80" dirty="0"/>
              <a:t>첫째</a:t>
            </a:r>
            <a:r>
              <a:rPr lang="en-US" altLang="ko-KR" sz="2000" spc="-80" dirty="0"/>
              <a:t>, </a:t>
            </a:r>
            <a:r>
              <a:rPr lang="ko-KR" altLang="en-US" sz="2000" spc="-80" dirty="0"/>
              <a:t>재정 자립성의 확보가 시급하다</a:t>
            </a:r>
            <a:r>
              <a:rPr lang="en-US" altLang="ko-KR" sz="2000" spc="-80" dirty="0"/>
              <a:t>. </a:t>
            </a:r>
          </a:p>
          <a:p>
            <a:pPr lvl="1">
              <a:lnSpc>
                <a:spcPct val="150000"/>
              </a:lnSpc>
            </a:pPr>
            <a:r>
              <a:rPr lang="ko-KR" altLang="en-US" sz="2000" spc="-80" dirty="0"/>
              <a:t>둘째</a:t>
            </a:r>
            <a:r>
              <a:rPr lang="en-US" altLang="ko-KR" sz="2000" spc="-80" dirty="0"/>
              <a:t>, </a:t>
            </a:r>
            <a:r>
              <a:rPr lang="ko-KR" altLang="en-US" sz="2000" spc="-80" dirty="0"/>
              <a:t>전문성의 강화가 필요하다</a:t>
            </a:r>
            <a:r>
              <a:rPr lang="en-US" altLang="ko-KR" sz="2000" spc="-80" dirty="0"/>
              <a:t>.</a:t>
            </a:r>
          </a:p>
          <a:p>
            <a:pPr lvl="1">
              <a:lnSpc>
                <a:spcPct val="150000"/>
              </a:lnSpc>
            </a:pPr>
            <a:r>
              <a:rPr lang="ko-KR" altLang="en-US" sz="2000" spc="-80" dirty="0"/>
              <a:t>셋째</a:t>
            </a:r>
            <a:r>
              <a:rPr lang="en-US" altLang="ko-KR" sz="2000" spc="-80" dirty="0"/>
              <a:t>, </a:t>
            </a:r>
            <a:r>
              <a:rPr lang="ko-KR" altLang="en-US" sz="2000" spc="-80" dirty="0"/>
              <a:t>정부와의 균형 있는 관계 설정도 주요 과제이다</a:t>
            </a:r>
            <a:r>
              <a:rPr lang="en-US" altLang="ko-KR" sz="2000" spc="-8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58854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A45CD1-5742-718B-9976-E90B06F7F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C64CAF56-080D-D72F-4331-FE80D0C9F3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" b="891"/>
          <a:stretch/>
        </p:blipFill>
        <p:spPr>
          <a:xfrm>
            <a:off x="0" y="0"/>
            <a:ext cx="12192000" cy="6924676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AB40463D-9666-B3AA-E514-92C59F056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1750" y="20955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29121A60-09CC-49DC-F1E9-001461C5FD5E}"/>
              </a:ext>
            </a:extLst>
          </p:cNvPr>
          <p:cNvSpPr/>
          <p:nvPr/>
        </p:nvSpPr>
        <p:spPr>
          <a:xfrm>
            <a:off x="0" y="-2"/>
            <a:ext cx="12192000" cy="6924675"/>
          </a:xfrm>
          <a:prstGeom prst="rect">
            <a:avLst/>
          </a:prstGeom>
          <a:solidFill>
            <a:schemeClr val="accent4">
              <a:lumMod val="60000"/>
              <a:lumOff val="40000"/>
              <a:alpha val="6392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9563F06-9940-0637-793D-762C6CA0B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0" t="42046" r="47991" b="40592"/>
          <a:stretch>
            <a:fillRect/>
          </a:stretch>
        </p:blipFill>
        <p:spPr bwMode="auto">
          <a:xfrm>
            <a:off x="4269022" y="2049401"/>
            <a:ext cx="3653955" cy="697499"/>
          </a:xfrm>
          <a:custGeom>
            <a:avLst/>
            <a:gdLst/>
            <a:ahLst/>
            <a:cxnLst/>
            <a:rect l="l" t="t" r="r" b="b"/>
            <a:pathLst>
              <a:path w="4158310" h="793775">
                <a:moveTo>
                  <a:pt x="1875054" y="631164"/>
                </a:moveTo>
                <a:lnTo>
                  <a:pt x="1875054" y="682295"/>
                </a:lnTo>
                <a:lnTo>
                  <a:pt x="2230450" y="668883"/>
                </a:lnTo>
                <a:lnTo>
                  <a:pt x="2230450" y="631164"/>
                </a:lnTo>
                <a:close/>
                <a:moveTo>
                  <a:pt x="199492" y="582549"/>
                </a:moveTo>
                <a:lnTo>
                  <a:pt x="199492" y="671398"/>
                </a:lnTo>
                <a:lnTo>
                  <a:pt x="550698" y="657987"/>
                </a:lnTo>
                <a:lnTo>
                  <a:pt x="550698" y="582549"/>
                </a:lnTo>
                <a:close/>
                <a:moveTo>
                  <a:pt x="1715796" y="486994"/>
                </a:moveTo>
                <a:lnTo>
                  <a:pt x="1875054" y="486994"/>
                </a:lnTo>
                <a:lnTo>
                  <a:pt x="1875054" y="531419"/>
                </a:lnTo>
                <a:lnTo>
                  <a:pt x="2230450" y="531419"/>
                </a:lnTo>
                <a:lnTo>
                  <a:pt x="2230450" y="486994"/>
                </a:lnTo>
                <a:lnTo>
                  <a:pt x="2389708" y="486994"/>
                </a:lnTo>
                <a:lnTo>
                  <a:pt x="2389708" y="793775"/>
                </a:lnTo>
                <a:lnTo>
                  <a:pt x="2230450" y="793775"/>
                </a:lnTo>
                <a:lnTo>
                  <a:pt x="2230450" y="771144"/>
                </a:lnTo>
                <a:lnTo>
                  <a:pt x="1715796" y="793775"/>
                </a:lnTo>
                <a:close/>
                <a:moveTo>
                  <a:pt x="39396" y="467715"/>
                </a:moveTo>
                <a:lnTo>
                  <a:pt x="710794" y="467715"/>
                </a:lnTo>
                <a:lnTo>
                  <a:pt x="710794" y="793775"/>
                </a:lnTo>
                <a:lnTo>
                  <a:pt x="550698" y="793775"/>
                </a:lnTo>
                <a:lnTo>
                  <a:pt x="550698" y="771144"/>
                </a:lnTo>
                <a:lnTo>
                  <a:pt x="39396" y="793775"/>
                </a:lnTo>
                <a:close/>
                <a:moveTo>
                  <a:pt x="1847393" y="295884"/>
                </a:moveTo>
                <a:cubicBezTo>
                  <a:pt x="1837894" y="295884"/>
                  <a:pt x="1830350" y="298678"/>
                  <a:pt x="1824762" y="304266"/>
                </a:cubicBezTo>
                <a:cubicBezTo>
                  <a:pt x="1819174" y="309854"/>
                  <a:pt x="1816380" y="316560"/>
                  <a:pt x="1816380" y="324383"/>
                </a:cubicBezTo>
                <a:cubicBezTo>
                  <a:pt x="1816380" y="331648"/>
                  <a:pt x="1819174" y="338074"/>
                  <a:pt x="1824762" y="343662"/>
                </a:cubicBezTo>
                <a:cubicBezTo>
                  <a:pt x="1830350" y="349250"/>
                  <a:pt x="1837894" y="352044"/>
                  <a:pt x="1847393" y="352044"/>
                </a:cubicBezTo>
                <a:lnTo>
                  <a:pt x="1984020" y="352044"/>
                </a:lnTo>
                <a:cubicBezTo>
                  <a:pt x="1993519" y="352044"/>
                  <a:pt x="2001063" y="349250"/>
                  <a:pt x="2006651" y="343662"/>
                </a:cubicBezTo>
                <a:cubicBezTo>
                  <a:pt x="2012239" y="338074"/>
                  <a:pt x="2015033" y="331648"/>
                  <a:pt x="2015033" y="324383"/>
                </a:cubicBezTo>
                <a:cubicBezTo>
                  <a:pt x="2015033" y="316560"/>
                  <a:pt x="2012239" y="309854"/>
                  <a:pt x="2006651" y="304266"/>
                </a:cubicBezTo>
                <a:cubicBezTo>
                  <a:pt x="2001063" y="298678"/>
                  <a:pt x="1993519" y="295884"/>
                  <a:pt x="1984020" y="295884"/>
                </a:cubicBezTo>
                <a:close/>
                <a:moveTo>
                  <a:pt x="1797939" y="195300"/>
                </a:moveTo>
                <a:lnTo>
                  <a:pt x="2030959" y="195300"/>
                </a:lnTo>
                <a:cubicBezTo>
                  <a:pt x="2052193" y="195300"/>
                  <a:pt x="2071891" y="201028"/>
                  <a:pt x="2090052" y="212483"/>
                </a:cubicBezTo>
                <a:cubicBezTo>
                  <a:pt x="2108213" y="223939"/>
                  <a:pt x="2122602" y="239585"/>
                  <a:pt x="2133219" y="259423"/>
                </a:cubicBezTo>
                <a:cubicBezTo>
                  <a:pt x="2143836" y="279260"/>
                  <a:pt x="2149145" y="300914"/>
                  <a:pt x="2149145" y="324383"/>
                </a:cubicBezTo>
                <a:cubicBezTo>
                  <a:pt x="2149145" y="347853"/>
                  <a:pt x="2143836" y="369367"/>
                  <a:pt x="2133219" y="388925"/>
                </a:cubicBezTo>
                <a:cubicBezTo>
                  <a:pt x="2122602" y="408483"/>
                  <a:pt x="2108213" y="423989"/>
                  <a:pt x="2090052" y="435445"/>
                </a:cubicBezTo>
                <a:cubicBezTo>
                  <a:pt x="2071891" y="446900"/>
                  <a:pt x="2052193" y="452628"/>
                  <a:pt x="2030959" y="452628"/>
                </a:cubicBezTo>
                <a:lnTo>
                  <a:pt x="1797939" y="452628"/>
                </a:lnTo>
                <a:cubicBezTo>
                  <a:pt x="1776705" y="452628"/>
                  <a:pt x="1757147" y="446900"/>
                  <a:pt x="1739265" y="435445"/>
                </a:cubicBezTo>
                <a:cubicBezTo>
                  <a:pt x="1721384" y="423989"/>
                  <a:pt x="1707134" y="408483"/>
                  <a:pt x="1696517" y="388925"/>
                </a:cubicBezTo>
                <a:cubicBezTo>
                  <a:pt x="1685900" y="369367"/>
                  <a:pt x="1680591" y="347853"/>
                  <a:pt x="1680591" y="324383"/>
                </a:cubicBezTo>
                <a:cubicBezTo>
                  <a:pt x="1680591" y="300914"/>
                  <a:pt x="1685900" y="279260"/>
                  <a:pt x="1696517" y="259423"/>
                </a:cubicBezTo>
                <a:cubicBezTo>
                  <a:pt x="1707134" y="239585"/>
                  <a:pt x="1721384" y="223939"/>
                  <a:pt x="1739265" y="212483"/>
                </a:cubicBezTo>
                <a:cubicBezTo>
                  <a:pt x="1757147" y="201028"/>
                  <a:pt x="1776705" y="195300"/>
                  <a:pt x="1797939" y="195300"/>
                </a:cubicBezTo>
                <a:close/>
                <a:moveTo>
                  <a:pt x="3360344" y="44424"/>
                </a:moveTo>
                <a:lnTo>
                  <a:pt x="3809619" y="44424"/>
                </a:lnTo>
                <a:lnTo>
                  <a:pt x="3809619" y="173507"/>
                </a:lnTo>
                <a:lnTo>
                  <a:pt x="3519602" y="173507"/>
                </a:lnTo>
                <a:lnTo>
                  <a:pt x="3519602" y="620268"/>
                </a:lnTo>
                <a:lnTo>
                  <a:pt x="3847338" y="594284"/>
                </a:lnTo>
                <a:lnTo>
                  <a:pt x="3847338" y="730910"/>
                </a:lnTo>
                <a:lnTo>
                  <a:pt x="3360344" y="766953"/>
                </a:lnTo>
                <a:close/>
                <a:moveTo>
                  <a:pt x="2524659" y="40233"/>
                </a:moveTo>
                <a:lnTo>
                  <a:pt x="2690622" y="40233"/>
                </a:lnTo>
                <a:lnTo>
                  <a:pt x="2690622" y="616077"/>
                </a:lnTo>
                <a:lnTo>
                  <a:pt x="3042666" y="591769"/>
                </a:lnTo>
                <a:lnTo>
                  <a:pt x="3042666" y="730910"/>
                </a:lnTo>
                <a:lnTo>
                  <a:pt x="2524659" y="766953"/>
                </a:lnTo>
                <a:close/>
                <a:moveTo>
                  <a:pt x="1004164" y="35204"/>
                </a:moveTo>
                <a:lnTo>
                  <a:pt x="1161745" y="35204"/>
                </a:lnTo>
                <a:lnTo>
                  <a:pt x="1161745" y="200330"/>
                </a:lnTo>
                <a:cubicBezTo>
                  <a:pt x="1161745" y="274650"/>
                  <a:pt x="1169569" y="337096"/>
                  <a:pt x="1185215" y="387667"/>
                </a:cubicBezTo>
                <a:cubicBezTo>
                  <a:pt x="1200862" y="438239"/>
                  <a:pt x="1221118" y="478612"/>
                  <a:pt x="1245985" y="508787"/>
                </a:cubicBezTo>
                <a:cubicBezTo>
                  <a:pt x="1270851" y="538962"/>
                  <a:pt x="1300607" y="565226"/>
                  <a:pt x="1335253" y="587578"/>
                </a:cubicBezTo>
                <a:lnTo>
                  <a:pt x="1335253" y="766115"/>
                </a:lnTo>
                <a:cubicBezTo>
                  <a:pt x="1281049" y="742645"/>
                  <a:pt x="1231735" y="709676"/>
                  <a:pt x="1187311" y="667207"/>
                </a:cubicBezTo>
                <a:cubicBezTo>
                  <a:pt x="1142886" y="624738"/>
                  <a:pt x="1108101" y="575843"/>
                  <a:pt x="1082955" y="520522"/>
                </a:cubicBezTo>
                <a:cubicBezTo>
                  <a:pt x="1057809" y="575843"/>
                  <a:pt x="1023023" y="624738"/>
                  <a:pt x="978599" y="667207"/>
                </a:cubicBezTo>
                <a:cubicBezTo>
                  <a:pt x="934174" y="709676"/>
                  <a:pt x="884860" y="742645"/>
                  <a:pt x="830656" y="766115"/>
                </a:cubicBezTo>
                <a:lnTo>
                  <a:pt x="830656" y="587578"/>
                </a:lnTo>
                <a:cubicBezTo>
                  <a:pt x="865302" y="565226"/>
                  <a:pt x="895058" y="538962"/>
                  <a:pt x="919925" y="508787"/>
                </a:cubicBezTo>
                <a:cubicBezTo>
                  <a:pt x="944791" y="478612"/>
                  <a:pt x="965048" y="438239"/>
                  <a:pt x="980694" y="387667"/>
                </a:cubicBezTo>
                <a:cubicBezTo>
                  <a:pt x="996341" y="337096"/>
                  <a:pt x="1004164" y="274650"/>
                  <a:pt x="1004164" y="200330"/>
                </a:cubicBezTo>
                <a:close/>
                <a:moveTo>
                  <a:pt x="4191" y="31013"/>
                </a:moveTo>
                <a:lnTo>
                  <a:pt x="461010" y="31013"/>
                </a:lnTo>
                <a:lnTo>
                  <a:pt x="461010" y="114833"/>
                </a:lnTo>
                <a:cubicBezTo>
                  <a:pt x="461010" y="236652"/>
                  <a:pt x="419240" y="320751"/>
                  <a:pt x="335700" y="367131"/>
                </a:cubicBezTo>
                <a:cubicBezTo>
                  <a:pt x="252159" y="413512"/>
                  <a:pt x="140259" y="437261"/>
                  <a:pt x="0" y="438378"/>
                </a:cubicBezTo>
                <a:lnTo>
                  <a:pt x="0" y="316001"/>
                </a:lnTo>
                <a:cubicBezTo>
                  <a:pt x="105055" y="314884"/>
                  <a:pt x="183426" y="301193"/>
                  <a:pt x="235116" y="274929"/>
                </a:cubicBezTo>
                <a:cubicBezTo>
                  <a:pt x="286804" y="248666"/>
                  <a:pt x="312649" y="208153"/>
                  <a:pt x="312649" y="153390"/>
                </a:cubicBezTo>
                <a:lnTo>
                  <a:pt x="4191" y="153390"/>
                </a:lnTo>
                <a:close/>
                <a:moveTo>
                  <a:pt x="3887572" y="17602"/>
                </a:moveTo>
                <a:lnTo>
                  <a:pt x="4046830" y="17602"/>
                </a:lnTo>
                <a:lnTo>
                  <a:pt x="4046830" y="305943"/>
                </a:lnTo>
                <a:lnTo>
                  <a:pt x="4158310" y="305943"/>
                </a:lnTo>
                <a:lnTo>
                  <a:pt x="4158310" y="449275"/>
                </a:lnTo>
                <a:lnTo>
                  <a:pt x="4046830" y="449275"/>
                </a:lnTo>
                <a:lnTo>
                  <a:pt x="4046830" y="793775"/>
                </a:lnTo>
                <a:lnTo>
                  <a:pt x="3887572" y="793775"/>
                </a:lnTo>
                <a:close/>
                <a:moveTo>
                  <a:pt x="3088767" y="17602"/>
                </a:moveTo>
                <a:lnTo>
                  <a:pt x="3251378" y="17602"/>
                </a:lnTo>
                <a:lnTo>
                  <a:pt x="3251378" y="793775"/>
                </a:lnTo>
                <a:lnTo>
                  <a:pt x="3088767" y="793775"/>
                </a:lnTo>
                <a:close/>
                <a:moveTo>
                  <a:pt x="2230450" y="17602"/>
                </a:moveTo>
                <a:lnTo>
                  <a:pt x="2389708" y="17602"/>
                </a:lnTo>
                <a:lnTo>
                  <a:pt x="2389708" y="162611"/>
                </a:lnTo>
                <a:lnTo>
                  <a:pt x="2481910" y="162611"/>
                </a:lnTo>
                <a:lnTo>
                  <a:pt x="2481910" y="295884"/>
                </a:lnTo>
                <a:lnTo>
                  <a:pt x="2389708" y="295884"/>
                </a:lnTo>
                <a:lnTo>
                  <a:pt x="2389708" y="466877"/>
                </a:lnTo>
                <a:lnTo>
                  <a:pt x="2230450" y="466877"/>
                </a:lnTo>
                <a:close/>
                <a:moveTo>
                  <a:pt x="1391412" y="17602"/>
                </a:moveTo>
                <a:lnTo>
                  <a:pt x="1550670" y="17602"/>
                </a:lnTo>
                <a:lnTo>
                  <a:pt x="1550670" y="305943"/>
                </a:lnTo>
                <a:lnTo>
                  <a:pt x="1643711" y="305943"/>
                </a:lnTo>
                <a:lnTo>
                  <a:pt x="1643711" y="449275"/>
                </a:lnTo>
                <a:lnTo>
                  <a:pt x="1550670" y="449275"/>
                </a:lnTo>
                <a:lnTo>
                  <a:pt x="1550670" y="793775"/>
                </a:lnTo>
                <a:lnTo>
                  <a:pt x="1391412" y="793775"/>
                </a:lnTo>
                <a:close/>
                <a:moveTo>
                  <a:pt x="551536" y="17602"/>
                </a:moveTo>
                <a:lnTo>
                  <a:pt x="710794" y="17602"/>
                </a:lnTo>
                <a:lnTo>
                  <a:pt x="710794" y="152552"/>
                </a:lnTo>
                <a:lnTo>
                  <a:pt x="805510" y="152552"/>
                </a:lnTo>
                <a:lnTo>
                  <a:pt x="805510" y="285826"/>
                </a:lnTo>
                <a:lnTo>
                  <a:pt x="710794" y="285826"/>
                </a:lnTo>
                <a:lnTo>
                  <a:pt x="710794" y="443408"/>
                </a:lnTo>
                <a:lnTo>
                  <a:pt x="551536" y="443408"/>
                </a:lnTo>
                <a:close/>
                <a:moveTo>
                  <a:pt x="1831467" y="0"/>
                </a:moveTo>
                <a:lnTo>
                  <a:pt x="1997431" y="0"/>
                </a:lnTo>
                <a:lnTo>
                  <a:pt x="1997431" y="65379"/>
                </a:lnTo>
                <a:lnTo>
                  <a:pt x="2160042" y="65379"/>
                </a:lnTo>
                <a:lnTo>
                  <a:pt x="2160042" y="170993"/>
                </a:lnTo>
                <a:lnTo>
                  <a:pt x="1669695" y="170993"/>
                </a:lnTo>
                <a:lnTo>
                  <a:pt x="1669695" y="65379"/>
                </a:lnTo>
                <a:lnTo>
                  <a:pt x="1831467" y="6537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257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44DD22-7CC1-59EC-A084-3EF5C37BE0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4057060-DC8C-8D0D-2B74-71ED441A487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2" t="29343" r="25184" b="8028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9868152A-8440-A466-1FBE-060D2855C352}"/>
              </a:ext>
            </a:extLst>
          </p:cNvPr>
          <p:cNvSpPr txBox="1"/>
          <p:nvPr/>
        </p:nvSpPr>
        <p:spPr>
          <a:xfrm>
            <a:off x="3467101" y="1921997"/>
            <a:ext cx="7680324" cy="2356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ct val="130000"/>
              </a:lnSpc>
              <a:buFont typeface="+mj-lt"/>
              <a:buAutoNum type="arabicPeriod"/>
            </a:pPr>
            <a:r>
              <a:rPr lang="ko-KR" altLang="en-US" sz="2000" spc="-150" dirty="0"/>
              <a:t>지역사회복지운동의 개념과 핵심 구성 요소를 설명할 수 있다</a:t>
            </a:r>
            <a:r>
              <a:rPr lang="en-US" altLang="ko-KR" sz="2000" spc="-150" dirty="0"/>
              <a:t>.</a:t>
            </a:r>
            <a:endParaRPr lang="ko-KR" altLang="en-US" sz="2000" spc="-150" dirty="0"/>
          </a:p>
          <a:p>
            <a:pPr marL="457200" indent="-457200" fontAlgn="base">
              <a:lnSpc>
                <a:spcPct val="13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ko-KR" altLang="en-US" sz="2000" spc="-150" dirty="0"/>
              <a:t>국내외 다양한 지역사회복지운동 사례를 분석하고 실천적 함의를 도출할 수 있다</a:t>
            </a:r>
            <a:r>
              <a:rPr lang="en-US" altLang="ko-KR" sz="2000" spc="-150" dirty="0"/>
              <a:t>.</a:t>
            </a:r>
            <a:endParaRPr lang="ko-KR" altLang="en-US" sz="2000" spc="-150" dirty="0"/>
          </a:p>
          <a:p>
            <a:pPr marL="457200" indent="-457200" fontAlgn="base">
              <a:lnSpc>
                <a:spcPct val="13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ko-KR" altLang="en-US" sz="2000" spc="-150" dirty="0"/>
              <a:t>지역사회복지운동의 유형을 구분하고 상황에 적합한 실천 전략을 모색할 수 있다</a:t>
            </a:r>
            <a:r>
              <a:rPr lang="en-US" altLang="ko-KR" sz="2000" spc="-150" dirty="0"/>
              <a:t>.</a:t>
            </a:r>
            <a:endParaRPr lang="ko-KR" altLang="en-US" sz="2000" spc="-150" dirty="0"/>
          </a:p>
        </p:txBody>
      </p:sp>
      <p:sp>
        <p:nvSpPr>
          <p:cNvPr id="65" name="자유형: 도형 64">
            <a:extLst>
              <a:ext uri="{FF2B5EF4-FFF2-40B4-BE49-F238E27FC236}">
                <a16:creationId xmlns:a16="http://schemas.microsoft.com/office/drawing/2014/main" id="{4383F1AE-C3C7-5A47-1AE5-05094210B207}"/>
              </a:ext>
            </a:extLst>
          </p:cNvPr>
          <p:cNvSpPr/>
          <p:nvPr/>
        </p:nvSpPr>
        <p:spPr>
          <a:xfrm>
            <a:off x="3394075" y="1272099"/>
            <a:ext cx="1475752" cy="309036"/>
          </a:xfrm>
          <a:custGeom>
            <a:avLst/>
            <a:gdLst/>
            <a:ahLst/>
            <a:cxnLst/>
            <a:rect l="l" t="t" r="r" b="b"/>
            <a:pathLst>
              <a:path w="1229325" h="257432">
                <a:moveTo>
                  <a:pt x="397621" y="209341"/>
                </a:moveTo>
                <a:lnTo>
                  <a:pt x="397621" y="237315"/>
                </a:lnTo>
                <a:cubicBezTo>
                  <a:pt x="397621" y="239830"/>
                  <a:pt x="398249" y="241506"/>
                  <a:pt x="399507" y="242345"/>
                </a:cubicBezTo>
                <a:cubicBezTo>
                  <a:pt x="400764" y="243183"/>
                  <a:pt x="402440" y="243602"/>
                  <a:pt x="404536" y="243602"/>
                </a:cubicBezTo>
                <a:cubicBezTo>
                  <a:pt x="420671" y="244021"/>
                  <a:pt x="439321" y="243550"/>
                  <a:pt x="460486" y="242187"/>
                </a:cubicBezTo>
                <a:cubicBezTo>
                  <a:pt x="481650" y="240825"/>
                  <a:pt x="501453" y="238887"/>
                  <a:pt x="519893" y="236372"/>
                </a:cubicBezTo>
                <a:lnTo>
                  <a:pt x="519893" y="209341"/>
                </a:lnTo>
                <a:close/>
                <a:moveTo>
                  <a:pt x="15087" y="183880"/>
                </a:moveTo>
                <a:lnTo>
                  <a:pt x="266233" y="183880"/>
                </a:lnTo>
                <a:lnTo>
                  <a:pt x="266233" y="257432"/>
                </a:lnTo>
                <a:lnTo>
                  <a:pt x="202739" y="257432"/>
                </a:lnTo>
                <a:lnTo>
                  <a:pt x="202739" y="195510"/>
                </a:lnTo>
                <a:lnTo>
                  <a:pt x="15087" y="195510"/>
                </a:lnTo>
                <a:close/>
                <a:moveTo>
                  <a:pt x="648452" y="175393"/>
                </a:moveTo>
                <a:lnTo>
                  <a:pt x="886396" y="175393"/>
                </a:lnTo>
                <a:lnTo>
                  <a:pt x="886396" y="257432"/>
                </a:lnTo>
                <a:lnTo>
                  <a:pt x="821331" y="257432"/>
                </a:lnTo>
                <a:lnTo>
                  <a:pt x="821331" y="187023"/>
                </a:lnTo>
                <a:lnTo>
                  <a:pt x="648452" y="187023"/>
                </a:lnTo>
                <a:close/>
                <a:moveTo>
                  <a:pt x="324069" y="163449"/>
                </a:moveTo>
                <a:lnTo>
                  <a:pt x="397621" y="163449"/>
                </a:lnTo>
                <a:lnTo>
                  <a:pt x="397621" y="197082"/>
                </a:lnTo>
                <a:lnTo>
                  <a:pt x="519893" y="197082"/>
                </a:lnTo>
                <a:lnTo>
                  <a:pt x="519893" y="163449"/>
                </a:lnTo>
                <a:lnTo>
                  <a:pt x="578672" y="163449"/>
                </a:lnTo>
                <a:lnTo>
                  <a:pt x="578672" y="256489"/>
                </a:lnTo>
                <a:lnTo>
                  <a:pt x="519893" y="256489"/>
                </a:lnTo>
                <a:lnTo>
                  <a:pt x="519893" y="248003"/>
                </a:lnTo>
                <a:cubicBezTo>
                  <a:pt x="476097" y="253660"/>
                  <a:pt x="421719" y="256489"/>
                  <a:pt x="356758" y="256489"/>
                </a:cubicBezTo>
                <a:cubicBezTo>
                  <a:pt x="350472" y="256489"/>
                  <a:pt x="345862" y="255075"/>
                  <a:pt x="342928" y="252246"/>
                </a:cubicBezTo>
                <a:cubicBezTo>
                  <a:pt x="339994" y="249417"/>
                  <a:pt x="338528" y="244964"/>
                  <a:pt x="338528" y="238887"/>
                </a:cubicBezTo>
                <a:lnTo>
                  <a:pt x="338528" y="172565"/>
                </a:lnTo>
                <a:lnTo>
                  <a:pt x="324069" y="172565"/>
                </a:lnTo>
                <a:close/>
                <a:moveTo>
                  <a:pt x="1056760" y="162192"/>
                </a:moveTo>
                <a:lnTo>
                  <a:pt x="1056760" y="237315"/>
                </a:lnTo>
                <a:lnTo>
                  <a:pt x="1111767" y="237315"/>
                </a:lnTo>
                <a:lnTo>
                  <a:pt x="1111767" y="162192"/>
                </a:lnTo>
                <a:close/>
                <a:moveTo>
                  <a:pt x="310867" y="127930"/>
                </a:moveTo>
                <a:lnTo>
                  <a:pt x="600675" y="127930"/>
                </a:lnTo>
                <a:lnTo>
                  <a:pt x="600675" y="139560"/>
                </a:lnTo>
                <a:lnTo>
                  <a:pt x="310867" y="139560"/>
                </a:lnTo>
                <a:close/>
                <a:moveTo>
                  <a:pt x="84553" y="63179"/>
                </a:moveTo>
                <a:cubicBezTo>
                  <a:pt x="69675" y="63179"/>
                  <a:pt x="62236" y="70723"/>
                  <a:pt x="62236" y="85811"/>
                </a:cubicBezTo>
                <a:lnTo>
                  <a:pt x="62236" y="125101"/>
                </a:lnTo>
                <a:cubicBezTo>
                  <a:pt x="62236" y="140399"/>
                  <a:pt x="69675" y="148047"/>
                  <a:pt x="84553" y="148047"/>
                </a:cubicBezTo>
                <a:lnTo>
                  <a:pt x="96183" y="148047"/>
                </a:lnTo>
                <a:cubicBezTo>
                  <a:pt x="110851" y="148047"/>
                  <a:pt x="118186" y="140399"/>
                  <a:pt x="118186" y="125101"/>
                </a:cubicBezTo>
                <a:lnTo>
                  <a:pt x="118186" y="85811"/>
                </a:lnTo>
                <a:cubicBezTo>
                  <a:pt x="118186" y="70723"/>
                  <a:pt x="110851" y="63179"/>
                  <a:pt x="96183" y="63179"/>
                </a:cubicBezTo>
                <a:close/>
                <a:moveTo>
                  <a:pt x="90525" y="51864"/>
                </a:moveTo>
                <a:cubicBezTo>
                  <a:pt x="110642" y="51864"/>
                  <a:pt x="126568" y="53383"/>
                  <a:pt x="138303" y="56421"/>
                </a:cubicBezTo>
                <a:cubicBezTo>
                  <a:pt x="150037" y="59460"/>
                  <a:pt x="158734" y="64908"/>
                  <a:pt x="164391" y="72766"/>
                </a:cubicBezTo>
                <a:cubicBezTo>
                  <a:pt x="170049" y="80624"/>
                  <a:pt x="172878" y="91783"/>
                  <a:pt x="172878" y="106242"/>
                </a:cubicBezTo>
                <a:cubicBezTo>
                  <a:pt x="172878" y="120910"/>
                  <a:pt x="170049" y="132121"/>
                  <a:pt x="164391" y="139875"/>
                </a:cubicBezTo>
                <a:cubicBezTo>
                  <a:pt x="158734" y="147628"/>
                  <a:pt x="150090" y="153024"/>
                  <a:pt x="138460" y="156062"/>
                </a:cubicBezTo>
                <a:cubicBezTo>
                  <a:pt x="126830" y="159101"/>
                  <a:pt x="110851" y="160620"/>
                  <a:pt x="90525" y="160620"/>
                </a:cubicBezTo>
                <a:cubicBezTo>
                  <a:pt x="70408" y="160620"/>
                  <a:pt x="54273" y="159101"/>
                  <a:pt x="42119" y="156062"/>
                </a:cubicBezTo>
                <a:cubicBezTo>
                  <a:pt x="29965" y="153024"/>
                  <a:pt x="20850" y="147576"/>
                  <a:pt x="14773" y="139718"/>
                </a:cubicBezTo>
                <a:cubicBezTo>
                  <a:pt x="8696" y="131859"/>
                  <a:pt x="5657" y="120701"/>
                  <a:pt x="5657" y="106242"/>
                </a:cubicBezTo>
                <a:cubicBezTo>
                  <a:pt x="5657" y="91783"/>
                  <a:pt x="8696" y="80624"/>
                  <a:pt x="14773" y="72766"/>
                </a:cubicBezTo>
                <a:cubicBezTo>
                  <a:pt x="20850" y="64908"/>
                  <a:pt x="29965" y="59460"/>
                  <a:pt x="42119" y="56421"/>
                </a:cubicBezTo>
                <a:cubicBezTo>
                  <a:pt x="54273" y="53383"/>
                  <a:pt x="70408" y="51864"/>
                  <a:pt x="90525" y="51864"/>
                </a:cubicBezTo>
                <a:close/>
                <a:moveTo>
                  <a:pt x="0" y="27032"/>
                </a:moveTo>
                <a:lnTo>
                  <a:pt x="177279" y="27032"/>
                </a:lnTo>
                <a:lnTo>
                  <a:pt x="177279" y="38348"/>
                </a:lnTo>
                <a:lnTo>
                  <a:pt x="0" y="38348"/>
                </a:lnTo>
                <a:close/>
                <a:moveTo>
                  <a:pt x="1052360" y="19488"/>
                </a:moveTo>
                <a:lnTo>
                  <a:pt x="1052360" y="150562"/>
                </a:lnTo>
                <a:lnTo>
                  <a:pt x="1116167" y="150562"/>
                </a:lnTo>
                <a:lnTo>
                  <a:pt x="1116167" y="19488"/>
                </a:lnTo>
                <a:close/>
                <a:moveTo>
                  <a:pt x="714460" y="14459"/>
                </a:moveTo>
                <a:lnTo>
                  <a:pt x="714460" y="84868"/>
                </a:lnTo>
                <a:lnTo>
                  <a:pt x="823217" y="84868"/>
                </a:lnTo>
                <a:lnTo>
                  <a:pt x="823217" y="14459"/>
                </a:lnTo>
                <a:close/>
                <a:moveTo>
                  <a:pt x="955862" y="7858"/>
                </a:moveTo>
                <a:lnTo>
                  <a:pt x="1212665" y="7858"/>
                </a:lnTo>
                <a:lnTo>
                  <a:pt x="1212665" y="19488"/>
                </a:lnTo>
                <a:lnTo>
                  <a:pt x="1181233" y="19488"/>
                </a:lnTo>
                <a:lnTo>
                  <a:pt x="1181233" y="150562"/>
                </a:lnTo>
                <a:lnTo>
                  <a:pt x="1212665" y="150562"/>
                </a:lnTo>
                <a:lnTo>
                  <a:pt x="1212665" y="162192"/>
                </a:lnTo>
                <a:lnTo>
                  <a:pt x="1169603" y="162192"/>
                </a:lnTo>
                <a:lnTo>
                  <a:pt x="1169603" y="237315"/>
                </a:lnTo>
                <a:lnTo>
                  <a:pt x="1229325" y="237315"/>
                </a:lnTo>
                <a:lnTo>
                  <a:pt x="1229325" y="248946"/>
                </a:lnTo>
                <a:lnTo>
                  <a:pt x="939517" y="248946"/>
                </a:lnTo>
                <a:lnTo>
                  <a:pt x="939517" y="237315"/>
                </a:lnTo>
                <a:lnTo>
                  <a:pt x="998924" y="237315"/>
                </a:lnTo>
                <a:lnTo>
                  <a:pt x="998924" y="162192"/>
                </a:lnTo>
                <a:lnTo>
                  <a:pt x="955862" y="162192"/>
                </a:lnTo>
                <a:lnTo>
                  <a:pt x="955862" y="150562"/>
                </a:lnTo>
                <a:lnTo>
                  <a:pt x="987294" y="150562"/>
                </a:lnTo>
                <a:lnTo>
                  <a:pt x="987294" y="19488"/>
                </a:lnTo>
                <a:lnTo>
                  <a:pt x="955862" y="19488"/>
                </a:lnTo>
                <a:close/>
                <a:moveTo>
                  <a:pt x="637451" y="2829"/>
                </a:moveTo>
                <a:lnTo>
                  <a:pt x="888282" y="2829"/>
                </a:lnTo>
                <a:lnTo>
                  <a:pt x="888282" y="96498"/>
                </a:lnTo>
                <a:lnTo>
                  <a:pt x="797756" y="96498"/>
                </a:lnTo>
                <a:lnTo>
                  <a:pt x="797756" y="132960"/>
                </a:lnTo>
                <a:lnTo>
                  <a:pt x="915000" y="132960"/>
                </a:lnTo>
                <a:lnTo>
                  <a:pt x="915000" y="144590"/>
                </a:lnTo>
                <a:lnTo>
                  <a:pt x="625192" y="144590"/>
                </a:lnTo>
                <a:lnTo>
                  <a:pt x="625192" y="132960"/>
                </a:lnTo>
                <a:lnTo>
                  <a:pt x="739921" y="132960"/>
                </a:lnTo>
                <a:lnTo>
                  <a:pt x="739921" y="96498"/>
                </a:lnTo>
                <a:lnTo>
                  <a:pt x="649395" y="96498"/>
                </a:lnTo>
                <a:lnTo>
                  <a:pt x="649395" y="11944"/>
                </a:lnTo>
                <a:lnTo>
                  <a:pt x="637451" y="11944"/>
                </a:lnTo>
                <a:close/>
                <a:moveTo>
                  <a:pt x="33318" y="1572"/>
                </a:moveTo>
                <a:lnTo>
                  <a:pt x="143646" y="1572"/>
                </a:lnTo>
                <a:lnTo>
                  <a:pt x="143646" y="12887"/>
                </a:lnTo>
                <a:lnTo>
                  <a:pt x="33318" y="12887"/>
                </a:lnTo>
                <a:close/>
                <a:moveTo>
                  <a:pt x="408308" y="1257"/>
                </a:moveTo>
                <a:lnTo>
                  <a:pt x="485946" y="1257"/>
                </a:lnTo>
                <a:lnTo>
                  <a:pt x="485946" y="11001"/>
                </a:lnTo>
                <a:cubicBezTo>
                  <a:pt x="485946" y="33633"/>
                  <a:pt x="489927" y="50606"/>
                  <a:pt x="497890" y="61922"/>
                </a:cubicBezTo>
                <a:cubicBezTo>
                  <a:pt x="505853" y="73238"/>
                  <a:pt x="516645" y="80624"/>
                  <a:pt x="530266" y="84082"/>
                </a:cubicBezTo>
                <a:cubicBezTo>
                  <a:pt x="543887" y="87540"/>
                  <a:pt x="562013" y="89478"/>
                  <a:pt x="584644" y="89897"/>
                </a:cubicBezTo>
                <a:lnTo>
                  <a:pt x="584644" y="101527"/>
                </a:lnTo>
                <a:cubicBezTo>
                  <a:pt x="552164" y="101527"/>
                  <a:pt x="524136" y="97388"/>
                  <a:pt x="500562" y="89111"/>
                </a:cubicBezTo>
                <a:cubicBezTo>
                  <a:pt x="476988" y="80834"/>
                  <a:pt x="462057" y="66532"/>
                  <a:pt x="455771" y="46206"/>
                </a:cubicBezTo>
                <a:cubicBezTo>
                  <a:pt x="449694" y="66532"/>
                  <a:pt x="434816" y="80834"/>
                  <a:pt x="411137" y="89111"/>
                </a:cubicBezTo>
                <a:cubicBezTo>
                  <a:pt x="387457" y="97388"/>
                  <a:pt x="359273" y="101527"/>
                  <a:pt x="326583" y="101527"/>
                </a:cubicBezTo>
                <a:lnTo>
                  <a:pt x="326583" y="89897"/>
                </a:lnTo>
                <a:cubicBezTo>
                  <a:pt x="349005" y="89478"/>
                  <a:pt x="367026" y="87644"/>
                  <a:pt x="380647" y="84396"/>
                </a:cubicBezTo>
                <a:cubicBezTo>
                  <a:pt x="394268" y="81148"/>
                  <a:pt x="405112" y="74128"/>
                  <a:pt x="413180" y="63337"/>
                </a:cubicBezTo>
                <a:cubicBezTo>
                  <a:pt x="421247" y="52545"/>
                  <a:pt x="425281" y="36252"/>
                  <a:pt x="425281" y="14459"/>
                </a:cubicBezTo>
                <a:lnTo>
                  <a:pt x="425281" y="10373"/>
                </a:lnTo>
                <a:lnTo>
                  <a:pt x="408308" y="10373"/>
                </a:lnTo>
                <a:close/>
                <a:moveTo>
                  <a:pt x="191109" y="0"/>
                </a:moveTo>
                <a:lnTo>
                  <a:pt x="282578" y="0"/>
                </a:lnTo>
                <a:lnTo>
                  <a:pt x="282578" y="9744"/>
                </a:lnTo>
                <a:lnTo>
                  <a:pt x="266233" y="9744"/>
                </a:lnTo>
                <a:lnTo>
                  <a:pt x="266233" y="65065"/>
                </a:lnTo>
                <a:lnTo>
                  <a:pt x="307724" y="65065"/>
                </a:lnTo>
                <a:lnTo>
                  <a:pt x="307724" y="79524"/>
                </a:lnTo>
                <a:lnTo>
                  <a:pt x="266233" y="79524"/>
                </a:lnTo>
                <a:lnTo>
                  <a:pt x="266233" y="165649"/>
                </a:lnTo>
                <a:lnTo>
                  <a:pt x="208397" y="165649"/>
                </a:lnTo>
                <a:lnTo>
                  <a:pt x="208397" y="9744"/>
                </a:lnTo>
                <a:lnTo>
                  <a:pt x="191109" y="974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47979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50D5C6-DF05-CD3F-F045-03E6A39B9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E0BB0A87-8D97-39D2-8E59-8C7D385BF5FF}"/>
              </a:ext>
            </a:extLst>
          </p:cNvPr>
          <p:cNvSpPr/>
          <p:nvPr/>
        </p:nvSpPr>
        <p:spPr>
          <a:xfrm>
            <a:off x="685800" y="3008030"/>
            <a:ext cx="4678680" cy="446276"/>
          </a:xfrm>
          <a:prstGeom prst="rect">
            <a:avLst/>
          </a:prstGeom>
          <a:solidFill>
            <a:srgbClr val="C4E6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D8EE94-2507-96F8-5BC9-ECDD53C0FAB8}"/>
              </a:ext>
            </a:extLst>
          </p:cNvPr>
          <p:cNvSpPr txBox="1"/>
          <p:nvPr/>
        </p:nvSpPr>
        <p:spPr>
          <a:xfrm>
            <a:off x="764778" y="3033048"/>
            <a:ext cx="1030835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300" b="1" spc="-300" dirty="0"/>
              <a:t>1) </a:t>
            </a:r>
            <a:r>
              <a:rPr lang="ko-KR" altLang="en-US" sz="2300" b="1" spc="-300" dirty="0"/>
              <a:t>지역사회복지운동의 핵심 구성 요소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C7B235-E7AC-7CB4-04EC-3B0476E0C43E}"/>
              </a:ext>
            </a:extLst>
          </p:cNvPr>
          <p:cNvSpPr txBox="1"/>
          <p:nvPr/>
        </p:nvSpPr>
        <p:spPr>
          <a:xfrm>
            <a:off x="1127760" y="3612168"/>
            <a:ext cx="9945370" cy="2802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2000" b="1" spc="-150" dirty="0"/>
              <a:t>주체 </a:t>
            </a:r>
            <a:r>
              <a:rPr lang="en-US" altLang="ko-KR" sz="2000" spc="-150" dirty="0"/>
              <a:t>: </a:t>
            </a:r>
            <a:r>
              <a:rPr lang="ko-KR" altLang="en-US" sz="2000" spc="-150" dirty="0"/>
              <a:t>지역사회복지운동의 핵심 주체는 지역사회 주민</a:t>
            </a:r>
            <a:r>
              <a:rPr lang="en-US" altLang="ko-KR" sz="2000" spc="-150" dirty="0"/>
              <a:t>, </a:t>
            </a:r>
            <a:r>
              <a:rPr lang="ko-KR" altLang="en-US" sz="2000" spc="-150" dirty="0"/>
              <a:t>시민사회단체</a:t>
            </a:r>
            <a:r>
              <a:rPr lang="en-US" altLang="ko-KR" sz="2000" spc="-150" dirty="0"/>
              <a:t>, </a:t>
            </a:r>
            <a:r>
              <a:rPr lang="ko-KR" altLang="en-US" sz="2000" spc="-150" dirty="0"/>
              <a:t>비정부기구</a:t>
            </a:r>
            <a:r>
              <a:rPr lang="en-US" altLang="ko-KR" sz="2000" spc="-150" dirty="0"/>
              <a:t>(NGO), </a:t>
            </a:r>
            <a:r>
              <a:rPr lang="ko-KR" altLang="en-US" sz="2000" spc="-150" dirty="0"/>
              <a:t>사회복지사 등</a:t>
            </a:r>
            <a:endParaRPr lang="en-US" altLang="ko-KR" sz="2000" spc="-150" dirty="0"/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2000" b="1" spc="-150" dirty="0"/>
              <a:t>목적</a:t>
            </a:r>
            <a:r>
              <a:rPr lang="ko-KR" altLang="en-US" sz="2000" spc="-150" dirty="0"/>
              <a:t> </a:t>
            </a:r>
            <a:r>
              <a:rPr lang="en-US" altLang="ko-KR" sz="2000" spc="-150" dirty="0"/>
              <a:t>: </a:t>
            </a:r>
            <a:r>
              <a:rPr lang="ko-KR" altLang="en-US" sz="2000" spc="-150" dirty="0"/>
              <a:t>지역 내 사회문제 해결</a:t>
            </a:r>
            <a:r>
              <a:rPr lang="en-US" altLang="ko-KR" sz="2000" spc="-150" dirty="0"/>
              <a:t>, </a:t>
            </a:r>
            <a:r>
              <a:rPr lang="ko-KR" altLang="en-US" sz="2000" spc="-150" dirty="0"/>
              <a:t>소외계층의 권익 증진</a:t>
            </a:r>
            <a:r>
              <a:rPr lang="en-US" altLang="ko-KR" sz="2000" spc="-150" dirty="0"/>
              <a:t>, </a:t>
            </a:r>
            <a:r>
              <a:rPr lang="ko-KR" altLang="en-US" sz="2000" spc="-150" dirty="0"/>
              <a:t>주민의 자조 역량 강화</a:t>
            </a:r>
            <a:r>
              <a:rPr lang="en-US" altLang="ko-KR" sz="2000" spc="-150" dirty="0"/>
              <a:t>, </a:t>
            </a:r>
            <a:r>
              <a:rPr lang="ko-KR" altLang="en-US" sz="2000" spc="-150" dirty="0"/>
              <a:t>공동체 의식의 회복 및 지역사회 통합</a:t>
            </a:r>
            <a:endParaRPr lang="en-US" altLang="ko-KR" sz="2000" spc="-150" dirty="0"/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2000" b="1" spc="-150" dirty="0"/>
              <a:t>방식</a:t>
            </a:r>
            <a:r>
              <a:rPr lang="ko-KR" altLang="en-US" sz="2000" spc="-150" dirty="0"/>
              <a:t> </a:t>
            </a:r>
            <a:r>
              <a:rPr lang="en-US" altLang="ko-KR" sz="2000" spc="-150" dirty="0"/>
              <a:t>: </a:t>
            </a:r>
            <a:r>
              <a:rPr lang="ko-KR" altLang="en-US" sz="2000" spc="-150" dirty="0"/>
              <a:t>지역사회복지운동은 주민 조직화</a:t>
            </a:r>
            <a:r>
              <a:rPr lang="en-US" altLang="ko-KR" sz="2000" spc="-150" dirty="0"/>
              <a:t>, </a:t>
            </a:r>
            <a:r>
              <a:rPr lang="ko-KR" altLang="en-US" sz="2000" spc="-150" dirty="0"/>
              <a:t>캠페인</a:t>
            </a:r>
            <a:r>
              <a:rPr lang="en-US" altLang="ko-KR" sz="2000" spc="-150" dirty="0"/>
              <a:t>, </a:t>
            </a:r>
            <a:r>
              <a:rPr lang="ko-KR" altLang="en-US" sz="2000" spc="-150" dirty="0"/>
              <a:t>집단행동</a:t>
            </a:r>
            <a:r>
              <a:rPr lang="en-US" altLang="ko-KR" sz="2000" spc="-150" dirty="0"/>
              <a:t>, </a:t>
            </a:r>
            <a:r>
              <a:rPr lang="ko-KR" altLang="en-US" sz="2000" spc="-150" dirty="0"/>
              <a:t>공청회</a:t>
            </a:r>
            <a:r>
              <a:rPr lang="en-US" altLang="ko-KR" sz="2000" spc="-150" dirty="0"/>
              <a:t>, </a:t>
            </a:r>
            <a:r>
              <a:rPr lang="ko-KR" altLang="en-US" sz="2000" spc="-150" dirty="0"/>
              <a:t>정책 제안 및 사회적 공론화 등의 다양한 방식으로 전개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F51F2F-0B4B-C33F-70A2-D33B2713B2A8}"/>
              </a:ext>
            </a:extLst>
          </p:cNvPr>
          <p:cNvSpPr txBox="1"/>
          <p:nvPr/>
        </p:nvSpPr>
        <p:spPr>
          <a:xfrm>
            <a:off x="1127760" y="1518179"/>
            <a:ext cx="9945370" cy="1163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2000" spc="-150" dirty="0"/>
              <a:t>지역사회복지운동은 지역 내 다양한 사회문제에 대응하고 주민의 삶의 질을 향상시키기 위한 집단적 실천 활동</a:t>
            </a:r>
            <a:endParaRPr lang="en-US" altLang="ko-KR" sz="2000" spc="-150" dirty="0"/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2000" spc="-150" dirty="0"/>
              <a:t>주민은 더 이상 수혜자가 아닌</a:t>
            </a:r>
            <a:r>
              <a:rPr lang="en-US" altLang="ko-KR" sz="2000" spc="-150" dirty="0"/>
              <a:t>, </a:t>
            </a:r>
            <a:r>
              <a:rPr lang="ko-KR" altLang="en-US" sz="2000" spc="-150" dirty="0"/>
              <a:t>지역사회를 개선하는 실천의 주체로 간주</a:t>
            </a:r>
            <a:r>
              <a:rPr lang="en-US" altLang="ko-KR" sz="2000" spc="-150" dirty="0"/>
              <a:t> </a:t>
            </a:r>
            <a:endParaRPr lang="ko-KR" altLang="en-US" sz="2000" spc="-150" dirty="0"/>
          </a:p>
        </p:txBody>
      </p:sp>
    </p:spTree>
    <p:extLst>
      <p:ext uri="{BB962C8B-B14F-4D97-AF65-F5344CB8AC3E}">
        <p14:creationId xmlns:p14="http://schemas.microsoft.com/office/powerpoint/2010/main" val="2469549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8B8F05-9E4B-590A-BA41-961974552A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92A6452B-97A1-D0CB-818B-0F61C3ADB0B6}"/>
              </a:ext>
            </a:extLst>
          </p:cNvPr>
          <p:cNvSpPr/>
          <p:nvPr/>
        </p:nvSpPr>
        <p:spPr>
          <a:xfrm>
            <a:off x="685799" y="1773590"/>
            <a:ext cx="5554663" cy="446276"/>
          </a:xfrm>
          <a:prstGeom prst="rect">
            <a:avLst/>
          </a:prstGeom>
          <a:solidFill>
            <a:srgbClr val="C4E6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EA44F1-EB4A-9956-9C28-DF1DA391B4D9}"/>
              </a:ext>
            </a:extLst>
          </p:cNvPr>
          <p:cNvSpPr txBox="1"/>
          <p:nvPr/>
        </p:nvSpPr>
        <p:spPr>
          <a:xfrm>
            <a:off x="764778" y="1798608"/>
            <a:ext cx="1030835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300" b="1" spc="-300" dirty="0"/>
              <a:t>2) </a:t>
            </a:r>
            <a:r>
              <a:rPr lang="ko-KR" altLang="en-US" sz="2300" b="1" spc="-300" dirty="0"/>
              <a:t>지역사회복지운동의 실제 적용 사례와 의미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B86FEA-0554-DE05-9618-CAE1CD348BD7}"/>
              </a:ext>
            </a:extLst>
          </p:cNvPr>
          <p:cNvSpPr txBox="1"/>
          <p:nvPr/>
        </p:nvSpPr>
        <p:spPr>
          <a:xfrm>
            <a:off x="1127760" y="2377728"/>
            <a:ext cx="9945370" cy="218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50" dirty="0"/>
              <a:t>지역사회복지운동은 주민의 일상 속 문제를 출발점으로 하여 집단적 참여와 협력을 통해 구조적 문제를 해결하는 실천</a:t>
            </a:r>
            <a:endParaRPr lang="en-US" altLang="ko-KR" sz="2000" spc="-150" dirty="0"/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ko-KR" altLang="en-US" sz="2000" spc="-150" dirty="0"/>
              <a:t>경기도의 ‘마을회관 개선 활동’ 은 주민 주도</a:t>
            </a:r>
            <a:r>
              <a:rPr lang="en-US" altLang="ko-KR" sz="2000" spc="-150" dirty="0"/>
              <a:t>, </a:t>
            </a:r>
            <a:r>
              <a:rPr lang="ko-KR" altLang="en-US" sz="2000" spc="-150" dirty="0"/>
              <a:t>기관 협업</a:t>
            </a:r>
            <a:r>
              <a:rPr lang="en-US" altLang="ko-KR" sz="2000" spc="-150" dirty="0"/>
              <a:t>, </a:t>
            </a:r>
            <a:r>
              <a:rPr lang="ko-KR" altLang="en-US" sz="2000" spc="-150" dirty="0"/>
              <a:t>자원 연계의 대표 사례</a:t>
            </a:r>
            <a:endParaRPr lang="en-US" altLang="ko-KR" sz="2000" spc="-150" dirty="0"/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ko-KR" altLang="en-US" sz="2000" spc="-150" dirty="0"/>
              <a:t>미국 </a:t>
            </a:r>
            <a:r>
              <a:rPr lang="ko-KR" altLang="en-US" sz="2000" spc="-150" dirty="0" err="1"/>
              <a:t>로웰</a:t>
            </a:r>
            <a:r>
              <a:rPr lang="ko-KR" altLang="en-US" sz="2000" spc="-150" dirty="0"/>
              <a:t> 프로젝트는 다양한 주체가 참여한 주민 중심 복지운동의 성공 모델</a:t>
            </a:r>
          </a:p>
        </p:txBody>
      </p:sp>
    </p:spTree>
    <p:extLst>
      <p:ext uri="{BB962C8B-B14F-4D97-AF65-F5344CB8AC3E}">
        <p14:creationId xmlns:p14="http://schemas.microsoft.com/office/powerpoint/2010/main" val="491322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1EBF6C-2E34-4CFD-C835-E6122F6497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A76DC951-47EB-A237-1432-874908D25C65}"/>
              </a:ext>
            </a:extLst>
          </p:cNvPr>
          <p:cNvSpPr/>
          <p:nvPr/>
        </p:nvSpPr>
        <p:spPr>
          <a:xfrm>
            <a:off x="685799" y="1773590"/>
            <a:ext cx="5021581" cy="446276"/>
          </a:xfrm>
          <a:prstGeom prst="rect">
            <a:avLst/>
          </a:prstGeom>
          <a:solidFill>
            <a:srgbClr val="C4E6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58F759-A1FE-9E5F-42DC-42F96F986378}"/>
              </a:ext>
            </a:extLst>
          </p:cNvPr>
          <p:cNvSpPr txBox="1"/>
          <p:nvPr/>
        </p:nvSpPr>
        <p:spPr>
          <a:xfrm>
            <a:off x="764778" y="1798608"/>
            <a:ext cx="1030835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300" b="1" spc="-300" dirty="0"/>
              <a:t>1) </a:t>
            </a:r>
            <a:r>
              <a:rPr lang="ko-KR" altLang="en-US" sz="2300" b="1" spc="-300" dirty="0"/>
              <a:t>한국 지역사회복지운동의 역사적 전개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9460DD-488D-E608-3853-9FAE70B5D2CD}"/>
              </a:ext>
            </a:extLst>
          </p:cNvPr>
          <p:cNvSpPr txBox="1"/>
          <p:nvPr/>
        </p:nvSpPr>
        <p:spPr>
          <a:xfrm>
            <a:off x="1127760" y="2377728"/>
            <a:ext cx="9945370" cy="2456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000" spc="-150" dirty="0"/>
              <a:t>한국 지역사회복지운동은 </a:t>
            </a:r>
            <a:r>
              <a:rPr lang="en-US" altLang="ko-KR" sz="2000" spc="-150" dirty="0"/>
              <a:t>1997</a:t>
            </a:r>
            <a:r>
              <a:rPr lang="ko-KR" altLang="en-US" sz="2000" spc="-150" dirty="0"/>
              <a:t>년 </a:t>
            </a:r>
            <a:r>
              <a:rPr lang="en-US" altLang="ko-KR" sz="2000" spc="-150" dirty="0"/>
              <a:t>IMF </a:t>
            </a:r>
            <a:r>
              <a:rPr lang="ko-KR" altLang="en-US" sz="2000" spc="-150" dirty="0"/>
              <a:t>외환위기를 계기로 본격화되었다</a:t>
            </a:r>
            <a:r>
              <a:rPr lang="en-US" altLang="ko-KR" sz="2000" spc="-150" dirty="0"/>
              <a:t>.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000" spc="-150" dirty="0"/>
              <a:t>이러한 경험은 주민이 복지의 수동적 수혜자가 아닌 주체로 인식되는 전환점이 되었다</a:t>
            </a:r>
            <a:r>
              <a:rPr lang="en-US" altLang="ko-KR" sz="2000" spc="-150" dirty="0"/>
              <a:t>.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2000" spc="-150" dirty="0"/>
              <a:t>2000</a:t>
            </a:r>
            <a:r>
              <a:rPr lang="ko-KR" altLang="en-US" sz="2000" spc="-150" dirty="0"/>
              <a:t>년대 이후 지방자치제와 복지국가 담론의 확산으로 운동은 체계화되었다</a:t>
            </a:r>
            <a:r>
              <a:rPr lang="en-US" altLang="ko-KR" sz="2000" spc="-150" dirty="0"/>
              <a:t>.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000" spc="-150" dirty="0"/>
              <a:t>지역사회복지운동은 전문성과 공공성을 갖춘 주민 중심 실천으로 정착하게 되었다</a:t>
            </a:r>
            <a:r>
              <a:rPr lang="en-US" altLang="ko-KR" sz="2000" spc="-150" dirty="0"/>
              <a:t>.</a:t>
            </a:r>
            <a:endParaRPr lang="ko-KR" altLang="en-US" sz="2000" spc="-150" dirty="0"/>
          </a:p>
        </p:txBody>
      </p:sp>
    </p:spTree>
    <p:extLst>
      <p:ext uri="{BB962C8B-B14F-4D97-AF65-F5344CB8AC3E}">
        <p14:creationId xmlns:p14="http://schemas.microsoft.com/office/powerpoint/2010/main" val="1060067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15929D-C396-C10B-56C2-EB900103A6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EDDD0902-FE30-82FA-1E48-A6C080A12311}"/>
              </a:ext>
            </a:extLst>
          </p:cNvPr>
          <p:cNvSpPr/>
          <p:nvPr/>
        </p:nvSpPr>
        <p:spPr>
          <a:xfrm>
            <a:off x="685799" y="1773590"/>
            <a:ext cx="4762501" cy="446276"/>
          </a:xfrm>
          <a:prstGeom prst="rect">
            <a:avLst/>
          </a:prstGeom>
          <a:solidFill>
            <a:srgbClr val="C4E6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100ADA-6222-B3FC-F575-94B6E1111BAA}"/>
              </a:ext>
            </a:extLst>
          </p:cNvPr>
          <p:cNvSpPr txBox="1"/>
          <p:nvPr/>
        </p:nvSpPr>
        <p:spPr>
          <a:xfrm>
            <a:off x="764778" y="1798608"/>
            <a:ext cx="1030835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300" b="1" spc="-300" dirty="0"/>
              <a:t>2) </a:t>
            </a:r>
            <a:r>
              <a:rPr lang="ko-KR" altLang="en-US" sz="2300" b="1" spc="-300" dirty="0"/>
              <a:t>한국 지역사회복지운동의 주요 흐름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069AA5-398E-0AF1-EAFA-CEAAB0B90C92}"/>
              </a:ext>
            </a:extLst>
          </p:cNvPr>
          <p:cNvSpPr txBox="1"/>
          <p:nvPr/>
        </p:nvSpPr>
        <p:spPr>
          <a:xfrm>
            <a:off x="1127759" y="2377728"/>
            <a:ext cx="10153015" cy="3726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50" dirty="0"/>
              <a:t>한국 지역사회복지운동은 </a:t>
            </a:r>
            <a:r>
              <a:rPr lang="en-US" altLang="ko-KR" sz="2000" spc="-150" dirty="0"/>
              <a:t>IMF </a:t>
            </a:r>
            <a:r>
              <a:rPr lang="ko-KR" altLang="en-US" sz="2000" spc="-150" dirty="0"/>
              <a:t>외환위기</a:t>
            </a:r>
            <a:r>
              <a:rPr lang="en-US" altLang="ko-KR" sz="2000" spc="-150" dirty="0"/>
              <a:t>(1997)</a:t>
            </a:r>
            <a:r>
              <a:rPr lang="ko-KR" altLang="en-US" sz="2000" spc="-150" dirty="0"/>
              <a:t>를 계기로 국가 중심 복지의 한계를 인식하고 주민 중심 실천으로 전환되었다</a:t>
            </a:r>
            <a:r>
              <a:rPr lang="en-US" altLang="ko-KR" sz="2000" spc="-150" dirty="0"/>
              <a:t>.</a:t>
            </a: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ko-KR" sz="2000" spc="-150" dirty="0"/>
              <a:t>2000</a:t>
            </a:r>
            <a:r>
              <a:rPr lang="ko-KR" altLang="en-US" sz="2000" spc="-150" dirty="0"/>
              <a:t>년대에는 지방자치제 정착과 함께 주민참여형 마을복지계획</a:t>
            </a:r>
            <a:r>
              <a:rPr lang="en-US" altLang="ko-KR" sz="2000" spc="-150" dirty="0"/>
              <a:t>, </a:t>
            </a:r>
            <a:r>
              <a:rPr lang="ko-KR" altLang="en-US" sz="2000" spc="-150" dirty="0"/>
              <a:t>협의체 구성 등이 활발해졌다</a:t>
            </a:r>
            <a:r>
              <a:rPr lang="en-US" altLang="ko-KR" sz="2000" spc="-150" dirty="0"/>
              <a:t>.</a:t>
            </a: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ko-KR" altLang="en-US" sz="2000" spc="-150" dirty="0"/>
              <a:t>중반 이후에는 주거</a:t>
            </a:r>
            <a:r>
              <a:rPr lang="en-US" altLang="ko-KR" sz="2000" spc="-150" dirty="0"/>
              <a:t>, </a:t>
            </a:r>
            <a:r>
              <a:rPr lang="ko-KR" altLang="en-US" sz="2000" spc="-150" dirty="0"/>
              <a:t>교육</a:t>
            </a:r>
            <a:r>
              <a:rPr lang="en-US" altLang="ko-KR" sz="2000" spc="-150" dirty="0"/>
              <a:t>, </a:t>
            </a:r>
            <a:r>
              <a:rPr lang="ko-KR" altLang="en-US" sz="2000" spc="-150" dirty="0"/>
              <a:t>환경 등 생활 밀착형 의제로 복지운동의 외연이 확대되었다</a:t>
            </a:r>
            <a:r>
              <a:rPr lang="en-US" altLang="ko-KR" sz="2000" spc="-150" dirty="0"/>
              <a:t>.</a:t>
            </a: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ko-KR" sz="2000" spc="-150" dirty="0"/>
              <a:t>2010</a:t>
            </a:r>
            <a:r>
              <a:rPr lang="ko-KR" altLang="en-US" sz="2000" spc="-150" dirty="0"/>
              <a:t>년대에는 커뮤니티 케어와 </a:t>
            </a:r>
            <a:r>
              <a:rPr lang="ko-KR" altLang="en-US" sz="2000" spc="-150" dirty="0" err="1"/>
              <a:t>통합돌봄</a:t>
            </a:r>
            <a:r>
              <a:rPr lang="ko-KR" altLang="en-US" sz="2000" spc="-150" dirty="0"/>
              <a:t> 논의가 강화되며 자조 기반의 지역복지모델이 발전했다</a:t>
            </a:r>
            <a:r>
              <a:rPr lang="en-US" altLang="ko-KR" sz="2000" spc="-15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1116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816CCF-0CBC-CEF5-0672-DDB5D2DF72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12C8573F-CA23-C1FD-53DC-37A12826E983}"/>
              </a:ext>
            </a:extLst>
          </p:cNvPr>
          <p:cNvSpPr/>
          <p:nvPr/>
        </p:nvSpPr>
        <p:spPr>
          <a:xfrm>
            <a:off x="685799" y="1773590"/>
            <a:ext cx="6637021" cy="446276"/>
          </a:xfrm>
          <a:prstGeom prst="rect">
            <a:avLst/>
          </a:prstGeom>
          <a:solidFill>
            <a:srgbClr val="C4E6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897414-BDE8-4EB0-2C63-0052CAF570B2}"/>
              </a:ext>
            </a:extLst>
          </p:cNvPr>
          <p:cNvSpPr txBox="1"/>
          <p:nvPr/>
        </p:nvSpPr>
        <p:spPr>
          <a:xfrm>
            <a:off x="764778" y="1798608"/>
            <a:ext cx="1030835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300" b="1" spc="-300" dirty="0"/>
              <a:t>3) </a:t>
            </a:r>
            <a:r>
              <a:rPr lang="ko-KR" altLang="en-US" sz="2300" b="1" spc="-300" dirty="0"/>
              <a:t>실제 사례로 살펴보는 한국 지역사회복지운동의 흐름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BF2CB8-B53D-AC27-9E2A-3931EA81225F}"/>
              </a:ext>
            </a:extLst>
          </p:cNvPr>
          <p:cNvSpPr txBox="1"/>
          <p:nvPr/>
        </p:nvSpPr>
        <p:spPr>
          <a:xfrm>
            <a:off x="1127759" y="2377728"/>
            <a:ext cx="10153015" cy="3072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2000" spc="-150" dirty="0"/>
              <a:t>한국의 지역사회복지운동은 단지 이론적 담론이나 정책적 제도화에 머무르지 않고</a:t>
            </a:r>
            <a:r>
              <a:rPr lang="en-US" altLang="ko-KR" sz="2000" spc="-150" dirty="0"/>
              <a:t>, </a:t>
            </a:r>
            <a:r>
              <a:rPr lang="ko-KR" altLang="en-US" sz="2000" spc="-150" dirty="0"/>
              <a:t>주민 중심의 실천 사례를 통해 구체적 양상으로 전개되고 있다</a:t>
            </a:r>
            <a:r>
              <a:rPr lang="en-US" altLang="ko-KR" sz="2000" spc="-150" dirty="0"/>
              <a:t>.</a:t>
            </a:r>
          </a:p>
          <a:p>
            <a:pPr>
              <a:lnSpc>
                <a:spcPct val="200000"/>
              </a:lnSpc>
            </a:pPr>
            <a:r>
              <a:rPr lang="en-US" altLang="ko-KR" sz="2000" spc="-150" dirty="0"/>
              <a:t>  (1) </a:t>
            </a:r>
            <a:r>
              <a:rPr lang="ko-KR" altLang="en-US" sz="2000" spc="-150" dirty="0"/>
              <a:t>광주광역시 북구 </a:t>
            </a:r>
            <a:r>
              <a:rPr lang="ko-KR" altLang="en-US" sz="2000" spc="-150" dirty="0" err="1"/>
              <a:t>두암동의</a:t>
            </a:r>
            <a:r>
              <a:rPr lang="ko-KR" altLang="en-US" sz="2000" spc="-150" dirty="0"/>
              <a:t> 마을복지계획</a:t>
            </a:r>
            <a:endParaRPr lang="en-US" altLang="ko-KR" sz="2000" spc="-150" dirty="0"/>
          </a:p>
          <a:p>
            <a:pPr>
              <a:lnSpc>
                <a:spcPct val="200000"/>
              </a:lnSpc>
            </a:pPr>
            <a:r>
              <a:rPr lang="en-US" altLang="ko-KR" sz="2000" spc="-150" dirty="0"/>
              <a:t>  (2) </a:t>
            </a:r>
            <a:r>
              <a:rPr lang="ko-KR" altLang="en-US" sz="2000" spc="-150" dirty="0"/>
              <a:t>전국 “</a:t>
            </a:r>
            <a:r>
              <a:rPr lang="ko-KR" altLang="en-US" sz="2000" spc="-150" dirty="0" err="1"/>
              <a:t>세이브더칠드런</a:t>
            </a:r>
            <a:r>
              <a:rPr lang="ko-KR" altLang="en-US" sz="2000" spc="-150" dirty="0"/>
              <a:t> 공동육아 네트워크”</a:t>
            </a:r>
            <a:endParaRPr lang="en-US" altLang="ko-KR" sz="2000" spc="-150" dirty="0"/>
          </a:p>
          <a:p>
            <a:pPr>
              <a:lnSpc>
                <a:spcPct val="200000"/>
              </a:lnSpc>
            </a:pPr>
            <a:r>
              <a:rPr lang="en-US" altLang="ko-KR" sz="2000" spc="-150" dirty="0"/>
              <a:t>  (3) </a:t>
            </a:r>
            <a:r>
              <a:rPr lang="ko-KR" altLang="en-US" sz="2000" spc="-150" dirty="0"/>
              <a:t>해외 참고 </a:t>
            </a:r>
            <a:r>
              <a:rPr lang="ko-KR" altLang="en-US" sz="2000" spc="-150" dirty="0" err="1"/>
              <a:t>사례：일본</a:t>
            </a:r>
            <a:r>
              <a:rPr lang="ko-KR" altLang="en-US" sz="2000" spc="-150" dirty="0"/>
              <a:t> “</a:t>
            </a:r>
            <a:r>
              <a:rPr lang="ko-KR" altLang="en-US" sz="2000" spc="-150" dirty="0" err="1"/>
              <a:t>지역포괄케어</a:t>
            </a:r>
            <a:r>
              <a:rPr lang="ko-KR" altLang="en-US" sz="2000" spc="-150" dirty="0"/>
              <a:t> </a:t>
            </a:r>
            <a:r>
              <a:rPr lang="ko-KR" altLang="en-US" sz="2000" spc="-150" dirty="0" err="1"/>
              <a:t>시스템”과</a:t>
            </a:r>
            <a:r>
              <a:rPr lang="ko-KR" altLang="en-US" sz="2000" spc="-150" dirty="0"/>
              <a:t> 지역복지활동</a:t>
            </a:r>
            <a:endParaRPr lang="en-US" altLang="ko-KR" sz="2000" spc="-150" dirty="0"/>
          </a:p>
        </p:txBody>
      </p:sp>
    </p:spTree>
    <p:extLst>
      <p:ext uri="{BB962C8B-B14F-4D97-AF65-F5344CB8AC3E}">
        <p14:creationId xmlns:p14="http://schemas.microsoft.com/office/powerpoint/2010/main" val="1512514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15B1D4-367E-DC64-D71C-DA7A671D64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9B460BE6-D81E-DA03-F445-4E32FE67B603}"/>
              </a:ext>
            </a:extLst>
          </p:cNvPr>
          <p:cNvSpPr/>
          <p:nvPr/>
        </p:nvSpPr>
        <p:spPr>
          <a:xfrm>
            <a:off x="685799" y="3289970"/>
            <a:ext cx="4274821" cy="446276"/>
          </a:xfrm>
          <a:prstGeom prst="rect">
            <a:avLst/>
          </a:prstGeom>
          <a:solidFill>
            <a:srgbClr val="C4E6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B075F8-3676-0D8A-ED6D-B7D3F779A7F2}"/>
              </a:ext>
            </a:extLst>
          </p:cNvPr>
          <p:cNvSpPr txBox="1"/>
          <p:nvPr/>
        </p:nvSpPr>
        <p:spPr>
          <a:xfrm>
            <a:off x="764778" y="3314988"/>
            <a:ext cx="1030835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300" b="1" spc="-150" dirty="0"/>
              <a:t>1) </a:t>
            </a:r>
            <a:r>
              <a:rPr lang="ko-KR" altLang="en-US" sz="2300" b="1" spc="-150" dirty="0"/>
              <a:t>생활운동</a:t>
            </a:r>
            <a:r>
              <a:rPr lang="en-US" altLang="ko-KR" sz="2300" b="1" spc="-150" dirty="0"/>
              <a:t>(Living Movement)</a:t>
            </a:r>
            <a:endParaRPr lang="ko-KR" altLang="en-US" sz="2300" b="1" spc="-1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A0889C-08E8-EDB7-5C57-D6E93D805116}"/>
              </a:ext>
            </a:extLst>
          </p:cNvPr>
          <p:cNvSpPr txBox="1"/>
          <p:nvPr/>
        </p:nvSpPr>
        <p:spPr>
          <a:xfrm>
            <a:off x="1127759" y="3894108"/>
            <a:ext cx="10153015" cy="2448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ko-KR" altLang="en-US" sz="2000" spc="-150" dirty="0"/>
              <a:t>생활운동은 주민의 일상에서 발생하는 구체적이고 실질적인 문제를 해결하기 위한 실천 중심의 지역사회복지운동</a:t>
            </a:r>
            <a:endParaRPr lang="en-US" altLang="ko-KR" sz="2000" spc="-150" dirty="0"/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ko-KR" altLang="en-US" sz="2000" spc="-150" dirty="0"/>
              <a:t>이 운동은 단순히 외부 기관에 의해 제공되는 서비스에 의존하는 방식이 아니라</a:t>
            </a:r>
            <a:r>
              <a:rPr lang="en-US" altLang="ko-KR" sz="2000" spc="-150" dirty="0"/>
              <a:t>, </a:t>
            </a:r>
            <a:r>
              <a:rPr lang="ko-KR" altLang="en-US" sz="2000" spc="-150" dirty="0"/>
              <a:t>주민들의 자발적인 조직화와 생활밀착형 접근을 통해 공동체의 회복력과 응집력을 높이는 데 기여</a:t>
            </a:r>
            <a:endParaRPr lang="en-US" altLang="ko-KR" sz="2000" spc="-150" dirty="0"/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ko-KR" altLang="en-US" sz="2000" spc="-150" dirty="0"/>
              <a:t>국내 </a:t>
            </a:r>
            <a:r>
              <a:rPr lang="ko-KR" altLang="en-US" sz="2000" spc="-150" dirty="0" err="1"/>
              <a:t>사례：서울</a:t>
            </a:r>
            <a:r>
              <a:rPr lang="ko-KR" altLang="en-US" sz="2000" spc="-150" dirty="0"/>
              <a:t> 은평구 ‘안전한 골목길 만들기 프로젝트’</a:t>
            </a:r>
            <a:endParaRPr lang="en-US" altLang="ko-KR" sz="2000" spc="-150" dirty="0"/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ko-KR" altLang="en-US" sz="2000" spc="-150" dirty="0"/>
              <a:t>국외 </a:t>
            </a:r>
            <a:r>
              <a:rPr lang="ko-KR" altLang="en-US" sz="2000" spc="-150" dirty="0" err="1"/>
              <a:t>사례：일본</a:t>
            </a:r>
            <a:r>
              <a:rPr lang="ko-KR" altLang="en-US" sz="2000" spc="-150" dirty="0"/>
              <a:t> 도쿄 ‘</a:t>
            </a:r>
            <a:r>
              <a:rPr lang="ko-KR" altLang="en-US" sz="2000" spc="-150" dirty="0" err="1"/>
              <a:t>코다이라시</a:t>
            </a:r>
            <a:r>
              <a:rPr lang="ko-KR" altLang="en-US" sz="2000" spc="-150" dirty="0"/>
              <a:t> </a:t>
            </a:r>
            <a:r>
              <a:rPr lang="ko-KR" altLang="en-US" sz="2000" spc="-150" dirty="0" err="1"/>
              <a:t>공동육아네트워크</a:t>
            </a:r>
            <a:r>
              <a:rPr lang="ko-KR" altLang="en-US" sz="2000" spc="-150" dirty="0"/>
              <a:t>’</a:t>
            </a:r>
            <a:endParaRPr lang="en-US" altLang="ko-KR" sz="2000" spc="-15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72CF72-AA2A-6F6D-DB40-94C0F5C9D8C8}"/>
              </a:ext>
            </a:extLst>
          </p:cNvPr>
          <p:cNvSpPr txBox="1"/>
          <p:nvPr/>
        </p:nvSpPr>
        <p:spPr>
          <a:xfrm>
            <a:off x="1019492" y="1633241"/>
            <a:ext cx="10486708" cy="1248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ko-KR" altLang="en-US" sz="2000" spc="-150" dirty="0"/>
              <a:t>지역사회복지운동은 주민의 삶의 질을 향상시키기 위해 다양한 영역에서 조직적으로 전개되는 실천 활동</a:t>
            </a:r>
            <a:endParaRPr lang="en-US" altLang="ko-KR" sz="2000" spc="-150" dirty="0"/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ko-KR" altLang="en-US" sz="2000" spc="-150" dirty="0"/>
              <a:t>실천의 구체성을 반영하여 다섯 가지 유형으로 분류</a:t>
            </a:r>
            <a:endParaRPr lang="en-US" altLang="ko-KR" sz="2000" spc="-150" dirty="0"/>
          </a:p>
        </p:txBody>
      </p:sp>
    </p:spTree>
    <p:extLst>
      <p:ext uri="{BB962C8B-B14F-4D97-AF65-F5344CB8AC3E}">
        <p14:creationId xmlns:p14="http://schemas.microsoft.com/office/powerpoint/2010/main" val="1727340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2807</TotalTime>
  <Words>1684</Words>
  <Application>Microsoft Office PowerPoint</Application>
  <PresentationFormat>와이드스크린</PresentationFormat>
  <Paragraphs>169</Paragraphs>
  <Slides>23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6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김미영</dc:creator>
  <cp:lastModifiedBy>김미영</cp:lastModifiedBy>
  <cp:revision>52</cp:revision>
  <dcterms:created xsi:type="dcterms:W3CDTF">2025-08-27T02:00:31Z</dcterms:created>
  <dcterms:modified xsi:type="dcterms:W3CDTF">2025-08-30T15:31:03Z</dcterms:modified>
</cp:coreProperties>
</file>