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</p:sldIdLst>
  <p:sldSz cx="18288000" cy="10287000"/>
  <p:notesSz cx="6858000" cy="9144000"/>
  <p:embeddedFontLst>
    <p:embeddedFont>
      <p:font typeface="Noto Sans Kr" panose="020B0200000000000000" pitchFamily="50" charset="-127"/>
      <p:regular r:id="rId7"/>
      <p:bold r:id="rId8"/>
    </p:embeddedFont>
    <p:embeddedFont>
      <p:font typeface="Noto Sans Kr Bold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7046" y="-599397"/>
            <a:ext cx="26670617" cy="13352695"/>
            <a:chOff x="0" y="0"/>
            <a:chExt cx="35560822" cy="17803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7757229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782141" y="1269724"/>
            <a:ext cx="14723717" cy="7747552"/>
            <a:chOff x="0" y="0"/>
            <a:chExt cx="3877851" cy="20405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77852" cy="2040508"/>
            </a:xfrm>
            <a:custGeom>
              <a:avLst/>
              <a:gdLst/>
              <a:ahLst/>
              <a:cxnLst/>
              <a:rect l="l" t="t" r="r" b="b"/>
              <a:pathLst>
                <a:path w="3877852" h="2040508">
                  <a:moveTo>
                    <a:pt x="52581" y="0"/>
                  </a:moveTo>
                  <a:lnTo>
                    <a:pt x="3825270" y="0"/>
                  </a:lnTo>
                  <a:cubicBezTo>
                    <a:pt x="3854310" y="0"/>
                    <a:pt x="3877852" y="23541"/>
                    <a:pt x="3877852" y="52581"/>
                  </a:cubicBezTo>
                  <a:lnTo>
                    <a:pt x="3877852" y="1987926"/>
                  </a:lnTo>
                  <a:cubicBezTo>
                    <a:pt x="3877852" y="2016966"/>
                    <a:pt x="3854310" y="2040508"/>
                    <a:pt x="3825270" y="2040508"/>
                  </a:cubicBezTo>
                  <a:lnTo>
                    <a:pt x="52581" y="2040508"/>
                  </a:lnTo>
                  <a:cubicBezTo>
                    <a:pt x="23541" y="2040508"/>
                    <a:pt x="0" y="2016966"/>
                    <a:pt x="0" y="1987926"/>
                  </a:cubicBezTo>
                  <a:lnTo>
                    <a:pt x="0" y="52581"/>
                  </a:lnTo>
                  <a:cubicBezTo>
                    <a:pt x="0" y="23541"/>
                    <a:pt x="23541" y="0"/>
                    <a:pt x="525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77851" cy="2078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328917" flipH="1">
            <a:off x="14018043" y="1586042"/>
            <a:ext cx="3903638" cy="3434783"/>
          </a:xfrm>
          <a:custGeom>
            <a:avLst/>
            <a:gdLst/>
            <a:ahLst/>
            <a:cxnLst/>
            <a:rect l="l" t="t" r="r" b="b"/>
            <a:pathLst>
              <a:path w="3903638" h="3434783">
                <a:moveTo>
                  <a:pt x="3903637" y="0"/>
                </a:moveTo>
                <a:lnTo>
                  <a:pt x="0" y="0"/>
                </a:lnTo>
                <a:lnTo>
                  <a:pt x="0" y="3434782"/>
                </a:lnTo>
                <a:lnTo>
                  <a:pt x="3903637" y="3434782"/>
                </a:lnTo>
                <a:lnTo>
                  <a:pt x="390363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784455" y="2924907"/>
            <a:ext cx="959225" cy="528453"/>
            <a:chOff x="0" y="0"/>
            <a:chExt cx="1278967" cy="70460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639483" cy="704604"/>
              <a:chOff x="0" y="0"/>
              <a:chExt cx="677653" cy="74666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6231" tIns="36231" rIns="36231" bIns="36231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0" y="115040"/>
              <a:ext cx="430668" cy="474524"/>
              <a:chOff x="0" y="0"/>
              <a:chExt cx="677653" cy="74666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6231" tIns="36231" rIns="36231" bIns="36231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639483" y="0"/>
              <a:ext cx="639483" cy="704604"/>
              <a:chOff x="0" y="0"/>
              <a:chExt cx="677653" cy="7466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6231" tIns="36231" rIns="36231" bIns="36231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657879" y="115040"/>
              <a:ext cx="430668" cy="474524"/>
              <a:chOff x="0" y="0"/>
              <a:chExt cx="677653" cy="74666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6231" tIns="36231" rIns="36231" bIns="36231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>
            <a:off x="15655556" y="4590636"/>
            <a:ext cx="1700606" cy="1105728"/>
          </a:xfrm>
          <a:custGeom>
            <a:avLst/>
            <a:gdLst/>
            <a:ahLst/>
            <a:cxnLst/>
            <a:rect l="l" t="t" r="r" b="b"/>
            <a:pathLst>
              <a:path w="1700606" h="1105728">
                <a:moveTo>
                  <a:pt x="0" y="0"/>
                </a:moveTo>
                <a:lnTo>
                  <a:pt x="1700606" y="0"/>
                </a:lnTo>
                <a:lnTo>
                  <a:pt x="1700606" y="1105728"/>
                </a:lnTo>
                <a:lnTo>
                  <a:pt x="0" y="11057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284" b="-88102"/>
            </a:stretch>
          </a:blipFill>
        </p:spPr>
      </p:sp>
      <p:sp>
        <p:nvSpPr>
          <p:cNvPr id="23" name="Freeform 23"/>
          <p:cNvSpPr/>
          <p:nvPr/>
        </p:nvSpPr>
        <p:spPr>
          <a:xfrm rot="2966405">
            <a:off x="15743752" y="631064"/>
            <a:ext cx="1223124" cy="795271"/>
          </a:xfrm>
          <a:custGeom>
            <a:avLst/>
            <a:gdLst/>
            <a:ahLst/>
            <a:cxnLst/>
            <a:rect l="l" t="t" r="r" b="b"/>
            <a:pathLst>
              <a:path w="1223124" h="795271">
                <a:moveTo>
                  <a:pt x="0" y="0"/>
                </a:moveTo>
                <a:lnTo>
                  <a:pt x="1223124" y="0"/>
                </a:lnTo>
                <a:lnTo>
                  <a:pt x="1223124" y="795272"/>
                </a:lnTo>
                <a:lnTo>
                  <a:pt x="0" y="7952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45284" b="-88102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629126" y="4919732"/>
            <a:ext cx="3118499" cy="3055193"/>
            <a:chOff x="0" y="0"/>
            <a:chExt cx="4157998" cy="4073590"/>
          </a:xfrm>
        </p:grpSpPr>
        <p:sp>
          <p:nvSpPr>
            <p:cNvPr id="25" name="Freeform 25"/>
            <p:cNvSpPr/>
            <p:nvPr/>
          </p:nvSpPr>
          <p:spPr>
            <a:xfrm rot="10125295">
              <a:off x="301947" y="313451"/>
              <a:ext cx="3554105" cy="3446688"/>
            </a:xfrm>
            <a:custGeom>
              <a:avLst/>
              <a:gdLst/>
              <a:ahLst/>
              <a:cxnLst/>
              <a:rect l="l" t="t" r="r" b="b"/>
              <a:pathLst>
                <a:path w="3554105" h="3446688">
                  <a:moveTo>
                    <a:pt x="0" y="0"/>
                  </a:moveTo>
                  <a:lnTo>
                    <a:pt x="3554105" y="0"/>
                  </a:lnTo>
                  <a:lnTo>
                    <a:pt x="3554105" y="3446688"/>
                  </a:lnTo>
                  <a:lnTo>
                    <a:pt x="0" y="344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6" name="Group 26"/>
            <p:cNvGrpSpPr/>
            <p:nvPr/>
          </p:nvGrpSpPr>
          <p:grpSpPr>
            <a:xfrm rot="-10800000">
              <a:off x="2206916" y="1713086"/>
              <a:ext cx="441401" cy="212212"/>
              <a:chOff x="0" y="0"/>
              <a:chExt cx="660400" cy="3175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14A9A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87744" tIns="87744" rIns="87744" bIns="87744" rtlCol="0" anchor="ctr"/>
              <a:lstStyle/>
              <a:p>
                <a:pPr algn="ctr">
                  <a:lnSpc>
                    <a:spcPts val="2881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2078999" y="1344619"/>
              <a:ext cx="348618" cy="384118"/>
              <a:chOff x="0" y="0"/>
              <a:chExt cx="677653" cy="74666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2192836" y="1407334"/>
              <a:ext cx="234781" cy="258689"/>
              <a:chOff x="0" y="0"/>
              <a:chExt cx="677653" cy="74666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2427617" y="1344619"/>
              <a:ext cx="348618" cy="384118"/>
              <a:chOff x="0" y="0"/>
              <a:chExt cx="677653" cy="74666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2541454" y="1407334"/>
              <a:ext cx="234781" cy="258689"/>
              <a:chOff x="0" y="0"/>
              <a:chExt cx="677653" cy="74666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1011203" y="6277488"/>
            <a:ext cx="3661201" cy="3311097"/>
            <a:chOff x="0" y="0"/>
            <a:chExt cx="4881601" cy="4414797"/>
          </a:xfrm>
        </p:grpSpPr>
        <p:sp>
          <p:nvSpPr>
            <p:cNvPr id="42" name="Freeform 42"/>
            <p:cNvSpPr/>
            <p:nvPr/>
          </p:nvSpPr>
          <p:spPr>
            <a:xfrm rot="410106">
              <a:off x="217061" y="250746"/>
              <a:ext cx="4447479" cy="3913304"/>
            </a:xfrm>
            <a:custGeom>
              <a:avLst/>
              <a:gdLst/>
              <a:ahLst/>
              <a:cxnLst/>
              <a:rect l="l" t="t" r="r" b="b"/>
              <a:pathLst>
                <a:path w="4447479" h="3913304">
                  <a:moveTo>
                    <a:pt x="0" y="0"/>
                  </a:moveTo>
                  <a:lnTo>
                    <a:pt x="4447479" y="0"/>
                  </a:lnTo>
                  <a:lnTo>
                    <a:pt x="4447479" y="3913304"/>
                  </a:lnTo>
                  <a:lnTo>
                    <a:pt x="0" y="391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3" name="Group 43"/>
            <p:cNvGrpSpPr/>
            <p:nvPr/>
          </p:nvGrpSpPr>
          <p:grpSpPr>
            <a:xfrm>
              <a:off x="2334009" y="1819340"/>
              <a:ext cx="535812" cy="590375"/>
              <a:chOff x="0" y="0"/>
              <a:chExt cx="677653" cy="746661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7662" tIns="37662" rIns="37662" bIns="37662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2508972" y="1915730"/>
              <a:ext cx="360849" cy="397596"/>
              <a:chOff x="0" y="0"/>
              <a:chExt cx="677653" cy="74666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7662" tIns="37662" rIns="37662" bIns="37662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2869821" y="1819340"/>
              <a:ext cx="535812" cy="590375"/>
              <a:chOff x="0" y="0"/>
              <a:chExt cx="677653" cy="746661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7662" tIns="37662" rIns="37662" bIns="37662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3044784" y="1915730"/>
              <a:ext cx="360849" cy="397596"/>
              <a:chOff x="0" y="0"/>
              <a:chExt cx="677653" cy="746661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37662" tIns="37662" rIns="37662" bIns="37662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</p:grpSp>
      <p:sp>
        <p:nvSpPr>
          <p:cNvPr id="55" name="TextBox 55"/>
          <p:cNvSpPr txBox="1"/>
          <p:nvPr/>
        </p:nvSpPr>
        <p:spPr>
          <a:xfrm>
            <a:off x="7307509" y="2865283"/>
            <a:ext cx="40005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내 아이를 부탁해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089658" y="5283247"/>
            <a:ext cx="10108684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운동발달지연아이를 위한 놀이지도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74826" y="1354268"/>
            <a:ext cx="14723717" cy="7747552"/>
            <a:chOff x="0" y="0"/>
            <a:chExt cx="3877851" cy="20405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7852" cy="2040508"/>
            </a:xfrm>
            <a:custGeom>
              <a:avLst/>
              <a:gdLst/>
              <a:ahLst/>
              <a:cxnLst/>
              <a:rect l="l" t="t" r="r" b="b"/>
              <a:pathLst>
                <a:path w="3877852" h="2040508">
                  <a:moveTo>
                    <a:pt x="52581" y="0"/>
                  </a:moveTo>
                  <a:lnTo>
                    <a:pt x="3825270" y="0"/>
                  </a:lnTo>
                  <a:cubicBezTo>
                    <a:pt x="3854310" y="0"/>
                    <a:pt x="3877852" y="23541"/>
                    <a:pt x="3877852" y="52581"/>
                  </a:cubicBezTo>
                  <a:lnTo>
                    <a:pt x="3877852" y="1987926"/>
                  </a:lnTo>
                  <a:cubicBezTo>
                    <a:pt x="3877852" y="2016966"/>
                    <a:pt x="3854310" y="2040508"/>
                    <a:pt x="3825270" y="2040508"/>
                  </a:cubicBezTo>
                  <a:lnTo>
                    <a:pt x="52581" y="2040508"/>
                  </a:lnTo>
                  <a:cubicBezTo>
                    <a:pt x="23541" y="2040508"/>
                    <a:pt x="0" y="2016966"/>
                    <a:pt x="0" y="1987926"/>
                  </a:cubicBezTo>
                  <a:lnTo>
                    <a:pt x="0" y="52581"/>
                  </a:lnTo>
                  <a:cubicBezTo>
                    <a:pt x="0" y="23541"/>
                    <a:pt x="23541" y="0"/>
                    <a:pt x="525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77851" cy="2078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191308" y="-784940"/>
            <a:ext cx="26670617" cy="13352695"/>
            <a:chOff x="0" y="0"/>
            <a:chExt cx="35560822" cy="17803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7757229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327396" y="5955385"/>
            <a:ext cx="4442611" cy="4352426"/>
            <a:chOff x="0" y="0"/>
            <a:chExt cx="5923482" cy="5803235"/>
          </a:xfrm>
        </p:grpSpPr>
        <p:sp>
          <p:nvSpPr>
            <p:cNvPr id="9" name="Freeform 9"/>
            <p:cNvSpPr/>
            <p:nvPr/>
          </p:nvSpPr>
          <p:spPr>
            <a:xfrm rot="10125295">
              <a:off x="430153" y="446543"/>
              <a:ext cx="5063176" cy="4910149"/>
            </a:xfrm>
            <a:custGeom>
              <a:avLst/>
              <a:gdLst/>
              <a:ahLst/>
              <a:cxnLst/>
              <a:rect l="l" t="t" r="r" b="b"/>
              <a:pathLst>
                <a:path w="5063176" h="4910149">
                  <a:moveTo>
                    <a:pt x="0" y="0"/>
                  </a:moveTo>
                  <a:lnTo>
                    <a:pt x="5063176" y="0"/>
                  </a:lnTo>
                  <a:lnTo>
                    <a:pt x="5063176" y="4910149"/>
                  </a:lnTo>
                  <a:lnTo>
                    <a:pt x="0" y="4910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-10800000">
              <a:off x="3143972" y="2440462"/>
              <a:ext cx="628820" cy="302317"/>
              <a:chOff x="0" y="0"/>
              <a:chExt cx="660400" cy="3175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60400" cy="317500"/>
              </a:xfrm>
              <a:custGeom>
                <a:avLst/>
                <a:gdLst/>
                <a:ahLst/>
                <a:cxnLst/>
                <a:rect l="l" t="t" r="r" b="b"/>
                <a:pathLst>
                  <a:path w="660400" h="317500">
                    <a:moveTo>
                      <a:pt x="220252" y="19070"/>
                    </a:moveTo>
                    <a:cubicBezTo>
                      <a:pt x="254000" y="7556"/>
                      <a:pt x="292600" y="0"/>
                      <a:pt x="330378" y="0"/>
                    </a:cubicBezTo>
                    <a:cubicBezTo>
                      <a:pt x="368157" y="0"/>
                      <a:pt x="404509" y="6476"/>
                      <a:pt x="438009" y="17990"/>
                    </a:cubicBezTo>
                    <a:cubicBezTo>
                      <a:pt x="438723" y="18350"/>
                      <a:pt x="439435" y="18350"/>
                      <a:pt x="440148" y="18710"/>
                    </a:cubicBezTo>
                    <a:cubicBezTo>
                      <a:pt x="565955" y="64765"/>
                      <a:pt x="658618" y="186379"/>
                      <a:pt x="660400" y="317500"/>
                    </a:cubicBezTo>
                    <a:lnTo>
                      <a:pt x="660400" y="317500"/>
                    </a:lnTo>
                    <a:lnTo>
                      <a:pt x="0" y="317500"/>
                    </a:lnTo>
                    <a:lnTo>
                      <a:pt x="0" y="317500"/>
                    </a:lnTo>
                    <a:cubicBezTo>
                      <a:pt x="1782" y="185660"/>
                      <a:pt x="93019" y="64045"/>
                      <a:pt x="220252" y="19070"/>
                    </a:cubicBezTo>
                    <a:close/>
                  </a:path>
                </a:pathLst>
              </a:custGeom>
              <a:solidFill>
                <a:srgbClr val="F14A9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98425"/>
                <a:ext cx="660400" cy="219075"/>
              </a:xfrm>
              <a:prstGeom prst="rect">
                <a:avLst/>
              </a:prstGeom>
            </p:spPr>
            <p:txBody>
              <a:bodyPr lIns="87744" tIns="87744" rIns="87744" bIns="87744" rtlCol="0" anchor="ctr"/>
              <a:lstStyle/>
              <a:p>
                <a:pPr algn="ctr">
                  <a:lnSpc>
                    <a:spcPts val="2881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961741" y="1915544"/>
              <a:ext cx="496640" cy="547215"/>
              <a:chOff x="0" y="0"/>
              <a:chExt cx="677653" cy="74666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123913" y="2004887"/>
              <a:ext cx="334469" cy="368529"/>
              <a:chOff x="0" y="0"/>
              <a:chExt cx="677653" cy="7466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458381" y="1915544"/>
              <a:ext cx="496640" cy="547215"/>
              <a:chOff x="0" y="0"/>
              <a:chExt cx="677653" cy="74666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3620553" y="2004887"/>
              <a:ext cx="334469" cy="368529"/>
              <a:chOff x="0" y="0"/>
              <a:chExt cx="677653" cy="7466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2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830161" y="8131598"/>
            <a:ext cx="3608731" cy="2782004"/>
            <a:chOff x="0" y="0"/>
            <a:chExt cx="4811641" cy="37093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11641" cy="3709338"/>
            </a:xfrm>
            <a:custGeom>
              <a:avLst/>
              <a:gdLst/>
              <a:ahLst/>
              <a:cxnLst/>
              <a:rect l="l" t="t" r="r" b="b"/>
              <a:pathLst>
                <a:path w="4811641" h="3709338">
                  <a:moveTo>
                    <a:pt x="0" y="0"/>
                  </a:moveTo>
                  <a:lnTo>
                    <a:pt x="4811641" y="0"/>
                  </a:lnTo>
                  <a:lnTo>
                    <a:pt x="4811641" y="3709338"/>
                  </a:lnTo>
                  <a:lnTo>
                    <a:pt x="0" y="370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7"/>
            <p:cNvGrpSpPr/>
            <p:nvPr/>
          </p:nvGrpSpPr>
          <p:grpSpPr>
            <a:xfrm>
              <a:off x="3077766" y="1053408"/>
              <a:ext cx="485987" cy="535476"/>
              <a:chOff x="0" y="0"/>
              <a:chExt cx="677653" cy="746661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27762" tIns="27762" rIns="27762" bIns="27762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3236459" y="1140835"/>
              <a:ext cx="327294" cy="360623"/>
              <a:chOff x="0" y="0"/>
              <a:chExt cx="677653" cy="74666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27762" tIns="27762" rIns="27762" bIns="27762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2591780" y="1053408"/>
              <a:ext cx="485987" cy="535476"/>
              <a:chOff x="0" y="0"/>
              <a:chExt cx="677653" cy="74666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27762" tIns="27762" rIns="27762" bIns="27762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2750473" y="1140835"/>
              <a:ext cx="327294" cy="360623"/>
              <a:chOff x="0" y="0"/>
              <a:chExt cx="677653" cy="746661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27762" tIns="27762" rIns="27762" bIns="27762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sp>
        <p:nvSpPr>
          <p:cNvPr id="39" name="TextBox 39"/>
          <p:cNvSpPr txBox="1"/>
          <p:nvPr/>
        </p:nvSpPr>
        <p:spPr>
          <a:xfrm>
            <a:off x="1923994" y="1457740"/>
            <a:ext cx="3878907" cy="679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1.</a:t>
            </a:r>
            <a:r>
              <a:rPr lang="ko-KR" altLang="en-US" sz="4000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핵심 놀이 전략</a:t>
            </a:r>
            <a:endParaRPr lang="en-US" sz="4000" b="1" dirty="0">
              <a:solidFill>
                <a:srgbClr val="000000"/>
              </a:solidFill>
              <a:latin typeface="Noto Sans Kr Bold"/>
              <a:ea typeface="Noto Sans Kr Bold"/>
              <a:cs typeface="Noto Sans Kr Bold"/>
              <a:sym typeface="Noto Sans Kr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774822" y="2358630"/>
            <a:ext cx="12228826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성취감 중심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어려운 동작보다는 성공할 수 있는 작용은 과제를 반복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893910" y="3178082"/>
            <a:ext cx="14042152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흥미요소 결합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단순히 운동만 하기보다 아이 좋아하는 캐릭터나 스토리를 입혀 놀이가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893910" y="4459775"/>
            <a:ext cx="14240764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시각적 단서 제공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발자국 스티커를 붙이거나 목표지점을 명확히 표시하여 움직임의 방향을 인지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77046" y="-599397"/>
            <a:ext cx="26670617" cy="13352695"/>
            <a:chOff x="0" y="0"/>
            <a:chExt cx="35560822" cy="17803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7757229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361067" y="1598103"/>
            <a:ext cx="14723717" cy="7747552"/>
            <a:chOff x="0" y="0"/>
            <a:chExt cx="3877851" cy="20405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77852" cy="2040508"/>
            </a:xfrm>
            <a:custGeom>
              <a:avLst/>
              <a:gdLst/>
              <a:ahLst/>
              <a:cxnLst/>
              <a:rect l="l" t="t" r="r" b="b"/>
              <a:pathLst>
                <a:path w="3877852" h="2040508">
                  <a:moveTo>
                    <a:pt x="52581" y="0"/>
                  </a:moveTo>
                  <a:lnTo>
                    <a:pt x="3825270" y="0"/>
                  </a:lnTo>
                  <a:cubicBezTo>
                    <a:pt x="3854310" y="0"/>
                    <a:pt x="3877852" y="23541"/>
                    <a:pt x="3877852" y="52581"/>
                  </a:cubicBezTo>
                  <a:lnTo>
                    <a:pt x="3877852" y="1987926"/>
                  </a:lnTo>
                  <a:cubicBezTo>
                    <a:pt x="3877852" y="2016966"/>
                    <a:pt x="3854310" y="2040508"/>
                    <a:pt x="3825270" y="2040508"/>
                  </a:cubicBezTo>
                  <a:lnTo>
                    <a:pt x="52581" y="2040508"/>
                  </a:lnTo>
                  <a:cubicBezTo>
                    <a:pt x="23541" y="2040508"/>
                    <a:pt x="0" y="2016966"/>
                    <a:pt x="0" y="1987926"/>
                  </a:cubicBezTo>
                  <a:lnTo>
                    <a:pt x="0" y="52581"/>
                  </a:lnTo>
                  <a:cubicBezTo>
                    <a:pt x="0" y="23541"/>
                    <a:pt x="23541" y="0"/>
                    <a:pt x="525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77851" cy="2078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950130" y="1708309"/>
            <a:ext cx="5136469" cy="1012256"/>
            <a:chOff x="0" y="0"/>
            <a:chExt cx="1084244" cy="2666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244" cy="266602"/>
            </a:xfrm>
            <a:custGeom>
              <a:avLst/>
              <a:gdLst/>
              <a:ahLst/>
              <a:cxnLst/>
              <a:rect l="l" t="t" r="r" b="b"/>
              <a:pathLst>
                <a:path w="1084244" h="266602">
                  <a:moveTo>
                    <a:pt x="133301" y="0"/>
                  </a:moveTo>
                  <a:lnTo>
                    <a:pt x="950943" y="0"/>
                  </a:lnTo>
                  <a:cubicBezTo>
                    <a:pt x="1024563" y="0"/>
                    <a:pt x="1084244" y="59681"/>
                    <a:pt x="1084244" y="133301"/>
                  </a:cubicBezTo>
                  <a:lnTo>
                    <a:pt x="1084244" y="133301"/>
                  </a:lnTo>
                  <a:cubicBezTo>
                    <a:pt x="1084244" y="206921"/>
                    <a:pt x="1024563" y="266602"/>
                    <a:pt x="950943" y="266602"/>
                  </a:cubicBezTo>
                  <a:lnTo>
                    <a:pt x="133301" y="266602"/>
                  </a:lnTo>
                  <a:cubicBezTo>
                    <a:pt x="59681" y="266602"/>
                    <a:pt x="0" y="206921"/>
                    <a:pt x="0" y="133301"/>
                  </a:cubicBezTo>
                  <a:lnTo>
                    <a:pt x="0" y="133301"/>
                  </a:lnTo>
                  <a:cubicBezTo>
                    <a:pt x="0" y="59681"/>
                    <a:pt x="59681" y="0"/>
                    <a:pt x="133301" y="0"/>
                  </a:cubicBezTo>
                  <a:close/>
                </a:path>
              </a:pathLst>
            </a:custGeom>
            <a:solidFill>
              <a:srgbClr val="FFE89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33350"/>
              <a:ext cx="1084244" cy="399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4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918638">
            <a:off x="14814734" y="7045503"/>
            <a:ext cx="4322763" cy="3717576"/>
          </a:xfrm>
          <a:custGeom>
            <a:avLst/>
            <a:gdLst/>
            <a:ahLst/>
            <a:cxnLst/>
            <a:rect l="l" t="t" r="r" b="b"/>
            <a:pathLst>
              <a:path w="4322763" h="3717576">
                <a:moveTo>
                  <a:pt x="0" y="0"/>
                </a:moveTo>
                <a:lnTo>
                  <a:pt x="4322763" y="0"/>
                </a:lnTo>
                <a:lnTo>
                  <a:pt x="4322763" y="3717576"/>
                </a:lnTo>
                <a:lnTo>
                  <a:pt x="0" y="3717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640518" y="7708808"/>
            <a:ext cx="444267" cy="489508"/>
            <a:chOff x="0" y="0"/>
            <a:chExt cx="592356" cy="65267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92356" cy="652678"/>
              <a:chOff x="0" y="0"/>
              <a:chExt cx="677653" cy="74666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193427" y="106562"/>
              <a:ext cx="398930" cy="439554"/>
              <a:chOff x="0" y="0"/>
              <a:chExt cx="677653" cy="74666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6084785" y="7708808"/>
            <a:ext cx="444267" cy="489508"/>
            <a:chOff x="0" y="0"/>
            <a:chExt cx="592356" cy="652678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592356" cy="652678"/>
              <a:chOff x="0" y="0"/>
              <a:chExt cx="677653" cy="74666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193427" y="106562"/>
              <a:ext cx="398930" cy="439554"/>
              <a:chOff x="0" y="0"/>
              <a:chExt cx="677653" cy="746661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sp>
        <p:nvSpPr>
          <p:cNvPr id="26" name="TextBox 26"/>
          <p:cNvSpPr txBox="1"/>
          <p:nvPr/>
        </p:nvSpPr>
        <p:spPr>
          <a:xfrm>
            <a:off x="2106446" y="1723264"/>
            <a:ext cx="4847539" cy="861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2.</a:t>
            </a:r>
            <a:r>
              <a:rPr lang="ko-KR" altLang="en-US" sz="5199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추천 놀이 활동</a:t>
            </a:r>
            <a:endParaRPr lang="en-US" sz="5199" b="1" dirty="0">
              <a:solidFill>
                <a:srgbClr val="000000"/>
              </a:solidFill>
              <a:latin typeface="Noto Sans Kr Bold"/>
              <a:ea typeface="Noto Sans Kr Bold"/>
              <a:cs typeface="Noto Sans Kr Bold"/>
              <a:sym typeface="Noto Sans Kr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74918" y="2741244"/>
            <a:ext cx="12209569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징검다리 건너기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쿠션이나 매트를 바닥에 깔고 떨어지지 않게 걷기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90145" y="3426115"/>
            <a:ext cx="13247185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동물 흉내 내기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토끼처럼 점프하기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게처럼 옆으로 걷기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다리 근력 및 관절 가동성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)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390144" y="4726539"/>
            <a:ext cx="13911797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풍선 치기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풍선을 떨어뜨리지 않고 계속 쳐서 올리기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전신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협응력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및 타이밍 감각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.)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447231" y="5907760"/>
            <a:ext cx="3663927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소근육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및 조작 능력 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47231" y="6611135"/>
            <a:ext cx="14338017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물건 옮기기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집게를 사용해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폼폼이나장난감을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바구니에 담기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(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손의 힘과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소근육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정교화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.)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2" name="TextBox 43">
            <a:extLst>
              <a:ext uri="{FF2B5EF4-FFF2-40B4-BE49-F238E27FC236}">
                <a16:creationId xmlns:a16="http://schemas.microsoft.com/office/drawing/2014/main" id="{941041EF-211C-C135-CF57-E61939B83FE4}"/>
              </a:ext>
            </a:extLst>
          </p:cNvPr>
          <p:cNvSpPr txBox="1"/>
          <p:nvPr/>
        </p:nvSpPr>
        <p:spPr>
          <a:xfrm>
            <a:off x="1600200" y="7812974"/>
            <a:ext cx="10325647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점토 놀이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반죽을 주무르고 모양을 만들어 근력을 키우기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313546" y="-718495"/>
            <a:ext cx="26670617" cy="13352695"/>
            <a:chOff x="0" y="0"/>
            <a:chExt cx="35560822" cy="17803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7757229" y="0"/>
              <a:ext cx="17803593" cy="17803593"/>
            </a:xfrm>
            <a:custGeom>
              <a:avLst/>
              <a:gdLst/>
              <a:ahLst/>
              <a:cxnLst/>
              <a:rect l="l" t="t" r="r" b="b"/>
              <a:pathLst>
                <a:path w="17803593" h="17803593">
                  <a:moveTo>
                    <a:pt x="0" y="0"/>
                  </a:moveTo>
                  <a:lnTo>
                    <a:pt x="17803593" y="0"/>
                  </a:lnTo>
                  <a:lnTo>
                    <a:pt x="17803593" y="17803593"/>
                  </a:lnTo>
                  <a:lnTo>
                    <a:pt x="0" y="17803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-1874119" y="-238924"/>
            <a:ext cx="3250254" cy="5460813"/>
            <a:chOff x="0" y="0"/>
            <a:chExt cx="660400" cy="11095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1109550"/>
            </a:xfrm>
            <a:custGeom>
              <a:avLst/>
              <a:gdLst/>
              <a:ahLst/>
              <a:cxnLst/>
              <a:rect l="l" t="t" r="r" b="b"/>
              <a:pathLst>
                <a:path w="660400" h="110955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35094"/>
                  </a:cubicBezTo>
                  <a:lnTo>
                    <a:pt x="660400" y="1109550"/>
                  </a:lnTo>
                  <a:lnTo>
                    <a:pt x="0" y="1109550"/>
                  </a:lnTo>
                  <a:lnTo>
                    <a:pt x="0" y="33566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3074B5"/>
            </a:solidFill>
            <a:ln cap="sq">
              <a:noFill/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98425"/>
              <a:ext cx="660400" cy="1011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1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2824" y="1136339"/>
            <a:ext cx="628051" cy="692008"/>
            <a:chOff x="0" y="0"/>
            <a:chExt cx="837402" cy="922677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837402" cy="922677"/>
              <a:chOff x="0" y="0"/>
              <a:chExt cx="677653" cy="74666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73443" y="150644"/>
              <a:ext cx="563959" cy="621388"/>
              <a:chOff x="0" y="0"/>
              <a:chExt cx="677653" cy="74666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1391397" y="1189022"/>
            <a:ext cx="628051" cy="692008"/>
            <a:chOff x="0" y="0"/>
            <a:chExt cx="837402" cy="92267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837402" cy="922677"/>
              <a:chOff x="0" y="0"/>
              <a:chExt cx="677653" cy="74666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73443" y="150644"/>
              <a:ext cx="563959" cy="621388"/>
              <a:chOff x="0" y="0"/>
              <a:chExt cx="677653" cy="74666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77653" cy="746661"/>
              </a:xfrm>
              <a:custGeom>
                <a:avLst/>
                <a:gdLst/>
                <a:ahLst/>
                <a:cxnLst/>
                <a:rect l="l" t="t" r="r" b="b"/>
                <a:pathLst>
                  <a:path w="677653" h="746661">
                    <a:moveTo>
                      <a:pt x="338827" y="0"/>
                    </a:moveTo>
                    <a:cubicBezTo>
                      <a:pt x="151698" y="0"/>
                      <a:pt x="0" y="167146"/>
                      <a:pt x="0" y="373330"/>
                    </a:cubicBezTo>
                    <a:cubicBezTo>
                      <a:pt x="0" y="579515"/>
                      <a:pt x="151698" y="746661"/>
                      <a:pt x="338827" y="746661"/>
                    </a:cubicBezTo>
                    <a:cubicBezTo>
                      <a:pt x="525955" y="746661"/>
                      <a:pt x="677653" y="579515"/>
                      <a:pt x="677653" y="373330"/>
                    </a:cubicBezTo>
                    <a:cubicBezTo>
                      <a:pt x="677653" y="167146"/>
                      <a:pt x="525955" y="0"/>
                      <a:pt x="338827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63530" y="31899"/>
                <a:ext cx="550593" cy="644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3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 rot="-10800000">
            <a:off x="1011536" y="2036896"/>
            <a:ext cx="1253895" cy="724639"/>
            <a:chOff x="0" y="271714"/>
            <a:chExt cx="1193384" cy="689669"/>
          </a:xfrm>
        </p:grpSpPr>
        <p:sp>
          <p:nvSpPr>
            <p:cNvPr id="26" name="Freeform 26"/>
            <p:cNvSpPr/>
            <p:nvPr/>
          </p:nvSpPr>
          <p:spPr>
            <a:xfrm>
              <a:off x="532984" y="643883"/>
              <a:ext cx="660400" cy="317500"/>
            </a:xfrm>
            <a:custGeom>
              <a:avLst/>
              <a:gdLst/>
              <a:ahLst/>
              <a:cxnLst/>
              <a:rect l="l" t="t" r="r" b="b"/>
              <a:pathLst>
                <a:path w="660400" h="3175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14A9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271714"/>
              <a:ext cx="660400" cy="45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1"/>
                </a:lnSpc>
              </a:pPr>
              <a:endParaRPr dirty="0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916907" y="385300"/>
            <a:ext cx="6261497" cy="743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3.</a:t>
            </a:r>
            <a:r>
              <a:rPr lang="ko-KR" altLang="en-US" sz="4500" b="1" dirty="0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부모님을 위한 주의 사항</a:t>
            </a:r>
            <a:endParaRPr lang="en-US" sz="4500" b="1" dirty="0">
              <a:solidFill>
                <a:srgbClr val="000000"/>
              </a:solidFill>
              <a:latin typeface="Noto Sans Kr Bold"/>
              <a:ea typeface="Noto Sans Kr Bold"/>
              <a:cs typeface="Noto Sans Kr Bold"/>
              <a:sym typeface="Noto Sans Kr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899422" y="1202842"/>
            <a:ext cx="12753576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지나친 교정 금지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자세를 일일이 지적하면 아이가 놀이를 </a:t>
            </a:r>
            <a:r>
              <a:rPr lang="ko-KR" altLang="en-US" sz="3399" dirty="0" err="1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부담스러워할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수 있습니다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12179" y="3942198"/>
            <a:ext cx="14505431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충분한 휴식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아이의 근육 피로도를 고려하여 짧은 시간 동안 자주 놀이하는 것이 효과적입니다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 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CFB8D55F-17DA-D764-2B7B-76383F58D7C9}"/>
              </a:ext>
            </a:extLst>
          </p:cNvPr>
          <p:cNvSpPr txBox="1"/>
          <p:nvPr/>
        </p:nvSpPr>
        <p:spPr>
          <a:xfrm>
            <a:off x="1857822" y="2612091"/>
            <a:ext cx="14505431" cy="1181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환경의 안전 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: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주변에 위험한 물건이 없는지 확인하고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, </a:t>
            </a:r>
            <a:r>
              <a:rPr lang="ko-KR" altLang="en-US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아이가 넘어져도 안전한 매트 위에서 진행하세요</a:t>
            </a:r>
            <a:r>
              <a:rPr lang="en-US" altLang="ko-KR" sz="3399" dirty="0">
                <a:solidFill>
                  <a:srgbClr val="000000"/>
                </a:solidFill>
                <a:latin typeface="Noto Sans Kr"/>
                <a:ea typeface="Noto Sans Kr"/>
                <a:cs typeface="Noto Sans Kr"/>
                <a:sym typeface="Noto Sans Kr"/>
              </a:rPr>
              <a:t>.</a:t>
            </a:r>
            <a:endParaRPr lang="en-US" sz="3399" dirty="0">
              <a:solidFill>
                <a:srgbClr val="000000"/>
              </a:solidFill>
              <a:latin typeface="Noto Sans Kr"/>
              <a:ea typeface="Noto Sans Kr"/>
              <a:cs typeface="Noto Sans Kr"/>
              <a:sym typeface="Noto Sans K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0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2141" y="1269724"/>
            <a:ext cx="14723717" cy="7747552"/>
            <a:chOff x="0" y="0"/>
            <a:chExt cx="3877851" cy="20405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77852" cy="2040508"/>
            </a:xfrm>
            <a:custGeom>
              <a:avLst/>
              <a:gdLst/>
              <a:ahLst/>
              <a:cxnLst/>
              <a:rect l="l" t="t" r="r" b="b"/>
              <a:pathLst>
                <a:path w="3877852" h="2040508">
                  <a:moveTo>
                    <a:pt x="52581" y="0"/>
                  </a:moveTo>
                  <a:lnTo>
                    <a:pt x="3825270" y="0"/>
                  </a:lnTo>
                  <a:cubicBezTo>
                    <a:pt x="3854310" y="0"/>
                    <a:pt x="3877852" y="23541"/>
                    <a:pt x="3877852" y="52581"/>
                  </a:cubicBezTo>
                  <a:lnTo>
                    <a:pt x="3877852" y="1987926"/>
                  </a:lnTo>
                  <a:cubicBezTo>
                    <a:pt x="3877852" y="2016966"/>
                    <a:pt x="3854310" y="2040508"/>
                    <a:pt x="3825270" y="2040508"/>
                  </a:cubicBezTo>
                  <a:lnTo>
                    <a:pt x="52581" y="2040508"/>
                  </a:lnTo>
                  <a:cubicBezTo>
                    <a:pt x="23541" y="2040508"/>
                    <a:pt x="0" y="2016966"/>
                    <a:pt x="0" y="1987926"/>
                  </a:cubicBezTo>
                  <a:lnTo>
                    <a:pt x="0" y="52581"/>
                  </a:lnTo>
                  <a:cubicBezTo>
                    <a:pt x="0" y="23541"/>
                    <a:pt x="23541" y="0"/>
                    <a:pt x="525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77851" cy="2078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66334" y="3932097"/>
            <a:ext cx="575533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Kr Bold"/>
                <a:ea typeface="Noto Sans Kr Bold"/>
                <a:cs typeface="Noto Sans Kr Bold"/>
                <a:sym typeface="Noto Sans Kr Bold"/>
              </a:rPr>
              <a:t>감사합니다.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175</Words>
  <Application>Microsoft Office PowerPoint</Application>
  <PresentationFormat>사용자 지정</PresentationFormat>
  <Paragraphs>18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Noto Sans Kr Bold</vt:lpstr>
      <vt:lpstr>Arial</vt:lpstr>
      <vt:lpstr>Calibri</vt:lpstr>
      <vt:lpstr>Noto Sans Kr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하늘색 화이트 컬러풀하고 발랄한 추상적인 도형 케릭터 귀여운 느낌의 프레젠테이션</dc:title>
  <cp:lastModifiedBy>지원 박</cp:lastModifiedBy>
  <cp:revision>2</cp:revision>
  <dcterms:created xsi:type="dcterms:W3CDTF">2006-08-16T00:00:00Z</dcterms:created>
  <dcterms:modified xsi:type="dcterms:W3CDTF">2026-06-09T04:31:12Z</dcterms:modified>
  <dc:identifier>DAHIYPjO1zU</dc:identifier>
</cp:coreProperties>
</file>