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8" d="100"/>
          <a:sy n="148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97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4A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48640" y="-548640"/>
            <a:ext cx="2560320" cy="2560320"/>
          </a:xfrm>
          <a:prstGeom prst="ellipse">
            <a:avLst/>
          </a:prstGeom>
          <a:solidFill>
            <a:srgbClr val="2C7A7B">
              <a:alpha val="45000"/>
            </a:srgbClr>
          </a:solidFill>
          <a:ln w="12700">
            <a:solidFill>
              <a:srgbClr val="2C7A7B">
                <a:alpha val="4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680960" y="3291840"/>
            <a:ext cx="2286000" cy="2286000"/>
          </a:xfrm>
          <a:prstGeom prst="ellipse">
            <a:avLst/>
          </a:prstGeom>
          <a:solidFill>
            <a:srgbClr val="F6AD55">
              <a:alpha val="32000"/>
            </a:srgbClr>
          </a:solidFill>
          <a:ln w="12700">
            <a:solidFill>
              <a:srgbClr val="F6AD55">
                <a:alpha val="32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-365760"/>
            <a:ext cx="1005840" cy="1005840"/>
          </a:xfrm>
          <a:prstGeom prst="ellipse">
            <a:avLst/>
          </a:prstGeom>
          <a:solidFill>
            <a:srgbClr val="F6AD55">
              <a:alpha val="55000"/>
            </a:srgbClr>
          </a:solidFill>
          <a:ln w="12700">
            <a:solidFill>
              <a:srgbClr val="F6AD55">
                <a:alpha val="5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971800" y="1097280"/>
            <a:ext cx="3200400" cy="438912"/>
          </a:xfrm>
          <a:prstGeom prst="rect">
            <a:avLst/>
          </a:prstGeom>
          <a:solidFill>
            <a:srgbClr val="F6AD55"/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971800" y="1097280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초등학교 1학년 학교 적응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169164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</a:rPr>
              <a:t>부모가 도와주는 방법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731520" y="32461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 smtClean="0">
                <a:solidFill>
                  <a:srgbClr val="F6AD55"/>
                </a:solidFill>
              </a:rPr>
              <a:t>내 </a:t>
            </a:r>
            <a:r>
              <a:rPr lang="en-US" sz="1400" i="1" dirty="0">
                <a:solidFill>
                  <a:srgbClr val="F6AD55"/>
                </a:solidFill>
              </a:rPr>
              <a:t>아이를 부탁해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3월 — 설렘과 부담이 공존하는 시기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4023360" cy="2834640"/>
          </a:xfrm>
          <a:prstGeom prst="rect">
            <a:avLst/>
          </a:prstGeom>
          <a:solidFill>
            <a:srgbClr val="FFFFFF"/>
          </a:solidFill>
          <a:ln w="1524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143000"/>
            <a:ext cx="4023360" cy="530352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43000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😊  설렘과 기대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1764792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</a:rPr>
              <a:t>새 학교, 새 친구에 대한 기대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</a:rPr>
              <a:t>새로운 것을 배우는 두근거림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3081528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</a:rPr>
              <a:t>초등학생이 됐다는 뿌듯함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143000"/>
            <a:ext cx="4023360" cy="2834640"/>
          </a:xfrm>
          <a:prstGeom prst="rect">
            <a:avLst/>
          </a:prstGeom>
          <a:solidFill>
            <a:srgbClr val="FFFFFF"/>
          </a:solidFill>
          <a:ln w="1524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143000"/>
            <a:ext cx="4023360" cy="530352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1143000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😰  불안과 부담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937760" y="1764792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</a:rPr>
              <a:t>낯선 환경·규칙에 대한 두려움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37760" y="242316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</a:rPr>
              <a:t>준비물·공지사항 챙기기 어려움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3081528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D3748"/>
                </a:solidFill>
              </a:rPr>
              <a:t>학교 싫다는 말·등교 거부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0" y="4137660"/>
            <a:ext cx="9144000" cy="1005840"/>
          </a:xfrm>
          <a:prstGeom prst="rect">
            <a:avLst/>
          </a:prstGeom>
          <a:solidFill>
            <a:srgbClr val="1A4A4B"/>
          </a:solidFill>
          <a:ln w="12700">
            <a:solidFill>
              <a:srgbClr val="1A4A4B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왜 학교를 싫어할까?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4A4B"/>
                </a:solidFill>
              </a:rPr>
              <a:t>'싫다'는 말 뒤에 숨은 아이의 진짜 마음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4023360" cy="1508760"/>
          </a:xfrm>
          <a:prstGeom prst="rect">
            <a:avLst/>
          </a:prstGeom>
          <a:solidFill>
            <a:srgbClr val="E6F4F1"/>
          </a:solidFill>
          <a:ln w="1270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691640"/>
            <a:ext cx="822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🏫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170432" y="1645920"/>
            <a:ext cx="3063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4B"/>
                </a:solidFill>
              </a:rPr>
              <a:t>낯섦과 두려움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70432" y="2084832"/>
            <a:ext cx="30632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유아교육기관과 전혀 다른 새로운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환경이 낯설고 두렵게 느껴진다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554480"/>
            <a:ext cx="4023360" cy="1508760"/>
          </a:xfrm>
          <a:prstGeom prst="rect">
            <a:avLst/>
          </a:prstGeom>
          <a:solidFill>
            <a:srgbClr val="E6F4F1"/>
          </a:solidFill>
          <a:ln w="1270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54880" y="1691640"/>
            <a:ext cx="822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😟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5559552" y="1645920"/>
            <a:ext cx="3063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4B"/>
                </a:solidFill>
              </a:rPr>
              <a:t>실패에 대한 걱정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559552" y="2084832"/>
            <a:ext cx="30632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준비물 미챙김, 규칙 위반 등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실패 경험으로 인한 불안감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3246120"/>
            <a:ext cx="4023360" cy="1508760"/>
          </a:xfrm>
          <a:prstGeom prst="rect">
            <a:avLst/>
          </a:prstGeom>
          <a:solidFill>
            <a:srgbClr val="E6F4F1"/>
          </a:solidFill>
          <a:ln w="1270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65760" y="3383280"/>
            <a:ext cx="822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😩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1170432" y="3337560"/>
            <a:ext cx="3063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4B"/>
                </a:solidFill>
              </a:rPr>
              <a:t>흥미와 동기 저하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170432" y="3776472"/>
            <a:ext cx="30632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정형화된 수업 방식이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아이의 흥미를 끌지 못함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54880" y="3246120"/>
            <a:ext cx="4023360" cy="1508760"/>
          </a:xfrm>
          <a:prstGeom prst="rect">
            <a:avLst/>
          </a:prstGeom>
          <a:solidFill>
            <a:srgbClr val="E6F4F1"/>
          </a:solidFill>
          <a:ln w="1270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754880" y="3383280"/>
            <a:ext cx="822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😤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5559552" y="3337560"/>
            <a:ext cx="3063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4B"/>
                </a:solidFill>
              </a:rPr>
              <a:t>짜증으로 표출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559552" y="3776472"/>
            <a:ext cx="30632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복잡한 감정을 언어로 표현 못 해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짜증·거부 행동으로 나타남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645152"/>
            <a:ext cx="9144000" cy="493776"/>
          </a:xfrm>
          <a:prstGeom prst="rect">
            <a:avLst/>
          </a:prstGeom>
          <a:solidFill>
            <a:srgbClr val="1A4A4B"/>
          </a:solidFill>
          <a:ln w="12700">
            <a:solidFill>
              <a:srgbClr val="1A4A4B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감정 공감 — 이렇게 말해주세요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4A4B"/>
                </a:solidFill>
              </a:rPr>
              <a:t>다그치기보다 아이의 감정을 먼저 이해하고 공감하는 것이 중요합니다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572768"/>
            <a:ext cx="4023360" cy="45720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7276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✅ 이렇게 말해보세요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2057400"/>
            <a:ext cx="4023360" cy="749808"/>
          </a:xfrm>
          <a:prstGeom prst="rect">
            <a:avLst/>
          </a:prstGeom>
          <a:solidFill>
            <a:srgbClr val="E6F4F1"/>
          </a:solidFill>
          <a:ln w="10160">
            <a:solidFill>
              <a:srgbClr val="2C7A7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205740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"학교가 어려워 보이는구나? 괜찮아, 천천히 해도 돼."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880360"/>
            <a:ext cx="4023360" cy="749808"/>
          </a:xfrm>
          <a:prstGeom prst="rect">
            <a:avLst/>
          </a:prstGeom>
          <a:solidFill>
            <a:srgbClr val="E6F4F1"/>
          </a:solidFill>
          <a:ln w="10160">
            <a:solidFill>
              <a:srgbClr val="2C7A7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88036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"지금 기분이 별로 좋지 않은가 봐. 좀 쉬었다 갈까?"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65760" y="3703320"/>
            <a:ext cx="4023360" cy="749808"/>
          </a:xfrm>
          <a:prstGeom prst="rect">
            <a:avLst/>
          </a:prstGeom>
          <a:solidFill>
            <a:srgbClr val="E6F4F1"/>
          </a:solidFill>
          <a:ln w="10160">
            <a:solidFill>
              <a:srgbClr val="2C7A7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70332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"이거 말고 또 뭐가 재미있을까? 같이 찾아볼까?"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1572768"/>
            <a:ext cx="402336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57276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❌ 이런 말은 피해주세요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754880" y="2057400"/>
            <a:ext cx="4023360" cy="749808"/>
          </a:xfrm>
          <a:prstGeom prst="rect">
            <a:avLst/>
          </a:prstGeom>
          <a:solidFill>
            <a:srgbClr val="FDECEA"/>
          </a:solidFill>
          <a:ln w="10160">
            <a:solidFill>
              <a:srgbClr val="C0392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2040" y="205740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"왜 또 짜증이야, 빨리 가야지!"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54880" y="2880360"/>
            <a:ext cx="4023360" cy="749808"/>
          </a:xfrm>
          <a:prstGeom prst="rect">
            <a:avLst/>
          </a:prstGeom>
          <a:solidFill>
            <a:srgbClr val="FDECEA"/>
          </a:solidFill>
          <a:ln w="10160">
            <a:solidFill>
              <a:srgbClr val="C0392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92040" y="288036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"학교는 꼭 가야 해, 싫어도 가는 거야."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3703320"/>
            <a:ext cx="4023360" cy="749808"/>
          </a:xfrm>
          <a:prstGeom prst="rect">
            <a:avLst/>
          </a:prstGeom>
          <a:solidFill>
            <a:srgbClr val="FDECEA"/>
          </a:solidFill>
          <a:ln w="1016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92040" y="370332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"다른 친구들은 다 잘하는데 왜 너만..."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645152"/>
            <a:ext cx="9144000" cy="493776"/>
          </a:xfrm>
          <a:prstGeom prst="rect">
            <a:avLst/>
          </a:prstGeom>
          <a:solidFill>
            <a:srgbClr val="F6AD55"/>
          </a:solidFill>
          <a:ln w="12700">
            <a:solidFill>
              <a:srgbClr val="F6AD55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준비물 챙기기 — 놀이처럼 접근해요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A4A4B"/>
                </a:solidFill>
              </a:rPr>
              <a:t>스스로 챙길 수 있도록 지도하되, 재미있는 방식으로 유도하면 훨씬 효과적입니다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365760" y="1572768"/>
            <a:ext cx="4023360" cy="1463040"/>
          </a:xfrm>
          <a:prstGeom prst="rect">
            <a:avLst/>
          </a:prstGeom>
          <a:solidFill>
            <a:srgbClr val="E6F4F1"/>
          </a:solidFill>
          <a:ln w="1270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75488" y="1682496"/>
            <a:ext cx="475488" cy="475488"/>
          </a:xfrm>
          <a:prstGeom prst="ellipse">
            <a:avLst/>
          </a:prstGeom>
          <a:solidFill>
            <a:srgbClr val="F6AD55"/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168249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24128" y="1664208"/>
            <a:ext cx="3200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4B"/>
                </a:solidFill>
              </a:rPr>
              <a:t>🎯 선택권 주기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121408"/>
            <a:ext cx="37033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"가방 먼저 쌀까?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아니면 인사 연습 놀이 먼저 할까?"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아이 스스로 순서를 정하게 해요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754880" y="1572768"/>
            <a:ext cx="4023360" cy="1463040"/>
          </a:xfrm>
          <a:prstGeom prst="rect">
            <a:avLst/>
          </a:prstGeom>
          <a:solidFill>
            <a:srgbClr val="E6F4F1"/>
          </a:solidFill>
          <a:ln w="1270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64608" y="1682496"/>
            <a:ext cx="475488" cy="475488"/>
          </a:xfrm>
          <a:prstGeom prst="ellipse">
            <a:avLst/>
          </a:prstGeom>
          <a:solidFill>
            <a:srgbClr val="F6AD55"/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64608" y="168249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13248" y="1664208"/>
            <a:ext cx="3200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4B"/>
                </a:solidFill>
              </a:rPr>
              <a:t>🏆 경쟁 놀이 활용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937760" y="2121408"/>
            <a:ext cx="37033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"엄마랑 누가 더 빨리 준비물 정리하나 해볼래?"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재미있는 경쟁으로 동기부여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65760" y="3172968"/>
            <a:ext cx="4023360" cy="1463040"/>
          </a:xfrm>
          <a:prstGeom prst="rect">
            <a:avLst/>
          </a:prstGeom>
          <a:solidFill>
            <a:srgbClr val="E6F4F1"/>
          </a:solidFill>
          <a:ln w="1270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" y="3282696"/>
            <a:ext cx="475488" cy="475488"/>
          </a:xfrm>
          <a:prstGeom prst="ellipse">
            <a:avLst/>
          </a:prstGeom>
          <a:solidFill>
            <a:srgbClr val="F6AD55"/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328269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24128" y="3264408"/>
            <a:ext cx="3200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4B"/>
                </a:solidFill>
              </a:rPr>
              <a:t>🤝 협동 놀이로 전환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48640" y="3721608"/>
            <a:ext cx="37033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"우리 둘이 한 팀이 돼서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함께 가방 싸보자!"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팀워크로 즐겁게 참여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754880" y="3172968"/>
            <a:ext cx="4023360" cy="1463040"/>
          </a:xfrm>
          <a:prstGeom prst="rect">
            <a:avLst/>
          </a:prstGeom>
          <a:solidFill>
            <a:srgbClr val="E6F4F1"/>
          </a:solidFill>
          <a:ln w="1270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64608" y="3282696"/>
            <a:ext cx="475488" cy="475488"/>
          </a:xfrm>
          <a:prstGeom prst="ellipse">
            <a:avLst/>
          </a:prstGeom>
          <a:solidFill>
            <a:srgbClr val="F6AD55"/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64608" y="328269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13248" y="3264408"/>
            <a:ext cx="32004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4B"/>
                </a:solidFill>
              </a:rPr>
              <a:t>🦕 좋아하는 주제 연결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937760" y="3721608"/>
            <a:ext cx="37033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공룡 좋아한다면: "공룡이 학교 가야 해!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공룡 준비물 함께 챙기자!"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2D3748"/>
                </a:solidFill>
              </a:rPr>
              <a:t>관심사로 자연스럽게 유도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0" y="4645152"/>
            <a:ext cx="9144000" cy="493776"/>
          </a:xfrm>
          <a:prstGeom prst="rect">
            <a:avLst/>
          </a:prstGeom>
          <a:solidFill>
            <a:srgbClr val="1A4A4B"/>
          </a:solidFill>
          <a:ln w="12700">
            <a:solidFill>
              <a:srgbClr val="1A4A4B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7A7B"/>
          </a:solidFill>
          <a:ln w="12700">
            <a:solidFill>
              <a:srgbClr val="2C7A7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아이가 거부할 때 — 부모의 태도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115568"/>
            <a:ext cx="841248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75488" y="1115568"/>
            <a:ext cx="71323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261872" y="1161288"/>
            <a:ext cx="2194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4A4B"/>
                </a:solidFill>
              </a:rPr>
              <a:t>기분 먼저 이해하기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520440" y="1207008"/>
            <a:ext cx="0" cy="566928"/>
          </a:xfrm>
          <a:prstGeom prst="line">
            <a:avLst/>
          </a:prstGeom>
          <a:noFill/>
          <a:ln w="12700">
            <a:solidFill>
              <a:srgbClr val="2C7A7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0" y="1115568"/>
            <a:ext cx="49834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"지금 하기 싫으면 그 마음은 알겠어. 그래도 5분만 해보자."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975104"/>
            <a:ext cx="841248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5488" y="1975104"/>
            <a:ext cx="71323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🎯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261872" y="2020824"/>
            <a:ext cx="2194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4A4B"/>
                </a:solidFill>
              </a:rPr>
              <a:t>부드럽게 유도하기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3520440" y="2066544"/>
            <a:ext cx="0" cy="566928"/>
          </a:xfrm>
          <a:prstGeom prst="line">
            <a:avLst/>
          </a:prstGeom>
          <a:noFill/>
          <a:ln w="12700">
            <a:solidFill>
              <a:srgbClr val="2C7A7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0" y="1975104"/>
            <a:ext cx="49834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"엄마가 먼저 해볼게. 너는 엄마한테 점수 몇 점 줄 거야?"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2834640"/>
            <a:ext cx="841248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75488" y="2834640"/>
            <a:ext cx="71323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⭐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261872" y="2880360"/>
            <a:ext cx="2194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4A4B"/>
                </a:solidFill>
              </a:rPr>
              <a:t>작은 참여도 크게 칭찬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3520440" y="2926080"/>
            <a:ext cx="0" cy="566928"/>
          </a:xfrm>
          <a:prstGeom prst="line">
            <a:avLst/>
          </a:prstGeom>
          <a:noFill/>
          <a:ln w="12700">
            <a:solidFill>
              <a:srgbClr val="2C7A7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0" y="2834640"/>
            <a:ext cx="49834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"우와, 정말 멋지게 정리했네? 학교에서도 이렇게 잘하겠다!"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3694176"/>
            <a:ext cx="841248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2C7A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75488" y="3694176"/>
            <a:ext cx="71323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⏰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261872" y="3739896"/>
            <a:ext cx="21945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4A4B"/>
                </a:solidFill>
              </a:rPr>
              <a:t>인내심 갖고 반복하기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3520440" y="3785616"/>
            <a:ext cx="0" cy="566928"/>
          </a:xfrm>
          <a:prstGeom prst="line">
            <a:avLst/>
          </a:prstGeom>
          <a:noFill/>
          <a:ln w="12700">
            <a:solidFill>
              <a:srgbClr val="2C7A7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0" y="3694176"/>
            <a:ext cx="49834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748"/>
                </a:solidFill>
              </a:rPr>
              <a:t>한두 번 시도로 고쳐지지 않아요. 굉장한 인내를 가지고 꾸준히 반복해주세요.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0" y="4572000"/>
            <a:ext cx="9144000" cy="566928"/>
          </a:xfrm>
          <a:prstGeom prst="rect">
            <a:avLst/>
          </a:prstGeom>
          <a:solidFill>
            <a:srgbClr val="F6AD55"/>
          </a:solidFill>
          <a:ln w="12700">
            <a:solidFill>
              <a:srgbClr val="F6AD55"/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4A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834100" y="-464873"/>
            <a:ext cx="2743200" cy="2743200"/>
          </a:xfrm>
          <a:prstGeom prst="ellipse">
            <a:avLst/>
          </a:prstGeom>
          <a:solidFill>
            <a:srgbClr val="2C7A7B">
              <a:alpha val="42000"/>
            </a:srgbClr>
          </a:solidFill>
          <a:ln w="12700">
            <a:solidFill>
              <a:srgbClr val="2C7A7B">
                <a:alpha val="4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06640" y="3383280"/>
            <a:ext cx="2377440" cy="2377440"/>
          </a:xfrm>
          <a:prstGeom prst="ellipse">
            <a:avLst/>
          </a:prstGeom>
          <a:solidFill>
            <a:srgbClr val="F6AD55">
              <a:alpha val="35000"/>
            </a:srgbClr>
          </a:solidFill>
          <a:ln w="12700">
            <a:solidFill>
              <a:srgbClr val="F6AD55">
                <a:alpha val="3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9103" y="311538"/>
            <a:ext cx="8216334" cy="123192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6AD55"/>
                </a:solidFill>
              </a:rPr>
              <a:t>핵심 한 문장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607883" y="1951478"/>
            <a:ext cx="2468880" cy="512064"/>
          </a:xfrm>
          <a:prstGeom prst="rect">
            <a:avLst/>
          </a:prstGeom>
          <a:solidFill>
            <a:srgbClr val="2C7A7B">
              <a:alpha val="40000"/>
            </a:srgbClr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6292" y="1952444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✓  감정 공감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346318" y="1941368"/>
            <a:ext cx="2468880" cy="512064"/>
          </a:xfrm>
          <a:prstGeom prst="rect">
            <a:avLst/>
          </a:prstGeom>
          <a:solidFill>
            <a:srgbClr val="2C7A7B">
              <a:alpha val="40000"/>
            </a:srgbClr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46318" y="1941368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✓  놀이로 준비물 챙기기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999752" y="1942205"/>
            <a:ext cx="2468880" cy="512064"/>
          </a:xfrm>
          <a:prstGeom prst="rect">
            <a:avLst/>
          </a:prstGeom>
          <a:solidFill>
            <a:srgbClr val="2C7A7B">
              <a:alpha val="40000"/>
            </a:srgbClr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55964" y="1941368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✓  크게 칭찬하기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07883" y="2595872"/>
            <a:ext cx="2468880" cy="512064"/>
          </a:xfrm>
          <a:prstGeom prst="rect">
            <a:avLst/>
          </a:prstGeom>
          <a:solidFill>
            <a:srgbClr val="2C7A7B">
              <a:alpha val="40000"/>
            </a:srgbClr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07883" y="2624463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✓  행동 기준 유지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3346318" y="2599736"/>
            <a:ext cx="2468880" cy="512064"/>
          </a:xfrm>
          <a:prstGeom prst="rect">
            <a:avLst/>
          </a:prstGeom>
          <a:solidFill>
            <a:srgbClr val="2C7A7B">
              <a:alpha val="40000"/>
            </a:srgbClr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46318" y="2599736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✓  인내심 &amp; 반복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999752" y="2599736"/>
            <a:ext cx="2468880" cy="512064"/>
          </a:xfrm>
          <a:prstGeom prst="rect">
            <a:avLst/>
          </a:prstGeom>
          <a:solidFill>
            <a:srgbClr val="2C7A7B">
              <a:alpha val="40000"/>
            </a:srgbClr>
          </a:solidFill>
          <a:ln w="12700">
            <a:solidFill>
              <a:srgbClr val="F6AD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99752" y="2624205"/>
            <a:ext cx="2468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</a:rPr>
              <a:t>✓  자기조절력 키우기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394</Words>
  <Application>Microsoft Office PowerPoint</Application>
  <PresentationFormat>화면 슬라이드 쇼(16:9)</PresentationFormat>
  <Paragraphs>88</Paragraphs>
  <Slides>7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초등학교 1학년 학교 적응</dc:title>
  <dc:subject>PptxGenJS Presentation</dc:subject>
  <dc:creator>PptxGenJS</dc:creator>
  <cp:lastModifiedBy>권광복</cp:lastModifiedBy>
  <cp:revision>2</cp:revision>
  <dcterms:created xsi:type="dcterms:W3CDTF">2026-06-04T05:40:31Z</dcterms:created>
  <dcterms:modified xsi:type="dcterms:W3CDTF">2026-06-05T12:48:30Z</dcterms:modified>
</cp:coreProperties>
</file>