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3E5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-731520"/>
            <a:ext cx="2560320" cy="2560320"/>
          </a:xfrm>
          <a:prstGeom prst="ellipse">
            <a:avLst/>
          </a:prstGeom>
          <a:solidFill>
            <a:srgbClr val="5B8DB8">
              <a:alpha val="30000"/>
            </a:srgbClr>
          </a:solidFill>
          <a:ln w="12700">
            <a:solidFill>
              <a:srgbClr val="5B8DB8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046720" y="-274320"/>
            <a:ext cx="1645920" cy="1645920"/>
          </a:xfrm>
          <a:prstGeom prst="ellipse">
            <a:avLst/>
          </a:prstGeom>
          <a:solidFill>
            <a:srgbClr val="E8734A">
              <a:alpha val="40000"/>
            </a:srgbClr>
          </a:solidFill>
          <a:ln w="12700">
            <a:solidFill>
              <a:srgbClr val="E8734A">
                <a:alpha val="4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28016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종이를 먹는 아이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822960" y="22860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이식증(Pica)의 이해와 대응 가이드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4206240"/>
            <a:ext cx="8229600" cy="54864"/>
          </a:xfrm>
          <a:prstGeom prst="rect">
            <a:avLst/>
          </a:prstGeom>
          <a:solidFill>
            <a:srgbClr val="5B8DB8">
              <a:alpha val="50000"/>
            </a:srgbClr>
          </a:solidFill>
          <a:ln w="12700">
            <a:solidFill>
              <a:srgbClr val="5B8DB8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343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7F8C8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원인 분석 · 행동 관찰 · 대응 방법 · 병원 상담 기준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  종이를 씹어 먹는 원인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160020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1600200" cy="201168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4630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👄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274320" y="21488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감각 자극 (습관)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274320" y="2834640"/>
            <a:ext cx="1600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씹는 느낌·소리·촉감이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안정감을 줌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011680" y="1143000"/>
            <a:ext cx="160020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011680" y="1143000"/>
            <a:ext cx="1600200" cy="201168"/>
          </a:xfrm>
          <a:prstGeom prst="rect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011680" y="14630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😟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2011680" y="21488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8E6BB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상황적 요인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011680" y="2834640"/>
            <a:ext cx="1600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환경 변화·긴장 시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무의식적 자기 진정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749040" y="1143000"/>
            <a:ext cx="160020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749040" y="1143000"/>
            <a:ext cx="1600200" cy="201168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49040" y="14630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👀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749040" y="21488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E8734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관심 끌기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749040" y="2834640"/>
            <a:ext cx="1600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주변 반응이 보상이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되어 행동 반복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0" y="1143000"/>
            <a:ext cx="160020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486400" y="1143000"/>
            <a:ext cx="1600200" cy="20116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14630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🩺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5486400" y="21488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27AE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영양 결핍 (피카)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486400" y="2834640"/>
            <a:ext cx="1600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철분 결핍과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연관 가능성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223760" y="1143000"/>
            <a:ext cx="1600200" cy="347472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143000"/>
            <a:ext cx="1600200" cy="201168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223760" y="14630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🧠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7223760" y="21488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E74C3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정서 발달 문제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7223760" y="2834640"/>
            <a:ext cx="1600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또래 어려움·반복 행동·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충동 조절 장애 동반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  행동 관찰 기준 &amp; 기본 대응 원칙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105156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E6BB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🔍 자녀 행동 관찰 기준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627632"/>
            <a:ext cx="329184" cy="329184"/>
          </a:xfrm>
          <a:prstGeom prst="ellipse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95528" y="160020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무엇을 먹는가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95528" y="1837944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F8C8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종이, 흙, 분필 등 종류 확인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2450592"/>
            <a:ext cx="329184" cy="329184"/>
          </a:xfrm>
          <a:prstGeom prst="ellipse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45059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95528" y="242316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언제 먹는가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95528" y="2660904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F8C8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심심할 때 / 혼날 때 / 멍할 때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3273552"/>
            <a:ext cx="329184" cy="329184"/>
          </a:xfrm>
          <a:prstGeom prst="ellipse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2735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95528" y="324612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어디서 하는가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95528" y="3483864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F8C8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집에서만? 밖에서도?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4096512"/>
            <a:ext cx="329184" cy="329184"/>
          </a:xfrm>
          <a:prstGeom prst="ellipse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40965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95528" y="4069080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삼키는가, 뱉는가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95528" y="4306824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F8C8D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완전히 먹는지 씹고 뱉는지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434840" y="1005840"/>
            <a:ext cx="54864" cy="3840480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63440" y="10515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📋 기본 대응 원칙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663440" y="1600200"/>
            <a:ext cx="41148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63440" y="1600200"/>
            <a:ext cx="64008" cy="68580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91456" y="1636776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74C3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🚫  금지 사항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791456" y="18928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혼내기 · 놀리기 · 창피 주기 금지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63440" y="2404872"/>
            <a:ext cx="41148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63440" y="2404872"/>
            <a:ext cx="64008" cy="685800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91456" y="244144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734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✋  즉각 조치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791456" y="26974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"이건 먹는 거 아니야. 내려놓자"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감정 없이 짧고 단호하게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663440" y="3209544"/>
            <a:ext cx="41148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663440" y="3209544"/>
            <a:ext cx="64008" cy="6858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91456" y="32461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7AE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💬  이유 탐색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791456" y="350215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나중에 조용히 아이 기분과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이유를 질문하여 확인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663440" y="4014216"/>
            <a:ext cx="41148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663440" y="4014216"/>
            <a:ext cx="64008" cy="68580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791456" y="4050792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🔄  대체 행동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4791456" y="4306824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원인 파악 → 환경 수정 →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대체 행동 훈련 병행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  원인별 대체 행동 &amp; 환경 수정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788920" cy="73152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20700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😋  씹는 감각 추구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84048" y="1554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껌, 당근·오이 스틱, 즐겨먹는 간식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84048" y="190195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씹기 전용 실리콘 장난감 제공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84048" y="224942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(목걸이형·팔찌형·손에 쥐는 타입)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0" y="109728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097280"/>
            <a:ext cx="2788920" cy="73152"/>
          </a:xfrm>
          <a:prstGeom prst="rect">
            <a:avLst/>
          </a:prstGeom>
          <a:solidFill>
            <a:srgbClr val="8E6BBF"/>
          </a:solidFill>
          <a:ln w="12700">
            <a:solidFill>
              <a:srgbClr val="8E6BB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10128" y="120700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E6BB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🎮  심심할 때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10128" y="1554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손 장난감 제공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310128" y="190195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말랑이·스쿼시볼 활용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310128" y="224942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손으로 할 수 있는 활동 늘리기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788920" cy="73152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36208" y="120700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😰  불안할 때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36208" y="15544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심호흡 연습 함께 하기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236208" y="190195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자주 포옹해주기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236208" y="224942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무릎담요 덮어주기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74320" y="301752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3017520"/>
            <a:ext cx="2788920" cy="7315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84048" y="312724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💧  입이 심심할 때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84048" y="34747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물 자주 마시게 하기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384048" y="382219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빨대 물리기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84048" y="416966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무가당 음료 제공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00400" y="301752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3017520"/>
            <a:ext cx="2788920" cy="73152"/>
          </a:xfrm>
          <a:prstGeom prst="rect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10128" y="312724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734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🏠  환경 수정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310128" y="34747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자주 먹는 물건 시야에서 치우기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310128" y="382219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위험 물질 접근 차단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310128" y="416966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학교 선생님과 정보 공유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6126480" y="3017520"/>
            <a:ext cx="278892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EEEEEE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126480" y="3017520"/>
            <a:ext cx="2788920" cy="73152"/>
          </a:xfrm>
          <a:prstGeom prst="rect">
            <a:avLst/>
          </a:prstGeom>
          <a:solidFill>
            <a:srgbClr val="F39C12"/>
          </a:solidFill>
          <a:ln w="12700">
            <a:solidFill>
              <a:srgbClr val="F39C1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36208" y="312724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39C12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🏆  목표 설정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236208" y="34747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"오늘 한 번도 안 하기" 소목표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236208" y="382219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성공 시 스티커·간식 선택권 제공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236208" y="416966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작은 성공 경험 쌓기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C3E50"/>
          </a:solidFill>
          <a:ln w="12700">
            <a:solidFill>
              <a:srgbClr val="2C3E5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04  병원 상담 기준 &amp; 향후 조치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74C3C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🏥 이런 경우 병원 상담 필요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627632"/>
            <a:ext cx="274320" cy="2743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6276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!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49808" y="15544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흙·분필·페인트 등을 뜯어 먹을 때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2157984"/>
            <a:ext cx="274320" cy="2743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1579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!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49808" y="2084832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증상이 1개월 이상 지속될 때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2688336"/>
            <a:ext cx="274320" cy="2743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6883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!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49808" y="2615184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아이가 멈추려 해도 조절 안 된다고 호소할 때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3218688"/>
            <a:ext cx="274320" cy="2743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2186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!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49808" y="3145536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예민·불안·짜증 증가 및 또래 스트레스 동반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749040"/>
            <a:ext cx="274320" cy="27432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7490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!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49808" y="367588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상처를 건드려 피를 빨아먹는 행동 등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434840" y="1005840"/>
            <a:ext cx="54864" cy="3840480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1005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✅ 권장 조치 3단계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663440" y="1709928"/>
            <a:ext cx="457200" cy="457200"/>
          </a:xfrm>
          <a:prstGeom prst="ellipse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17099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248656" y="16733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B8DB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소아과 내원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48656" y="194767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철분·빈혈 혈액 검사 진행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892040" y="2258568"/>
            <a:ext cx="0" cy="320040"/>
          </a:xfrm>
          <a:prstGeom prst="line">
            <a:avLst/>
          </a:prstGeom>
          <a:noFill/>
          <a:ln w="19050">
            <a:solidFill>
              <a:srgbClr val="5B8DB8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663440" y="2715768"/>
            <a:ext cx="457200" cy="457200"/>
          </a:xfrm>
          <a:prstGeom prst="ellipse">
            <a:avLst/>
          </a:prstGeom>
          <a:solidFill>
            <a:srgbClr val="E8734A"/>
          </a:solidFill>
          <a:ln w="12700">
            <a:solidFill>
              <a:srgbClr val="E873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63440" y="27157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248656" y="26791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734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1~2개월 가정 개입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248656" y="295351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4단계 훈련 및 환경 수정 병행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892040" y="3264408"/>
            <a:ext cx="0" cy="320040"/>
          </a:xfrm>
          <a:prstGeom prst="line">
            <a:avLst/>
          </a:prstGeom>
          <a:noFill/>
          <a:ln w="19050">
            <a:solidFill>
              <a:srgbClr val="E8734A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4663440" y="3721608"/>
            <a:ext cx="457200" cy="4572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63440" y="37216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48656" y="36850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아동 상담 연계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48656" y="395935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개선 없이 지속·악화 시 전문 상담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5B8DB8"/>
          </a:solidFill>
          <a:ln w="12700">
            <a:solidFill>
              <a:srgbClr val="5B8DB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535424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💡  조기 개입하면 충분히 좋아질 수 있는 단계 — 지금이 바로 시작할 때입니다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종이를 먹는 이식증</dc:title>
  <dc:subject>PptxGenJS Presentation</dc:subject>
  <dc:creator>PptxGenJS</dc:creator>
  <cp:lastModifiedBy>PptxGenJS</cp:lastModifiedBy>
  <cp:revision>1</cp:revision>
  <dcterms:created xsi:type="dcterms:W3CDTF">2026-06-01T23:16:33Z</dcterms:created>
  <dcterms:modified xsi:type="dcterms:W3CDTF">2026-06-01T23:16:33Z</dcterms:modified>
</cp:coreProperties>
</file>