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365760" y="-365760"/>
            <a:ext cx="2011680" cy="2011680"/>
          </a:xfrm>
          <a:prstGeom prst="ellipse">
            <a:avLst/>
          </a:prstGeom>
          <a:solidFill>
            <a:srgbClr val="2E86AB">
              <a:alpha val="40000"/>
            </a:srgbClr>
          </a:solidFill>
          <a:ln w="12700">
            <a:solidFill>
              <a:srgbClr val="2E86AB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589520" y="3474720"/>
            <a:ext cx="2560320" cy="2560320"/>
          </a:xfrm>
          <a:prstGeom prst="ellipse">
            <a:avLst/>
          </a:prstGeom>
          <a:solidFill>
            <a:srgbClr val="A8D5E2">
              <a:alpha val="30000"/>
            </a:srgbClr>
          </a:solidFill>
          <a:ln w="12700">
            <a:solidFill>
              <a:srgbClr val="A8D5E2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0" y="-274320"/>
            <a:ext cx="1371600" cy="1371600"/>
          </a:xfrm>
          <a:prstGeom prst="ellipse">
            <a:avLst/>
          </a:prstGeom>
          <a:solidFill>
            <a:srgbClr val="5BAD92">
              <a:alpha val="40000"/>
            </a:srgbClr>
          </a:solidFill>
          <a:ln w="12700">
            <a:solidFill>
              <a:srgbClr val="5BAD92">
                <a:alpha val="40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731520"/>
            <a:ext cx="1371600" cy="13716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야뇨증</a:t>
            </a:r>
            <a:endParaRPr lang="en-US" sz="5200" dirty="0"/>
          </a:p>
        </p:txBody>
      </p:sp>
      <p:sp>
        <p:nvSpPr>
          <p:cNvPr id="7" name="Text 4"/>
          <p:cNvSpPr/>
          <p:nvPr/>
        </p:nvSpPr>
        <p:spPr>
          <a:xfrm>
            <a:off x="457200" y="2377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A8D5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이해와 올바른 대처 방법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2286000" y="3246120"/>
            <a:ext cx="4572000" cy="4572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3474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부모를 위한 안내 자료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2E86AB">
              <a:alpha val="70000"/>
            </a:srgbClr>
          </a:solidFill>
          <a:ln w="12700">
            <a:solidFill>
              <a:srgbClr val="2E86AB">
                <a:alpha val="70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74320" y="45262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슬라이드 1 · 야뇨증이란?    슬라이드 2 · 부모의 올바른 대처    슬라이드 3 · 병원 진료 &amp; 결론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82880" y="3291840"/>
            <a:ext cx="2560320" cy="2560320"/>
          </a:xfrm>
          <a:prstGeom prst="ellipse">
            <a:avLst/>
          </a:prstGeom>
          <a:solidFill>
            <a:srgbClr val="2E86AB">
              <a:alpha val="25000"/>
            </a:srgbClr>
          </a:solidFill>
          <a:ln w="12700">
            <a:solidFill>
              <a:srgbClr val="2E86AB">
                <a:alpha val="25000"/>
              </a:srgbClr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45720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37160" y="192024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A8D5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야뇨증이란?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137160" y="246888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Nocturnal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Enuresis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137160" y="438912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Shape 5"/>
          <p:cNvSpPr/>
          <p:nvPr/>
        </p:nvSpPr>
        <p:spPr>
          <a:xfrm>
            <a:off x="3108960" y="228600"/>
            <a:ext cx="5760720" cy="1005840"/>
          </a:xfrm>
          <a:prstGeom prst="rect">
            <a:avLst/>
          </a:prstGeom>
          <a:solidFill>
            <a:srgbClr val="2E86AB">
              <a:alpha val="15000"/>
            </a:srgbClr>
          </a:solidFill>
          <a:ln w="12700">
            <a:solidFill>
              <a:srgbClr val="2E86AB">
                <a:alpha val="5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246120" y="27432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잠자는 동안 소변을 가리지 못하는 증상으로, 초등학생(특히 남자아이)에게 비교적 흔하며 성장 과정에서 나타날 수 있는 자연스러운 현상입니다.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3108960" y="1417320"/>
            <a:ext cx="5760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주요 원인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3108960" y="1920240"/>
            <a:ext cx="2743200" cy="82296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172968" y="2075688"/>
            <a:ext cx="512064" cy="512064"/>
          </a:xfrm>
          <a:prstGeom prst="ellipse">
            <a:avLst/>
          </a:prstGeom>
          <a:solidFill>
            <a:srgbClr val="2E86AB">
              <a:alpha val="15000"/>
            </a:srgbClr>
          </a:solidFill>
          <a:ln w="12700">
            <a:solidFill>
              <a:srgbClr val="2E86AB">
                <a:alpha val="30000"/>
              </a:srgbClr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8688" y="2121408"/>
            <a:ext cx="329184" cy="32918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767328" y="201168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방광 발달 미숙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3767328" y="2322576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아직 방광 용량이 충분히 크지 않음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6035040" y="1920240"/>
            <a:ext cx="2743200" cy="82296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099048" y="2075688"/>
            <a:ext cx="512064" cy="512064"/>
          </a:xfrm>
          <a:prstGeom prst="ellipse">
            <a:avLst/>
          </a:prstGeom>
          <a:solidFill>
            <a:srgbClr val="1A3A5C">
              <a:alpha val="15000"/>
            </a:srgbClr>
          </a:solidFill>
          <a:ln w="12700">
            <a:solidFill>
              <a:srgbClr val="1A3A5C">
                <a:alpha val="30000"/>
              </a:srgbClr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4768" y="2121408"/>
            <a:ext cx="329184" cy="329184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693408" y="201168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항이뇨호르몬 부족</a:t>
            </a:r>
            <a:endParaRPr lang="en-US" sz="1100" dirty="0"/>
          </a:p>
        </p:txBody>
      </p:sp>
      <p:sp>
        <p:nvSpPr>
          <p:cNvPr id="20" name="Text 15"/>
          <p:cNvSpPr/>
          <p:nvPr/>
        </p:nvSpPr>
        <p:spPr>
          <a:xfrm>
            <a:off x="6693408" y="2322576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ADH 분비가 충분하지 않은 경우</a:t>
            </a:r>
            <a:endParaRPr lang="en-US" sz="950" dirty="0"/>
          </a:p>
        </p:txBody>
      </p:sp>
      <p:sp>
        <p:nvSpPr>
          <p:cNvPr id="21" name="Shape 16"/>
          <p:cNvSpPr/>
          <p:nvPr/>
        </p:nvSpPr>
        <p:spPr>
          <a:xfrm>
            <a:off x="3108960" y="2880360"/>
            <a:ext cx="2743200" cy="82296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3172968" y="3035808"/>
            <a:ext cx="512064" cy="512064"/>
          </a:xfrm>
          <a:prstGeom prst="ellipse">
            <a:avLst/>
          </a:prstGeom>
          <a:solidFill>
            <a:srgbClr val="5BAD92">
              <a:alpha val="15000"/>
            </a:srgbClr>
          </a:solidFill>
          <a:ln w="12700">
            <a:solidFill>
              <a:srgbClr val="5BAD92">
                <a:alpha val="30000"/>
              </a:srgbClr>
            </a:solidFill>
            <a:prstDash val="solid"/>
          </a:ln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688" y="3081528"/>
            <a:ext cx="329184" cy="329184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3767328" y="29718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깊은 수면</a:t>
            </a:r>
            <a:endParaRPr lang="en-US" sz="1100" dirty="0"/>
          </a:p>
        </p:txBody>
      </p:sp>
      <p:sp>
        <p:nvSpPr>
          <p:cNvPr id="25" name="Text 19"/>
          <p:cNvSpPr/>
          <p:nvPr/>
        </p:nvSpPr>
        <p:spPr>
          <a:xfrm>
            <a:off x="3767328" y="3282696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소변 신호를 느끼지 못함</a:t>
            </a:r>
            <a:endParaRPr lang="en-US" sz="950" dirty="0"/>
          </a:p>
        </p:txBody>
      </p:sp>
      <p:sp>
        <p:nvSpPr>
          <p:cNvPr id="26" name="Shape 20"/>
          <p:cNvSpPr/>
          <p:nvPr/>
        </p:nvSpPr>
        <p:spPr>
          <a:xfrm>
            <a:off x="6035040" y="2880360"/>
            <a:ext cx="2743200" cy="82296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7" name="Shape 21"/>
          <p:cNvSpPr/>
          <p:nvPr/>
        </p:nvSpPr>
        <p:spPr>
          <a:xfrm>
            <a:off x="6099048" y="3035808"/>
            <a:ext cx="512064" cy="512064"/>
          </a:xfrm>
          <a:prstGeom prst="ellipse">
            <a:avLst/>
          </a:prstGeom>
          <a:solidFill>
            <a:srgbClr val="F4A261">
              <a:alpha val="15000"/>
            </a:srgbClr>
          </a:solidFill>
          <a:ln w="12700">
            <a:solidFill>
              <a:srgbClr val="F4A261">
                <a:alpha val="30000"/>
              </a:srgbClr>
            </a:solidFill>
            <a:prstDash val="solid"/>
          </a:ln>
        </p:spPr>
      </p:sp>
      <p:pic>
        <p:nvPicPr>
          <p:cNvPr id="2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4768" y="3081528"/>
            <a:ext cx="329184" cy="329184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6693408" y="29718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유전적 영향</a:t>
            </a:r>
            <a:endParaRPr lang="en-US" sz="1100" dirty="0"/>
          </a:p>
        </p:txBody>
      </p:sp>
      <p:sp>
        <p:nvSpPr>
          <p:cNvPr id="30" name="Text 23"/>
          <p:cNvSpPr/>
          <p:nvPr/>
        </p:nvSpPr>
        <p:spPr>
          <a:xfrm>
            <a:off x="6693408" y="3282696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가족력이 있는 경우</a:t>
            </a:r>
            <a:endParaRPr lang="en-US" sz="950" dirty="0"/>
          </a:p>
        </p:txBody>
      </p:sp>
      <p:sp>
        <p:nvSpPr>
          <p:cNvPr id="31" name="Shape 24"/>
          <p:cNvSpPr/>
          <p:nvPr/>
        </p:nvSpPr>
        <p:spPr>
          <a:xfrm>
            <a:off x="3108960" y="3840480"/>
            <a:ext cx="2743200" cy="82296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32" name="Shape 25"/>
          <p:cNvSpPr/>
          <p:nvPr/>
        </p:nvSpPr>
        <p:spPr>
          <a:xfrm>
            <a:off x="3172968" y="3995928"/>
            <a:ext cx="512064" cy="512064"/>
          </a:xfrm>
          <a:prstGeom prst="ellipse">
            <a:avLst/>
          </a:prstGeom>
          <a:solidFill>
            <a:srgbClr val="E76F51">
              <a:alpha val="15000"/>
            </a:srgbClr>
          </a:solidFill>
          <a:ln w="12700">
            <a:solidFill>
              <a:srgbClr val="E76F51">
                <a:alpha val="30000"/>
              </a:srgbClr>
            </a:solidFill>
            <a:prstDash val="solid"/>
          </a:ln>
        </p:spPr>
      </p:sp>
      <p:pic>
        <p:nvPicPr>
          <p:cNvPr id="3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8688" y="4041648"/>
            <a:ext cx="329184" cy="329184"/>
          </a:xfrm>
          <a:prstGeom prst="rect">
            <a:avLst/>
          </a:prstGeom>
        </p:spPr>
      </p:pic>
      <p:sp>
        <p:nvSpPr>
          <p:cNvPr id="34" name="Text 26"/>
          <p:cNvSpPr/>
          <p:nvPr/>
        </p:nvSpPr>
        <p:spPr>
          <a:xfrm>
            <a:off x="3767328" y="39319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스트레스/환경 변화</a:t>
            </a:r>
            <a:endParaRPr lang="en-US" sz="1100" dirty="0"/>
          </a:p>
        </p:txBody>
      </p:sp>
      <p:sp>
        <p:nvSpPr>
          <p:cNvPr id="35" name="Text 27"/>
          <p:cNvSpPr/>
          <p:nvPr/>
        </p:nvSpPr>
        <p:spPr>
          <a:xfrm>
            <a:off x="3767328" y="4242816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심리적·환경적 요인</a:t>
            </a:r>
            <a:endParaRPr lang="en-US" sz="950" dirty="0"/>
          </a:p>
        </p:txBody>
      </p:sp>
      <p:sp>
        <p:nvSpPr>
          <p:cNvPr id="36" name="Shape 28"/>
          <p:cNvSpPr/>
          <p:nvPr/>
        </p:nvSpPr>
        <p:spPr>
          <a:xfrm>
            <a:off x="6035040" y="3840480"/>
            <a:ext cx="2743200" cy="82296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37" name="Shape 29"/>
          <p:cNvSpPr/>
          <p:nvPr/>
        </p:nvSpPr>
        <p:spPr>
          <a:xfrm>
            <a:off x="6099048" y="3995928"/>
            <a:ext cx="512064" cy="512064"/>
          </a:xfrm>
          <a:prstGeom prst="ellipse">
            <a:avLst/>
          </a:prstGeom>
          <a:solidFill>
            <a:srgbClr val="6B7C8D">
              <a:alpha val="15000"/>
            </a:srgbClr>
          </a:solidFill>
          <a:ln w="12700">
            <a:solidFill>
              <a:srgbClr val="6B7C8D">
                <a:alpha val="30000"/>
              </a:srgbClr>
            </a:solidFill>
            <a:prstDash val="solid"/>
          </a:ln>
        </p:spPr>
      </p:sp>
      <p:pic>
        <p:nvPicPr>
          <p:cNvPr id="3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4768" y="4041648"/>
            <a:ext cx="329184" cy="329184"/>
          </a:xfrm>
          <a:prstGeom prst="rect">
            <a:avLst/>
          </a:prstGeom>
        </p:spPr>
      </p:pic>
      <p:sp>
        <p:nvSpPr>
          <p:cNvPr id="39" name="Text 30"/>
          <p:cNvSpPr/>
          <p:nvPr/>
        </p:nvSpPr>
        <p:spPr>
          <a:xfrm>
            <a:off x="6693408" y="39319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드문 질환</a:t>
            </a:r>
            <a:endParaRPr lang="en-US" sz="1100" dirty="0"/>
          </a:p>
        </p:txBody>
      </p:sp>
      <p:sp>
        <p:nvSpPr>
          <p:cNvPr id="40" name="Text 31"/>
          <p:cNvSpPr/>
          <p:nvPr/>
        </p:nvSpPr>
        <p:spPr>
          <a:xfrm>
            <a:off x="6693408" y="4242816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요로감염, 변비 등 (드문 경우)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3716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부모의 올바른 대처 방법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8138160" y="914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3931920" cy="41148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069848"/>
            <a:ext cx="384048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 하지 말아야 할 행동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572768"/>
            <a:ext cx="3931920" cy="530352"/>
          </a:xfrm>
          <a:prstGeom prst="rect">
            <a:avLst/>
          </a:prstGeom>
          <a:solidFill>
            <a:srgbClr val="FFF0EE"/>
          </a:solidFill>
          <a:ln w="12700">
            <a:solidFill>
              <a:srgbClr val="FBBDB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47472" y="1636776"/>
            <a:ext cx="347472" cy="347472"/>
          </a:xfrm>
          <a:prstGeom prst="ellipse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" y="163677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" y="1600200"/>
            <a:ext cx="3337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혼내기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274320" y="2231136"/>
            <a:ext cx="3931920" cy="530352"/>
          </a:xfrm>
          <a:prstGeom prst="rect">
            <a:avLst/>
          </a:prstGeom>
          <a:solidFill>
            <a:srgbClr val="FFF0EE"/>
          </a:solidFill>
          <a:ln w="12700">
            <a:solidFill>
              <a:srgbClr val="FBBDB4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7472" y="2295144"/>
            <a:ext cx="347472" cy="347472"/>
          </a:xfrm>
          <a:prstGeom prst="ellipse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" y="229514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2258568"/>
            <a:ext cx="3337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다른 아이와 비교하기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274320" y="2889504"/>
            <a:ext cx="3931920" cy="530352"/>
          </a:xfrm>
          <a:prstGeom prst="rect">
            <a:avLst/>
          </a:prstGeom>
          <a:solidFill>
            <a:srgbClr val="FFF0EE"/>
          </a:solidFill>
          <a:ln w="12700">
            <a:solidFill>
              <a:srgbClr val="FBBDB4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47472" y="2953512"/>
            <a:ext cx="347472" cy="347472"/>
          </a:xfrm>
          <a:prstGeom prst="ellipse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295351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77240" y="2916936"/>
            <a:ext cx="3337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부끄럽게 만들기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4663440" y="1051560"/>
            <a:ext cx="4206240" cy="411480"/>
          </a:xfrm>
          <a:prstGeom prst="rect">
            <a:avLst/>
          </a:prstGeom>
          <a:solidFill>
            <a:srgbClr val="5BAD92"/>
          </a:solidFill>
          <a:ln w="12700">
            <a:solidFill>
              <a:srgbClr val="5BAD9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09160" y="1069848"/>
            <a:ext cx="411480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  도움이 되는 행동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663440" y="1572768"/>
            <a:ext cx="4206240" cy="438912"/>
          </a:xfrm>
          <a:prstGeom prst="rect">
            <a:avLst/>
          </a:prstGeom>
          <a:solidFill>
            <a:srgbClr val="EDF7F3"/>
          </a:solidFill>
          <a:ln w="12700">
            <a:solidFill>
              <a:srgbClr val="B8E0D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736592" y="1636776"/>
            <a:ext cx="292608" cy="292608"/>
          </a:xfrm>
          <a:prstGeom prst="ellipse">
            <a:avLst/>
          </a:prstGeom>
          <a:solidFill>
            <a:srgbClr val="5BAD92"/>
          </a:solidFill>
          <a:ln w="12700">
            <a:solidFill>
              <a:srgbClr val="5BAD9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36592" y="163677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102352" y="1591056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"괜찮아, 몸이 아직 성장 중이야." 라고 안심시키기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663440" y="2066544"/>
            <a:ext cx="4206240" cy="438912"/>
          </a:xfrm>
          <a:prstGeom prst="rect">
            <a:avLst/>
          </a:prstGeom>
          <a:solidFill>
            <a:srgbClr val="EDF7F3"/>
          </a:solidFill>
          <a:ln w="12700">
            <a:solidFill>
              <a:srgbClr val="B8E0D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736592" y="2130552"/>
            <a:ext cx="292608" cy="292608"/>
          </a:xfrm>
          <a:prstGeom prst="ellipse">
            <a:avLst/>
          </a:prstGeom>
          <a:solidFill>
            <a:srgbClr val="5BAD92"/>
          </a:solidFill>
          <a:ln w="12700">
            <a:solidFill>
              <a:srgbClr val="5BAD9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36592" y="213055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102352" y="2084832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실수한 침구 정리를 함께하기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663440" y="2560320"/>
            <a:ext cx="4206240" cy="438912"/>
          </a:xfrm>
          <a:prstGeom prst="rect">
            <a:avLst/>
          </a:prstGeom>
          <a:solidFill>
            <a:srgbClr val="EDF7F3"/>
          </a:solidFill>
          <a:ln w="12700">
            <a:solidFill>
              <a:srgbClr val="B8E0D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736592" y="2624328"/>
            <a:ext cx="292608" cy="292608"/>
          </a:xfrm>
          <a:prstGeom prst="ellipse">
            <a:avLst/>
          </a:prstGeom>
          <a:solidFill>
            <a:srgbClr val="5BAD92"/>
          </a:solidFill>
          <a:ln w="12700">
            <a:solidFill>
              <a:srgbClr val="5BAD9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36592" y="262432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102352" y="2578608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저녁 수분 섭취 줄이기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4663440" y="3054096"/>
            <a:ext cx="4206240" cy="438912"/>
          </a:xfrm>
          <a:prstGeom prst="rect">
            <a:avLst/>
          </a:prstGeom>
          <a:solidFill>
            <a:srgbClr val="EDF7F3"/>
          </a:solidFill>
          <a:ln w="12700">
            <a:solidFill>
              <a:srgbClr val="B8E0D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736592" y="3118104"/>
            <a:ext cx="292608" cy="292608"/>
          </a:xfrm>
          <a:prstGeom prst="ellipse">
            <a:avLst/>
          </a:prstGeom>
          <a:solidFill>
            <a:srgbClr val="5BAD92"/>
          </a:solidFill>
          <a:ln w="12700">
            <a:solidFill>
              <a:srgbClr val="5BAD9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36592" y="3118104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102352" y="3072384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잠자기 전 화장실 가는 습관 만들기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4663440" y="3547872"/>
            <a:ext cx="4206240" cy="438912"/>
          </a:xfrm>
          <a:prstGeom prst="rect">
            <a:avLst/>
          </a:prstGeom>
          <a:solidFill>
            <a:srgbClr val="EDF7F3"/>
          </a:solidFill>
          <a:ln w="12700">
            <a:solidFill>
              <a:srgbClr val="B8E0D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736592" y="3611880"/>
            <a:ext cx="292608" cy="292608"/>
          </a:xfrm>
          <a:prstGeom prst="ellipse">
            <a:avLst/>
          </a:prstGeom>
          <a:solidFill>
            <a:srgbClr val="5BAD92"/>
          </a:solidFill>
          <a:ln w="12700">
            <a:solidFill>
              <a:srgbClr val="5BAD9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736592" y="361188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102352" y="3566160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방수패드 사용 및 편안한 수면 환경 조성</a:t>
            </a:r>
            <a:endParaRPr lang="en-US" sz="1150" dirty="0"/>
          </a:p>
        </p:txBody>
      </p:sp>
      <p:sp>
        <p:nvSpPr>
          <p:cNvPr id="41" name="Shape 39"/>
          <p:cNvSpPr/>
          <p:nvPr/>
        </p:nvSpPr>
        <p:spPr>
          <a:xfrm>
            <a:off x="4663440" y="4041648"/>
            <a:ext cx="4206240" cy="438912"/>
          </a:xfrm>
          <a:prstGeom prst="rect">
            <a:avLst/>
          </a:prstGeom>
          <a:solidFill>
            <a:srgbClr val="EDF7F3"/>
          </a:solidFill>
          <a:ln w="12700">
            <a:solidFill>
              <a:srgbClr val="B8E0D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36592" y="4105656"/>
            <a:ext cx="292608" cy="292608"/>
          </a:xfrm>
          <a:prstGeom prst="ellipse">
            <a:avLst/>
          </a:prstGeom>
          <a:solidFill>
            <a:srgbClr val="5BAD92"/>
          </a:solidFill>
          <a:ln w="12700">
            <a:solidFill>
              <a:srgbClr val="5BAD9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736592" y="410565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102352" y="4059936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성공한 날은 칭찬하기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274320" y="4572000"/>
            <a:ext cx="8595360" cy="457200"/>
          </a:xfrm>
          <a:prstGeom prst="rect">
            <a:avLst/>
          </a:prstGeom>
          <a:solidFill>
            <a:srgbClr val="F9C74F">
              <a:alpha val="85000"/>
            </a:srgbClr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20040" y="4608576"/>
            <a:ext cx="8503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&gt;&gt;  아이의 자존감과 정서적 안정감을 지켜주는 것이 가장 중요합니다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3716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병원 진료가 필요한 경우와 결론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138160" y="914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A8D5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1005840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병원 상담이 필요한 경우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444752"/>
            <a:ext cx="4023360" cy="420624"/>
          </a:xfrm>
          <a:prstGeom prst="rect">
            <a:avLst/>
          </a:prstGeom>
          <a:solidFill>
            <a:srgbClr val="FFF5F4"/>
          </a:solidFill>
          <a:ln w="12700">
            <a:solidFill>
              <a:srgbClr val="FBBDB4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7472" y="1517904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13232" y="1472184"/>
            <a:ext cx="351129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주 2회 이상 야뇨가 지속될 때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274320" y="1920240"/>
            <a:ext cx="4023360" cy="420624"/>
          </a:xfrm>
          <a:prstGeom prst="rect">
            <a:avLst/>
          </a:prstGeom>
          <a:solidFill>
            <a:srgbClr val="FFF5F4"/>
          </a:solidFill>
          <a:ln w="12700">
            <a:solidFill>
              <a:srgbClr val="FBBDB4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72" y="1993392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3232" y="1947672"/>
            <a:ext cx="351129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6개월 이상 계속될 때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274320" y="2395728"/>
            <a:ext cx="4023360" cy="420624"/>
          </a:xfrm>
          <a:prstGeom prst="rect">
            <a:avLst/>
          </a:prstGeom>
          <a:solidFill>
            <a:srgbClr val="FFF5F4"/>
          </a:solidFill>
          <a:ln w="12700">
            <a:solidFill>
              <a:srgbClr val="FBBDB4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" y="2468880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13232" y="2423160"/>
            <a:ext cx="351129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낮에도 소변 실수가 있을 때</a:t>
            </a:r>
            <a:endParaRPr lang="en-US" sz="1150" dirty="0"/>
          </a:p>
        </p:txBody>
      </p:sp>
      <p:sp>
        <p:nvSpPr>
          <p:cNvPr id="15" name="Shape 10"/>
          <p:cNvSpPr/>
          <p:nvPr/>
        </p:nvSpPr>
        <p:spPr>
          <a:xfrm>
            <a:off x="274320" y="2871216"/>
            <a:ext cx="4023360" cy="420624"/>
          </a:xfrm>
          <a:prstGeom prst="rect">
            <a:avLst/>
          </a:prstGeom>
          <a:solidFill>
            <a:srgbClr val="FFF5F4"/>
          </a:solidFill>
          <a:ln w="12700">
            <a:solidFill>
              <a:srgbClr val="FBBDB4"/>
            </a:solidFill>
            <a:prstDash val="solid"/>
          </a:ln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" y="2944368"/>
            <a:ext cx="274320" cy="27432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13232" y="2898648"/>
            <a:ext cx="351129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갑자기 야뇨증이 시작된 경우</a:t>
            </a:r>
            <a:endParaRPr lang="en-US" sz="1150" dirty="0"/>
          </a:p>
        </p:txBody>
      </p:sp>
      <p:sp>
        <p:nvSpPr>
          <p:cNvPr id="18" name="Text 12"/>
          <p:cNvSpPr/>
          <p:nvPr/>
        </p:nvSpPr>
        <p:spPr>
          <a:xfrm>
            <a:off x="274320" y="329184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검사 및 치료 방법</a:t>
            </a:r>
            <a:endParaRPr lang="en-US" sz="1300" dirty="0"/>
          </a:p>
        </p:txBody>
      </p:sp>
      <p:sp>
        <p:nvSpPr>
          <p:cNvPr id="19" name="Shape 13"/>
          <p:cNvSpPr/>
          <p:nvPr/>
        </p:nvSpPr>
        <p:spPr>
          <a:xfrm>
            <a:off x="274320" y="3657600"/>
            <a:ext cx="4023360" cy="18288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</p:spPr>
      </p:sp>
      <p:sp>
        <p:nvSpPr>
          <p:cNvPr id="20" name="Text 14"/>
          <p:cNvSpPr/>
          <p:nvPr/>
        </p:nvSpPr>
        <p:spPr>
          <a:xfrm>
            <a:off x="411480" y="3666744"/>
            <a:ext cx="3749040" cy="17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소변 검사 / 혈액 검사</a:t>
            </a:r>
            <a:endParaRPr lang="en-US" sz="1000" dirty="0"/>
          </a:p>
        </p:txBody>
      </p:sp>
      <p:sp>
        <p:nvSpPr>
          <p:cNvPr id="21" name="Shape 15"/>
          <p:cNvSpPr/>
          <p:nvPr/>
        </p:nvSpPr>
        <p:spPr>
          <a:xfrm>
            <a:off x="274320" y="3858768"/>
            <a:ext cx="4023360" cy="18288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</p:spPr>
      </p:sp>
      <p:sp>
        <p:nvSpPr>
          <p:cNvPr id="22" name="Text 16"/>
          <p:cNvSpPr/>
          <p:nvPr/>
        </p:nvSpPr>
        <p:spPr>
          <a:xfrm>
            <a:off x="411480" y="3867912"/>
            <a:ext cx="3749040" cy="17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행동 치료</a:t>
            </a:r>
            <a:endParaRPr lang="en-US" sz="1000" dirty="0"/>
          </a:p>
        </p:txBody>
      </p:sp>
      <p:sp>
        <p:nvSpPr>
          <p:cNvPr id="23" name="Shape 17"/>
          <p:cNvSpPr/>
          <p:nvPr/>
        </p:nvSpPr>
        <p:spPr>
          <a:xfrm>
            <a:off x="274320" y="4059936"/>
            <a:ext cx="4023360" cy="18288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</p:spPr>
      </p:sp>
      <p:sp>
        <p:nvSpPr>
          <p:cNvPr id="24" name="Text 18"/>
          <p:cNvSpPr/>
          <p:nvPr/>
        </p:nvSpPr>
        <p:spPr>
          <a:xfrm>
            <a:off x="411480" y="4069080"/>
            <a:ext cx="3749040" cy="17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야뇨 경보기 사용</a:t>
            </a:r>
            <a:endParaRPr lang="en-US" sz="1000" dirty="0"/>
          </a:p>
        </p:txBody>
      </p:sp>
      <p:sp>
        <p:nvSpPr>
          <p:cNvPr id="25" name="Shape 19"/>
          <p:cNvSpPr/>
          <p:nvPr/>
        </p:nvSpPr>
        <p:spPr>
          <a:xfrm>
            <a:off x="274320" y="4261104"/>
            <a:ext cx="4023360" cy="182880"/>
          </a:xfrm>
          <a:prstGeom prst="rect">
            <a:avLst/>
          </a:prstGeom>
          <a:solidFill>
            <a:srgbClr val="EEF4F8"/>
          </a:solidFill>
          <a:ln w="12700">
            <a:solidFill>
              <a:srgbClr val="D8E4ED"/>
            </a:solidFill>
            <a:prstDash val="solid"/>
          </a:ln>
        </p:spPr>
      </p:sp>
      <p:sp>
        <p:nvSpPr>
          <p:cNvPr id="26" name="Text 20"/>
          <p:cNvSpPr/>
          <p:nvPr/>
        </p:nvSpPr>
        <p:spPr>
          <a:xfrm>
            <a:off x="411480" y="4270248"/>
            <a:ext cx="3749040" cy="173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필요 시 약물 치료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4572000" y="960120"/>
            <a:ext cx="4297680" cy="288036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28" name="Shape 22"/>
          <p:cNvSpPr/>
          <p:nvPr/>
        </p:nvSpPr>
        <p:spPr>
          <a:xfrm>
            <a:off x="5943600" y="1828800"/>
            <a:ext cx="2560320" cy="2560320"/>
          </a:xfrm>
          <a:prstGeom prst="ellipse">
            <a:avLst/>
          </a:prstGeom>
          <a:solidFill>
            <a:srgbClr val="2E86AB">
              <a:alpha val="20000"/>
            </a:srgbClr>
          </a:solidFill>
          <a:ln w="12700">
            <a:solidFill>
              <a:srgbClr val="2E86AB">
                <a:alpha val="20000"/>
              </a:srgbClr>
            </a:solidFill>
            <a:prstDash val="solid"/>
          </a:ln>
        </p:spPr>
      </p:sp>
      <p:sp>
        <p:nvSpPr>
          <p:cNvPr id="29" name="Text 23"/>
          <p:cNvSpPr/>
          <p:nvPr/>
        </p:nvSpPr>
        <p:spPr>
          <a:xfrm>
            <a:off x="4617720" y="1051560"/>
            <a:ext cx="4206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A8D5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결론</a:t>
            </a:r>
            <a:endParaRPr lang="en-US" sz="1800" dirty="0"/>
          </a:p>
        </p:txBody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1728" y="1600200"/>
            <a:ext cx="274320" cy="27432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5029200" y="1572768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야뇨증은 아이의 잘못이 아닙니다</a:t>
            </a:r>
            <a:endParaRPr lang="en-US" sz="1200" dirty="0"/>
          </a:p>
        </p:txBody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1728" y="2139696"/>
            <a:ext cx="274320" cy="27432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5029200" y="2112264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대부분 성장하면서 자연스럽게 호전됩니다</a:t>
            </a:r>
            <a:endParaRPr lang="en-US" sz="1200" dirty="0"/>
          </a:p>
        </p:txBody>
      </p:sp>
      <p:pic>
        <p:nvPicPr>
          <p:cNvPr id="3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81728" y="2679192"/>
            <a:ext cx="274320" cy="274320"/>
          </a:xfrm>
          <a:prstGeom prst="rect">
            <a:avLst/>
          </a:prstGeom>
        </p:spPr>
      </p:pic>
      <p:sp>
        <p:nvSpPr>
          <p:cNvPr id="35" name="Text 26"/>
          <p:cNvSpPr/>
          <p:nvPr/>
        </p:nvSpPr>
        <p:spPr>
          <a:xfrm>
            <a:off x="5029200" y="265176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부모의 따뜻한 격려와 생활습관 관리가 중요합니다</a:t>
            </a:r>
            <a:endParaRPr lang="en-US" sz="1200" dirty="0"/>
          </a:p>
        </p:txBody>
      </p:sp>
      <p:pic>
        <p:nvPicPr>
          <p:cNvPr id="36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81728" y="3218688"/>
            <a:ext cx="274320" cy="274320"/>
          </a:xfrm>
          <a:prstGeom prst="rect">
            <a:avLst/>
          </a:prstGeom>
        </p:spPr>
      </p:pic>
      <p:sp>
        <p:nvSpPr>
          <p:cNvPr id="37" name="Text 27"/>
          <p:cNvSpPr/>
          <p:nvPr/>
        </p:nvSpPr>
        <p:spPr>
          <a:xfrm>
            <a:off x="5029200" y="3191256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필요 시 전문의 상담을 통해 도움을 받을 수 있습니다</a:t>
            </a:r>
            <a:endParaRPr lang="en-US" sz="1200" dirty="0"/>
          </a:p>
        </p:txBody>
      </p:sp>
      <p:sp>
        <p:nvSpPr>
          <p:cNvPr id="38" name="Shape 28"/>
          <p:cNvSpPr/>
          <p:nvPr/>
        </p:nvSpPr>
        <p:spPr>
          <a:xfrm>
            <a:off x="274320" y="4507992"/>
            <a:ext cx="8595360" cy="566928"/>
          </a:xfrm>
          <a:prstGeom prst="rect">
            <a:avLst/>
          </a:prstGeom>
          <a:solidFill>
            <a:srgbClr val="2E86AB">
              <a:alpha val="80000"/>
            </a:srgbClr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39" name="Text 29"/>
          <p:cNvSpPr/>
          <p:nvPr/>
        </p:nvSpPr>
        <p:spPr>
          <a:xfrm>
            <a:off x="365760" y="4535424"/>
            <a:ext cx="8412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"야뇨증은 훈육의 문제가 아니라 성장 과정의 한 부분이며,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아이에게 가장 필요한 것은 비난이 아닌 이해와 격려입니다."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야뇨증 이해와 대처</dc:title>
  <dc:subject>PptxGenJS Presentation</dc:subject>
  <dc:creator>PptxGenJS</dc:creator>
  <cp:lastModifiedBy>PptxGenJS</cp:lastModifiedBy>
  <cp:revision>1</cp:revision>
  <dcterms:created xsi:type="dcterms:W3CDTF">2026-06-02T01:35:48Z</dcterms:created>
  <dcterms:modified xsi:type="dcterms:W3CDTF">2026-06-02T01:35:48Z</dcterms:modified>
</cp:coreProperties>
</file>