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8288000" cy="10287000"/>
  <p:notesSz cx="6858000" cy="9144000"/>
  <p:embeddedFontLst>
    <p:embeddedFont>
      <p:font typeface="Gotham Bold" panose="020B0600000101010101" charset="0"/>
      <p:regular r:id="rId6"/>
    </p:embeddedFont>
    <p:embeddedFont>
      <p:font typeface="Noto Sans" panose="020B0502040504020204" pitchFamily="34" charset="0"/>
      <p:regular r:id="rId7"/>
    </p:embeddedFont>
    <p:embeddedFont>
      <p:font typeface="Noto Sans Bold" panose="020B0802040504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16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jeil2025@gmail.com" userId="6385ddb13b9cc493" providerId="LiveId" clId="{AC7277EA-0543-4AD5-9EE3-33222D38D526}"/>
    <pc:docChg chg="delSld modSld">
      <pc:chgData name="scjeil2025@gmail.com" userId="6385ddb13b9cc493" providerId="LiveId" clId="{AC7277EA-0543-4AD5-9EE3-33222D38D526}" dt="2026-06-06T08:04:43.079" v="1" actId="47"/>
      <pc:docMkLst>
        <pc:docMk/>
      </pc:docMkLst>
      <pc:sldChg chg="del">
        <pc:chgData name="scjeil2025@gmail.com" userId="6385ddb13b9cc493" providerId="LiveId" clId="{AC7277EA-0543-4AD5-9EE3-33222D38D526}" dt="2026-06-06T08:04:43.079" v="1" actId="47"/>
        <pc:sldMkLst>
          <pc:docMk/>
          <pc:sldMk cId="0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D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227820" y="3515925"/>
            <a:ext cx="176212" cy="3255150"/>
            <a:chOff x="0" y="0"/>
            <a:chExt cx="46410" cy="85732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6410" cy="857323"/>
            </a:xfrm>
            <a:custGeom>
              <a:avLst/>
              <a:gdLst/>
              <a:ahLst/>
              <a:cxnLst/>
              <a:rect l="l" t="t" r="r" b="b"/>
              <a:pathLst>
                <a:path w="46410" h="857323">
                  <a:moveTo>
                    <a:pt x="0" y="0"/>
                  </a:moveTo>
                  <a:lnTo>
                    <a:pt x="46410" y="0"/>
                  </a:lnTo>
                  <a:lnTo>
                    <a:pt x="46410" y="857323"/>
                  </a:lnTo>
                  <a:lnTo>
                    <a:pt x="0" y="857323"/>
                  </a:lnTo>
                  <a:close/>
                </a:path>
              </a:pathLst>
            </a:custGeom>
            <a:solidFill>
              <a:srgbClr val="3A5348"/>
            </a:solidFill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6410" cy="90494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951214" y="3349055"/>
            <a:ext cx="4822363" cy="6841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516"/>
              </a:lnSpc>
              <a:spcBef>
                <a:spcPct val="0"/>
              </a:spcBef>
            </a:pPr>
            <a:r>
              <a:rPr lang="en-US" sz="3940" b="1">
                <a:solidFill>
                  <a:srgbClr val="3A5348"/>
                </a:solidFill>
                <a:latin typeface="Gotham Bold"/>
                <a:ea typeface="Gotham Bold"/>
                <a:cs typeface="Gotham Bold"/>
                <a:sym typeface="Gotham Bold"/>
              </a:rPr>
              <a:t>내 아이를 부탁해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4472327" y="8972577"/>
            <a:ext cx="3967087" cy="5142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000000">
                    <a:alpha val="49804"/>
                  </a:srgbClr>
                </a:solidFill>
                <a:latin typeface="Noto Sans"/>
                <a:ea typeface="Noto Sans"/>
                <a:cs typeface="Noto Sans"/>
                <a:sym typeface="Noto Sans"/>
              </a:rPr>
              <a:t>20240487 백은비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951214" y="4102649"/>
            <a:ext cx="16087634" cy="26684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726"/>
              </a:lnSpc>
            </a:pPr>
            <a:r>
              <a:rPr lang="en-US" sz="7661" b="1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고집과 울음 떼가 심해지는 32개월 </a:t>
            </a:r>
          </a:p>
          <a:p>
            <a:pPr algn="l">
              <a:lnSpc>
                <a:spcPts val="10726"/>
              </a:lnSpc>
              <a:spcBef>
                <a:spcPct val="0"/>
              </a:spcBef>
            </a:pPr>
            <a:r>
              <a:rPr lang="en-US" sz="7661" b="1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아이 훈육법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D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743614" y="-349342"/>
            <a:ext cx="8800772" cy="12694804"/>
          </a:xfrm>
          <a:custGeom>
            <a:avLst/>
            <a:gdLst/>
            <a:ahLst/>
            <a:cxnLst/>
            <a:rect l="l" t="t" r="r" b="b"/>
            <a:pathLst>
              <a:path w="8800772" h="12694804">
                <a:moveTo>
                  <a:pt x="0" y="0"/>
                </a:moveTo>
                <a:lnTo>
                  <a:pt x="8800772" y="0"/>
                </a:lnTo>
                <a:lnTo>
                  <a:pt x="8800772" y="12694804"/>
                </a:lnTo>
                <a:lnTo>
                  <a:pt x="0" y="1269480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/>
          <a:p>
            <a:endParaRPr lang="ko-KR" altLang="en-US"/>
          </a:p>
        </p:txBody>
      </p:sp>
      <p:grpSp>
        <p:nvGrpSpPr>
          <p:cNvPr id="3" name="Group 3"/>
          <p:cNvGrpSpPr/>
          <p:nvPr/>
        </p:nvGrpSpPr>
        <p:grpSpPr>
          <a:xfrm>
            <a:off x="6571840" y="3049441"/>
            <a:ext cx="4833911" cy="5300477"/>
            <a:chOff x="0" y="0"/>
            <a:chExt cx="574334" cy="62976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74334" cy="629769"/>
            </a:xfrm>
            <a:custGeom>
              <a:avLst/>
              <a:gdLst/>
              <a:ahLst/>
              <a:cxnLst/>
              <a:rect l="l" t="t" r="r" b="b"/>
              <a:pathLst>
                <a:path w="574334" h="629769">
                  <a:moveTo>
                    <a:pt x="0" y="0"/>
                  </a:moveTo>
                  <a:lnTo>
                    <a:pt x="574334" y="0"/>
                  </a:lnTo>
                  <a:lnTo>
                    <a:pt x="574334" y="629769"/>
                  </a:lnTo>
                  <a:lnTo>
                    <a:pt x="0" y="629769"/>
                  </a:lnTo>
                  <a:close/>
                </a:path>
              </a:pathLst>
            </a:custGeom>
            <a:blipFill>
              <a:blip r:embed="rId3"/>
              <a:stretch>
                <a:fillRect b="-24928"/>
              </a:stretch>
            </a:blipFill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5" name="AutoShape 5"/>
          <p:cNvSpPr/>
          <p:nvPr/>
        </p:nvSpPr>
        <p:spPr>
          <a:xfrm>
            <a:off x="2819400" y="800100"/>
            <a:ext cx="14742265" cy="41275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Freeform 6"/>
          <p:cNvSpPr/>
          <p:nvPr/>
        </p:nvSpPr>
        <p:spPr>
          <a:xfrm>
            <a:off x="11690449" y="6172200"/>
            <a:ext cx="4709246" cy="4114800"/>
          </a:xfrm>
          <a:custGeom>
            <a:avLst/>
            <a:gdLst/>
            <a:ahLst/>
            <a:cxnLst/>
            <a:rect l="l" t="t" r="r" b="b"/>
            <a:pathLst>
              <a:path w="4709246" h="4114800">
                <a:moveTo>
                  <a:pt x="0" y="0"/>
                </a:moveTo>
                <a:lnTo>
                  <a:pt x="4709246" y="0"/>
                </a:lnTo>
                <a:lnTo>
                  <a:pt x="470924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34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ko-KR" altLang="en-US"/>
          </a:p>
        </p:txBody>
      </p:sp>
      <p:sp>
        <p:nvSpPr>
          <p:cNvPr id="7" name="TextBox 7"/>
          <p:cNvSpPr txBox="1"/>
          <p:nvPr/>
        </p:nvSpPr>
        <p:spPr>
          <a:xfrm>
            <a:off x="1218319" y="1794527"/>
            <a:ext cx="6278423" cy="25994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84"/>
              </a:lnSpc>
            </a:pPr>
            <a:r>
              <a:rPr lang="en-US" sz="3405" b="1" dirty="0" err="1">
                <a:solidFill>
                  <a:srgbClr val="00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욕구</a:t>
            </a:r>
            <a:r>
              <a:rPr lang="en-US" sz="3405" b="1" dirty="0">
                <a:solidFill>
                  <a:srgbClr val="00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 </a:t>
            </a:r>
            <a:r>
              <a:rPr lang="en-US" sz="3405" b="1" dirty="0" err="1">
                <a:solidFill>
                  <a:srgbClr val="00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폭발</a:t>
            </a:r>
            <a:r>
              <a:rPr lang="en-US" sz="3405" b="1" dirty="0">
                <a:solidFill>
                  <a:srgbClr val="00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 </a:t>
            </a:r>
            <a:r>
              <a:rPr lang="en-US" sz="3405" b="1" dirty="0" err="1">
                <a:solidFill>
                  <a:srgbClr val="00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시기</a:t>
            </a:r>
            <a:endParaRPr lang="en-US" sz="3405" b="1" dirty="0">
              <a:solidFill>
                <a:srgbClr val="000000">
                  <a:alpha val="49804"/>
                </a:srgbClr>
              </a:solidFill>
              <a:latin typeface="Noto Sans Bold"/>
              <a:ea typeface="Noto Sans Bold"/>
              <a:cs typeface="Noto Sans Bold"/>
              <a:sym typeface="Noto Sans Bold"/>
            </a:endParaRPr>
          </a:p>
          <a:p>
            <a:pPr algn="ctr">
              <a:lnSpc>
                <a:spcPts val="7184"/>
              </a:lnSpc>
            </a:pPr>
            <a:r>
              <a:rPr lang="en-US" sz="3405" b="1" dirty="0" err="1">
                <a:solidFill>
                  <a:srgbClr val="00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표현</a:t>
            </a:r>
            <a:r>
              <a:rPr lang="en-US" sz="3405" b="1" dirty="0">
                <a:solidFill>
                  <a:srgbClr val="00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 </a:t>
            </a:r>
            <a:r>
              <a:rPr lang="en-US" sz="3405" b="1" dirty="0" err="1">
                <a:solidFill>
                  <a:srgbClr val="00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욕구</a:t>
            </a:r>
            <a:r>
              <a:rPr lang="en-US" sz="3405" b="1" dirty="0">
                <a:solidFill>
                  <a:srgbClr val="00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 </a:t>
            </a:r>
            <a:r>
              <a:rPr lang="en-US" sz="3405" b="1" dirty="0" err="1">
                <a:solidFill>
                  <a:srgbClr val="00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증가</a:t>
            </a:r>
            <a:endParaRPr lang="en-US" sz="3405" b="1" dirty="0">
              <a:solidFill>
                <a:srgbClr val="000000">
                  <a:alpha val="49804"/>
                </a:srgbClr>
              </a:solidFill>
              <a:latin typeface="Noto Sans Bold"/>
              <a:ea typeface="Noto Sans Bold"/>
              <a:cs typeface="Noto Sans Bold"/>
              <a:sym typeface="Noto Sans Bold"/>
            </a:endParaRPr>
          </a:p>
          <a:p>
            <a:pPr algn="ctr">
              <a:lnSpc>
                <a:spcPts val="7184"/>
              </a:lnSpc>
            </a:pPr>
            <a:r>
              <a:rPr lang="en-US" sz="3405" b="1" dirty="0" err="1">
                <a:solidFill>
                  <a:srgbClr val="00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자기</a:t>
            </a:r>
            <a:r>
              <a:rPr lang="en-US" sz="3405" b="1" dirty="0">
                <a:solidFill>
                  <a:srgbClr val="00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 </a:t>
            </a:r>
            <a:r>
              <a:rPr lang="en-US" sz="3405" b="1" dirty="0" err="1">
                <a:solidFill>
                  <a:srgbClr val="00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주장</a:t>
            </a:r>
            <a:r>
              <a:rPr lang="en-US" sz="3405" dirty="0">
                <a:solidFill>
                  <a:srgbClr val="000000">
                    <a:alpha val="49804"/>
                  </a:srgbClr>
                </a:solidFill>
                <a:latin typeface="Noto Sans"/>
                <a:ea typeface="Noto Sans"/>
                <a:cs typeface="Noto Sans"/>
                <a:sym typeface="Noto Sans"/>
              </a:rPr>
              <a:t> 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630555" y="470390"/>
            <a:ext cx="2922440" cy="6657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508"/>
              </a:lnSpc>
              <a:spcBef>
                <a:spcPct val="0"/>
              </a:spcBef>
            </a:pPr>
            <a:r>
              <a:rPr lang="en-US" sz="3934" b="1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발달 특징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1118267" y="7205370"/>
            <a:ext cx="6295330" cy="26056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4"/>
              </a:lnSpc>
            </a:pPr>
            <a:r>
              <a:rPr lang="en-US" sz="3414" b="1">
                <a:solidFill>
                  <a:srgbClr val="00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과한 울음/분노</a:t>
            </a:r>
          </a:p>
          <a:p>
            <a:pPr algn="ctr">
              <a:lnSpc>
                <a:spcPts val="7204"/>
              </a:lnSpc>
            </a:pPr>
            <a:r>
              <a:rPr lang="en-US" sz="3414" b="1">
                <a:solidFill>
                  <a:srgbClr val="00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수면/집중력 부족</a:t>
            </a:r>
          </a:p>
          <a:p>
            <a:pPr algn="ctr">
              <a:lnSpc>
                <a:spcPts val="7204"/>
              </a:lnSpc>
            </a:pPr>
            <a:r>
              <a:rPr lang="en-US" sz="3414" b="1">
                <a:solidFill>
                  <a:srgbClr val="00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일방적 소통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034817"/>
            <a:ext cx="18288000" cy="4252183"/>
            <a:chOff x="0" y="0"/>
            <a:chExt cx="4816593" cy="111991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1119917"/>
            </a:xfrm>
            <a:custGeom>
              <a:avLst/>
              <a:gdLst/>
              <a:ahLst/>
              <a:cxnLst/>
              <a:rect l="l" t="t" r="r" b="b"/>
              <a:pathLst>
                <a:path w="4816592" h="1119917">
                  <a:moveTo>
                    <a:pt x="0" y="0"/>
                  </a:moveTo>
                  <a:lnTo>
                    <a:pt x="4816592" y="0"/>
                  </a:lnTo>
                  <a:lnTo>
                    <a:pt x="4816592" y="1119917"/>
                  </a:lnTo>
                  <a:lnTo>
                    <a:pt x="0" y="1119917"/>
                  </a:lnTo>
                  <a:close/>
                </a:path>
              </a:pathLst>
            </a:custGeom>
            <a:solidFill>
              <a:srgbClr val="DAD9CE"/>
            </a:solidFill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816593" cy="11484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612885" y="2361486"/>
            <a:ext cx="15062231" cy="6236703"/>
            <a:chOff x="0" y="0"/>
            <a:chExt cx="3967007" cy="164258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3967007" cy="1642588"/>
            </a:xfrm>
            <a:custGeom>
              <a:avLst/>
              <a:gdLst/>
              <a:ahLst/>
              <a:cxnLst/>
              <a:rect l="l" t="t" r="r" b="b"/>
              <a:pathLst>
                <a:path w="3967007" h="1642588">
                  <a:moveTo>
                    <a:pt x="0" y="0"/>
                  </a:moveTo>
                  <a:lnTo>
                    <a:pt x="3967007" y="0"/>
                  </a:lnTo>
                  <a:lnTo>
                    <a:pt x="3967007" y="1642588"/>
                  </a:lnTo>
                  <a:lnTo>
                    <a:pt x="0" y="1642588"/>
                  </a:lnTo>
                  <a:close/>
                </a:path>
              </a:pathLst>
            </a:custGeom>
            <a:solidFill>
              <a:srgbClr val="EEEDE8"/>
            </a:solidFill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3967007" cy="16711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sp>
        <p:nvSpPr>
          <p:cNvPr id="8" name="AutoShape 8"/>
          <p:cNvSpPr/>
          <p:nvPr/>
        </p:nvSpPr>
        <p:spPr>
          <a:xfrm>
            <a:off x="6633628" y="3047127"/>
            <a:ext cx="0" cy="4865422"/>
          </a:xfrm>
          <a:prstGeom prst="line">
            <a:avLst/>
          </a:prstGeom>
          <a:ln w="9525" cap="flat">
            <a:solidFill>
              <a:srgbClr val="000000">
                <a:alpha val="29804"/>
              </a:srgb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9" name="AutoShape 9"/>
          <p:cNvSpPr/>
          <p:nvPr/>
        </p:nvSpPr>
        <p:spPr>
          <a:xfrm>
            <a:off x="11659134" y="3047127"/>
            <a:ext cx="0" cy="4865422"/>
          </a:xfrm>
          <a:prstGeom prst="line">
            <a:avLst/>
          </a:prstGeom>
          <a:ln w="9525" cap="flat">
            <a:solidFill>
              <a:srgbClr val="000000">
                <a:alpha val="29804"/>
              </a:srgb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0" name="AutoShape 10"/>
          <p:cNvSpPr/>
          <p:nvPr/>
        </p:nvSpPr>
        <p:spPr>
          <a:xfrm flipV="1">
            <a:off x="1028700" y="795338"/>
            <a:ext cx="16532965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TextBox 11"/>
          <p:cNvSpPr txBox="1"/>
          <p:nvPr/>
        </p:nvSpPr>
        <p:spPr>
          <a:xfrm>
            <a:off x="1851760" y="4424239"/>
            <a:ext cx="4660641" cy="20730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6562" lvl="1" indent="-258281" algn="just">
              <a:lnSpc>
                <a:spcPts val="3349"/>
              </a:lnSpc>
              <a:buFont typeface="Arial"/>
              <a:buChar char="•"/>
            </a:pPr>
            <a:r>
              <a:rPr lang="en-US" sz="2392">
                <a:solidFill>
                  <a:srgbClr val="000000">
                    <a:alpha val="49804"/>
                  </a:srgbClr>
                </a:solidFill>
                <a:latin typeface="Noto Sans"/>
                <a:ea typeface="Noto Sans"/>
                <a:cs typeface="Noto Sans"/>
                <a:sym typeface="Noto Sans"/>
              </a:rPr>
              <a:t>선 공감 후 훈육</a:t>
            </a:r>
          </a:p>
          <a:p>
            <a:pPr algn="just">
              <a:lnSpc>
                <a:spcPts val="3349"/>
              </a:lnSpc>
            </a:pPr>
            <a:endParaRPr lang="en-US" sz="2392">
              <a:solidFill>
                <a:srgbClr val="000000">
                  <a:alpha val="49804"/>
                </a:srgbClr>
              </a:solidFill>
              <a:latin typeface="Noto Sans"/>
              <a:ea typeface="Noto Sans"/>
              <a:cs typeface="Noto Sans"/>
              <a:sym typeface="Noto Sans"/>
            </a:endParaRPr>
          </a:p>
          <a:p>
            <a:pPr marL="516562" lvl="1" indent="-258281" algn="just">
              <a:lnSpc>
                <a:spcPts val="3349"/>
              </a:lnSpc>
              <a:buFont typeface="Arial"/>
              <a:buChar char="•"/>
            </a:pPr>
            <a:r>
              <a:rPr lang="en-US" sz="2392">
                <a:solidFill>
                  <a:srgbClr val="000000">
                    <a:alpha val="49804"/>
                  </a:srgbClr>
                </a:solidFill>
                <a:latin typeface="Noto Sans"/>
                <a:ea typeface="Noto Sans"/>
                <a:cs typeface="Noto Sans"/>
                <a:sym typeface="Noto Sans"/>
              </a:rPr>
              <a:t>단호하지만 따뜻</a:t>
            </a:r>
          </a:p>
          <a:p>
            <a:pPr algn="just">
              <a:lnSpc>
                <a:spcPts val="3349"/>
              </a:lnSpc>
            </a:pPr>
            <a:endParaRPr lang="en-US" sz="2392">
              <a:solidFill>
                <a:srgbClr val="000000">
                  <a:alpha val="49804"/>
                </a:srgbClr>
              </a:solidFill>
              <a:latin typeface="Noto Sans"/>
              <a:ea typeface="Noto Sans"/>
              <a:cs typeface="Noto Sans"/>
              <a:sym typeface="Noto Sans"/>
            </a:endParaRPr>
          </a:p>
          <a:p>
            <a:pPr marL="516562" lvl="1" indent="-258281" algn="just">
              <a:lnSpc>
                <a:spcPts val="3349"/>
              </a:lnSpc>
              <a:buFont typeface="Arial"/>
              <a:buChar char="•"/>
            </a:pPr>
            <a:r>
              <a:rPr lang="en-US" sz="2392">
                <a:solidFill>
                  <a:srgbClr val="000000">
                    <a:alpha val="49804"/>
                  </a:srgbClr>
                </a:solidFill>
                <a:latin typeface="Noto Sans"/>
                <a:ea typeface="Noto Sans"/>
                <a:cs typeface="Noto Sans"/>
                <a:sym typeface="Noto Sans"/>
              </a:rPr>
              <a:t>일관된 규칙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998494" y="4424239"/>
            <a:ext cx="4660641" cy="24922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6562" lvl="1" indent="-258281" algn="just">
              <a:lnSpc>
                <a:spcPts val="3349"/>
              </a:lnSpc>
              <a:buFont typeface="Arial"/>
              <a:buChar char="•"/>
            </a:pPr>
            <a:r>
              <a:rPr lang="en-US" sz="2392">
                <a:solidFill>
                  <a:srgbClr val="000000">
                    <a:alpha val="49804"/>
                  </a:srgbClr>
                </a:solidFill>
                <a:latin typeface="Noto Sans"/>
                <a:ea typeface="Noto Sans"/>
                <a:cs typeface="Noto Sans"/>
                <a:sym typeface="Noto Sans"/>
              </a:rPr>
              <a:t>선택권</a:t>
            </a:r>
          </a:p>
          <a:p>
            <a:pPr algn="just">
              <a:lnSpc>
                <a:spcPts val="3349"/>
              </a:lnSpc>
            </a:pPr>
            <a:endParaRPr lang="en-US" sz="2392">
              <a:solidFill>
                <a:srgbClr val="000000">
                  <a:alpha val="49804"/>
                </a:srgbClr>
              </a:solidFill>
              <a:latin typeface="Noto Sans"/>
              <a:ea typeface="Noto Sans"/>
              <a:cs typeface="Noto Sans"/>
              <a:sym typeface="Noto Sans"/>
            </a:endParaRPr>
          </a:p>
          <a:p>
            <a:pPr marL="516562" lvl="1" indent="-258281" algn="l">
              <a:lnSpc>
                <a:spcPts val="3349"/>
              </a:lnSpc>
              <a:buFont typeface="Arial"/>
              <a:buChar char="•"/>
            </a:pPr>
            <a:r>
              <a:rPr lang="en-US" sz="2392">
                <a:solidFill>
                  <a:srgbClr val="000000">
                    <a:alpha val="49804"/>
                  </a:srgbClr>
                </a:solidFill>
                <a:latin typeface="Noto Sans"/>
                <a:ea typeface="Noto Sans"/>
                <a:cs typeface="Noto Sans"/>
                <a:sym typeface="Noto Sans"/>
              </a:rPr>
              <a:t>변화 미리 예고</a:t>
            </a:r>
          </a:p>
          <a:p>
            <a:pPr algn="l">
              <a:lnSpc>
                <a:spcPts val="3349"/>
              </a:lnSpc>
            </a:pPr>
            <a:endParaRPr lang="en-US" sz="2392">
              <a:solidFill>
                <a:srgbClr val="000000">
                  <a:alpha val="49804"/>
                </a:srgbClr>
              </a:solidFill>
              <a:latin typeface="Noto Sans"/>
              <a:ea typeface="Noto Sans"/>
              <a:cs typeface="Noto Sans"/>
              <a:sym typeface="Noto Sans"/>
            </a:endParaRPr>
          </a:p>
          <a:p>
            <a:pPr marL="516562" lvl="1" indent="-258281" algn="l">
              <a:lnSpc>
                <a:spcPts val="3349"/>
              </a:lnSpc>
              <a:buFont typeface="Arial"/>
              <a:buChar char="•"/>
            </a:pPr>
            <a:r>
              <a:rPr lang="en-US" sz="2392">
                <a:solidFill>
                  <a:srgbClr val="000000">
                    <a:alpha val="49804"/>
                  </a:srgbClr>
                </a:solidFill>
                <a:latin typeface="Noto Sans"/>
                <a:ea typeface="Noto Sans"/>
                <a:cs typeface="Noto Sans"/>
                <a:sym typeface="Noto Sans"/>
              </a:rPr>
              <a:t>차분하게 반복 설명</a:t>
            </a:r>
          </a:p>
          <a:p>
            <a:pPr algn="l">
              <a:lnSpc>
                <a:spcPts val="3349"/>
              </a:lnSpc>
            </a:pPr>
            <a:endParaRPr lang="en-US" sz="2392">
              <a:solidFill>
                <a:srgbClr val="000000">
                  <a:alpha val="49804"/>
                </a:srgbClr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2149672" y="4424239"/>
            <a:ext cx="4660641" cy="20730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6562" lvl="1" indent="-258281" algn="just">
              <a:lnSpc>
                <a:spcPts val="3349"/>
              </a:lnSpc>
              <a:buFont typeface="Arial"/>
              <a:buChar char="•"/>
            </a:pPr>
            <a:r>
              <a:rPr lang="en-US" sz="2392">
                <a:solidFill>
                  <a:srgbClr val="000000">
                    <a:alpha val="49804"/>
                  </a:srgbClr>
                </a:solidFill>
                <a:latin typeface="Noto Sans"/>
                <a:ea typeface="Noto Sans"/>
                <a:cs typeface="Noto Sans"/>
                <a:sym typeface="Noto Sans"/>
              </a:rPr>
              <a:t>디지털 사용 줄이기</a:t>
            </a:r>
          </a:p>
          <a:p>
            <a:pPr algn="just">
              <a:lnSpc>
                <a:spcPts val="3349"/>
              </a:lnSpc>
            </a:pPr>
            <a:endParaRPr lang="en-US" sz="2392">
              <a:solidFill>
                <a:srgbClr val="000000">
                  <a:alpha val="49804"/>
                </a:srgbClr>
              </a:solidFill>
              <a:latin typeface="Noto Sans"/>
              <a:ea typeface="Noto Sans"/>
              <a:cs typeface="Noto Sans"/>
              <a:sym typeface="Noto Sans"/>
            </a:endParaRPr>
          </a:p>
          <a:p>
            <a:pPr algn="just">
              <a:lnSpc>
                <a:spcPts val="3349"/>
              </a:lnSpc>
            </a:pPr>
            <a:endParaRPr lang="en-US" sz="2392">
              <a:solidFill>
                <a:srgbClr val="000000">
                  <a:alpha val="49804"/>
                </a:srgbClr>
              </a:solidFill>
              <a:latin typeface="Noto Sans"/>
              <a:ea typeface="Noto Sans"/>
              <a:cs typeface="Noto Sans"/>
              <a:sym typeface="Noto Sans"/>
            </a:endParaRPr>
          </a:p>
          <a:p>
            <a:pPr marL="516562" lvl="1" indent="-258281" algn="l">
              <a:lnSpc>
                <a:spcPts val="3349"/>
              </a:lnSpc>
              <a:buFont typeface="Arial"/>
              <a:buChar char="•"/>
            </a:pPr>
            <a:r>
              <a:rPr lang="en-US" sz="2392">
                <a:solidFill>
                  <a:srgbClr val="000000">
                    <a:alpha val="49804"/>
                  </a:srgbClr>
                </a:solidFill>
                <a:latin typeface="Noto Sans"/>
                <a:ea typeface="Noto Sans"/>
                <a:cs typeface="Noto Sans"/>
                <a:sym typeface="Noto Sans"/>
              </a:rPr>
              <a:t>정적인 활동 시간 </a:t>
            </a:r>
          </a:p>
          <a:p>
            <a:pPr algn="l">
              <a:lnSpc>
                <a:spcPts val="3349"/>
              </a:lnSpc>
            </a:pPr>
            <a:endParaRPr lang="en-US" sz="2392">
              <a:solidFill>
                <a:srgbClr val="000000">
                  <a:alpha val="49804"/>
                </a:srgbClr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2704145" y="2989977"/>
            <a:ext cx="2955870" cy="5142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b="1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기본 원칙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7850879" y="2989977"/>
            <a:ext cx="2955870" cy="5142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b="1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실천 방법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2866860" y="2989977"/>
            <a:ext cx="2955870" cy="5142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b="1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환경 조절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3587377" y="8959438"/>
            <a:ext cx="11905459" cy="540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92"/>
              </a:lnSpc>
            </a:pPr>
            <a:r>
              <a:rPr lang="en-US" sz="3209" b="1" dirty="0" err="1">
                <a:solidFill>
                  <a:srgbClr val="FF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문제가</a:t>
            </a:r>
            <a:r>
              <a:rPr lang="en-US" sz="3209" b="1" dirty="0">
                <a:solidFill>
                  <a:srgbClr val="FF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 </a:t>
            </a:r>
            <a:r>
              <a:rPr lang="en-US" sz="3209" b="1" dirty="0" err="1">
                <a:solidFill>
                  <a:srgbClr val="FF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아니라</a:t>
            </a:r>
            <a:r>
              <a:rPr lang="en-US" sz="3209" b="1" dirty="0">
                <a:solidFill>
                  <a:srgbClr val="FF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 </a:t>
            </a:r>
            <a:r>
              <a:rPr lang="en-US" sz="3209" b="1" dirty="0" err="1">
                <a:solidFill>
                  <a:srgbClr val="FF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자기조절을</a:t>
            </a:r>
            <a:r>
              <a:rPr lang="en-US" sz="3209" b="1" dirty="0">
                <a:solidFill>
                  <a:srgbClr val="FF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 </a:t>
            </a:r>
            <a:r>
              <a:rPr lang="en-US" sz="3209" b="1" dirty="0" err="1">
                <a:solidFill>
                  <a:srgbClr val="FF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배우는</a:t>
            </a:r>
            <a:r>
              <a:rPr lang="en-US" sz="3209" b="1" dirty="0">
                <a:solidFill>
                  <a:srgbClr val="FF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 </a:t>
            </a:r>
            <a:r>
              <a:rPr lang="en-US" sz="3209" b="1" dirty="0" err="1">
                <a:solidFill>
                  <a:srgbClr val="FF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성장</a:t>
            </a:r>
            <a:r>
              <a:rPr lang="en-US" sz="3209" b="1" dirty="0">
                <a:solidFill>
                  <a:srgbClr val="FF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 </a:t>
            </a:r>
            <a:r>
              <a:rPr lang="en-US" sz="3209" b="1" dirty="0" err="1">
                <a:solidFill>
                  <a:srgbClr val="FF0000">
                    <a:alpha val="49804"/>
                  </a:srgbClr>
                </a:solidFill>
                <a:latin typeface="Noto Sans Bold"/>
                <a:ea typeface="Noto Sans Bold"/>
                <a:cs typeface="Noto Sans Bold"/>
                <a:sym typeface="Noto Sans Bold"/>
              </a:rPr>
              <a:t>과정</a:t>
            </a:r>
            <a:endParaRPr lang="en-US" sz="3209" b="1" dirty="0">
              <a:solidFill>
                <a:srgbClr val="FF0000">
                  <a:alpha val="49804"/>
                </a:srgbClr>
              </a:solidFill>
              <a:latin typeface="Noto Sans Bold"/>
              <a:ea typeface="Noto Sans Bold"/>
              <a:cs typeface="Noto Sans Bold"/>
              <a:sym typeface="Noto Sans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D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00183" y="4361314"/>
            <a:ext cx="16087634" cy="14024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426"/>
              </a:lnSpc>
              <a:spcBef>
                <a:spcPct val="0"/>
              </a:spcBef>
            </a:pPr>
            <a:r>
              <a:rPr lang="en-US" sz="8161" b="1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감사합니다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4472327" y="8972577"/>
            <a:ext cx="3672676" cy="5142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000000">
                    <a:alpha val="49804"/>
                  </a:srgbClr>
                </a:solidFill>
                <a:latin typeface="Noto Sans"/>
                <a:ea typeface="Noto Sans"/>
                <a:cs typeface="Noto Sans"/>
                <a:sym typeface="Noto Sans"/>
              </a:rPr>
              <a:t>20240487 백은비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69</Words>
  <Application>Microsoft Office PowerPoint</Application>
  <PresentationFormat>사용자 지정</PresentationFormat>
  <Paragraphs>31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Noto Sans Bold</vt:lpstr>
      <vt:lpstr>Arial</vt:lpstr>
      <vt:lpstr>Calibri</vt:lpstr>
      <vt:lpstr>Gotham Bold</vt:lpstr>
      <vt:lpstr>Noto Sans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고집과 울음 떼가 심해지는 32개월 아이 훈육법</dc:title>
  <dc:creator>백은비</dc:creator>
  <cp:lastModifiedBy>scjeil2025@gmail.com</cp:lastModifiedBy>
  <cp:revision>2</cp:revision>
  <dcterms:created xsi:type="dcterms:W3CDTF">2006-08-16T00:00:00Z</dcterms:created>
  <dcterms:modified xsi:type="dcterms:W3CDTF">2026-06-06T08:04:44Z</dcterms:modified>
  <dc:identifier>DAHEw59mgqc</dc:identifier>
</cp:coreProperties>
</file>