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Noto Sans Kr" panose="020B0200000000000000" pitchFamily="50" charset="-127"/>
      <p:regular r:id="rId7"/>
      <p:bold r:id="rId8"/>
    </p:embeddedFont>
    <p:embeddedFont>
      <p:font typeface="Noto Sans Kr Bold" panose="020B0200000000000000" pitchFamily="50" charset="-127"/>
      <p:regular r:id="rId9"/>
      <p:bold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7739" y="8240678"/>
            <a:ext cx="20643479" cy="2327707"/>
            <a:chOff x="0" y="0"/>
            <a:chExt cx="5436966" cy="6130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6966" cy="613059"/>
            </a:xfrm>
            <a:custGeom>
              <a:avLst/>
              <a:gdLst/>
              <a:ahLst/>
              <a:cxnLst/>
              <a:rect l="l" t="t" r="r" b="b"/>
              <a:pathLst>
                <a:path w="5436966" h="613059">
                  <a:moveTo>
                    <a:pt x="0" y="0"/>
                  </a:moveTo>
                  <a:lnTo>
                    <a:pt x="5436966" y="0"/>
                  </a:lnTo>
                  <a:lnTo>
                    <a:pt x="5436966" y="613059"/>
                  </a:lnTo>
                  <a:lnTo>
                    <a:pt x="0" y="613059"/>
                  </a:lnTo>
                  <a:close/>
                </a:path>
              </a:pathLst>
            </a:custGeom>
            <a:solidFill>
              <a:srgbClr val="FFDD65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71450"/>
              <a:ext cx="5436966" cy="784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4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3298" y="830289"/>
            <a:ext cx="15941403" cy="8428011"/>
            <a:chOff x="0" y="0"/>
            <a:chExt cx="21255205" cy="11237348"/>
          </a:xfrm>
        </p:grpSpPr>
        <p:sp>
          <p:nvSpPr>
            <p:cNvPr id="6" name="Freeform 6"/>
            <p:cNvSpPr/>
            <p:nvPr/>
          </p:nvSpPr>
          <p:spPr>
            <a:xfrm rot="-5400000" flipH="1">
              <a:off x="2556645" y="-2556645"/>
              <a:ext cx="11237348" cy="16350638"/>
            </a:xfrm>
            <a:custGeom>
              <a:avLst/>
              <a:gdLst/>
              <a:ahLst/>
              <a:cxnLst/>
              <a:rect l="l" t="t" r="r" b="b"/>
              <a:pathLst>
                <a:path w="11237348" h="16350638">
                  <a:moveTo>
                    <a:pt x="11237348" y="0"/>
                  </a:moveTo>
                  <a:lnTo>
                    <a:pt x="0" y="0"/>
                  </a:lnTo>
                  <a:lnTo>
                    <a:pt x="0" y="16350638"/>
                  </a:lnTo>
                  <a:lnTo>
                    <a:pt x="11237348" y="16350638"/>
                  </a:lnTo>
                  <a:lnTo>
                    <a:pt x="1123734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 flipH="1">
              <a:off x="8656218" y="-1361639"/>
              <a:ext cx="11237348" cy="13960625"/>
            </a:xfrm>
            <a:custGeom>
              <a:avLst/>
              <a:gdLst/>
              <a:ahLst/>
              <a:cxnLst/>
              <a:rect l="l" t="t" r="r" b="b"/>
              <a:pathLst>
                <a:path w="11237348" h="13960625">
                  <a:moveTo>
                    <a:pt x="11237348" y="0"/>
                  </a:moveTo>
                  <a:lnTo>
                    <a:pt x="0" y="0"/>
                  </a:lnTo>
                  <a:lnTo>
                    <a:pt x="0" y="13960625"/>
                  </a:lnTo>
                  <a:lnTo>
                    <a:pt x="11237348" y="13960625"/>
                  </a:lnTo>
                  <a:lnTo>
                    <a:pt x="1123734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711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787730" y="2434277"/>
            <a:ext cx="6712540" cy="879686"/>
            <a:chOff x="0" y="0"/>
            <a:chExt cx="1518242" cy="1989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8242" cy="198967"/>
            </a:xfrm>
            <a:custGeom>
              <a:avLst/>
              <a:gdLst/>
              <a:ahLst/>
              <a:cxnLst/>
              <a:rect l="l" t="t" r="r" b="b"/>
              <a:pathLst>
                <a:path w="1518242" h="198967">
                  <a:moveTo>
                    <a:pt x="53162" y="0"/>
                  </a:moveTo>
                  <a:lnTo>
                    <a:pt x="1465079" y="0"/>
                  </a:lnTo>
                  <a:cubicBezTo>
                    <a:pt x="1479179" y="0"/>
                    <a:pt x="1492701" y="5601"/>
                    <a:pt x="1502671" y="15571"/>
                  </a:cubicBezTo>
                  <a:cubicBezTo>
                    <a:pt x="1512641" y="25541"/>
                    <a:pt x="1518242" y="39063"/>
                    <a:pt x="1518242" y="53162"/>
                  </a:cubicBezTo>
                  <a:lnTo>
                    <a:pt x="1518242" y="145805"/>
                  </a:lnTo>
                  <a:cubicBezTo>
                    <a:pt x="1518242" y="159905"/>
                    <a:pt x="1512641" y="173427"/>
                    <a:pt x="1502671" y="183396"/>
                  </a:cubicBezTo>
                  <a:cubicBezTo>
                    <a:pt x="1492701" y="193366"/>
                    <a:pt x="1479179" y="198967"/>
                    <a:pt x="1465079" y="198967"/>
                  </a:cubicBezTo>
                  <a:lnTo>
                    <a:pt x="53162" y="198967"/>
                  </a:lnTo>
                  <a:cubicBezTo>
                    <a:pt x="39063" y="198967"/>
                    <a:pt x="25541" y="193366"/>
                    <a:pt x="15571" y="183396"/>
                  </a:cubicBezTo>
                  <a:cubicBezTo>
                    <a:pt x="5601" y="173427"/>
                    <a:pt x="0" y="159905"/>
                    <a:pt x="0" y="145805"/>
                  </a:cubicBezTo>
                  <a:lnTo>
                    <a:pt x="0" y="53162"/>
                  </a:lnTo>
                  <a:cubicBezTo>
                    <a:pt x="0" y="39063"/>
                    <a:pt x="5601" y="25541"/>
                    <a:pt x="15571" y="15571"/>
                  </a:cubicBezTo>
                  <a:cubicBezTo>
                    <a:pt x="25541" y="5601"/>
                    <a:pt x="39063" y="0"/>
                    <a:pt x="53162" y="0"/>
                  </a:cubicBezTo>
                  <a:close/>
                </a:path>
              </a:pathLst>
            </a:custGeom>
            <a:solidFill>
              <a:srgbClr val="FFF7B6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71450"/>
              <a:ext cx="1518242" cy="370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4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6339" y="6530033"/>
            <a:ext cx="3442690" cy="3175216"/>
          </a:xfrm>
          <a:custGeom>
            <a:avLst/>
            <a:gdLst/>
            <a:ahLst/>
            <a:cxnLst/>
            <a:rect l="l" t="t" r="r" b="b"/>
            <a:pathLst>
              <a:path w="3442690" h="3175216">
                <a:moveTo>
                  <a:pt x="0" y="0"/>
                </a:moveTo>
                <a:lnTo>
                  <a:pt x="3442691" y="0"/>
                </a:lnTo>
                <a:lnTo>
                  <a:pt x="3442691" y="3175217"/>
                </a:lnTo>
                <a:lnTo>
                  <a:pt x="0" y="31752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582199" y="6691621"/>
            <a:ext cx="5021745" cy="3346615"/>
          </a:xfrm>
          <a:custGeom>
            <a:avLst/>
            <a:gdLst/>
            <a:ahLst/>
            <a:cxnLst/>
            <a:rect l="l" t="t" r="r" b="b"/>
            <a:pathLst>
              <a:path w="5021745" h="3346615">
                <a:moveTo>
                  <a:pt x="0" y="0"/>
                </a:moveTo>
                <a:lnTo>
                  <a:pt x="5021746" y="0"/>
                </a:lnTo>
                <a:lnTo>
                  <a:pt x="5021746" y="3346615"/>
                </a:lnTo>
                <a:lnTo>
                  <a:pt x="0" y="3346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94575" y="5775387"/>
            <a:ext cx="747955" cy="631002"/>
          </a:xfrm>
          <a:custGeom>
            <a:avLst/>
            <a:gdLst/>
            <a:ahLst/>
            <a:cxnLst/>
            <a:rect l="l" t="t" r="r" b="b"/>
            <a:pathLst>
              <a:path w="747955" h="631002">
                <a:moveTo>
                  <a:pt x="0" y="0"/>
                </a:moveTo>
                <a:lnTo>
                  <a:pt x="747954" y="0"/>
                </a:lnTo>
                <a:lnTo>
                  <a:pt x="747954" y="631002"/>
                </a:lnTo>
                <a:lnTo>
                  <a:pt x="0" y="631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61840">
            <a:off x="2899659" y="5859544"/>
            <a:ext cx="1031660" cy="626499"/>
          </a:xfrm>
          <a:custGeom>
            <a:avLst/>
            <a:gdLst/>
            <a:ahLst/>
            <a:cxnLst/>
            <a:rect l="l" t="t" r="r" b="b"/>
            <a:pathLst>
              <a:path w="1031660" h="626499">
                <a:moveTo>
                  <a:pt x="0" y="0"/>
                </a:moveTo>
                <a:lnTo>
                  <a:pt x="1031660" y="0"/>
                </a:lnTo>
                <a:lnTo>
                  <a:pt x="1031660" y="626499"/>
                </a:lnTo>
                <a:lnTo>
                  <a:pt x="0" y="626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55733" y="3163615"/>
            <a:ext cx="704502" cy="922562"/>
          </a:xfrm>
          <a:custGeom>
            <a:avLst/>
            <a:gdLst/>
            <a:ahLst/>
            <a:cxnLst/>
            <a:rect l="l" t="t" r="r" b="b"/>
            <a:pathLst>
              <a:path w="704502" h="922562">
                <a:moveTo>
                  <a:pt x="0" y="0"/>
                </a:moveTo>
                <a:lnTo>
                  <a:pt x="704501" y="0"/>
                </a:lnTo>
                <a:lnTo>
                  <a:pt x="704501" y="922561"/>
                </a:lnTo>
                <a:lnTo>
                  <a:pt x="0" y="9225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522691" y="2550587"/>
            <a:ext cx="37053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내 아이를 부탁해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39158" y="4256405"/>
            <a:ext cx="587765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육아대디의 놀이고민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22691" y="8174003"/>
            <a:ext cx="351058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20240483 박지은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2702" y="8389550"/>
            <a:ext cx="20643479" cy="2327707"/>
            <a:chOff x="0" y="0"/>
            <a:chExt cx="5436966" cy="6130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6966" cy="613059"/>
            </a:xfrm>
            <a:custGeom>
              <a:avLst/>
              <a:gdLst/>
              <a:ahLst/>
              <a:cxnLst/>
              <a:rect l="l" t="t" r="r" b="b"/>
              <a:pathLst>
                <a:path w="5436966" h="613059">
                  <a:moveTo>
                    <a:pt x="0" y="0"/>
                  </a:moveTo>
                  <a:lnTo>
                    <a:pt x="5436966" y="0"/>
                  </a:lnTo>
                  <a:lnTo>
                    <a:pt x="5436966" y="613059"/>
                  </a:lnTo>
                  <a:lnTo>
                    <a:pt x="0" y="613059"/>
                  </a:lnTo>
                  <a:close/>
                </a:path>
              </a:pathLst>
            </a:custGeom>
            <a:solidFill>
              <a:srgbClr val="FFDD65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71450"/>
              <a:ext cx="5436966" cy="784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4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251913" y="6356659"/>
            <a:ext cx="747955" cy="631002"/>
          </a:xfrm>
          <a:custGeom>
            <a:avLst/>
            <a:gdLst/>
            <a:ahLst/>
            <a:cxnLst/>
            <a:rect l="l" t="t" r="r" b="b"/>
            <a:pathLst>
              <a:path w="747955" h="631002">
                <a:moveTo>
                  <a:pt x="0" y="0"/>
                </a:moveTo>
                <a:lnTo>
                  <a:pt x="747954" y="0"/>
                </a:lnTo>
                <a:lnTo>
                  <a:pt x="747954" y="631002"/>
                </a:lnTo>
                <a:lnTo>
                  <a:pt x="0" y="631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30100" y="1028700"/>
            <a:ext cx="1031660" cy="626499"/>
          </a:xfrm>
          <a:custGeom>
            <a:avLst/>
            <a:gdLst/>
            <a:ahLst/>
            <a:cxnLst/>
            <a:rect l="l" t="t" r="r" b="b"/>
            <a:pathLst>
              <a:path w="1031660" h="626499">
                <a:moveTo>
                  <a:pt x="0" y="0"/>
                </a:moveTo>
                <a:lnTo>
                  <a:pt x="1031660" y="0"/>
                </a:lnTo>
                <a:lnTo>
                  <a:pt x="1031660" y="626499"/>
                </a:lnTo>
                <a:lnTo>
                  <a:pt x="0" y="626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75097" y="7171144"/>
            <a:ext cx="4408885" cy="2972753"/>
          </a:xfrm>
          <a:custGeom>
            <a:avLst/>
            <a:gdLst/>
            <a:ahLst/>
            <a:cxnLst/>
            <a:rect l="l" t="t" r="r" b="b"/>
            <a:pathLst>
              <a:path w="4408885" h="2972753">
                <a:moveTo>
                  <a:pt x="0" y="0"/>
                </a:moveTo>
                <a:lnTo>
                  <a:pt x="4408885" y="0"/>
                </a:lnTo>
                <a:lnTo>
                  <a:pt x="4408885" y="2972752"/>
                </a:lnTo>
                <a:lnTo>
                  <a:pt x="0" y="2972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17897" y="1133887"/>
            <a:ext cx="7901748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1.34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개월 아이의 발달적 특징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(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놀이의 바탕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)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59131" y="1769145"/>
            <a:ext cx="685219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자기중심성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“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내가 할거야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!”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라는 욕구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1487960" y="3058082"/>
            <a:ext cx="11615966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에너지 폭발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신체적 제한이 사라지며 달리기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,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점프 등 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대근육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사용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80366" y="4358089"/>
            <a:ext cx="7704196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고민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A : “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어떻게 놀아줘야 할지 막막해요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＂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0087" y="5651879"/>
            <a:ext cx="817028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고민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B : “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몸으로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놀아주는게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너무 힘들어요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＂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59131" y="2463836"/>
            <a:ext cx="9085069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상징 놀이 시작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물건을 다른 것으로 상상하는 놀이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17897" y="3667983"/>
            <a:ext cx="7470582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2.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육아대디가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자주 겪는 놀이 고민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3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가지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59894" y="5039028"/>
            <a:ext cx="7404769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해결책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‘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특별한 아이를 계획하지 마세요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47322" y="6823648"/>
            <a:ext cx="8170283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고민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C : “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놀다가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금방 싫증을 내고 떼를 써요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.”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A61BFE-E303-C788-0787-DB5FC8274E7B}"/>
              </a:ext>
            </a:extLst>
          </p:cNvPr>
          <p:cNvSpPr txBox="1"/>
          <p:nvPr/>
        </p:nvSpPr>
        <p:spPr>
          <a:xfrm>
            <a:off x="1000087" y="6283973"/>
            <a:ext cx="7560514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해결책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‘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정적인 몸 놀이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＇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를 활용하세요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A6330A3A-8405-0CB9-EAFE-684D78ADF689}"/>
              </a:ext>
            </a:extLst>
          </p:cNvPr>
          <p:cNvSpPr txBox="1"/>
          <p:nvPr/>
        </p:nvSpPr>
        <p:spPr>
          <a:xfrm>
            <a:off x="947346" y="7442330"/>
            <a:ext cx="8882454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해결책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아이의 관심을 전환할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‘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선택지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’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를 주세요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7739" y="8240678"/>
            <a:ext cx="20643479" cy="2327707"/>
            <a:chOff x="0" y="0"/>
            <a:chExt cx="5436966" cy="6130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6966" cy="613059"/>
            </a:xfrm>
            <a:custGeom>
              <a:avLst/>
              <a:gdLst/>
              <a:ahLst/>
              <a:cxnLst/>
              <a:rect l="l" t="t" r="r" b="b"/>
              <a:pathLst>
                <a:path w="5436966" h="613059">
                  <a:moveTo>
                    <a:pt x="0" y="0"/>
                  </a:moveTo>
                  <a:lnTo>
                    <a:pt x="5436966" y="0"/>
                  </a:lnTo>
                  <a:lnTo>
                    <a:pt x="5436966" y="613059"/>
                  </a:lnTo>
                  <a:lnTo>
                    <a:pt x="0" y="613059"/>
                  </a:lnTo>
                  <a:close/>
                </a:path>
              </a:pathLst>
            </a:custGeom>
            <a:solidFill>
              <a:srgbClr val="FFDD65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71450"/>
              <a:ext cx="5436966" cy="784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4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H="1">
            <a:off x="4763303" y="-3139949"/>
            <a:ext cx="8761394" cy="17206424"/>
          </a:xfrm>
          <a:custGeom>
            <a:avLst/>
            <a:gdLst/>
            <a:ahLst/>
            <a:cxnLst/>
            <a:rect l="l" t="t" r="r" b="b"/>
            <a:pathLst>
              <a:path w="8761394" h="12748060">
                <a:moveTo>
                  <a:pt x="8761394" y="0"/>
                </a:moveTo>
                <a:lnTo>
                  <a:pt x="0" y="0"/>
                </a:lnTo>
                <a:lnTo>
                  <a:pt x="0" y="12748061"/>
                </a:lnTo>
                <a:lnTo>
                  <a:pt x="8761394" y="12748061"/>
                </a:lnTo>
                <a:lnTo>
                  <a:pt x="87613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38434" y="1179512"/>
            <a:ext cx="858966" cy="707475"/>
          </a:xfrm>
          <a:custGeom>
            <a:avLst/>
            <a:gdLst/>
            <a:ahLst/>
            <a:cxnLst/>
            <a:rect l="l" t="t" r="r" b="b"/>
            <a:pathLst>
              <a:path w="858966" h="707475">
                <a:moveTo>
                  <a:pt x="0" y="0"/>
                </a:moveTo>
                <a:lnTo>
                  <a:pt x="858965" y="0"/>
                </a:lnTo>
                <a:lnTo>
                  <a:pt x="858965" y="707475"/>
                </a:lnTo>
                <a:lnTo>
                  <a:pt x="0" y="707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Freeform 7"/>
          <p:cNvSpPr/>
          <p:nvPr/>
        </p:nvSpPr>
        <p:spPr>
          <a:xfrm flipH="1">
            <a:off x="15241690" y="6819900"/>
            <a:ext cx="3063370" cy="3923264"/>
          </a:xfrm>
          <a:custGeom>
            <a:avLst/>
            <a:gdLst/>
            <a:ahLst/>
            <a:cxnLst/>
            <a:rect l="l" t="t" r="r" b="b"/>
            <a:pathLst>
              <a:path w="3063370" h="3923264">
                <a:moveTo>
                  <a:pt x="3063370" y="0"/>
                </a:moveTo>
                <a:lnTo>
                  <a:pt x="0" y="0"/>
                </a:lnTo>
                <a:lnTo>
                  <a:pt x="0" y="3923264"/>
                </a:lnTo>
                <a:lnTo>
                  <a:pt x="3063370" y="3923264"/>
                </a:lnTo>
                <a:lnTo>
                  <a:pt x="30633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44800" y="6332539"/>
            <a:ext cx="599318" cy="784821"/>
          </a:xfrm>
          <a:custGeom>
            <a:avLst/>
            <a:gdLst/>
            <a:ahLst/>
            <a:cxnLst/>
            <a:rect l="l" t="t" r="r" b="b"/>
            <a:pathLst>
              <a:path w="599318" h="784821">
                <a:moveTo>
                  <a:pt x="0" y="0"/>
                </a:moveTo>
                <a:lnTo>
                  <a:pt x="599319" y="0"/>
                </a:lnTo>
                <a:lnTo>
                  <a:pt x="599319" y="784822"/>
                </a:lnTo>
                <a:lnTo>
                  <a:pt x="0" y="7848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07362" y="1227609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990600" y="1113842"/>
            <a:ext cx="5690742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3.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아빠만의 특별한 놀이 원칙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38226" y="1640051"/>
            <a:ext cx="15911521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‘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함께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’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보다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‘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옆에서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‘ 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아이가 혼자 놀고 있을 때 굳이 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관섭하지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말고 아이의 놀이를 관찰하며 반응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76952" y="4024266"/>
            <a:ext cx="13106401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규칙이 짧고 명확하게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34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개월은 복잡한 규칙을 이해하기 어렵습니다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</a:p>
          <a:p>
            <a:pPr algn="ctr">
              <a:lnSpc>
                <a:spcPts val="4759"/>
              </a:lnSpc>
            </a:pP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“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던지기지 않기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“,”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친구랑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나누기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“,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등 한두가지 간단한 규칙만 놀이 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38226" y="3095923"/>
            <a:ext cx="10683068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과정 중심의 칭찬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결과물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예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)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예쁘게 만든 블록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보다 과정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7739" y="8240678"/>
            <a:ext cx="20643479" cy="2327707"/>
            <a:chOff x="0" y="0"/>
            <a:chExt cx="5436966" cy="6130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6966" cy="613059"/>
            </a:xfrm>
            <a:custGeom>
              <a:avLst/>
              <a:gdLst/>
              <a:ahLst/>
              <a:cxnLst/>
              <a:rect l="l" t="t" r="r" b="b"/>
              <a:pathLst>
                <a:path w="5436966" h="613059">
                  <a:moveTo>
                    <a:pt x="0" y="0"/>
                  </a:moveTo>
                  <a:lnTo>
                    <a:pt x="5436966" y="0"/>
                  </a:lnTo>
                  <a:lnTo>
                    <a:pt x="5436966" y="613059"/>
                  </a:lnTo>
                  <a:lnTo>
                    <a:pt x="0" y="613059"/>
                  </a:lnTo>
                  <a:close/>
                </a:path>
              </a:pathLst>
            </a:custGeom>
            <a:solidFill>
              <a:srgbClr val="FFDD65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71450"/>
              <a:ext cx="5436966" cy="784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4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3298" y="929495"/>
            <a:ext cx="15941403" cy="8428011"/>
            <a:chOff x="0" y="0"/>
            <a:chExt cx="21255205" cy="11237348"/>
          </a:xfrm>
        </p:grpSpPr>
        <p:sp>
          <p:nvSpPr>
            <p:cNvPr id="6" name="Freeform 6"/>
            <p:cNvSpPr/>
            <p:nvPr/>
          </p:nvSpPr>
          <p:spPr>
            <a:xfrm rot="-5400000" flipH="1">
              <a:off x="2556645" y="-2556645"/>
              <a:ext cx="11237348" cy="16350638"/>
            </a:xfrm>
            <a:custGeom>
              <a:avLst/>
              <a:gdLst/>
              <a:ahLst/>
              <a:cxnLst/>
              <a:rect l="l" t="t" r="r" b="b"/>
              <a:pathLst>
                <a:path w="11237348" h="16350638">
                  <a:moveTo>
                    <a:pt x="11237348" y="0"/>
                  </a:moveTo>
                  <a:lnTo>
                    <a:pt x="0" y="0"/>
                  </a:lnTo>
                  <a:lnTo>
                    <a:pt x="0" y="16350638"/>
                  </a:lnTo>
                  <a:lnTo>
                    <a:pt x="11237348" y="16350638"/>
                  </a:lnTo>
                  <a:lnTo>
                    <a:pt x="1123734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 flipH="1">
              <a:off x="8656218" y="-1361639"/>
              <a:ext cx="11237348" cy="13960625"/>
            </a:xfrm>
            <a:custGeom>
              <a:avLst/>
              <a:gdLst/>
              <a:ahLst/>
              <a:cxnLst/>
              <a:rect l="l" t="t" r="r" b="b"/>
              <a:pathLst>
                <a:path w="11237348" h="13960625">
                  <a:moveTo>
                    <a:pt x="11237348" y="0"/>
                  </a:moveTo>
                  <a:lnTo>
                    <a:pt x="0" y="0"/>
                  </a:lnTo>
                  <a:lnTo>
                    <a:pt x="0" y="13960625"/>
                  </a:lnTo>
                  <a:lnTo>
                    <a:pt x="11237348" y="13960625"/>
                  </a:lnTo>
                  <a:lnTo>
                    <a:pt x="1123734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711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6653070"/>
            <a:ext cx="3442690" cy="3175216"/>
          </a:xfrm>
          <a:custGeom>
            <a:avLst/>
            <a:gdLst/>
            <a:ahLst/>
            <a:cxnLst/>
            <a:rect l="l" t="t" r="r" b="b"/>
            <a:pathLst>
              <a:path w="3442690" h="3175216">
                <a:moveTo>
                  <a:pt x="0" y="0"/>
                </a:moveTo>
                <a:lnTo>
                  <a:pt x="3442690" y="0"/>
                </a:lnTo>
                <a:lnTo>
                  <a:pt x="3442690" y="3175216"/>
                </a:lnTo>
                <a:lnTo>
                  <a:pt x="0" y="317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41968" y="1028700"/>
            <a:ext cx="1031660" cy="626499"/>
          </a:xfrm>
          <a:custGeom>
            <a:avLst/>
            <a:gdLst/>
            <a:ahLst/>
            <a:cxnLst/>
            <a:rect l="l" t="t" r="r" b="b"/>
            <a:pathLst>
              <a:path w="1031660" h="626499">
                <a:moveTo>
                  <a:pt x="0" y="0"/>
                </a:moveTo>
                <a:lnTo>
                  <a:pt x="1031660" y="0"/>
                </a:lnTo>
                <a:lnTo>
                  <a:pt x="1031660" y="626499"/>
                </a:lnTo>
                <a:lnTo>
                  <a:pt x="0" y="626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89630" y="933450"/>
            <a:ext cx="5349370" cy="861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4.</a:t>
            </a:r>
            <a:r>
              <a:rPr lang="ko-KR" altLang="en-US" sz="5199" b="1" dirty="0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추천 놀이 아이템</a:t>
            </a:r>
            <a:endParaRPr lang="en-US" sz="5199" b="1" dirty="0">
              <a:solidFill>
                <a:srgbClr val="000000"/>
              </a:solidFill>
              <a:latin typeface="Noto Sans Kr Bold"/>
              <a:ea typeface="Noto Sans Kr Bold"/>
              <a:cs typeface="Noto Sans Kr Bold"/>
              <a:sym typeface="Noto Sans Kr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40758" y="1753870"/>
            <a:ext cx="12432442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박스 놀이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커다란 택배 박스는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34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개월 아이에게 최고의 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성이자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터널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00200" y="2643849"/>
            <a:ext cx="14185042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물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/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거품 놀이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욕실에서 하는 물놀이는 소근육발달과 감각 자극에 탁월합니다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r>
              <a:rPr 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4042" y="3773950"/>
            <a:ext cx="13270642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스티커 놀이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소근육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발달과 함께 집중력을 기르는 데 효과적입니다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7739" y="8240678"/>
            <a:ext cx="20643479" cy="2327707"/>
            <a:chOff x="0" y="0"/>
            <a:chExt cx="5436966" cy="6130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6966" cy="613059"/>
            </a:xfrm>
            <a:custGeom>
              <a:avLst/>
              <a:gdLst/>
              <a:ahLst/>
              <a:cxnLst/>
              <a:rect l="l" t="t" r="r" b="b"/>
              <a:pathLst>
                <a:path w="5436966" h="613059">
                  <a:moveTo>
                    <a:pt x="0" y="0"/>
                  </a:moveTo>
                  <a:lnTo>
                    <a:pt x="5436966" y="0"/>
                  </a:lnTo>
                  <a:lnTo>
                    <a:pt x="5436966" y="613059"/>
                  </a:lnTo>
                  <a:lnTo>
                    <a:pt x="0" y="613059"/>
                  </a:lnTo>
                  <a:close/>
                </a:path>
              </a:pathLst>
            </a:custGeom>
            <a:solidFill>
              <a:srgbClr val="FFDD65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71450"/>
              <a:ext cx="5436966" cy="784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4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3298" y="929495"/>
            <a:ext cx="15941403" cy="8428011"/>
            <a:chOff x="0" y="0"/>
            <a:chExt cx="21255205" cy="11237348"/>
          </a:xfrm>
        </p:grpSpPr>
        <p:sp>
          <p:nvSpPr>
            <p:cNvPr id="6" name="Freeform 6"/>
            <p:cNvSpPr/>
            <p:nvPr/>
          </p:nvSpPr>
          <p:spPr>
            <a:xfrm rot="-5400000" flipH="1">
              <a:off x="2556645" y="-2556645"/>
              <a:ext cx="11237348" cy="16350638"/>
            </a:xfrm>
            <a:custGeom>
              <a:avLst/>
              <a:gdLst/>
              <a:ahLst/>
              <a:cxnLst/>
              <a:rect l="l" t="t" r="r" b="b"/>
              <a:pathLst>
                <a:path w="11237348" h="16350638">
                  <a:moveTo>
                    <a:pt x="11237348" y="0"/>
                  </a:moveTo>
                  <a:lnTo>
                    <a:pt x="0" y="0"/>
                  </a:lnTo>
                  <a:lnTo>
                    <a:pt x="0" y="16350638"/>
                  </a:lnTo>
                  <a:lnTo>
                    <a:pt x="11237348" y="16350638"/>
                  </a:lnTo>
                  <a:lnTo>
                    <a:pt x="1123734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 flipH="1">
              <a:off x="8656218" y="-1361639"/>
              <a:ext cx="11237348" cy="13960625"/>
            </a:xfrm>
            <a:custGeom>
              <a:avLst/>
              <a:gdLst/>
              <a:ahLst/>
              <a:cxnLst/>
              <a:rect l="l" t="t" r="r" b="b"/>
              <a:pathLst>
                <a:path w="11237348" h="13960625">
                  <a:moveTo>
                    <a:pt x="11237348" y="0"/>
                  </a:moveTo>
                  <a:lnTo>
                    <a:pt x="0" y="0"/>
                  </a:lnTo>
                  <a:lnTo>
                    <a:pt x="0" y="13960625"/>
                  </a:lnTo>
                  <a:lnTo>
                    <a:pt x="11237348" y="13960625"/>
                  </a:lnTo>
                  <a:lnTo>
                    <a:pt x="1123734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711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358328" y="405708"/>
            <a:ext cx="3156928" cy="3064627"/>
          </a:xfrm>
          <a:custGeom>
            <a:avLst/>
            <a:gdLst/>
            <a:ahLst/>
            <a:cxnLst/>
            <a:rect l="l" t="t" r="r" b="b"/>
            <a:pathLst>
              <a:path w="3156928" h="3064627">
                <a:moveTo>
                  <a:pt x="3156928" y="0"/>
                </a:moveTo>
                <a:lnTo>
                  <a:pt x="0" y="0"/>
                </a:lnTo>
                <a:lnTo>
                  <a:pt x="0" y="3064627"/>
                </a:lnTo>
                <a:lnTo>
                  <a:pt x="3156928" y="3064627"/>
                </a:lnTo>
                <a:lnTo>
                  <a:pt x="31569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66329" y="1028700"/>
            <a:ext cx="965495" cy="909321"/>
          </a:xfrm>
          <a:custGeom>
            <a:avLst/>
            <a:gdLst/>
            <a:ahLst/>
            <a:cxnLst/>
            <a:rect l="l" t="t" r="r" b="b"/>
            <a:pathLst>
              <a:path w="965495" h="909321">
                <a:moveTo>
                  <a:pt x="0" y="0"/>
                </a:moveTo>
                <a:lnTo>
                  <a:pt x="965496" y="0"/>
                </a:lnTo>
                <a:lnTo>
                  <a:pt x="965496" y="909321"/>
                </a:lnTo>
                <a:lnTo>
                  <a:pt x="0" y="9093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66334" y="4274503"/>
            <a:ext cx="575533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감사합니다.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216</Words>
  <Application>Microsoft Office PowerPoint</Application>
  <PresentationFormat>사용자 지정</PresentationFormat>
  <Paragraphs>24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0" baseType="lpstr">
      <vt:lpstr>Noto Sans Kr Bold</vt:lpstr>
      <vt:lpstr>Noto Sans Kr</vt:lpstr>
      <vt:lpstr>Calibri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노란색 귀여운 캐릭터 스케치북 스타일 어린이 프레젠테이션</dc:title>
  <cp:lastModifiedBy>지원 박</cp:lastModifiedBy>
  <cp:revision>2</cp:revision>
  <dcterms:created xsi:type="dcterms:W3CDTF">2006-08-16T00:00:00Z</dcterms:created>
  <dcterms:modified xsi:type="dcterms:W3CDTF">2026-06-09T05:00:42Z</dcterms:modified>
  <dc:identifier>DAHJr3YtS5A</dc:identifier>
</cp:coreProperties>
</file>