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C5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097280"/>
            <a:ext cx="4114800" cy="4114800"/>
          </a:xfrm>
          <a:prstGeom prst="ellipse">
            <a:avLst/>
          </a:prstGeom>
          <a:solidFill>
            <a:srgbClr val="97BC62">
              <a:alpha val="40000"/>
            </a:srgbClr>
          </a:solidFill>
          <a:ln w="12700">
            <a:solidFill>
              <a:srgbClr val="97BC62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2743200"/>
            <a:ext cx="3200400" cy="3200400"/>
          </a:xfrm>
          <a:prstGeom prst="ellipse">
            <a:avLst/>
          </a:prstGeom>
          <a:solidFill>
            <a:srgbClr val="1A3C1B">
              <a:alpha val="60000"/>
            </a:srgbClr>
          </a:solidFill>
          <a:ln w="12700">
            <a:solidFill>
              <a:srgbClr val="1A3C1B">
                <a:alpha val="6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00584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7BC6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🍽️ 30개월 아이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7772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올바른 식사 습관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형성 가이드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731520" y="3474720"/>
            <a:ext cx="2286000" cy="45720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365760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7BC6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20240503  임가영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3200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C5F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30개월 아이의 발달 특성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11480" y="1188720"/>
            <a:ext cx="2651760" cy="3291840"/>
          </a:xfrm>
          <a:prstGeom prst="rect">
            <a:avLst/>
          </a:prstGeom>
          <a:solidFill>
            <a:srgbClr val="EEF4E8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325880"/>
            <a:ext cx="2651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🌱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96596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자율성 발달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48640" y="246888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이 시기는 '내가 선택하고 싶어'라는 욕구가 강해지는 시기입니다. 식사 행동에서도 독립심이 크게 발달합니다.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46120" y="1188720"/>
            <a:ext cx="2651760" cy="3291840"/>
          </a:xfrm>
          <a:prstGeom prst="rect">
            <a:avLst/>
          </a:prstGeom>
          <a:solidFill>
            <a:srgbClr val="EEF4E8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246120" y="1325880"/>
            <a:ext cx="2651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🍴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3383280" y="196596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식사 = 기능이 아닌 과정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383280" y="246888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음식을 입에 머금는 행동은 불편함·불안감·작은 투정의 표현일 수 있습니다. 혼내지 않고 아이의 리듬에 맞춰 도와주는 것이 중요합니다.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080760" y="1188720"/>
            <a:ext cx="2651760" cy="3291840"/>
          </a:xfrm>
          <a:prstGeom prst="rect">
            <a:avLst/>
          </a:prstGeom>
          <a:solidFill>
            <a:srgbClr val="EEF4E8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080760" y="1325880"/>
            <a:ext cx="2651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🔄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6217920" y="196596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습관으로 자리 잡을 수 있음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217920" y="246888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음식을 씹지 않고 머금는 것이 반복되면 습관처럼 굳어질 수 있습니다. 조기에 올바른 식사 루틴을 만들어 주는 것이 필요합니다.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음식을 씹지 않고 머금는 주요 원인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82296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234440"/>
            <a:ext cx="640080" cy="105156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490472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234440" y="132588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자율성 표현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34440" y="1691640"/>
            <a:ext cx="7223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이 시기 아이는 '내가 선택하고 싶어'라는 욕구가 강합니다. 식사를 거부하거나 음식을 머금는 행동으로 자신의 자율성을 표현하는 경우가 많습니다.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468880"/>
            <a:ext cx="82296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468880"/>
            <a:ext cx="640080" cy="105156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724912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234440" y="256032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질감에 대한 불편함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234440" y="2926080"/>
            <a:ext cx="7223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질기거나 딱딱하거나 물컹한 식감이 불편해서 삼키기 어려운 경우입니다. 이물감 때문에 자연스럽게 씹기와 삼키기를 꺼리게 됩니다.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3703320"/>
            <a:ext cx="82296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703320"/>
            <a:ext cx="640080" cy="105156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959352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234440" y="379476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습관으로 굳어진 행동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234440" y="4160520"/>
            <a:ext cx="7223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한 번 입에 머금었더니 그냥 익숙하고 재미있어져서 습관처럼 자리 잡은 경우입니다. 주의가 분산되어도 자연스럽게 그 행동이 나타납니다.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C1B"/>
          </a:solidFill>
          <a:ln w="12700">
            <a:solidFill>
              <a:srgbClr val="1A3C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실용적 식사 지도 팁 5가지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1143000"/>
            <a:ext cx="4114800" cy="1280160"/>
          </a:xfrm>
          <a:prstGeom prst="rect">
            <a:avLst/>
          </a:prstGeom>
          <a:solidFill>
            <a:srgbClr val="EEF4E8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2344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⏱️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960120" y="123444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5F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식사 시간은 20~30분 이내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60120" y="1645920"/>
            <a:ext cx="3383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시간 내에 다 먹지 못해도 식사를 마무리합니다. 식사 후 간식·우유·과일은 절대 주지 않으며, 다음 식사 때까지 기다리게 합니다.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663440" y="1143000"/>
            <a:ext cx="4114800" cy="1280160"/>
          </a:xfrm>
          <a:prstGeom prst="rect">
            <a:avLst/>
          </a:prstGeom>
          <a:solidFill>
            <a:srgbClr val="EEF4E8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54880" y="12344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😌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5303520" y="123444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5F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차분한 무반응으로 일관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303520" y="1645920"/>
            <a:ext cx="3383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혼내거나 다그치지 않습니다. 삼키면 ‘입속이 깨끗해졌다’처럼 구체적으로 칭찬하고, 잘 삼키면 다음 것을 주겠다는 조건을 붙여 말합니다.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0040" y="2606040"/>
            <a:ext cx="4114800" cy="1280160"/>
          </a:xfrm>
          <a:prstGeom prst="rect">
            <a:avLst/>
          </a:prstGeom>
          <a:solidFill>
            <a:srgbClr val="EEF4E8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26974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🥑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960120" y="269748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5F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부드러운 음식 제공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960120" y="3108960"/>
            <a:ext cx="3383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바나나·고구마·계란찜·두부조림처럼 씹고 삼키기 쉬운 음식을 제공합니다. 질감이 단순한 음식이 거부감을 줄입니다.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663440" y="2606040"/>
            <a:ext cx="4114800" cy="1280160"/>
          </a:xfrm>
          <a:prstGeom prst="rect">
            <a:avLst/>
          </a:prstGeom>
          <a:solidFill>
            <a:srgbClr val="EEF4E8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0" y="26974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🎈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5303520" y="269748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5F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구강 감각 자극 놀이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303520" y="3108960"/>
            <a:ext cx="3383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풍선 불기, 빨대로 물방울 불기, 쌀과자 깨물기 놀이로 씹기·삼키기 근육 기능을 재미있게 향상시킵니다.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2377440" y="4069080"/>
            <a:ext cx="4389120" cy="1280160"/>
          </a:xfrm>
          <a:prstGeom prst="rect">
            <a:avLst/>
          </a:prstGeom>
          <a:solidFill>
            <a:srgbClr val="EEF4E8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468880" y="41605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🍽️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3017520" y="416052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5F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소량 담아 더 달라고 하게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017520" y="457200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반찬은 한두 조각만 담아 더 먹고 싶게 만듭니다. '토끼 한입, 곰 한입'처럼 놀이처럼 유도하면 자연스럽게 먹는 양이 늘어납니다.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올바른 식사 환경 만들기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8412480" cy="1097280"/>
          </a:xfrm>
          <a:prstGeom prst="rect">
            <a:avLst/>
          </a:prstGeom>
          <a:solidFill>
            <a:srgbClr val="EEF4E8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188720"/>
            <a:ext cx="201168" cy="1097280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508760"/>
            <a:ext cx="2011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13232" y="128016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5F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조용하고 따뜻한 분위기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13232" y="1645920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식탁에서는 편안하고 온화한 분위기를 만들어 주세요. 아이가 식사 시간을 즐거운 경험으로 느낄 수 있어야 합니다.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65760" y="2468880"/>
            <a:ext cx="8412480" cy="1097280"/>
          </a:xfrm>
          <a:prstGeom prst="rect">
            <a:avLst/>
          </a:prstGeom>
          <a:solidFill>
            <a:srgbClr val="EEF4E8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2468880"/>
            <a:ext cx="201168" cy="1097280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788920"/>
            <a:ext cx="2011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13232" y="256032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5F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TV·장난감·게임기 제거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13232" y="2926080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아이의 시선을 끄는 장난감, TV, 게임기는 식사 중 반드시 치워주세요. 주의가 분산되면 씹고 삼키는 행동이 더 흐트러집니다.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3749040"/>
            <a:ext cx="8412480" cy="1097280"/>
          </a:xfrm>
          <a:prstGeom prst="rect">
            <a:avLst/>
          </a:prstGeom>
          <a:solidFill>
            <a:srgbClr val="EEF4E8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3749040"/>
            <a:ext cx="201168" cy="1097280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4069080"/>
            <a:ext cx="2011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713232" y="38404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5F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먹기 싫으면 다음 식사까지 기다리기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13232" y="4206240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'먹기 싫으면 괜찮아, 다음 밥 때까지 기다리자'라고 하고 식사를 마무리합니다. 이 원칙을 반복하면 아이 스스로 식사 시간에 먹어야 한다는 것을 배우게 됩니다. 식사 후 간식은 절대 주지 않습니다.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C5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식사 간격과 식욕 관리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7BC6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올바른 식사 루틴이 아이의 몸도 그 시간에 맞춰 식욕을 준비하게 합니다.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463040"/>
            <a:ext cx="4114800" cy="1417320"/>
          </a:xfrm>
          <a:prstGeom prst="rect">
            <a:avLst/>
          </a:prstGeom>
          <a:solidFill>
            <a:srgbClr val="1A3C1B">
              <a:alpha val="80000"/>
            </a:srgbClr>
          </a:solidFill>
          <a:ln w="12700">
            <a:solidFill>
              <a:srgbClr val="97BC62">
                <a:alpha val="7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463040"/>
            <a:ext cx="502920" cy="1417320"/>
          </a:xfrm>
          <a:prstGeom prst="rect">
            <a:avLst/>
          </a:prstGeom>
          <a:solidFill>
            <a:srgbClr val="97BC62">
              <a:alpha val="80000"/>
            </a:srgbClr>
          </a:solidFill>
          <a:ln w="12700">
            <a:solidFill>
              <a:srgbClr val="97BC62">
                <a:alpha val="8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87452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3C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960120" y="155448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7BC6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식사 간격 최소 4시간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60120" y="1965960"/>
            <a:ext cx="338328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충분히 배가 고플 때 본식을 먹을 수 있도록 식사 간격을 확보해 주세요.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846320" y="1463040"/>
            <a:ext cx="4114800" cy="1417320"/>
          </a:xfrm>
          <a:prstGeom prst="rect">
            <a:avLst/>
          </a:prstGeom>
          <a:solidFill>
            <a:srgbClr val="1A3C1B">
              <a:alpha val="80000"/>
            </a:srgbClr>
          </a:solidFill>
          <a:ln w="12700">
            <a:solidFill>
              <a:srgbClr val="97BC62">
                <a:alpha val="7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46320" y="1463040"/>
            <a:ext cx="502920" cy="1417320"/>
          </a:xfrm>
          <a:prstGeom prst="rect">
            <a:avLst/>
          </a:prstGeom>
          <a:solidFill>
            <a:srgbClr val="97BC62">
              <a:alpha val="80000"/>
            </a:srgbClr>
          </a:solidFill>
          <a:ln w="12700">
            <a:solidFill>
              <a:srgbClr val="97BC62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87452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3C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440680" y="155448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7BC6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우유는 식사 2시간 전까지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40680" y="1965960"/>
            <a:ext cx="338328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우유는 뱃속을 채워 식욕을 떨어뜨리므로 식사 2시간 전까지만 줍니다.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3108960"/>
            <a:ext cx="4114800" cy="1417320"/>
          </a:xfrm>
          <a:prstGeom prst="rect">
            <a:avLst/>
          </a:prstGeom>
          <a:solidFill>
            <a:srgbClr val="1A3C1B">
              <a:alpha val="80000"/>
            </a:srgbClr>
          </a:solidFill>
          <a:ln w="12700">
            <a:solidFill>
              <a:srgbClr val="97BC62">
                <a:alpha val="7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3108960"/>
            <a:ext cx="502920" cy="1417320"/>
          </a:xfrm>
          <a:prstGeom prst="rect">
            <a:avLst/>
          </a:prstGeom>
          <a:solidFill>
            <a:srgbClr val="97BC62">
              <a:alpha val="80000"/>
            </a:srgbClr>
          </a:solidFill>
          <a:ln w="12700">
            <a:solidFill>
              <a:srgbClr val="97BC62">
                <a:alpha val="8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352044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3C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960120" y="320040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7BC6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소량 제공 후 추가 원칙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60120" y="3611880"/>
            <a:ext cx="338328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너무 많이 담아 질리게 하지 말고, 조금씩 담아 '더 달라'고 하게 만드세요.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846320" y="3108960"/>
            <a:ext cx="4114800" cy="1417320"/>
          </a:xfrm>
          <a:prstGeom prst="rect">
            <a:avLst/>
          </a:prstGeom>
          <a:solidFill>
            <a:srgbClr val="1A3C1B">
              <a:alpha val="80000"/>
            </a:srgbClr>
          </a:solidFill>
          <a:ln w="12700">
            <a:solidFill>
              <a:srgbClr val="97BC62">
                <a:alpha val="7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846320" y="3108960"/>
            <a:ext cx="502920" cy="1417320"/>
          </a:xfrm>
          <a:prstGeom prst="rect">
            <a:avLst/>
          </a:prstGeom>
          <a:solidFill>
            <a:srgbClr val="97BC62">
              <a:alpha val="80000"/>
            </a:srgbClr>
          </a:solidFill>
          <a:ln w="12700">
            <a:solidFill>
              <a:srgbClr val="97BC62">
                <a:alpha val="80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352044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3C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4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5440680" y="320040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7BC6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매일 같은 시간 식사 루틴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440680" y="3611880"/>
            <a:ext cx="338328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매일 동일한 시간에 식사하면 아이의 몸도 그 시간에 맞춰 식욕을 준비합니다.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⚠️ 전문가 상담이 필요한 징후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8504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아래 징후가 보이면 소아청소년과 또는 소아정신과에서 섭식장애 평가를 받아보세요.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1600200"/>
            <a:ext cx="4023360" cy="658368"/>
          </a:xfrm>
          <a:prstGeom prst="rect">
            <a:avLst/>
          </a:prstGeom>
          <a:solidFill>
            <a:srgbClr val="FDF0EE"/>
          </a:solidFill>
          <a:ln w="12700">
            <a:solidFill>
              <a:srgbClr val="E8A89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75488" y="1783080"/>
            <a:ext cx="256032" cy="256032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1719072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음식을 머금고 삼키지 않는 행동이 지속적으로 반복됨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846320" y="1600200"/>
            <a:ext cx="4023360" cy="658368"/>
          </a:xfrm>
          <a:prstGeom prst="rect">
            <a:avLst/>
          </a:prstGeom>
          <a:solidFill>
            <a:srgbClr val="FDF0EE"/>
          </a:solidFill>
          <a:ln w="12700">
            <a:solidFill>
              <a:srgbClr val="E8A89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956048" y="1783080"/>
            <a:ext cx="256032" cy="256032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303520" y="1719072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침을 많이 흘리거나, 말할 때 어눌하게 발음함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65760" y="2404872"/>
            <a:ext cx="4023360" cy="658368"/>
          </a:xfrm>
          <a:prstGeom prst="rect">
            <a:avLst/>
          </a:prstGeom>
          <a:solidFill>
            <a:srgbClr val="FDF0EE"/>
          </a:solidFill>
          <a:ln w="12700">
            <a:solidFill>
              <a:srgbClr val="E8A89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75488" y="2587752"/>
            <a:ext cx="256032" cy="256032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2523744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특정 질감(딱딱한 것, 물컹한 것)에 극도로 예민한 반응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846320" y="2404872"/>
            <a:ext cx="4023360" cy="658368"/>
          </a:xfrm>
          <a:prstGeom prst="rect">
            <a:avLst/>
          </a:prstGeom>
          <a:solidFill>
            <a:srgbClr val="FDF0EE"/>
          </a:solidFill>
          <a:ln w="12700">
            <a:solidFill>
              <a:srgbClr val="E8A89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956048" y="2587752"/>
            <a:ext cx="256032" cy="256032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303520" y="2523744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언어·소근육·대근육 발달이 눈에 띄게 느림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365760" y="3209544"/>
            <a:ext cx="4023360" cy="658368"/>
          </a:xfrm>
          <a:prstGeom prst="rect">
            <a:avLst/>
          </a:prstGeom>
          <a:solidFill>
            <a:srgbClr val="FDF0EE"/>
          </a:solidFill>
          <a:ln w="12700">
            <a:solidFill>
              <a:srgbClr val="E8A89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75488" y="3392424"/>
            <a:ext cx="256032" cy="256032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2960" y="3328416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음식에 극도의 스트레스·공포 반응, 도망치는 행동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846320" y="3209544"/>
            <a:ext cx="4023360" cy="658368"/>
          </a:xfrm>
          <a:prstGeom prst="rect">
            <a:avLst/>
          </a:prstGeom>
          <a:solidFill>
            <a:srgbClr val="FDF0EE"/>
          </a:solidFill>
          <a:ln w="12700">
            <a:solidFill>
              <a:srgbClr val="E8A89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956048" y="3392424"/>
            <a:ext cx="256032" cy="256032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303520" y="3328416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입에 음식을 넣으려 하면 구역질 제스처를 자주 함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365760" y="4014216"/>
            <a:ext cx="4023360" cy="658368"/>
          </a:xfrm>
          <a:prstGeom prst="rect">
            <a:avLst/>
          </a:prstGeom>
          <a:solidFill>
            <a:srgbClr val="FDF0EE"/>
          </a:solidFill>
          <a:ln w="12700">
            <a:solidFill>
              <a:srgbClr val="E8A89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75488" y="4197096"/>
            <a:ext cx="256032" cy="256032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4133088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1~3일 정도 굶겨도 음식을 전혀 찾지 않음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846320" y="4014216"/>
            <a:ext cx="4023360" cy="658368"/>
          </a:xfrm>
          <a:prstGeom prst="rect">
            <a:avLst/>
          </a:prstGeom>
          <a:solidFill>
            <a:srgbClr val="FDF0EE"/>
          </a:solidFill>
          <a:ln w="12700">
            <a:solidFill>
              <a:srgbClr val="E8A89C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56048" y="4197096"/>
            <a:ext cx="256032" cy="256032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303520" y="4133088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최근 체중이 눈에 띄게 줄거나 성장이 정체된 것 같음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97BC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914400"/>
            <a:ext cx="4572000" cy="4572000"/>
          </a:xfrm>
          <a:prstGeom prst="ellipse">
            <a:avLst/>
          </a:prstGeom>
          <a:solidFill>
            <a:srgbClr val="2C5F2D">
              <a:alpha val="50000"/>
            </a:srgbClr>
          </a:solidFill>
          <a:ln w="12700">
            <a:solidFill>
              <a:srgbClr val="2C5F2D">
                <a:alpha val="5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41732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C5F2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부모님께 전하는 말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1965960"/>
            <a:ext cx="68580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700" dirty="0">
                <a:solidFill>
                  <a:srgbClr val="1A3C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아이의 식욕은 기계처럼 일정하지 않습니다.</a:t>
            </a:r>
            <a:endParaRPr lang="en-US" sz="17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700" dirty="0">
                <a:solidFill>
                  <a:srgbClr val="1A3C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감기·기분·환경·스트레스·수면·간식 등 다양한 요소가 식욕에 영향을 줍니다.</a:t>
            </a:r>
            <a:endParaRPr lang="en-US" sz="1700" dirty="0"/>
          </a:p>
          <a:p>
            <a:pPr indent="0" marL="0">
              <a:lnSpc>
                <a:spcPct val="140000"/>
              </a:lnSpc>
              <a:buNone/>
            </a:pPr>
            <a:endParaRPr lang="en-US" sz="17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700" dirty="0">
                <a:solidFill>
                  <a:srgbClr val="1A3C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억지로 먹이려 하지 마시고,</a:t>
            </a:r>
            <a:endParaRPr lang="en-US" sz="17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700" dirty="0">
                <a:solidFill>
                  <a:srgbClr val="1A3C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기다림과 리듬 속에서 아이가 식사 경험을</a:t>
            </a:r>
            <a:endParaRPr lang="en-US" sz="17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700" dirty="0">
                <a:solidFill>
                  <a:srgbClr val="1A3C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편안하게 느낄 수 있도록 도와주세요.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30개월 아이 식사 습관 지도</dc:title>
  <dc:subject>PptxGenJS Presentation</dc:subject>
  <dc:creator>PptxGenJS</dc:creator>
  <cp:lastModifiedBy>PptxGenJS</cp:lastModifiedBy>
  <cp:revision>1</cp:revision>
  <dcterms:created xsi:type="dcterms:W3CDTF">2026-05-19T02:53:42Z</dcterms:created>
  <dcterms:modified xsi:type="dcterms:W3CDTF">2026-05-19T02:53:42Z</dcterms:modified>
</cp:coreProperties>
</file>