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0D7377">
              <a:alpha val="3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731520" y="3200400"/>
            <a:ext cx="2743200" cy="2743200"/>
          </a:xfrm>
          <a:prstGeom prst="ellipse">
            <a:avLst/>
          </a:prstGeom>
          <a:solidFill>
            <a:srgbClr val="E8833A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1005840"/>
            <a:ext cx="2377440" cy="347472"/>
          </a:xfrm>
          <a:prstGeom prst="rect">
            <a:avLst/>
          </a:prstGeom>
          <a:solidFill>
            <a:srgbClr val="E8833A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0584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육아 인사이트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1463040"/>
            <a:ext cx="73152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FFFFFF"/>
                </a:solidFill>
              </a:rPr>
              <a:t>아이의</a:t>
            </a:r>
            <a:endParaRPr lang="en-US" sz="42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FFFFFF"/>
                </a:solidFill>
              </a:rPr>
              <a:t>관심 끌기 행동</a:t>
            </a:r>
            <a:endParaRPr lang="en-US" sz="4200" dirty="0"/>
          </a:p>
          <a:p>
            <a:pPr algn="l" indent="0" marL="0">
              <a:lnSpc>
                <a:spcPct val="120000"/>
              </a:lnSpc>
              <a:buNone/>
            </a:pPr>
            <a:r>
              <a:rPr lang="en-US" sz="4200" b="1" dirty="0">
                <a:solidFill>
                  <a:srgbClr val="FFFFFF"/>
                </a:solidFill>
              </a:rPr>
              <a:t>이해하기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640080" y="443484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AACBE8"/>
                </a:solidFill>
              </a:rPr>
              <a:t>사랑받고 인정받고 싶은 순수한 마음의 표현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833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3A5C"/>
                </a:solidFill>
              </a:rPr>
              <a:t>관심 끌기 행동의 유형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아이는 왜 이런 행동을 할까?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078992"/>
            <a:ext cx="2743200" cy="1508760"/>
          </a:xfrm>
          <a:prstGeom prst="rect">
            <a:avLst/>
          </a:prstGeom>
          <a:solidFill>
            <a:srgbClr val="FFFFFF"/>
          </a:solidFill>
          <a:ln w="1016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7472" y="1078992"/>
            <a:ext cx="2743200" cy="2743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7" name="Text 5"/>
          <p:cNvSpPr/>
          <p:nvPr/>
        </p:nvSpPr>
        <p:spPr>
          <a:xfrm>
            <a:off x="438912" y="107899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😭  과도한 떼쓰기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38912" y="1426464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</a:rPr>
              <a:t>원하는 것을 얻지 못할 때 울고 소리침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1078992"/>
            <a:ext cx="2743200" cy="1508760"/>
          </a:xfrm>
          <a:prstGeom prst="rect">
            <a:avLst/>
          </a:prstGeom>
          <a:solidFill>
            <a:srgbClr val="FFFFFF"/>
          </a:solidFill>
          <a:ln w="1016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46120" y="1078992"/>
            <a:ext cx="2743200" cy="2743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1" name="Text 9"/>
          <p:cNvSpPr/>
          <p:nvPr/>
        </p:nvSpPr>
        <p:spPr>
          <a:xfrm>
            <a:off x="3337560" y="107899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🗣️  지나친 말하기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337560" y="1426464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</a:rPr>
              <a:t>불필요한 질문·요구를 끝없이 반복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144768" y="1078992"/>
            <a:ext cx="2743200" cy="1508760"/>
          </a:xfrm>
          <a:prstGeom prst="rect">
            <a:avLst/>
          </a:prstGeom>
          <a:solidFill>
            <a:srgbClr val="FFFFFF"/>
          </a:solidFill>
          <a:ln w="1016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44768" y="1078992"/>
            <a:ext cx="2743200" cy="2743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5" name="Text 13"/>
          <p:cNvSpPr/>
          <p:nvPr/>
        </p:nvSpPr>
        <p:spPr>
          <a:xfrm>
            <a:off x="6236208" y="107899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🏃  과도한 움직임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236208" y="1426464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</a:rPr>
              <a:t>몸을 흔들거나 장난을 쳐 관심을 유도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7472" y="2743200"/>
            <a:ext cx="2743200" cy="1508760"/>
          </a:xfrm>
          <a:prstGeom prst="rect">
            <a:avLst/>
          </a:prstGeom>
          <a:solidFill>
            <a:srgbClr val="FFFFFF"/>
          </a:solidFill>
          <a:ln w="1016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47472" y="2743200"/>
            <a:ext cx="2743200" cy="2743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19" name="Text 17"/>
          <p:cNvSpPr/>
          <p:nvPr/>
        </p:nvSpPr>
        <p:spPr>
          <a:xfrm>
            <a:off x="438912" y="27432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👊  또래와의 갈등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38912" y="3090672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</a:rPr>
              <a:t>장난감 빼앗기·의도적 싸움으로 주목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246120" y="2743200"/>
            <a:ext cx="2743200" cy="1508760"/>
          </a:xfrm>
          <a:prstGeom prst="rect">
            <a:avLst/>
          </a:prstGeom>
          <a:solidFill>
            <a:srgbClr val="FFFFFF"/>
          </a:solidFill>
          <a:ln w="1016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46120" y="2743200"/>
            <a:ext cx="2743200" cy="2743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23" name="Text 21"/>
          <p:cNvSpPr/>
          <p:nvPr/>
        </p:nvSpPr>
        <p:spPr>
          <a:xfrm>
            <a:off x="3337560" y="27432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😢  과장된 감정 표현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37560" y="3090672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</a:rPr>
              <a:t>작은 상처에도 크게 울거나 소리 지름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144768" y="2743200"/>
            <a:ext cx="2743200" cy="1508760"/>
          </a:xfrm>
          <a:prstGeom prst="rect">
            <a:avLst/>
          </a:prstGeom>
          <a:solidFill>
            <a:srgbClr val="FFFFFF"/>
          </a:solidFill>
          <a:ln w="1016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44768" y="2743200"/>
            <a:ext cx="2743200" cy="274320"/>
          </a:xfrm>
          <a:prstGeom prst="rect">
            <a:avLst/>
          </a:prstGeom>
          <a:solidFill>
            <a:srgbClr val="1A3A5C"/>
          </a:solidFill>
          <a:ln/>
        </p:spPr>
      </p:sp>
      <p:sp>
        <p:nvSpPr>
          <p:cNvPr id="27" name="Text 25"/>
          <p:cNvSpPr/>
          <p:nvPr/>
        </p:nvSpPr>
        <p:spPr>
          <a:xfrm>
            <a:off x="6236208" y="27432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🚫  규칙 무시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36208" y="3090672"/>
            <a:ext cx="25603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</a:rPr>
              <a:t>선생님·규칙에 반응 없이 무시하는 행동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행동 이면의 속마음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AACBE8"/>
                </a:solidFill>
              </a:rPr>
              <a:t>아이의 행동은 이 세 가지 마음의 표현입니다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2651760" cy="3566160"/>
          </a:xfrm>
          <a:prstGeom prst="rect">
            <a:avLst/>
          </a:prstGeom>
          <a:solidFill>
            <a:srgbClr val="223A5E"/>
          </a:solidFill>
          <a:ln w="10160">
            <a:solidFill>
              <a:srgbClr val="4A7EB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188720"/>
            <a:ext cx="2651760" cy="29260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572768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❤️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57200" y="22860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나 사랑받고 싶어요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283464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ADCFC"/>
                </a:solidFill>
              </a:rPr>
              <a:t>관심 끌기 행동은 공격이 아니라</a:t>
            </a:r>
            <a:endParaRPr lang="en-US" sz="105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ADCFC"/>
                </a:solidFill>
              </a:rPr>
              <a:t>사랑과 인정을 원하는</a:t>
            </a:r>
            <a:endParaRPr lang="en-US" sz="105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ADCFC"/>
                </a:solidFill>
              </a:rPr>
              <a:t>순수한 마음의 표현입니다.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0" y="1188720"/>
            <a:ext cx="2651760" cy="3566160"/>
          </a:xfrm>
          <a:prstGeom prst="rect">
            <a:avLst/>
          </a:prstGeom>
          <a:solidFill>
            <a:srgbClr val="223A5E"/>
          </a:solidFill>
          <a:ln w="10160">
            <a:solidFill>
              <a:srgbClr val="4A7EB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0" y="1188720"/>
            <a:ext cx="2651760" cy="29260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1" name="Text 9"/>
          <p:cNvSpPr/>
          <p:nvPr/>
        </p:nvSpPr>
        <p:spPr>
          <a:xfrm>
            <a:off x="3200400" y="1572768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🤝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291840" y="22860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나를 이해해 주세요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37560" y="283464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ADCFC"/>
                </a:solidFill>
              </a:rPr>
              <a:t>말로 표현하지 못하는 절실한 신호.</a:t>
            </a:r>
            <a:endParaRPr lang="en-US" sz="105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ADCFC"/>
                </a:solidFill>
              </a:rPr>
              <a:t>행동 이면의 감정을 읽어주는 것이</a:t>
            </a:r>
            <a:endParaRPr lang="en-US" sz="105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ADCFC"/>
                </a:solidFill>
              </a:rPr>
              <a:t>가장 중요한 첫걸음입니다.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035040" y="1188720"/>
            <a:ext cx="2651760" cy="3566160"/>
          </a:xfrm>
          <a:prstGeom prst="rect">
            <a:avLst/>
          </a:prstGeom>
          <a:solidFill>
            <a:srgbClr val="223A5E"/>
          </a:solidFill>
          <a:ln w="10160">
            <a:solidFill>
              <a:srgbClr val="4A7EB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035040" y="1188720"/>
            <a:ext cx="2651760" cy="29260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6" name="Text 14"/>
          <p:cNvSpPr/>
          <p:nvPr/>
        </p:nvSpPr>
        <p:spPr>
          <a:xfrm>
            <a:off x="6035040" y="1572768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🛡️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126480" y="228600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포기하지 않죠?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172200" y="283464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ADCFC"/>
                </a:solidFill>
              </a:rPr>
              <a:t>엄마가 자신을 포기하지 않는다는</a:t>
            </a:r>
            <a:endParaRPr lang="en-US" sz="105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ADCFC"/>
                </a:solidFill>
              </a:rPr>
              <a:t>사실을 행동으로 확인하고 싶어</a:t>
            </a:r>
            <a:endParaRPr lang="en-US" sz="105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ADCFC"/>
                </a:solidFill>
              </a:rPr>
              <a:t>때를 쓰기도 합니다.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65760" y="4681728"/>
            <a:ext cx="8412480" cy="320040"/>
          </a:xfrm>
          <a:prstGeom prst="rect">
            <a:avLst/>
          </a:prstGeom>
          <a:solidFill>
            <a:srgbClr val="E8833A">
              <a:alpha val="80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681728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</a:rPr>
              <a:t>💡  아이의 행동은 나쁜 의도가 아니라, 절실한 신호입니다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3A5C"/>
                </a:solidFill>
              </a:rPr>
              <a:t>바람직한 반응 &amp; 대화법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감정 공감 → 규칙 적용 → 표현 지도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078992"/>
            <a:ext cx="2743200" cy="3749040"/>
          </a:xfrm>
          <a:prstGeom prst="rect">
            <a:avLst/>
          </a:prstGeom>
          <a:solidFill>
            <a:srgbClr val="FFFFFF"/>
          </a:solidFill>
          <a:ln w="1016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7472" y="1078992"/>
            <a:ext cx="2743200" cy="384048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7" name="Text 5"/>
          <p:cNvSpPr/>
          <p:nvPr/>
        </p:nvSpPr>
        <p:spPr>
          <a:xfrm>
            <a:off x="347472" y="107899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STEP 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38912" y="1536192"/>
            <a:ext cx="2560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E293B"/>
                </a:solidFill>
              </a:rPr>
              <a:t>감정 먼저 공감하기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" y="2084832"/>
            <a:ext cx="2596896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050" dirty="0">
                <a:solidFill>
                  <a:srgbClr val="64748B"/>
                </a:solidFill>
              </a:rPr>
              <a:t>"지금 네가 이렇게 걱정하는 이유가 뭐야?"</a:t>
            </a:r>
            <a:endParaRPr lang="en-US" sz="10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050" dirty="0">
                <a:solidFill>
                  <a:srgbClr val="64748B"/>
                </a:solidFill>
              </a:rPr>
              <a:t>아이의 울음·떼쓰기 이면 감정을 읽어준다</a:t>
            </a:r>
            <a:endParaRPr lang="en-US" sz="10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050" dirty="0">
                <a:solidFill>
                  <a:srgbClr val="64748B"/>
                </a:solidFill>
              </a:rPr>
              <a:t>부적절한 행동 자체는 무시, 감정은 인정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46120" y="1078992"/>
            <a:ext cx="2743200" cy="3749040"/>
          </a:xfrm>
          <a:prstGeom prst="rect">
            <a:avLst/>
          </a:prstGeom>
          <a:solidFill>
            <a:srgbClr val="FFFFFF"/>
          </a:solidFill>
          <a:ln w="1016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078992"/>
            <a:ext cx="2743200" cy="384048"/>
          </a:xfrm>
          <a:prstGeom prst="rect">
            <a:avLst/>
          </a:prstGeom>
          <a:solidFill>
            <a:srgbClr val="E8833A"/>
          </a:solidFill>
          <a:ln/>
        </p:spPr>
      </p:sp>
      <p:sp>
        <p:nvSpPr>
          <p:cNvPr id="12" name="Text 10"/>
          <p:cNvSpPr/>
          <p:nvPr/>
        </p:nvSpPr>
        <p:spPr>
          <a:xfrm>
            <a:off x="3246120" y="107899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STEP 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1536192"/>
            <a:ext cx="2560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E293B"/>
                </a:solidFill>
              </a:rPr>
              <a:t>감정을 언어로 표현하도록 돕기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19272" y="2084832"/>
            <a:ext cx="2596896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050" dirty="0">
                <a:solidFill>
                  <a:srgbClr val="64748B"/>
                </a:solidFill>
              </a:rPr>
              <a:t>"지금 네 느낌 말해볼래?"</a:t>
            </a:r>
            <a:endParaRPr lang="en-US" sz="10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050" dirty="0">
                <a:solidFill>
                  <a:srgbClr val="64748B"/>
                </a:solidFill>
              </a:rPr>
              <a:t>"네 느낌을 인형에게 한번 말해봐"</a:t>
            </a:r>
            <a:endParaRPr lang="en-US" sz="10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050" dirty="0">
                <a:solidFill>
                  <a:srgbClr val="64748B"/>
                </a:solidFill>
              </a:rPr>
              <a:t>긍정적인 방법으로 주목 끄는 법 가르치기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144768" y="1078992"/>
            <a:ext cx="2743200" cy="3749040"/>
          </a:xfrm>
          <a:prstGeom prst="rect">
            <a:avLst/>
          </a:prstGeom>
          <a:solidFill>
            <a:srgbClr val="FFFFFF"/>
          </a:solidFill>
          <a:ln w="10160">
            <a:solidFill>
              <a:srgbClr val="E2E8F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44768" y="1078992"/>
            <a:ext cx="2743200" cy="38404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17" name="Text 15"/>
          <p:cNvSpPr/>
          <p:nvPr/>
        </p:nvSpPr>
        <p:spPr>
          <a:xfrm>
            <a:off x="6144768" y="107899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STEP 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236208" y="1536192"/>
            <a:ext cx="25603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1E293B"/>
                </a:solidFill>
              </a:rPr>
              <a:t>일관된 규칙 &amp; 차분함 유지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17920" y="2084832"/>
            <a:ext cx="2596896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050" dirty="0">
                <a:solidFill>
                  <a:srgbClr val="64748B"/>
                </a:solidFill>
              </a:rPr>
              <a:t>"엄마를 때리는 건 안 돼" — 명확한 훈계</a:t>
            </a:r>
            <a:endParaRPr lang="en-US" sz="10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050" dirty="0">
                <a:solidFill>
                  <a:srgbClr val="64748B"/>
                </a:solidFill>
              </a:rPr>
              <a:t>부모가 차분하면 아이도 감정 조절을 배운다</a:t>
            </a:r>
            <a:endParaRPr lang="en-US" sz="105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050" dirty="0">
                <a:solidFill>
                  <a:srgbClr val="64748B"/>
                </a:solidFill>
              </a:rPr>
              <a:t>감정은 훈육의 적이 아니라 출발점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3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핵심 요약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4160520" cy="1645920"/>
          </a:xfrm>
          <a:prstGeom prst="rect">
            <a:avLst/>
          </a:prstGeom>
          <a:solidFill>
            <a:srgbClr val="223A5E"/>
          </a:solidFill>
          <a:ln w="10160">
            <a:solidFill>
              <a:srgbClr val="4A7EB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10515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051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🔍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115568" y="1042416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행동보다 마음을 읽어라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30352" y="1536192"/>
            <a:ext cx="38404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E8F4FD"/>
                </a:solidFill>
              </a:rPr>
              <a:t>통제 불가한 행동은 공격이 아닌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E8F4FD"/>
                </a:solidFill>
              </a:rPr>
              <a:t>절실한 신호. 행동 이면의 감정을 먼저 파악한다.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709160" y="914400"/>
            <a:ext cx="4160520" cy="1645920"/>
          </a:xfrm>
          <a:prstGeom prst="rect">
            <a:avLst/>
          </a:prstGeom>
          <a:solidFill>
            <a:srgbClr val="223A5E"/>
          </a:solidFill>
          <a:ln w="10160">
            <a:solidFill>
              <a:srgbClr val="4A7EB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46320" y="10515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10" name="Text 8"/>
          <p:cNvSpPr/>
          <p:nvPr/>
        </p:nvSpPr>
        <p:spPr>
          <a:xfrm>
            <a:off x="4846320" y="1051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💬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458968" y="1042416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감정 공감 후 규칙 적용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73752" y="1536192"/>
            <a:ext cx="38404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E8F4FD"/>
                </a:solidFill>
              </a:rPr>
              <a:t>울음·떼쓰기 이면 감정을 먼저 공감한 뒤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E8F4FD"/>
                </a:solidFill>
              </a:rPr>
              <a:t>일관된 규칙으로 경계를 설정한다.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2788920"/>
            <a:ext cx="4160520" cy="1645920"/>
          </a:xfrm>
          <a:prstGeom prst="rect">
            <a:avLst/>
          </a:prstGeom>
          <a:solidFill>
            <a:srgbClr val="223A5E"/>
          </a:solidFill>
          <a:ln w="10160">
            <a:solidFill>
              <a:srgbClr val="4A7EB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02920" y="292608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9260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🧘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115568" y="2916936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부모의 차분함이 열쇠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30352" y="3410712"/>
            <a:ext cx="38404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E8F4FD"/>
                </a:solidFill>
              </a:rPr>
              <a:t>부모가 차분함을 유지하면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E8F4FD"/>
                </a:solidFill>
              </a:rPr>
              <a:t>아이는 감정이 조절될 수 있다는 것을 배운다.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709160" y="2788920"/>
            <a:ext cx="4160520" cy="1645920"/>
          </a:xfrm>
          <a:prstGeom prst="rect">
            <a:avLst/>
          </a:prstGeom>
          <a:solidFill>
            <a:srgbClr val="223A5E"/>
          </a:solidFill>
          <a:ln w="10160">
            <a:solidFill>
              <a:srgbClr val="4A7EB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846320" y="292608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29260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✍️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458968" y="2916936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표현 방법을 함께 연습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73752" y="3410712"/>
            <a:ext cx="38404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E8F4FD"/>
                </a:solidFill>
              </a:rPr>
              <a:t>발문·감정 일기·감정 카드 활용으로</a:t>
            </a:r>
            <a:endParaRPr lang="en-US" sz="10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E8F4FD"/>
                </a:solidFill>
              </a:rPr>
              <a:t>아이가 언어로 감정을 표현하도록 지도한다.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solidFill>
            <a:srgbClr val="E8833A">
              <a:alpha val="8000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FFFF"/>
                </a:solidFill>
              </a:rPr>
              <a:t>감정 공감이 먼저, 규칙은 그 다음 — 이것이 진짜 훈육의 시작입니다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아이의 관심 끌기 행동 이해하기</dc:title>
  <dc:subject>PptxGenJS Presentation</dc:subject>
  <dc:creator>PptxGenJS</dc:creator>
  <cp:lastModifiedBy>PptxGenJS</cp:lastModifiedBy>
  <cp:revision>1</cp:revision>
  <dcterms:created xsi:type="dcterms:W3CDTF">2026-05-26T01:12:33Z</dcterms:created>
  <dcterms:modified xsi:type="dcterms:W3CDTF">2026-05-26T01:12:33Z</dcterms:modified>
</cp:coreProperties>
</file>