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Source Han Sans KR" panose="020B0600000101010101" charset="-127"/>
      <p:regular r:id="rId7"/>
    </p:embeddedFont>
    <p:embeddedFont>
      <p:font typeface="Noto Sans" panose="020B0502040504020204" pitchFamily="34" charset="0"/>
      <p:regular r:id="rId8"/>
    </p:embeddedFont>
    <p:embeddedFont>
      <p:font typeface="Playfair Display Bold" panose="020B0600000101010101" charset="0"/>
      <p:regular r:id="rId9"/>
    </p:embeddedFon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jeil2025@gmail.com" userId="6385ddb13b9cc493" providerId="LiveId" clId="{AC7277EA-0543-4AD5-9EE3-33222D38D526}"/>
    <pc:docChg chg="custSel addSld delSld modSld">
      <pc:chgData name="scjeil2025@gmail.com" userId="6385ddb13b9cc493" providerId="LiveId" clId="{AC7277EA-0543-4AD5-9EE3-33222D38D526}" dt="2026-06-06T08:04:24.104" v="8" actId="47"/>
      <pc:docMkLst>
        <pc:docMk/>
      </pc:docMkLst>
      <pc:sldChg chg="addSp delSp modSp add del mod modAnim">
        <pc:chgData name="scjeil2025@gmail.com" userId="6385ddb13b9cc493" providerId="LiveId" clId="{AC7277EA-0543-4AD5-9EE3-33222D38D526}" dt="2026-06-06T08:04:24.104" v="8" actId="47"/>
        <pc:sldMkLst>
          <pc:docMk/>
          <pc:sldMk cId="563431404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AA7F-10BD-45B8-A591-667330EE192C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3419-23DE-4338-B964-5490B8D353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74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3419-23DE-4338-B964-5490B8D3533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70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5128" y="3491778"/>
            <a:ext cx="3157744" cy="4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6"/>
              </a:lnSpc>
              <a:spcBef>
                <a:spcPct val="0"/>
              </a:spcBef>
            </a:pPr>
            <a:r>
              <a:rPr lang="en-US" sz="256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내 아이를 부탁해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207235" y="4446905"/>
            <a:ext cx="18937307" cy="125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감정 표현이 서툰 아이, 어떻게 도울까요?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89702" y="8298374"/>
            <a:ext cx="3508595" cy="34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20240487 백은비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24654" y="638377"/>
            <a:ext cx="18937307" cy="125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감정 표현이 서툰 아이를 돕는 방법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177654"/>
            <a:ext cx="6371565" cy="74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358" lvl="1" indent="-473179" algn="l">
              <a:lnSpc>
                <a:spcPts val="6136"/>
              </a:lnSpc>
              <a:spcBef>
                <a:spcPct val="0"/>
              </a:spcBef>
              <a:buAutoNum type="arabicPeriod"/>
            </a:pPr>
            <a:r>
              <a:rPr lang="en-US" sz="4383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다양한 표현 방법 활용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35350" y="4403145"/>
            <a:ext cx="6844100" cy="74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3179" lvl="1" algn="l">
              <a:lnSpc>
                <a:spcPts val="6136"/>
              </a:lnSpc>
              <a:spcBef>
                <a:spcPct val="0"/>
              </a:spcBef>
            </a:pP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2.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작은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감정부터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공유</a:t>
            </a:r>
            <a:endParaRPr lang="en-US" sz="4383" dirty="0">
              <a:solidFill>
                <a:srgbClr val="5A4428"/>
              </a:solidFill>
              <a:latin typeface="Source Han Sans KR"/>
              <a:ea typeface="Source Han Sans KR"/>
              <a:cs typeface="Source Han Sans KR"/>
              <a:sym typeface="Source Han Sans K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366524"/>
            <a:ext cx="7500397" cy="74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3179" lvl="1" algn="l">
              <a:lnSpc>
                <a:spcPts val="6136"/>
              </a:lnSpc>
              <a:spcBef>
                <a:spcPct val="0"/>
              </a:spcBef>
            </a:pP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3.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부모가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미리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짐작해서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표현</a:t>
            </a:r>
            <a:endParaRPr lang="en-US" sz="4383" dirty="0">
              <a:solidFill>
                <a:srgbClr val="5A4428"/>
              </a:solidFill>
              <a:latin typeface="Source Han Sans KR"/>
              <a:ea typeface="Source Han Sans KR"/>
              <a:cs typeface="Source Han Sans KR"/>
              <a:sym typeface="Source Han Sans K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38979" y="7648427"/>
            <a:ext cx="6844100" cy="74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3179" lvl="1" algn="l">
              <a:lnSpc>
                <a:spcPts val="6136"/>
              </a:lnSpc>
              <a:spcBef>
                <a:spcPct val="0"/>
              </a:spcBef>
            </a:pP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4.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안정적인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환경</a:t>
            </a:r>
            <a:r>
              <a:rPr lang="en-US" sz="4383" dirty="0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 </a:t>
            </a:r>
            <a:r>
              <a:rPr lang="en-US" sz="4383" dirty="0" err="1">
                <a:solidFill>
                  <a:srgbClr val="5A4428"/>
                </a:solidFill>
                <a:latin typeface="Source Han Sans KR"/>
                <a:ea typeface="Source Han Sans KR"/>
                <a:cs typeface="Source Han Sans KR"/>
                <a:sym typeface="Source Han Sans KR"/>
              </a:rPr>
              <a:t>조성</a:t>
            </a:r>
            <a:endParaRPr lang="en-US" sz="4383" dirty="0">
              <a:solidFill>
                <a:srgbClr val="5A4428"/>
              </a:solidFill>
              <a:latin typeface="Source Han Sans KR"/>
              <a:ea typeface="Source Han Sans KR"/>
              <a:cs typeface="Source Han Sans KR"/>
              <a:sym typeface="Source Han Sans K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002689" y="8674923"/>
            <a:ext cx="6667167" cy="1166754"/>
          </a:xfrm>
          <a:custGeom>
            <a:avLst/>
            <a:gdLst/>
            <a:ahLst/>
            <a:cxnLst/>
            <a:rect l="l" t="t" r="r" b="b"/>
            <a:pathLst>
              <a:path w="6667167" h="1166754">
                <a:moveTo>
                  <a:pt x="0" y="0"/>
                </a:moveTo>
                <a:lnTo>
                  <a:pt x="6667167" y="0"/>
                </a:lnTo>
                <a:lnTo>
                  <a:pt x="6667167" y="1166754"/>
                </a:lnTo>
                <a:lnTo>
                  <a:pt x="0" y="116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5"/>
          <p:cNvSpPr/>
          <p:nvPr/>
        </p:nvSpPr>
        <p:spPr>
          <a:xfrm>
            <a:off x="13037044" y="4288693"/>
            <a:ext cx="4704457" cy="5189767"/>
          </a:xfrm>
          <a:custGeom>
            <a:avLst/>
            <a:gdLst/>
            <a:ahLst/>
            <a:cxnLst/>
            <a:rect l="l" t="t" r="r" b="b"/>
            <a:pathLst>
              <a:path w="4704457" h="5189767">
                <a:moveTo>
                  <a:pt x="0" y="0"/>
                </a:moveTo>
                <a:lnTo>
                  <a:pt x="4704457" y="0"/>
                </a:lnTo>
                <a:lnTo>
                  <a:pt x="4704457" y="5189767"/>
                </a:lnTo>
                <a:lnTo>
                  <a:pt x="0" y="5189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6930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6"/>
          <p:cNvSpPr txBox="1"/>
          <p:nvPr/>
        </p:nvSpPr>
        <p:spPr>
          <a:xfrm>
            <a:off x="-324654" y="638377"/>
            <a:ext cx="18937307" cy="125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감정 표현을 돕는 활동 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E3DB985-4421-7C8C-43DF-850E6A9BD52C}"/>
              </a:ext>
            </a:extLst>
          </p:cNvPr>
          <p:cNvGrpSpPr/>
          <p:nvPr/>
        </p:nvGrpSpPr>
        <p:grpSpPr>
          <a:xfrm>
            <a:off x="6135922" y="2526814"/>
            <a:ext cx="7210047" cy="5662251"/>
            <a:chOff x="6135922" y="2526814"/>
            <a:chExt cx="7210047" cy="5662251"/>
          </a:xfrm>
        </p:grpSpPr>
        <p:sp>
          <p:nvSpPr>
            <p:cNvPr id="7" name="Freeform 7"/>
            <p:cNvSpPr/>
            <p:nvPr/>
          </p:nvSpPr>
          <p:spPr>
            <a:xfrm rot="797061">
              <a:off x="8739765" y="2526814"/>
              <a:ext cx="4606204" cy="3282968"/>
            </a:xfrm>
            <a:custGeom>
              <a:avLst/>
              <a:gdLst/>
              <a:ahLst/>
              <a:cxnLst/>
              <a:rect l="l" t="t" r="r" b="b"/>
              <a:pathLst>
                <a:path w="4606204" h="3282968">
                  <a:moveTo>
                    <a:pt x="0" y="0"/>
                  </a:moveTo>
                  <a:lnTo>
                    <a:pt x="4606204" y="0"/>
                  </a:lnTo>
                  <a:lnTo>
                    <a:pt x="4606204" y="3282968"/>
                  </a:lnTo>
                  <a:lnTo>
                    <a:pt x="0" y="3282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6135922" y="3488918"/>
              <a:ext cx="4024501" cy="4700147"/>
            </a:xfrm>
            <a:custGeom>
              <a:avLst/>
              <a:gdLst/>
              <a:ahLst/>
              <a:cxnLst/>
              <a:rect l="l" t="t" r="r" b="b"/>
              <a:pathLst>
                <a:path w="4024501" h="4700147">
                  <a:moveTo>
                    <a:pt x="0" y="0"/>
                  </a:moveTo>
                  <a:lnTo>
                    <a:pt x="4024501" y="0"/>
                  </a:lnTo>
                  <a:lnTo>
                    <a:pt x="4024501" y="4700147"/>
                  </a:lnTo>
                  <a:lnTo>
                    <a:pt x="0" y="470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1C743E9-0B9B-F4E5-30EF-B1A150B0A33A}"/>
              </a:ext>
            </a:extLst>
          </p:cNvPr>
          <p:cNvGrpSpPr/>
          <p:nvPr/>
        </p:nvGrpSpPr>
        <p:grpSpPr>
          <a:xfrm>
            <a:off x="582419" y="2509827"/>
            <a:ext cx="5115198" cy="3785247"/>
            <a:chOff x="582419" y="2509827"/>
            <a:chExt cx="5115198" cy="3785247"/>
          </a:xfrm>
        </p:grpSpPr>
        <p:sp>
          <p:nvSpPr>
            <p:cNvPr id="2" name="Freeform 2"/>
            <p:cNvSpPr/>
            <p:nvPr/>
          </p:nvSpPr>
          <p:spPr>
            <a:xfrm rot="5400000">
              <a:off x="1247394" y="1844852"/>
              <a:ext cx="3785247" cy="5115198"/>
            </a:xfrm>
            <a:custGeom>
              <a:avLst/>
              <a:gdLst/>
              <a:ahLst/>
              <a:cxnLst/>
              <a:rect l="l" t="t" r="r" b="b"/>
              <a:pathLst>
                <a:path w="3785247" h="5115198">
                  <a:moveTo>
                    <a:pt x="0" y="0"/>
                  </a:moveTo>
                  <a:lnTo>
                    <a:pt x="3785246" y="0"/>
                  </a:lnTo>
                  <a:lnTo>
                    <a:pt x="3785246" y="5115198"/>
                  </a:lnTo>
                  <a:lnTo>
                    <a:pt x="0" y="511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" name="Freeform 3"/>
            <p:cNvSpPr/>
            <p:nvPr/>
          </p:nvSpPr>
          <p:spPr>
            <a:xfrm rot="-197216">
              <a:off x="2096277" y="3361310"/>
              <a:ext cx="1854765" cy="1854765"/>
            </a:xfrm>
            <a:custGeom>
              <a:avLst/>
              <a:gdLst/>
              <a:ahLst/>
              <a:cxnLst/>
              <a:rect l="l" t="t" r="r" b="b"/>
              <a:pathLst>
                <a:path w="1854765" h="1854765">
                  <a:moveTo>
                    <a:pt x="0" y="0"/>
                  </a:moveTo>
                  <a:lnTo>
                    <a:pt x="1854765" y="0"/>
                  </a:lnTo>
                  <a:lnTo>
                    <a:pt x="1854765" y="1854765"/>
                  </a:lnTo>
                  <a:lnTo>
                    <a:pt x="0" y="185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TextBox 9"/>
            <p:cNvSpPr txBox="1"/>
            <p:nvPr/>
          </p:nvSpPr>
          <p:spPr>
            <a:xfrm rot="-161163">
              <a:off x="1307267" y="5314456"/>
              <a:ext cx="4034822" cy="430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6"/>
                </a:lnSpc>
                <a:spcBef>
                  <a:spcPct val="0"/>
                </a:spcBef>
              </a:pPr>
              <a:r>
                <a:rPr lang="en-US" sz="2561">
                  <a:solidFill>
                    <a:srgbClr val="5A4428"/>
                  </a:solidFill>
                  <a:latin typeface="Source Han Sans KR"/>
                  <a:ea typeface="Source Han Sans KR"/>
                  <a:cs typeface="Source Han Sans KR"/>
                  <a:sym typeface="Source Han Sans KR"/>
                </a:rPr>
                <a:t>맛있는 걸 먹어서 기뻤다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112617" y="4380997"/>
            <a:ext cx="20513234" cy="137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2"/>
              </a:lnSpc>
              <a:spcBef>
                <a:spcPct val="0"/>
              </a:spcBef>
            </a:pPr>
            <a:r>
              <a:rPr lang="en-US" sz="8015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감사합니다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89702" y="8298374"/>
            <a:ext cx="3508595" cy="34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20240487 백은비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</Words>
  <Application>Microsoft Office PowerPoint</Application>
  <PresentationFormat>사용자 지정</PresentationFormat>
  <Paragraphs>13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Source Han Sans KR</vt:lpstr>
      <vt:lpstr>Arial</vt:lpstr>
      <vt:lpstr>Calibri</vt:lpstr>
      <vt:lpstr>Noto Sans</vt:lpstr>
      <vt:lpstr>맑은 고딕</vt:lpstr>
      <vt:lpstr>Playfair Display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Larana의 사본</dc:title>
  <dc:creator>백은비</dc:creator>
  <cp:lastModifiedBy>scjeil2025@gmail.com</cp:lastModifiedBy>
  <cp:revision>2</cp:revision>
  <dcterms:created xsi:type="dcterms:W3CDTF">2006-08-16T00:00:00Z</dcterms:created>
  <dcterms:modified xsi:type="dcterms:W3CDTF">2026-06-06T08:04:25Z</dcterms:modified>
  <dc:identifier>DAHD75sWhF0</dc:identifier>
</cp:coreProperties>
</file>